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2" r:id="rId4"/>
    <p:sldId id="301" r:id="rId5"/>
    <p:sldId id="257" r:id="rId6"/>
    <p:sldId id="309" r:id="rId7"/>
    <p:sldId id="294" r:id="rId8"/>
    <p:sldId id="261" r:id="rId9"/>
    <p:sldId id="304" r:id="rId10"/>
    <p:sldId id="303" r:id="rId11"/>
    <p:sldId id="305" r:id="rId12"/>
    <p:sldId id="302" r:id="rId13"/>
    <p:sldId id="343" r:id="rId14"/>
    <p:sldId id="265" r:id="rId15"/>
    <p:sldId id="306" r:id="rId16"/>
    <p:sldId id="308" r:id="rId17"/>
    <p:sldId id="296" r:id="rId18"/>
    <p:sldId id="297" r:id="rId19"/>
    <p:sldId id="298" r:id="rId20"/>
    <p:sldId id="299" r:id="rId21"/>
    <p:sldId id="300" r:id="rId22"/>
    <p:sldId id="307" r:id="rId23"/>
    <p:sldId id="263" r:id="rId24"/>
    <p:sldId id="259" r:id="rId25"/>
    <p:sldId id="266" r:id="rId26"/>
    <p:sldId id="267" r:id="rId27"/>
    <p:sldId id="268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  <p:sldId id="342" r:id="rId60"/>
  </p:sldIdLst>
  <p:sldSz cx="9144000" cy="6858000" type="screen4x3"/>
  <p:notesSz cx="6858000" cy="9144000"/>
  <p:custDataLst>
    <p:tags r:id="rId6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27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9:02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85" y="6172081"/>
            <a:ext cx="1230630" cy="6743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3200">
          <a:latin typeface="Century Gothic" pitchFamily="34" charset="0"/>
        </a:defRPr>
      </a:lvl2pPr>
      <a:lvl3pPr marL="1143000" indent="-228600" eaLnBrk="1" hangingPunct="1">
        <a:buChar char="•"/>
        <a:defRPr sz="3200">
          <a:latin typeface="Century Gothic" pitchFamily="34" charset="0"/>
        </a:defRPr>
      </a:lvl3pPr>
      <a:lvl4pPr marL="1600200" indent="-228600" eaLnBrk="1" hangingPunct="1">
        <a:buChar char="–"/>
        <a:defRPr sz="2800">
          <a:latin typeface="Century Gothic" pitchFamily="34" charset="0"/>
        </a:defRPr>
      </a:lvl4pPr>
      <a:lvl5pPr marL="2057400" indent="-228600" eaLnBrk="1" hangingPunct="1">
        <a:buChar char="»"/>
        <a:defRPr sz="2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360/FIN360-Schedule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larryschrenk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cLgfkLnIt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ofmanliness.com/2012/01/27/write-this-down-note-taking-strategies-for-academic-success/" TargetMode="External"/><Relationship Id="rId2" Type="http://schemas.openxmlformats.org/officeDocument/2006/relationships/hyperlink" Target="http://www.lifehack.org/articles/productivity/student-guide-effective-note-takin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aw.harvard.edu/current/student-services/taking_notes.pdf" TargetMode="External"/><Relationship Id="rId4" Type="http://schemas.openxmlformats.org/officeDocument/2006/relationships/hyperlink" Target="http://www.techlearning.com/Default.aspx?tabid=67&amp;EntryId=3858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overs.com/fre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&amp;P_50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schrenk.com/" TargetMode="External"/><Relationship Id="rId2" Type="http://schemas.openxmlformats.org/officeDocument/2006/relationships/hyperlink" Target="mailto:lschrenk@winona.edu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schrenk.com/FIN360/FIN360.ht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b/behavioralfinance.asp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Topic 1: </a:t>
            </a:r>
            <a:r>
              <a:rPr lang="en-US" dirty="0"/>
              <a:t>Introduction to Finance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Three Exams (20% each)</a:t>
            </a:r>
          </a:p>
          <a:p>
            <a:endParaRPr lang="en-US" dirty="0"/>
          </a:p>
          <a:p>
            <a:r>
              <a:rPr lang="en-US" dirty="0"/>
              <a:t>No Crib Sheets, Formulae Sheets, Etc.</a:t>
            </a:r>
          </a:p>
          <a:p>
            <a:pPr lvl="1"/>
            <a:r>
              <a:rPr lang="en-US" dirty="0"/>
              <a:t>Financial Ratios</a:t>
            </a:r>
          </a:p>
          <a:p>
            <a:pPr lvl="1"/>
            <a:endParaRPr lang="en-US" dirty="0"/>
          </a:p>
          <a:p>
            <a:r>
              <a:rPr lang="en-US" dirty="0"/>
              <a:t>Exam Reviews</a:t>
            </a:r>
          </a:p>
          <a:p>
            <a:endParaRPr lang="en-US" dirty="0"/>
          </a:p>
          <a:p>
            <a:r>
              <a:rPr lang="en-US" dirty="0"/>
              <a:t>Dates on </a:t>
            </a:r>
            <a:r>
              <a:rPr lang="en-US" dirty="0">
                <a:hlinkClick r:id="rId2"/>
              </a:rPr>
              <a:t>Schedule Page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Exam Very Early (9/12)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</p:spTree>
    <p:extLst>
      <p:ext uri="{BB962C8B-B14F-4D97-AF65-F5344CB8AC3E}">
        <p14:creationId xmlns:p14="http://schemas.microsoft.com/office/powerpoint/2010/main" val="171693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/>
              <a:t>100 Points</a:t>
            </a:r>
          </a:p>
          <a:p>
            <a:pPr lvl="1"/>
            <a:r>
              <a:rPr lang="en-US" dirty="0"/>
              <a:t>Short Answer: 10 Questions (50%)</a:t>
            </a:r>
          </a:p>
          <a:p>
            <a:pPr lvl="1"/>
            <a:r>
              <a:rPr lang="en-US" dirty="0"/>
              <a:t>Calculation: 5 Questions (50%)</a:t>
            </a:r>
          </a:p>
          <a:p>
            <a:pPr lvl="1"/>
            <a:endParaRPr lang="en-US" dirty="0"/>
          </a:p>
          <a:p>
            <a:r>
              <a:rPr lang="en-US" dirty="0"/>
              <a:t>Not Cumulative</a:t>
            </a:r>
          </a:p>
          <a:p>
            <a:pPr lvl="1"/>
            <a:r>
              <a:rPr lang="en-US" dirty="0"/>
              <a:t>But Later Material Builds on Earlier!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Format</a:t>
            </a:r>
          </a:p>
        </p:txBody>
      </p:sp>
    </p:spTree>
    <p:extLst>
      <p:ext uri="{BB962C8B-B14F-4D97-AF65-F5344CB8AC3E}">
        <p14:creationId xmlns:p14="http://schemas.microsoft.com/office/powerpoint/2010/main" val="335336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Friday</a:t>
            </a:r>
          </a:p>
          <a:p>
            <a:endParaRPr lang="en-US" dirty="0"/>
          </a:p>
          <a:p>
            <a:r>
              <a:rPr lang="en-US" dirty="0"/>
              <a:t>D2L Format</a:t>
            </a:r>
          </a:p>
          <a:p>
            <a:pPr lvl="1"/>
            <a:r>
              <a:rPr lang="en-US" dirty="0"/>
              <a:t>???</a:t>
            </a:r>
          </a:p>
          <a:p>
            <a:pPr lvl="1"/>
            <a:r>
              <a:rPr lang="en-US" dirty="0"/>
              <a:t>Must have laptop</a:t>
            </a:r>
          </a:p>
          <a:p>
            <a:pPr lvl="1"/>
            <a:endParaRPr lang="en-US" dirty="0"/>
          </a:p>
          <a:p>
            <a:r>
              <a:rPr lang="en-US" i="1" dirty="0"/>
              <a:t>No Impact on Course Grade!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Pretest</a:t>
            </a:r>
          </a:p>
        </p:txBody>
      </p:sp>
    </p:spTree>
    <p:extLst>
      <p:ext uri="{BB962C8B-B14F-4D97-AF65-F5344CB8AC3E}">
        <p14:creationId xmlns:p14="http://schemas.microsoft.com/office/powerpoint/2010/main" val="2654867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Homework (20%)</a:t>
            </a:r>
          </a:p>
          <a:p>
            <a:endParaRPr lang="en-US" dirty="0"/>
          </a:p>
          <a:p>
            <a:r>
              <a:rPr lang="en-US" dirty="0"/>
              <a:t>Due Dates: Class after Exam</a:t>
            </a:r>
          </a:p>
          <a:p>
            <a:endParaRPr lang="en-US" dirty="0"/>
          </a:p>
          <a:p>
            <a:r>
              <a:rPr lang="en-US" dirty="0"/>
              <a:t>Details Next Week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MindTap</a:t>
            </a:r>
          </a:p>
        </p:txBody>
      </p:sp>
    </p:spTree>
    <p:extLst>
      <p:ext uri="{BB962C8B-B14F-4D97-AF65-F5344CB8AC3E}">
        <p14:creationId xmlns:p14="http://schemas.microsoft.com/office/powerpoint/2010/main" val="3922901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Group Project (20%)</a:t>
            </a:r>
          </a:p>
          <a:p>
            <a:pPr lvl="1"/>
            <a:r>
              <a:rPr lang="en-US" dirty="0"/>
              <a:t>Except in unusual circumstances, all group members receive the same grade</a:t>
            </a:r>
          </a:p>
          <a:p>
            <a:endParaRPr lang="en-US" dirty="0"/>
          </a:p>
          <a:p>
            <a:r>
              <a:rPr lang="en-US" dirty="0"/>
              <a:t>S&amp;P 500 Firm</a:t>
            </a:r>
          </a:p>
          <a:p>
            <a:pPr lvl="1"/>
            <a:r>
              <a:rPr lang="en-US" dirty="0"/>
              <a:t>Analyze Financial Statements</a:t>
            </a:r>
          </a:p>
          <a:p>
            <a:pPr lvl="1"/>
            <a:r>
              <a:rPr lang="en-US" dirty="0"/>
              <a:t>Statistical Analysis</a:t>
            </a:r>
          </a:p>
          <a:p>
            <a:pPr lvl="1"/>
            <a:r>
              <a:rPr lang="en-US" dirty="0"/>
              <a:t>Price Bonds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Project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Financial Markets and Institutions</a:t>
            </a:r>
          </a:p>
          <a:p>
            <a:endParaRPr lang="en-US" dirty="0"/>
          </a:p>
          <a:p>
            <a:r>
              <a:rPr lang="en-US" dirty="0"/>
              <a:t>Basic Financial Tools</a:t>
            </a:r>
          </a:p>
          <a:p>
            <a:endParaRPr lang="en-US" dirty="0"/>
          </a:p>
          <a:p>
            <a:r>
              <a:rPr lang="en-US" dirty="0"/>
              <a:t>Risk versus Return</a:t>
            </a:r>
          </a:p>
          <a:p>
            <a:endParaRPr lang="en-US" dirty="0"/>
          </a:p>
          <a:p>
            <a:r>
              <a:rPr lang="en-US" dirty="0"/>
              <a:t>Valuation</a:t>
            </a:r>
          </a:p>
          <a:p>
            <a:endParaRPr lang="en-US" dirty="0"/>
          </a:p>
          <a:p>
            <a:r>
              <a:rPr lang="en-US" dirty="0"/>
              <a:t>Corporate Policies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884162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/>
              <a:t>Listed above</a:t>
            </a:r>
          </a:p>
          <a:p>
            <a:pPr lvl="1"/>
            <a:endParaRPr lang="en-US" dirty="0"/>
          </a:p>
          <a:p>
            <a:r>
              <a:rPr lang="en-US" dirty="0"/>
              <a:t>Exam Reviews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4153931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About the Course</a:t>
            </a:r>
          </a:p>
        </p:txBody>
      </p:sp>
    </p:spTree>
    <p:extLst>
      <p:ext uri="{BB962C8B-B14F-4D97-AF65-F5344CB8AC3E}">
        <p14:creationId xmlns:p14="http://schemas.microsoft.com/office/powerpoint/2010/main" val="1087177676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?????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Home Page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 dirty="0"/>
              <a:t>About 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800"/>
            <a:ext cx="3352800" cy="429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1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Pairs</a:t>
            </a:r>
          </a:p>
          <a:p>
            <a:pPr lvl="1"/>
            <a:endParaRPr lang="en-US" dirty="0"/>
          </a:p>
          <a:p>
            <a:r>
              <a:rPr lang="en-US" dirty="0"/>
              <a:t>Index Cards</a:t>
            </a:r>
          </a:p>
          <a:p>
            <a:endParaRPr lang="en-US" dirty="0"/>
          </a:p>
          <a:p>
            <a:r>
              <a:rPr lang="en-US" dirty="0"/>
              <a:t>Pictures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 dirty="0"/>
              <a:t>About You</a:t>
            </a:r>
          </a:p>
        </p:txBody>
      </p:sp>
    </p:spTree>
    <p:extLst>
      <p:ext uri="{BB962C8B-B14F-4D97-AF65-F5344CB8AC3E}">
        <p14:creationId xmlns:p14="http://schemas.microsoft.com/office/powerpoint/2010/main" val="74164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Some Syllabus Details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About the Course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Broad Goals of the Course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/>
              <a:t>Finance</a:t>
            </a:r>
          </a:p>
          <a:p>
            <a:pPr marL="971550" lvl="1" indent="-514350">
              <a:buFont typeface="+mj-lt"/>
              <a:buAutoNum type="alphaUcPeriod"/>
            </a:pPr>
            <a:endParaRPr lang="en-US" sz="3200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Economic Thinking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Teaching Approach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sz="2600" dirty="0"/>
              <a:t>http://www.youtube.com/watch?v=c00GPvns31U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 dirty="0"/>
              <a:t>About the Course</a:t>
            </a:r>
          </a:p>
        </p:txBody>
      </p:sp>
      <p:pic>
        <p:nvPicPr>
          <p:cNvPr id="4" name="NcLgfkLnIt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2143125"/>
            <a:ext cx="57912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58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Teaching Approach</a:t>
            </a:r>
          </a:p>
          <a:p>
            <a:endParaRPr lang="en-US" dirty="0"/>
          </a:p>
          <a:p>
            <a:pPr lvl="1"/>
            <a:r>
              <a:rPr lang="en-US" dirty="0"/>
              <a:t>Socratic Method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Think-Pair-Share (T-P-S)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Current Events/Important Themes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</p:spPr>
        <p:txBody>
          <a:bodyPr/>
          <a:lstStyle/>
          <a:p>
            <a:r>
              <a:rPr lang="en-US" dirty="0"/>
              <a:t>About the Course</a:t>
            </a:r>
          </a:p>
        </p:txBody>
      </p:sp>
    </p:spTree>
    <p:extLst>
      <p:ext uri="{BB962C8B-B14F-4D97-AF65-F5344CB8AC3E}">
        <p14:creationId xmlns:p14="http://schemas.microsoft.com/office/powerpoint/2010/main" val="2145040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Here are some web sites that will help, if you want to improve your note taking: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www.lifehack.org</a:t>
            </a:r>
            <a:r>
              <a:rPr lang="en-US" dirty="0">
                <a:hlinkClick r:id="rId2"/>
              </a:rPr>
              <a:t>/articles/productivity/student-guide-effective-note-</a:t>
            </a:r>
            <a:r>
              <a:rPr lang="en-US" dirty="0" err="1">
                <a:hlinkClick r:id="rId2"/>
              </a:rPr>
              <a:t>taking.html</a:t>
            </a:r>
            <a:endParaRPr lang="en-US" dirty="0"/>
          </a:p>
          <a:p>
            <a:pPr lvl="1"/>
            <a:endParaRPr lang="en-US" dirty="0">
              <a:hlinkClick r:id="rId3"/>
            </a:endParaRPr>
          </a:p>
          <a:p>
            <a:pPr lvl="1"/>
            <a:r>
              <a:rPr lang="en-US" dirty="0">
                <a:hlinkClick r:id="rId3"/>
              </a:rPr>
              <a:t>http://www.artofmanliness.com/2012/01/27/write-this-down-note-taking-strategies-for-academic-success/</a:t>
            </a:r>
            <a:endParaRPr lang="en-US" dirty="0"/>
          </a:p>
          <a:p>
            <a:pPr lvl="1"/>
            <a:endParaRPr lang="en-US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http://www.techlearning.com/Default.aspx?tabid=67&amp;EntryId=3858</a:t>
            </a:r>
            <a:endParaRPr lang="en-US" dirty="0"/>
          </a:p>
          <a:p>
            <a:pPr lvl="1"/>
            <a:endParaRPr lang="en-US" dirty="0">
              <a:hlinkClick r:id="rId5"/>
            </a:endParaRPr>
          </a:p>
          <a:p>
            <a:pPr lvl="1"/>
            <a:r>
              <a:rPr lang="en-US" dirty="0">
                <a:hlinkClick r:id="rId5"/>
              </a:rPr>
              <a:t>http://www.law.harvard.edu/current/student-services/taking_notes.pdf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Taking Skills</a:t>
            </a:r>
          </a:p>
        </p:txBody>
      </p:sp>
    </p:spTree>
    <p:extLst>
      <p:ext uri="{BB962C8B-B14F-4D97-AF65-F5344CB8AC3E}">
        <p14:creationId xmlns:p14="http://schemas.microsoft.com/office/powerpoint/2010/main" val="861311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Goals of the Course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Finance</a:t>
            </a:r>
          </a:p>
          <a:p>
            <a:pPr lvl="1"/>
            <a:r>
              <a:rPr lang="en-US" sz="3600" dirty="0"/>
              <a:t>Theory</a:t>
            </a:r>
          </a:p>
          <a:p>
            <a:pPr lvl="1"/>
            <a:r>
              <a:rPr lang="en-US" sz="3600" dirty="0"/>
              <a:t>Calculation</a:t>
            </a:r>
          </a:p>
          <a:p>
            <a:pPr lvl="1"/>
            <a:r>
              <a:rPr lang="en-US" sz="3600" dirty="0"/>
              <a:t>Real World Practice</a:t>
            </a:r>
          </a:p>
          <a:p>
            <a:pPr lvl="1"/>
            <a:endParaRPr lang="en-US" sz="3600" dirty="0"/>
          </a:p>
          <a:p>
            <a:r>
              <a:rPr lang="en-US" sz="4000" dirty="0"/>
              <a:t>Economic/Financial Thinking</a:t>
            </a:r>
          </a:p>
          <a:p>
            <a:pPr lvl="1"/>
            <a:r>
              <a:rPr lang="en-US" dirty="0"/>
              <a:t>Personal Finance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Possibilities…</a:t>
            </a:r>
          </a:p>
          <a:p>
            <a:pPr lvl="1"/>
            <a:r>
              <a:rPr lang="en-US" sz="3600" dirty="0"/>
              <a:t>Make a Profit</a:t>
            </a:r>
          </a:p>
          <a:p>
            <a:pPr lvl="1"/>
            <a:r>
              <a:rPr lang="en-US" sz="3600" dirty="0"/>
              <a:t>Analyze Corporations</a:t>
            </a:r>
          </a:p>
          <a:p>
            <a:pPr lvl="1"/>
            <a:r>
              <a:rPr lang="en-US" sz="3600" dirty="0"/>
              <a:t>Model Human Behavior</a:t>
            </a:r>
          </a:p>
          <a:p>
            <a:pPr lvl="1"/>
            <a:r>
              <a:rPr lang="en-US" sz="3600" dirty="0"/>
              <a:t>Look at Incentives</a:t>
            </a:r>
          </a:p>
          <a:p>
            <a:pPr lvl="1"/>
            <a:r>
              <a:rPr lang="en-US" sz="3600" dirty="0"/>
              <a:t>Study the Human Brain</a:t>
            </a:r>
          </a:p>
          <a:p>
            <a:pPr lvl="1"/>
            <a:r>
              <a:rPr lang="en-US" sz="3600" dirty="0"/>
              <a:t>Predict the Future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Finance Do?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Trade-Offs</a:t>
            </a:r>
          </a:p>
          <a:p>
            <a:endParaRPr lang="en-US" sz="4000" dirty="0"/>
          </a:p>
          <a:p>
            <a:r>
              <a:rPr lang="en-US" sz="4000" dirty="0"/>
              <a:t>Short-Term versus Long-Term</a:t>
            </a:r>
          </a:p>
          <a:p>
            <a:endParaRPr lang="en-US" sz="4000" dirty="0"/>
          </a:p>
          <a:p>
            <a:r>
              <a:rPr lang="en-US" sz="4000" dirty="0"/>
              <a:t>Valuation</a:t>
            </a:r>
          </a:p>
          <a:p>
            <a:endParaRPr lang="en-US" sz="4000" dirty="0"/>
          </a:p>
          <a:p>
            <a:r>
              <a:rPr lang="en-US" sz="4000" dirty="0"/>
              <a:t>Quantification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</a:t>
            </a:r>
            <a:r>
              <a:rPr lang="en-US" sz="8000" b="1" dirty="0"/>
              <a:t>Big</a:t>
            </a:r>
            <a:r>
              <a:rPr lang="en-US" dirty="0"/>
              <a:t> Themes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Risk versus Return</a:t>
            </a:r>
          </a:p>
          <a:p>
            <a:pPr lvl="1"/>
            <a:r>
              <a:rPr lang="en-US" dirty="0"/>
              <a:t>Return–Easy; Risk–Hard</a:t>
            </a:r>
          </a:p>
          <a:p>
            <a:endParaRPr lang="en-US" sz="4000" dirty="0"/>
          </a:p>
          <a:p>
            <a:r>
              <a:rPr lang="en-US" sz="4000" dirty="0"/>
              <a:t>Diversification</a:t>
            </a:r>
          </a:p>
          <a:p>
            <a:endParaRPr lang="en-US" sz="4000" dirty="0"/>
          </a:p>
          <a:p>
            <a:r>
              <a:rPr lang="en-US" sz="4000" dirty="0"/>
              <a:t>Market as Benchmark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</a:t>
            </a:r>
            <a:r>
              <a:rPr lang="en-US" sz="8000" b="1" dirty="0"/>
              <a:t>Big</a:t>
            </a:r>
            <a:r>
              <a:rPr lang="en-US" dirty="0"/>
              <a:t> Ideas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094577"/>
            <a:ext cx="6858000" cy="92522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Topic </a:t>
            </a:r>
            <a:r>
              <a:rPr lang="en-US"/>
              <a:t>1b: </a:t>
            </a:r>
            <a:r>
              <a:rPr lang="en-US" dirty="0"/>
              <a:t>Financial Markets and Institutions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360: Corporate Finance</a:t>
            </a:r>
          </a:p>
        </p:txBody>
      </p:sp>
    </p:spTree>
    <p:extLst>
      <p:ext uri="{BB962C8B-B14F-4D97-AF65-F5344CB8AC3E}">
        <p14:creationId xmlns:p14="http://schemas.microsoft.com/office/powerpoint/2010/main" val="3942012585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Syllabus and Project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Types of Exchange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Agency Issues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Market Efficiency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Behavioral Finance</a:t>
            </a:r>
          </a:p>
          <a:p>
            <a:endParaRPr lang="en-US" sz="3600" dirty="0"/>
          </a:p>
          <a:p>
            <a:r>
              <a:rPr lang="en-US" sz="3600" dirty="0"/>
              <a:t>Website: </a:t>
            </a:r>
            <a:r>
              <a:rPr lang="en-US" sz="3600" dirty="0">
                <a:hlinkClick r:id="rId2"/>
              </a:rPr>
              <a:t>Hoovers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Outline</a:t>
            </a:r>
          </a:p>
        </p:txBody>
      </p:sp>
    </p:spTree>
    <p:extLst>
      <p:ext uri="{BB962C8B-B14F-4D97-AF65-F5344CB8AC3E}">
        <p14:creationId xmlns:p14="http://schemas.microsoft.com/office/powerpoint/2010/main" val="52124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Syllabus: The Boring Part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Next time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Concerns from Last Class</a:t>
            </a:r>
          </a:p>
        </p:txBody>
      </p:sp>
    </p:spTree>
    <p:extLst>
      <p:ext uri="{BB962C8B-B14F-4D97-AF65-F5344CB8AC3E}">
        <p14:creationId xmlns:p14="http://schemas.microsoft.com/office/powerpoint/2010/main" val="1668754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Syllabus and Project</a:t>
            </a:r>
          </a:p>
        </p:txBody>
      </p:sp>
    </p:spTree>
    <p:extLst>
      <p:ext uri="{BB962C8B-B14F-4D97-AF65-F5344CB8AC3E}">
        <p14:creationId xmlns:p14="http://schemas.microsoft.com/office/powerpoint/2010/main" val="360374001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Required</a:t>
            </a:r>
          </a:p>
          <a:p>
            <a:endParaRPr lang="en-US" dirty="0"/>
          </a:p>
          <a:p>
            <a:r>
              <a:rPr lang="en-US" dirty="0"/>
              <a:t>Penalty</a:t>
            </a:r>
          </a:p>
          <a:p>
            <a:pPr lvl="1"/>
            <a:r>
              <a:rPr lang="en-US" dirty="0"/>
              <a:t>Up to 10% Deduction from Final Grade</a:t>
            </a:r>
          </a:p>
          <a:p>
            <a:endParaRPr lang="en-US" dirty="0"/>
          </a:p>
          <a:p>
            <a:r>
              <a:rPr lang="en-US" dirty="0"/>
              <a:t>Questions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Syllabus: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744901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/>
              <a:t>Form Groups of 4-5 Students</a:t>
            </a:r>
          </a:p>
          <a:p>
            <a:pPr lvl="1"/>
            <a:r>
              <a:rPr lang="en-US" sz="2400" dirty="0"/>
              <a:t>Groups Assigned Shorty</a:t>
            </a:r>
          </a:p>
          <a:p>
            <a:r>
              <a:rPr lang="en-US" dirty="0"/>
              <a:t>Excel Spreadsheet</a:t>
            </a:r>
          </a:p>
          <a:p>
            <a:r>
              <a:rPr lang="en-US" dirty="0"/>
              <a:t>Due Last Day of Class</a:t>
            </a:r>
          </a:p>
          <a:p>
            <a:pPr lvl="1"/>
            <a:r>
              <a:rPr lang="en-US" sz="2400" dirty="0"/>
              <a:t>One Excel Spreadsheet </a:t>
            </a:r>
          </a:p>
          <a:p>
            <a:pPr lvl="1"/>
            <a:r>
              <a:rPr lang="en-US" sz="2400" dirty="0"/>
              <a:t>Submit in D2L</a:t>
            </a:r>
          </a:p>
          <a:p>
            <a:pPr lvl="1"/>
            <a:r>
              <a:rPr lang="en-US" sz="2400" dirty="0"/>
              <a:t>One Spreadsheet per Group</a:t>
            </a:r>
          </a:p>
          <a:p>
            <a:pPr lvl="1"/>
            <a:r>
              <a:rPr lang="en-US" sz="2400" dirty="0"/>
              <a:t>No E-mail Attachments</a:t>
            </a:r>
          </a:p>
          <a:p>
            <a:r>
              <a:rPr lang="en-US" dirty="0"/>
              <a:t>Project Guidelines and Example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Course Project: Overview</a:t>
            </a:r>
          </a:p>
        </p:txBody>
      </p:sp>
    </p:spTree>
    <p:extLst>
      <p:ext uri="{BB962C8B-B14F-4D97-AF65-F5344CB8AC3E}">
        <p14:creationId xmlns:p14="http://schemas.microsoft.com/office/powerpoint/2010/main" val="602245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/>
              <a:t>‘S&amp;P 500’ (see </a:t>
            </a:r>
            <a:r>
              <a:rPr lang="en-US" dirty="0">
                <a:hlinkClick r:id="rId2"/>
              </a:rPr>
              <a:t>Wikipedia</a:t>
            </a:r>
            <a:r>
              <a:rPr lang="en-US" dirty="0"/>
              <a:t> for List)</a:t>
            </a:r>
          </a:p>
          <a:p>
            <a:pPr lvl="1"/>
            <a:r>
              <a:rPr lang="en-US" sz="3200" dirty="0"/>
              <a:t>Alternates Must be Approved</a:t>
            </a:r>
          </a:p>
          <a:p>
            <a:pPr lvl="1"/>
            <a:endParaRPr lang="en-US" sz="3200" dirty="0"/>
          </a:p>
          <a:p>
            <a:r>
              <a:rPr lang="en-US" dirty="0"/>
              <a:t>Firm Criteria:</a:t>
            </a:r>
          </a:p>
          <a:p>
            <a:pPr lvl="1"/>
            <a:r>
              <a:rPr lang="en-US" sz="3200" dirty="0"/>
              <a:t>Solvent and Simple</a:t>
            </a:r>
          </a:p>
          <a:p>
            <a:pPr lvl="1"/>
            <a:r>
              <a:rPr lang="en-US" sz="3200" dirty="0"/>
              <a:t>No Financial Firms</a:t>
            </a:r>
          </a:p>
          <a:p>
            <a:pPr lvl="1"/>
            <a:r>
              <a:rPr lang="en-US" sz="3200" dirty="0"/>
              <a:t>Issues Long-Term Bonds</a:t>
            </a:r>
          </a:p>
          <a:p>
            <a:pPr lvl="1"/>
            <a:r>
              <a:rPr lang="en-US" sz="3200" dirty="0"/>
              <a:t>Paid Dividends for Last Five Years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Project: Firm</a:t>
            </a:r>
          </a:p>
        </p:txBody>
      </p:sp>
    </p:spTree>
    <p:extLst>
      <p:ext uri="{BB962C8B-B14F-4D97-AF65-F5344CB8AC3E}">
        <p14:creationId xmlns:p14="http://schemas.microsoft.com/office/powerpoint/2010/main" val="3488955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19900" dirty="0"/>
              <a:t>?????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Syllabus/Course Questions</a:t>
            </a:r>
          </a:p>
        </p:txBody>
      </p:sp>
    </p:spTree>
    <p:extLst>
      <p:ext uri="{BB962C8B-B14F-4D97-AF65-F5344CB8AC3E}">
        <p14:creationId xmlns:p14="http://schemas.microsoft.com/office/powerpoint/2010/main" val="1937001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Types of Exchange</a:t>
            </a:r>
          </a:p>
        </p:txBody>
      </p:sp>
    </p:spTree>
    <p:extLst>
      <p:ext uri="{BB962C8B-B14F-4D97-AF65-F5344CB8AC3E}">
        <p14:creationId xmlns:p14="http://schemas.microsoft.com/office/powerpoint/2010/main" val="3299827439"/>
      </p:ext>
    </p:extLst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Private Exchange</a:t>
            </a:r>
          </a:p>
          <a:p>
            <a:pPr lvl="1"/>
            <a:r>
              <a:rPr lang="en-US" dirty="0"/>
              <a:t>Direct Transfer</a:t>
            </a:r>
          </a:p>
          <a:p>
            <a:pPr lvl="1"/>
            <a:r>
              <a:rPr lang="en-US" dirty="0"/>
              <a:t>EXAMPLE?</a:t>
            </a:r>
          </a:p>
          <a:p>
            <a:endParaRPr lang="en-US" dirty="0"/>
          </a:p>
          <a:p>
            <a:r>
              <a:rPr lang="en-US" dirty="0"/>
              <a:t>Brokers </a:t>
            </a:r>
          </a:p>
          <a:p>
            <a:pPr lvl="1"/>
            <a:r>
              <a:rPr lang="en-US" dirty="0"/>
              <a:t>Third-Party Mediation</a:t>
            </a:r>
          </a:p>
          <a:p>
            <a:pPr lvl="1"/>
            <a:r>
              <a:rPr lang="en-US" dirty="0"/>
              <a:t>EXAMPLE?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Markets</a:t>
            </a:r>
          </a:p>
          <a:p>
            <a:pPr lvl="1"/>
            <a:r>
              <a:rPr lang="en-US" dirty="0"/>
              <a:t>Public, Anonymous Exchange</a:t>
            </a:r>
          </a:p>
          <a:p>
            <a:pPr lvl="1"/>
            <a:r>
              <a:rPr lang="en-US" dirty="0"/>
              <a:t>EXAMPLE?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Methods</a:t>
            </a:r>
          </a:p>
        </p:txBody>
      </p:sp>
    </p:spTree>
    <p:extLst>
      <p:ext uri="{BB962C8B-B14F-4D97-AF65-F5344CB8AC3E}">
        <p14:creationId xmlns:p14="http://schemas.microsoft.com/office/powerpoint/2010/main" val="4118413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Mediates buyer and seller</a:t>
            </a:r>
          </a:p>
          <a:p>
            <a:pPr lvl="1"/>
            <a:r>
              <a:rPr lang="en-US" sz="2800" dirty="0"/>
              <a:t>Distinguish from ‘Agent’</a:t>
            </a:r>
          </a:p>
          <a:p>
            <a:pPr lvl="1"/>
            <a:r>
              <a:rPr lang="en-US" sz="2800" dirty="0"/>
              <a:t>Distinguish from ‘Dealer’</a:t>
            </a:r>
          </a:p>
          <a:p>
            <a:pPr lvl="1"/>
            <a:endParaRPr lang="en-US" sz="2800" dirty="0"/>
          </a:p>
          <a:p>
            <a:r>
              <a:rPr lang="en-US" dirty="0"/>
              <a:t>Commission</a:t>
            </a:r>
          </a:p>
          <a:p>
            <a:endParaRPr lang="en-US" dirty="0"/>
          </a:p>
          <a:p>
            <a:r>
              <a:rPr lang="en-US" dirty="0"/>
              <a:t>Financial Institutions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Brokers</a:t>
            </a:r>
          </a:p>
        </p:txBody>
      </p:sp>
    </p:spTree>
    <p:extLst>
      <p:ext uri="{BB962C8B-B14F-4D97-AF65-F5344CB8AC3E}">
        <p14:creationId xmlns:p14="http://schemas.microsoft.com/office/powerpoint/2010/main" val="627695796"/>
      </p:ext>
    </p:extLst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Depository</a:t>
            </a:r>
          </a:p>
          <a:p>
            <a:pPr lvl="1">
              <a:defRPr/>
            </a:pPr>
            <a:r>
              <a:rPr lang="en-US" sz="3000" dirty="0"/>
              <a:t>Commercial Banks</a:t>
            </a:r>
          </a:p>
          <a:p>
            <a:pPr lvl="1">
              <a:defRPr/>
            </a:pPr>
            <a:r>
              <a:rPr lang="en-US" sz="3000" dirty="0"/>
              <a:t>Credit Unions</a:t>
            </a:r>
          </a:p>
          <a:p>
            <a:pPr lvl="1">
              <a:defRPr/>
            </a:pPr>
            <a:endParaRPr lang="en-US" sz="3000" dirty="0"/>
          </a:p>
          <a:p>
            <a:pPr>
              <a:defRPr/>
            </a:pPr>
            <a:r>
              <a:rPr lang="en-US" dirty="0"/>
              <a:t>Pension Funds and Life Insurance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Investment Vehicles</a:t>
            </a:r>
          </a:p>
          <a:p>
            <a:pPr lvl="1">
              <a:defRPr/>
            </a:pPr>
            <a:r>
              <a:rPr lang="en-US" sz="3000" dirty="0"/>
              <a:t>Investment Banks</a:t>
            </a:r>
          </a:p>
          <a:p>
            <a:pPr lvl="1">
              <a:defRPr/>
            </a:pPr>
            <a:r>
              <a:rPr lang="en-US" sz="3000" dirty="0"/>
              <a:t>Mutual Funds</a:t>
            </a:r>
          </a:p>
          <a:p>
            <a:pPr lvl="1">
              <a:defRPr/>
            </a:pPr>
            <a:r>
              <a:rPr lang="en-US" sz="3000" dirty="0"/>
              <a:t>Hedge Funds</a:t>
            </a:r>
          </a:p>
          <a:p>
            <a:pPr lvl="1">
              <a:defRPr/>
            </a:pPr>
            <a:r>
              <a:rPr lang="en-US" sz="3000" dirty="0"/>
              <a:t>Exchange Traded Funds</a:t>
            </a:r>
          </a:p>
          <a:p>
            <a:pPr lvl="1">
              <a:defRPr/>
            </a:pPr>
            <a:r>
              <a:rPr lang="en-US" sz="3000" dirty="0"/>
              <a:t>Private Equity Companies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590046425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Office: </a:t>
            </a:r>
            <a:r>
              <a:rPr lang="en-US" dirty="0" err="1"/>
              <a:t>Somsen</a:t>
            </a:r>
            <a:r>
              <a:rPr lang="en-US" dirty="0"/>
              <a:t> </a:t>
            </a:r>
            <a:r>
              <a:rPr lang="en-US" dirty="0" err="1"/>
              <a:t>319F</a:t>
            </a:r>
            <a:endParaRPr lang="en-US" dirty="0"/>
          </a:p>
          <a:p>
            <a:endParaRPr lang="en-US" dirty="0"/>
          </a:p>
          <a:p>
            <a:r>
              <a:rPr lang="en-US" dirty="0"/>
              <a:t>Telephone 507-457-2388 </a:t>
            </a:r>
          </a:p>
          <a:p>
            <a:endParaRPr lang="en-US" dirty="0"/>
          </a:p>
          <a:p>
            <a:pPr hangingPunct="0"/>
            <a:r>
              <a:rPr lang="en-US" dirty="0"/>
              <a:t>E-Mail</a:t>
            </a:r>
          </a:p>
          <a:p>
            <a:pPr lvl="1" hangingPunct="0"/>
            <a:r>
              <a:rPr lang="en-US" dirty="0" err="1">
                <a:hlinkClick r:id="rId2"/>
              </a:rPr>
              <a:t>lschrenk@winona.edu</a:t>
            </a:r>
            <a:endParaRPr lang="en-US" dirty="0"/>
          </a:p>
          <a:p>
            <a:pPr lvl="1" hangingPunct="0"/>
            <a:endParaRPr lang="en-US" dirty="0"/>
          </a:p>
          <a:p>
            <a:pPr hangingPunct="0"/>
            <a:r>
              <a:rPr lang="en-US" dirty="0"/>
              <a:t>Webpage</a:t>
            </a:r>
          </a:p>
          <a:p>
            <a:pPr lvl="1" hangingPunct="0"/>
            <a:r>
              <a:rPr lang="en-US" sz="2400" dirty="0">
                <a:hlinkClick r:id="rId3"/>
              </a:rPr>
              <a:t>http://</a:t>
            </a:r>
            <a:r>
              <a:rPr lang="en-US" sz="2400" dirty="0" err="1">
                <a:hlinkClick r:id="rId3"/>
              </a:rPr>
              <a:t>larryschrenk.com</a:t>
            </a:r>
            <a:r>
              <a:rPr lang="en-US" sz="2400" dirty="0">
                <a:hlinkClick r:id="rId3"/>
              </a:rPr>
              <a:t>/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806915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Mediation of Savers and Firms</a:t>
            </a:r>
          </a:p>
          <a:p>
            <a:endParaRPr lang="en-US" dirty="0"/>
          </a:p>
          <a:p>
            <a:r>
              <a:rPr lang="en-US" dirty="0"/>
              <a:t>Pooling of Funds</a:t>
            </a:r>
          </a:p>
          <a:p>
            <a:endParaRPr lang="en-US" dirty="0"/>
          </a:p>
          <a:p>
            <a:r>
              <a:rPr lang="en-US" dirty="0"/>
              <a:t>Efficient Flow of Capital</a:t>
            </a:r>
          </a:p>
          <a:p>
            <a:endParaRPr lang="en-US" dirty="0"/>
          </a:p>
          <a:p>
            <a:r>
              <a:rPr lang="en-US" dirty="0"/>
              <a:t>Risk Reduction/Allocation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of Financial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326745096"/>
      </p:ext>
    </p:extLst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Public, Centralized Exchange of Good and Services</a:t>
            </a:r>
          </a:p>
          <a:p>
            <a:pPr lvl="1"/>
            <a:r>
              <a:rPr lang="en-US" dirty="0"/>
              <a:t>Physical or Electronic</a:t>
            </a:r>
          </a:p>
          <a:p>
            <a:pPr lvl="1"/>
            <a:endParaRPr lang="en-US" dirty="0"/>
          </a:p>
          <a:p>
            <a:r>
              <a:rPr lang="en-US" dirty="0"/>
              <a:t>Financial Markets</a:t>
            </a:r>
          </a:p>
          <a:p>
            <a:pPr lvl="1"/>
            <a:r>
              <a:rPr lang="en-US" dirty="0"/>
              <a:t>Financial Assets Trade</a:t>
            </a:r>
          </a:p>
          <a:p>
            <a:pPr lvl="2"/>
            <a:r>
              <a:rPr lang="en-US" sz="2800" dirty="0"/>
              <a:t>Investable Funds</a:t>
            </a:r>
          </a:p>
          <a:p>
            <a:pPr lvl="2"/>
            <a:r>
              <a:rPr lang="en-US" sz="2800" dirty="0"/>
              <a:t>Return</a:t>
            </a:r>
          </a:p>
          <a:p>
            <a:pPr lvl="2"/>
            <a:r>
              <a:rPr lang="en-US" sz="2800" dirty="0"/>
              <a:t>Risk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Markets</a:t>
            </a:r>
          </a:p>
        </p:txBody>
      </p:sp>
    </p:spTree>
    <p:extLst>
      <p:ext uri="{BB962C8B-B14F-4D97-AF65-F5344CB8AC3E}">
        <p14:creationId xmlns:p14="http://schemas.microsoft.com/office/powerpoint/2010/main" val="794230824"/>
      </p:ext>
    </p:extLst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Discovery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Efficiency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Economic Growth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Monitoring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552357059"/>
      </p:ext>
    </p:extLst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Raise Capital</a:t>
            </a:r>
          </a:p>
          <a:p>
            <a:endParaRPr lang="en-US" dirty="0"/>
          </a:p>
          <a:p>
            <a:r>
              <a:rPr lang="en-US" dirty="0"/>
              <a:t>Investment Opportunities</a:t>
            </a:r>
          </a:p>
          <a:p>
            <a:endParaRPr lang="en-US" dirty="0"/>
          </a:p>
          <a:p>
            <a:r>
              <a:rPr lang="en-US" dirty="0"/>
              <a:t>Liquidity</a:t>
            </a:r>
          </a:p>
          <a:p>
            <a:endParaRPr lang="en-US" dirty="0"/>
          </a:p>
          <a:p>
            <a:r>
              <a:rPr lang="en-US" dirty="0"/>
              <a:t>Clearinghouse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Functions</a:t>
            </a:r>
          </a:p>
        </p:txBody>
      </p:sp>
    </p:spTree>
    <p:extLst>
      <p:ext uri="{BB962C8B-B14F-4D97-AF65-F5344CB8AC3E}">
        <p14:creationId xmlns:p14="http://schemas.microsoft.com/office/powerpoint/2010/main" val="1338029641"/>
      </p:ext>
    </p:extLst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Primary</a:t>
            </a:r>
          </a:p>
          <a:p>
            <a:pPr lvl="1"/>
            <a:r>
              <a:rPr lang="en-US" sz="2800" dirty="0"/>
              <a:t>IPO versus Seasoned Issue</a:t>
            </a:r>
          </a:p>
          <a:p>
            <a:pPr lvl="1"/>
            <a:r>
              <a:rPr lang="en-US" sz="2800" dirty="0"/>
              <a:t>Function?</a:t>
            </a:r>
          </a:p>
          <a:p>
            <a:pPr lvl="1"/>
            <a:endParaRPr lang="en-US" sz="2800" dirty="0"/>
          </a:p>
          <a:p>
            <a:r>
              <a:rPr lang="en-US" dirty="0"/>
              <a:t>Secondary</a:t>
            </a:r>
          </a:p>
          <a:p>
            <a:pPr lvl="1"/>
            <a:r>
              <a:rPr lang="en-US" sz="2800" dirty="0"/>
              <a:t>Transfer of Ownership</a:t>
            </a:r>
          </a:p>
          <a:p>
            <a:pPr lvl="1"/>
            <a:r>
              <a:rPr lang="en-US" sz="2800" dirty="0"/>
              <a:t>Function?</a:t>
            </a:r>
          </a:p>
          <a:p>
            <a:pPr lvl="1"/>
            <a:r>
              <a:rPr lang="en-US" sz="2800" dirty="0"/>
              <a:t>Importance for Firm?</a:t>
            </a:r>
          </a:p>
          <a:p>
            <a:pPr lvl="1"/>
            <a:endParaRPr lang="en-US" sz="2800" dirty="0"/>
          </a:p>
          <a:p>
            <a:pPr marL="342900" lvl="1" indent="-342900">
              <a:buFontTx/>
              <a:buChar char="•"/>
            </a:pPr>
            <a:r>
              <a:rPr lang="en-US" dirty="0"/>
              <a:t>Risk and Return Implications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Market for Stock </a:t>
            </a:r>
          </a:p>
        </p:txBody>
      </p:sp>
    </p:spTree>
    <p:extLst>
      <p:ext uri="{BB962C8B-B14F-4D97-AF65-F5344CB8AC3E}">
        <p14:creationId xmlns:p14="http://schemas.microsoft.com/office/powerpoint/2010/main" val="2806064367"/>
      </p:ext>
    </p:extLst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Agency Issues</a:t>
            </a:r>
          </a:p>
        </p:txBody>
      </p:sp>
    </p:spTree>
    <p:extLst>
      <p:ext uri="{BB962C8B-B14F-4D97-AF65-F5344CB8AC3E}">
        <p14:creationId xmlns:p14="http://schemas.microsoft.com/office/powerpoint/2010/main" val="3876144107"/>
      </p:ext>
    </p:extLst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Delegation</a:t>
            </a:r>
          </a:p>
          <a:p>
            <a:endParaRPr lang="en-US" dirty="0"/>
          </a:p>
          <a:p>
            <a:r>
              <a:rPr lang="en-US" dirty="0"/>
              <a:t>Actors</a:t>
            </a:r>
          </a:p>
          <a:p>
            <a:endParaRPr lang="en-US" dirty="0"/>
          </a:p>
          <a:p>
            <a:pPr lvl="1"/>
            <a:r>
              <a:rPr lang="en-US" dirty="0"/>
              <a:t>Principal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Agent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Paradigm</a:t>
            </a:r>
          </a:p>
        </p:txBody>
      </p:sp>
    </p:spTree>
    <p:extLst>
      <p:ext uri="{BB962C8B-B14F-4D97-AF65-F5344CB8AC3E}">
        <p14:creationId xmlns:p14="http://schemas.microsoft.com/office/powerpoint/2010/main" val="11808744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  <a:p>
            <a:endParaRPr lang="en-US" dirty="0"/>
          </a:p>
          <a:p>
            <a:pPr lvl="1"/>
            <a:r>
              <a:rPr lang="en-US" dirty="0"/>
              <a:t>Politics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Paradigm</a:t>
            </a:r>
          </a:p>
        </p:txBody>
      </p:sp>
    </p:spTree>
    <p:extLst>
      <p:ext uri="{BB962C8B-B14F-4D97-AF65-F5344CB8AC3E}">
        <p14:creationId xmlns:p14="http://schemas.microsoft.com/office/powerpoint/2010/main" val="7435215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Business Applications:</a:t>
            </a:r>
          </a:p>
          <a:p>
            <a:endParaRPr lang="en-US" dirty="0"/>
          </a:p>
          <a:p>
            <a:pPr lvl="1"/>
            <a:r>
              <a:rPr lang="en-US" dirty="0"/>
              <a:t>Executive vs. Shareholder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Bondholder vs. Stockholder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Paradigm</a:t>
            </a:r>
          </a:p>
        </p:txBody>
      </p:sp>
    </p:spTree>
    <p:extLst>
      <p:ext uri="{BB962C8B-B14F-4D97-AF65-F5344CB8AC3E}">
        <p14:creationId xmlns:p14="http://schemas.microsoft.com/office/powerpoint/2010/main" val="20428829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 Market Efficiency</a:t>
            </a:r>
          </a:p>
        </p:txBody>
      </p:sp>
    </p:spTree>
    <p:extLst>
      <p:ext uri="{BB962C8B-B14F-4D97-AF65-F5344CB8AC3E}">
        <p14:creationId xmlns:p14="http://schemas.microsoft.com/office/powerpoint/2010/main" val="1092776593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646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Syllabus Next Class</a:t>
            </a:r>
          </a:p>
          <a:p>
            <a:endParaRPr lang="en-US" dirty="0"/>
          </a:p>
          <a:p>
            <a:r>
              <a:rPr lang="en-US" dirty="0"/>
              <a:t>Course Web Pages</a:t>
            </a:r>
          </a:p>
          <a:p>
            <a:pPr lvl="1"/>
            <a:r>
              <a:rPr lang="en-US" sz="2600" dirty="0">
                <a:hlinkClick r:id="rId2"/>
              </a:rPr>
              <a:t>http://</a:t>
            </a:r>
            <a:r>
              <a:rPr lang="en-US" sz="2600" dirty="0" err="1">
                <a:hlinkClick r:id="rId2"/>
              </a:rPr>
              <a:t>larryschrenk.com</a:t>
            </a:r>
            <a:r>
              <a:rPr lang="en-US" sz="2600" dirty="0">
                <a:hlinkClick r:id="rId2"/>
              </a:rPr>
              <a:t>/</a:t>
            </a:r>
            <a:r>
              <a:rPr lang="en-US" sz="2600" dirty="0" err="1">
                <a:hlinkClick r:id="rId2"/>
              </a:rPr>
              <a:t>FIN360</a:t>
            </a:r>
            <a:r>
              <a:rPr lang="en-US" sz="2600" dirty="0">
                <a:hlinkClick r:id="rId2"/>
              </a:rPr>
              <a:t>/</a:t>
            </a:r>
            <a:r>
              <a:rPr lang="en-US" sz="2600" dirty="0" err="1">
                <a:hlinkClick r:id="rId2"/>
              </a:rPr>
              <a:t>FIN360.htm</a:t>
            </a:r>
            <a:endParaRPr lang="en-US" sz="2600" dirty="0"/>
          </a:p>
          <a:p>
            <a:pPr lvl="1"/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Details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Expectation Implications</a:t>
            </a:r>
          </a:p>
          <a:p>
            <a:endParaRPr lang="en-US" dirty="0"/>
          </a:p>
          <a:p>
            <a:r>
              <a:rPr lang="en-US" dirty="0"/>
              <a:t>Informational Efficiency</a:t>
            </a:r>
          </a:p>
          <a:p>
            <a:endParaRPr lang="en-US" dirty="0"/>
          </a:p>
          <a:p>
            <a:r>
              <a:rPr lang="en-US" dirty="0"/>
              <a:t>Fair Price</a:t>
            </a:r>
          </a:p>
          <a:p>
            <a:endParaRPr lang="en-US" dirty="0"/>
          </a:p>
          <a:p>
            <a:r>
              <a:rPr lang="en-US" dirty="0"/>
              <a:t>Luck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Market Hypothesis</a:t>
            </a:r>
          </a:p>
        </p:txBody>
      </p:sp>
    </p:spTree>
    <p:extLst>
      <p:ext uri="{BB962C8B-B14F-4D97-AF65-F5344CB8AC3E}">
        <p14:creationId xmlns:p14="http://schemas.microsoft.com/office/powerpoint/2010/main" val="606376420"/>
      </p:ext>
    </p:extLst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Weak Form</a:t>
            </a:r>
          </a:p>
          <a:p>
            <a:pPr lvl="1"/>
            <a:r>
              <a:rPr lang="en-US" dirty="0"/>
              <a:t>Historical Prices</a:t>
            </a:r>
          </a:p>
          <a:p>
            <a:endParaRPr lang="en-US" dirty="0"/>
          </a:p>
          <a:p>
            <a:r>
              <a:rPr lang="en-US" dirty="0"/>
              <a:t>Semi-Strong Form</a:t>
            </a:r>
          </a:p>
          <a:p>
            <a:pPr lvl="1"/>
            <a:r>
              <a:rPr lang="en-US" dirty="0"/>
              <a:t>All Public Information	</a:t>
            </a:r>
          </a:p>
          <a:p>
            <a:endParaRPr lang="en-US" dirty="0"/>
          </a:p>
          <a:p>
            <a:r>
              <a:rPr lang="en-US" dirty="0"/>
              <a:t>Strong Form</a:t>
            </a:r>
          </a:p>
          <a:p>
            <a:pPr lvl="1"/>
            <a:r>
              <a:rPr lang="en-US" dirty="0"/>
              <a:t>All (Public and Private)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Efficiency</a:t>
            </a:r>
          </a:p>
        </p:txBody>
      </p:sp>
    </p:spTree>
    <p:extLst>
      <p:ext uri="{BB962C8B-B14F-4D97-AF65-F5344CB8AC3E}">
        <p14:creationId xmlns:p14="http://schemas.microsoft.com/office/powerpoint/2010/main" val="3345378055"/>
      </p:ext>
    </p:extLst>
  </p:cSld>
  <p:clrMapOvr>
    <a:masterClrMapping/>
  </p:clrMapOvr>
  <p:transition spd="med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January Effect</a:t>
            </a:r>
          </a:p>
          <a:p>
            <a:endParaRPr lang="en-US" sz="3200" dirty="0"/>
          </a:p>
          <a:p>
            <a:r>
              <a:rPr lang="en-US" sz="3200" dirty="0"/>
              <a:t>Bubbles</a:t>
            </a:r>
          </a:p>
          <a:p>
            <a:pPr lvl="1"/>
            <a:r>
              <a:rPr lang="en-US" sz="2800" dirty="0"/>
              <a:t>Black Monday, 19 October 1987 </a:t>
            </a:r>
          </a:p>
          <a:p>
            <a:pPr lvl="1"/>
            <a:endParaRPr lang="en-US" sz="2800" dirty="0"/>
          </a:p>
          <a:p>
            <a:r>
              <a:rPr lang="en-US" sz="3200" dirty="0"/>
              <a:t>Insider Trading</a:t>
            </a:r>
          </a:p>
          <a:p>
            <a:endParaRPr lang="en-US" sz="3200" dirty="0"/>
          </a:p>
          <a:p>
            <a:r>
              <a:rPr lang="en-US" sz="3200" dirty="0"/>
              <a:t>Technical/Fundamental Analysis</a:t>
            </a:r>
          </a:p>
          <a:p>
            <a:endParaRPr lang="en-US" sz="3200" dirty="0"/>
          </a:p>
          <a:p>
            <a:r>
              <a:rPr lang="en-US" sz="3200" dirty="0"/>
              <a:t>Behavioral Finance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Anomalies and Critique</a:t>
            </a:r>
          </a:p>
        </p:txBody>
      </p:sp>
    </p:spTree>
    <p:extLst>
      <p:ext uri="{BB962C8B-B14F-4D97-AF65-F5344CB8AC3E}">
        <p14:creationId xmlns:p14="http://schemas.microsoft.com/office/powerpoint/2010/main" val="3329959130"/>
      </p:ext>
    </p:extLst>
  </p:cSld>
  <p:clrMapOvr>
    <a:masterClrMapping/>
  </p:clrMapOvr>
  <p:transition spd="med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 Behavioral Finance</a:t>
            </a:r>
          </a:p>
        </p:txBody>
      </p:sp>
    </p:spTree>
    <p:extLst>
      <p:ext uri="{BB962C8B-B14F-4D97-AF65-F5344CB8AC3E}">
        <p14:creationId xmlns:p14="http://schemas.microsoft.com/office/powerpoint/2010/main" val="2189230354"/>
      </p:ext>
    </p:extLst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Linda is 31 years old, single, outspoken, and very bright. She majored in philosophy. As a student, she was deeply concerned with issues of discrimination and social justice and also participated in antinuclear demonstrations.</a:t>
            </a:r>
          </a:p>
          <a:p>
            <a:pPr>
              <a:lnSpc>
                <a:spcPct val="170000"/>
              </a:lnSpc>
            </a:pPr>
            <a:r>
              <a:rPr lang="en-US" dirty="0"/>
              <a:t>Which is most likely: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A. Linda is a bank teller. 					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B. Linda is a bank teller active in social causes.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T-S-P (Think-Pair-Share)</a:t>
            </a:r>
          </a:p>
        </p:txBody>
      </p:sp>
    </p:spTree>
    <p:extLst>
      <p:ext uri="{BB962C8B-B14F-4D97-AF65-F5344CB8AC3E}">
        <p14:creationId xmlns:p14="http://schemas.microsoft.com/office/powerpoint/2010/main" val="6771751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field of finance that proposes psychology-based theories to explain some financial decision making.</a:t>
            </a:r>
          </a:p>
          <a:p>
            <a:endParaRPr lang="en-US" dirty="0"/>
          </a:p>
          <a:p>
            <a:pPr lvl="1"/>
            <a:r>
              <a:rPr lang="en-US" dirty="0">
                <a:hlinkClick r:id="rId2"/>
              </a:rPr>
              <a:t>http://www.investopedia.com/terms/b/behavioralfinance.asp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41275505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Bounded Rationality</a:t>
            </a:r>
          </a:p>
          <a:p>
            <a:endParaRPr lang="en-US" dirty="0"/>
          </a:p>
          <a:p>
            <a:r>
              <a:rPr lang="en-US" dirty="0"/>
              <a:t>Heuristics</a:t>
            </a:r>
          </a:p>
          <a:p>
            <a:endParaRPr lang="en-US" dirty="0"/>
          </a:p>
          <a:p>
            <a:r>
              <a:rPr lang="en-US" dirty="0"/>
              <a:t>Market Inefficiencies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Finance</a:t>
            </a:r>
          </a:p>
        </p:txBody>
      </p:sp>
    </p:spTree>
    <p:extLst>
      <p:ext uri="{BB962C8B-B14F-4D97-AF65-F5344CB8AC3E}">
        <p14:creationId xmlns:p14="http://schemas.microsoft.com/office/powerpoint/2010/main" val="27347411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Examples:</a:t>
            </a:r>
          </a:p>
          <a:p>
            <a:endParaRPr lang="en-US" dirty="0"/>
          </a:p>
          <a:p>
            <a:pPr lvl="1"/>
            <a:r>
              <a:rPr lang="en-US" dirty="0"/>
              <a:t>Framing</a:t>
            </a:r>
          </a:p>
          <a:p>
            <a:pPr lvl="2"/>
            <a:r>
              <a:rPr lang="en-US" sz="1800" dirty="0"/>
              <a:t>The term </a:t>
            </a:r>
            <a:r>
              <a:rPr lang="en-US" sz="1800" i="1" dirty="0"/>
              <a:t>frame dependence</a:t>
            </a:r>
            <a:r>
              <a:rPr lang="en-US" sz="1800" dirty="0"/>
              <a:t> means that the way people behave depends on the way that their decision problems are framed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Anchoring</a:t>
            </a:r>
          </a:p>
          <a:p>
            <a:pPr lvl="2"/>
            <a:r>
              <a:rPr lang="en-US" sz="1800" dirty="0"/>
              <a:t>The concept of anchoring draws on the tendency to attach or "anchor" our thoughts to a reference point - even though it may have no logical relevance to the decision at hand.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Finance</a:t>
            </a:r>
          </a:p>
        </p:txBody>
      </p:sp>
    </p:spTree>
    <p:extLst>
      <p:ext uri="{BB962C8B-B14F-4D97-AF65-F5344CB8AC3E}">
        <p14:creationId xmlns:p14="http://schemas.microsoft.com/office/powerpoint/2010/main" val="38331916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Frame 1</a:t>
            </a:r>
          </a:p>
          <a:p>
            <a:pPr lvl="1"/>
            <a:r>
              <a:rPr lang="en-US" sz="2800" dirty="0"/>
              <a:t>Of 600 people infected, a proposed medication will save 200 of those infected.</a:t>
            </a:r>
          </a:p>
          <a:p>
            <a:pPr lvl="1"/>
            <a:endParaRPr lang="en-US" dirty="0"/>
          </a:p>
          <a:p>
            <a:r>
              <a:rPr lang="en-US" dirty="0"/>
              <a:t>Frame 2</a:t>
            </a:r>
          </a:p>
          <a:p>
            <a:pPr lvl="1"/>
            <a:r>
              <a:rPr lang="en-US" sz="2800" dirty="0"/>
              <a:t>Of 600 people infected, a proposed medication will allow 400 of those infected to die.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Framing</a:t>
            </a:r>
          </a:p>
        </p:txBody>
      </p:sp>
    </p:spTree>
    <p:extLst>
      <p:ext uri="{BB962C8B-B14F-4D97-AF65-F5344CB8AC3E}">
        <p14:creationId xmlns:p14="http://schemas.microsoft.com/office/powerpoint/2010/main" val="8658664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Questions</a:t>
            </a:r>
          </a:p>
          <a:p>
            <a:pPr lvl="1"/>
            <a:r>
              <a:rPr lang="en-US" sz="2800" dirty="0"/>
              <a:t>What are the last three digits of your Social Security number?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In what year did Attila the Hun threaten to attack Rome?.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Anchoring</a:t>
            </a:r>
          </a:p>
        </p:txBody>
      </p:sp>
    </p:spTree>
    <p:extLst>
      <p:ext uri="{BB962C8B-B14F-4D97-AF65-F5344CB8AC3E}">
        <p14:creationId xmlns:p14="http://schemas.microsoft.com/office/powerpoint/2010/main" val="257605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Office Hours:</a:t>
            </a:r>
          </a:p>
          <a:p>
            <a:endParaRPr lang="en-US" dirty="0"/>
          </a:p>
          <a:p>
            <a:pPr lvl="1"/>
            <a:r>
              <a:rPr lang="pl-PL" sz="2400" dirty="0"/>
              <a:t>9:00-9:50</a:t>
            </a:r>
            <a:r>
              <a:rPr lang="en-US" sz="2400" dirty="0"/>
              <a:t> AM on Monday, Wednesday, Friday</a:t>
            </a:r>
          </a:p>
          <a:p>
            <a:pPr lvl="1"/>
            <a:endParaRPr lang="en-US" sz="2400" dirty="0"/>
          </a:p>
          <a:p>
            <a:pPr lvl="1"/>
            <a:r>
              <a:rPr lang="pl-PL" sz="2400" dirty="0"/>
              <a:t>12:00-12:50</a:t>
            </a:r>
            <a:r>
              <a:rPr lang="en-US" sz="2400" dirty="0"/>
              <a:t> PM on Monday, Wednesday, Friday</a:t>
            </a:r>
          </a:p>
          <a:p>
            <a:pPr lvl="1"/>
            <a:endParaRPr lang="en-US" sz="2400" dirty="0"/>
          </a:p>
          <a:p>
            <a:pPr lvl="1"/>
            <a:r>
              <a:rPr lang="pl-PL" sz="2400" dirty="0"/>
              <a:t>2:00-2:50 </a:t>
            </a:r>
            <a:r>
              <a:rPr lang="en-US" sz="2400" dirty="0"/>
              <a:t>PM on Monday, Wednesday, Friday</a:t>
            </a:r>
          </a:p>
          <a:p>
            <a:pPr lvl="1" hangingPunct="0"/>
            <a:endParaRPr lang="en-US" dirty="0"/>
          </a:p>
          <a:p>
            <a:pPr hangingPunct="0"/>
            <a:r>
              <a:rPr lang="en-US" dirty="0"/>
              <a:t>Tuesday and Thursday Mornings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On Campus Policy</a:t>
            </a:r>
          </a:p>
          <a:p>
            <a:pPr hangingPunct="0"/>
            <a:endParaRPr lang="en-US" dirty="0"/>
          </a:p>
          <a:p>
            <a:pPr hangingPunct="0"/>
            <a:r>
              <a:rPr lang="en-US" dirty="0"/>
              <a:t>Office Hour Conferences</a:t>
            </a:r>
          </a:p>
          <a:p>
            <a:pPr hangingPunct="0"/>
            <a:endParaRPr lang="en-US" dirty="0"/>
          </a:p>
          <a:p>
            <a:pPr lvl="1" hangingPunct="0"/>
            <a:r>
              <a:rPr lang="en-US" dirty="0"/>
              <a:t>Google Docs Sign 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</p:spTree>
    <p:extLst>
      <p:ext uri="{BB962C8B-B14F-4D97-AF65-F5344CB8AC3E}">
        <p14:creationId xmlns:p14="http://schemas.microsoft.com/office/powerpoint/2010/main" val="350832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Eugene F. Brigham and Joel F. Houston. </a:t>
            </a:r>
            <a:r>
              <a:rPr lang="en-US" sz="2400" i="1" dirty="0"/>
              <a:t>Fundamentals of Financial Management</a:t>
            </a:r>
            <a:r>
              <a:rPr lang="en-US" sz="2400" dirty="0"/>
              <a:t>, Concise Edition,  9</a:t>
            </a:r>
            <a:r>
              <a:rPr lang="en-US" sz="2400" baseline="30000" dirty="0"/>
              <a:t>th</a:t>
            </a:r>
            <a:r>
              <a:rPr lang="en-US" sz="2400" dirty="0"/>
              <a:t> Edition. South-Western.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Looseleaf</a:t>
            </a:r>
            <a:r>
              <a:rPr lang="en-US" sz="2400" dirty="0"/>
              <a:t> or eBook bundled </a:t>
            </a:r>
            <a:r>
              <a:rPr lang="en-US" sz="2400" i="1" dirty="0"/>
              <a:t>with MindTap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1447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69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Acceptable Calculators:</a:t>
            </a:r>
          </a:p>
          <a:p>
            <a:pPr lvl="1"/>
            <a:r>
              <a:rPr lang="en-US" dirty="0"/>
              <a:t>TI 83/84 Graphing</a:t>
            </a:r>
          </a:p>
          <a:p>
            <a:pPr lvl="1"/>
            <a:r>
              <a:rPr lang="en-US" dirty="0"/>
              <a:t>TI BA II Plus, HP 10BII, HP </a:t>
            </a:r>
            <a:r>
              <a:rPr lang="en-US" dirty="0" err="1"/>
              <a:t>10BII</a:t>
            </a:r>
            <a:r>
              <a:rPr lang="en-US" dirty="0"/>
              <a:t>+</a:t>
            </a:r>
          </a:p>
          <a:p>
            <a:pPr lvl="1"/>
            <a:r>
              <a:rPr lang="en-US" dirty="0"/>
              <a:t>If you want to use a different calculator, see me</a:t>
            </a:r>
          </a:p>
          <a:p>
            <a:endParaRPr lang="en-US" dirty="0"/>
          </a:p>
          <a:p>
            <a:r>
              <a:rPr lang="en-US" dirty="0"/>
              <a:t>Three Methods:</a:t>
            </a:r>
          </a:p>
          <a:p>
            <a:pPr lvl="1"/>
            <a:r>
              <a:rPr lang="en-US" dirty="0"/>
              <a:t>Tables</a:t>
            </a:r>
          </a:p>
          <a:p>
            <a:pPr lvl="1"/>
            <a:r>
              <a:rPr lang="en-US" dirty="0"/>
              <a:t>Formulae</a:t>
            </a:r>
          </a:p>
          <a:p>
            <a:pPr lvl="1"/>
            <a:r>
              <a:rPr lang="en-US" dirty="0"/>
              <a:t>Calculator</a:t>
            </a:r>
          </a:p>
          <a:p>
            <a:pPr lvl="1"/>
            <a:endParaRPr lang="en-US" dirty="0"/>
          </a:p>
          <a:p>
            <a:r>
              <a:rPr lang="en-US" dirty="0"/>
              <a:t>On NOT becoming an expert with a financial calculator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Calculator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Exams (60%)</a:t>
            </a:r>
          </a:p>
          <a:p>
            <a:endParaRPr lang="en-US" dirty="0"/>
          </a:p>
          <a:p>
            <a:r>
              <a:rPr lang="en-US" dirty="0"/>
              <a:t>Group Project (20%)</a:t>
            </a:r>
          </a:p>
          <a:p>
            <a:endParaRPr lang="en-US" dirty="0"/>
          </a:p>
          <a:p>
            <a:r>
              <a:rPr lang="en-US" dirty="0"/>
              <a:t>MindTap Homework (20%)</a:t>
            </a:r>
          </a:p>
          <a:p>
            <a:endParaRPr lang="en-US" dirty="0"/>
          </a:p>
          <a:p>
            <a:pPr lvl="1"/>
            <a:r>
              <a:rPr lang="en-US" dirty="0"/>
              <a:t>Collaboration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466476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7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511</TotalTime>
  <Words>1038</Words>
  <Application>Microsoft Office PowerPoint</Application>
  <PresentationFormat>On-screen Show (4:3)</PresentationFormat>
  <Paragraphs>411</Paragraphs>
  <Slides>59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Century Gothic</vt:lpstr>
      <vt:lpstr>Corbel</vt:lpstr>
      <vt:lpstr>Contemporary blue</vt:lpstr>
      <vt:lpstr>FIN 360: Corporate Finance</vt:lpstr>
      <vt:lpstr>Today’s Outline</vt:lpstr>
      <vt:lpstr>1. Syllabus: The Boring Part</vt:lpstr>
      <vt:lpstr>Contact Information</vt:lpstr>
      <vt:lpstr>Class Details</vt:lpstr>
      <vt:lpstr>Office Hours</vt:lpstr>
      <vt:lpstr>Textbook</vt:lpstr>
      <vt:lpstr>Financial Calculator</vt:lpstr>
      <vt:lpstr>Evaluation</vt:lpstr>
      <vt:lpstr>Exams</vt:lpstr>
      <vt:lpstr>Exam Format</vt:lpstr>
      <vt:lpstr>Pretest</vt:lpstr>
      <vt:lpstr>MindTap</vt:lpstr>
      <vt:lpstr>Course Project</vt:lpstr>
      <vt:lpstr>Schedule</vt:lpstr>
      <vt:lpstr>Getting Help</vt:lpstr>
      <vt:lpstr>2. About the Course</vt:lpstr>
      <vt:lpstr>About Me</vt:lpstr>
      <vt:lpstr>About You</vt:lpstr>
      <vt:lpstr>About the Course</vt:lpstr>
      <vt:lpstr>About the Course</vt:lpstr>
      <vt:lpstr>Note Taking Skills</vt:lpstr>
      <vt:lpstr>3. Goals of the Course</vt:lpstr>
      <vt:lpstr>Goals</vt:lpstr>
      <vt:lpstr>What does Finance Do?</vt:lpstr>
      <vt:lpstr>Some Big Themes</vt:lpstr>
      <vt:lpstr>Some Big Ideas</vt:lpstr>
      <vt:lpstr>FIN 360: Corporate Finance</vt:lpstr>
      <vt:lpstr>Today’s Outline</vt:lpstr>
      <vt:lpstr>Initial Concerns from Last Class</vt:lpstr>
      <vt:lpstr>1. Syllabus and Project</vt:lpstr>
      <vt:lpstr>Syllabus: Participation</vt:lpstr>
      <vt:lpstr>Course Project: Overview</vt:lpstr>
      <vt:lpstr>Course Project: Firm</vt:lpstr>
      <vt:lpstr>Syllabus/Course Questions</vt:lpstr>
      <vt:lpstr>2. Types of Exchange</vt:lpstr>
      <vt:lpstr>Transfer Methods</vt:lpstr>
      <vt:lpstr>Brokers</vt:lpstr>
      <vt:lpstr>Types of Financial Institutions</vt:lpstr>
      <vt:lpstr>Functions of Financial Institutions</vt:lpstr>
      <vt:lpstr>Markets</vt:lpstr>
      <vt:lpstr>Market Characteristics</vt:lpstr>
      <vt:lpstr>Market Functions</vt:lpstr>
      <vt:lpstr>The Market for Stock </vt:lpstr>
      <vt:lpstr>3. Agency Issues</vt:lpstr>
      <vt:lpstr>Agency Paradigm</vt:lpstr>
      <vt:lpstr>Agency Paradigm</vt:lpstr>
      <vt:lpstr>Agency Paradigm</vt:lpstr>
      <vt:lpstr>4. Market Efficiency</vt:lpstr>
      <vt:lpstr>Efficient Market Hypothesis</vt:lpstr>
      <vt:lpstr>Types of Efficiency</vt:lpstr>
      <vt:lpstr>Anomalies and Critique</vt:lpstr>
      <vt:lpstr>5. Behavioral Finance</vt:lpstr>
      <vt:lpstr>T-S-P (Think-Pair-Share)</vt:lpstr>
      <vt:lpstr>Overview</vt:lpstr>
      <vt:lpstr>Behavioral Finance</vt:lpstr>
      <vt:lpstr>Behavioral Finance</vt:lpstr>
      <vt:lpstr>Framing</vt:lpstr>
      <vt:lpstr>Anchoring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97</cp:revision>
  <dcterms:created xsi:type="dcterms:W3CDTF">2009-08-24T02:07:34Z</dcterms:created>
  <dcterms:modified xsi:type="dcterms:W3CDTF">2016-08-24T01:03:47Z</dcterms:modified>
</cp:coreProperties>
</file>