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8"/>
  </p:notesMasterIdLst>
  <p:sldIdLst>
    <p:sldId id="256" r:id="rId2"/>
    <p:sldId id="264" r:id="rId3"/>
    <p:sldId id="348" r:id="rId4"/>
    <p:sldId id="265" r:id="rId5"/>
    <p:sldId id="346" r:id="rId6"/>
    <p:sldId id="263" r:id="rId7"/>
    <p:sldId id="287" r:id="rId8"/>
    <p:sldId id="321" r:id="rId9"/>
    <p:sldId id="318" r:id="rId10"/>
    <p:sldId id="312" r:id="rId11"/>
    <p:sldId id="313" r:id="rId12"/>
    <p:sldId id="317" r:id="rId13"/>
    <p:sldId id="322" r:id="rId14"/>
    <p:sldId id="323" r:id="rId15"/>
    <p:sldId id="319" r:id="rId16"/>
    <p:sldId id="315" r:id="rId17"/>
    <p:sldId id="320" r:id="rId18"/>
    <p:sldId id="316" r:id="rId19"/>
    <p:sldId id="324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5" r:id="rId29"/>
    <p:sldId id="344" r:id="rId30"/>
    <p:sldId id="337" r:id="rId31"/>
    <p:sldId id="336" r:id="rId32"/>
    <p:sldId id="334" r:id="rId33"/>
    <p:sldId id="349" r:id="rId34"/>
    <p:sldId id="342" r:id="rId35"/>
    <p:sldId id="347" r:id="rId36"/>
    <p:sldId id="343" r:id="rId37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471D-5952-40FD-AF84-98F4C29F01E9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2A37-D258-438C-A4BE-EAE7FE82F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9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39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3:18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685" y="6172081"/>
            <a:ext cx="1230630" cy="6743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2800">
          <a:latin typeface="Century Gothic" pitchFamily="34" charset="0"/>
        </a:defRPr>
      </a:lvl2pPr>
      <a:lvl3pPr marL="1143000" indent="-228600" eaLnBrk="1" hangingPunct="1">
        <a:buChar char="•"/>
        <a:defRPr sz="2400">
          <a:latin typeface="Century Gothic" pitchFamily="34" charset="0"/>
        </a:defRPr>
      </a:lvl3pPr>
      <a:lvl4pPr marL="1600200" indent="-228600" eaLnBrk="1" hangingPunct="1">
        <a:buChar char="–"/>
        <a:defRPr sz="2000">
          <a:latin typeface="Century Gothic" pitchFamily="34" charset="0"/>
        </a:defRPr>
      </a:lvl4pPr>
      <a:lvl5pPr marL="2057400" indent="-228600" eaLnBrk="1" hangingPunct="1">
        <a:buChar char="»"/>
        <a:defRPr sz="1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7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schrenk.com/FIN360/FIN360-Misc/FIN%20360%20Exam%201%20Review%20and%20Formula%20Sheet.doc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925223"/>
          </a:xfrm>
        </p:spPr>
        <p:txBody>
          <a:bodyPr>
            <a:normAutofit/>
          </a:bodyPr>
          <a:lstStyle/>
          <a:p>
            <a:r>
              <a:rPr lang="en-US"/>
              <a:t>Topic 3: </a:t>
            </a:r>
            <a:r>
              <a:rPr lang="en-US" dirty="0"/>
              <a:t>Analysis of Financial Statements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360: Corporate Finance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Short-Term Solvency: The Ratios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r>
              <a:rPr lang="en-US" sz="2400" dirty="0"/>
              <a:t>Cash Ratio</a:t>
            </a:r>
          </a:p>
          <a:p>
            <a:pPr marL="342900" indent="-342900"/>
            <a:endParaRPr lang="en-US" sz="2400" dirty="0"/>
          </a:p>
          <a:p>
            <a:pPr marL="742950" lvl="1" indent="-285750">
              <a:buFont typeface="Wingdings" pitchFamily="2" charset="2"/>
              <a:buNone/>
            </a:pPr>
            <a:endParaRPr lang="en-US" sz="2400" dirty="0"/>
          </a:p>
          <a:p>
            <a:pPr marL="742950" lvl="1" indent="-285750">
              <a:buFont typeface="Wingdings" pitchFamily="2" charset="2"/>
              <a:buNone/>
            </a:pPr>
            <a:endParaRPr lang="en-US" sz="2400" dirty="0"/>
          </a:p>
          <a:p>
            <a:pPr marL="342900" indent="-342900"/>
            <a:r>
              <a:rPr lang="en-US" sz="2400" dirty="0"/>
              <a:t>Quick Ratio</a:t>
            </a:r>
          </a:p>
          <a:p>
            <a:pPr marL="342900" indent="-342900"/>
            <a:endParaRPr lang="en-US" sz="2400" dirty="0"/>
          </a:p>
          <a:p>
            <a:pPr marL="742950" lvl="1" indent="-285750">
              <a:buFont typeface="Wingdings" pitchFamily="2" charset="2"/>
              <a:buNone/>
            </a:pPr>
            <a:endParaRPr lang="en-US" sz="2400" dirty="0"/>
          </a:p>
          <a:p>
            <a:pPr marL="742950" lvl="1" indent="-285750"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dirty="0"/>
              <a:t>Current Ratio</a:t>
            </a:r>
          </a:p>
          <a:p>
            <a:pPr marL="742950" lvl="1" indent="-285750"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929184"/>
              </p:ext>
            </p:extLst>
          </p:nvPr>
        </p:nvGraphicFramePr>
        <p:xfrm>
          <a:off x="519112" y="5199002"/>
          <a:ext cx="30670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29" name="Equation" r:id="rId3" imgW="1434960" imgH="406080" progId="Equation.DSMT4">
                  <p:embed/>
                </p:oleObj>
              </mc:Choice>
              <mc:Fallback>
                <p:oleObj name="Equation" r:id="rId3" imgW="143496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" y="5199002"/>
                        <a:ext cx="3067050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460291"/>
              </p:ext>
            </p:extLst>
          </p:nvPr>
        </p:nvGraphicFramePr>
        <p:xfrm>
          <a:off x="519112" y="2309081"/>
          <a:ext cx="33432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0" name="Equation" r:id="rId5" imgW="1434960" imgH="406080" progId="Equation.DSMT4">
                  <p:embed/>
                </p:oleObj>
              </mc:Choice>
              <mc:Fallback>
                <p:oleObj name="Equation" r:id="rId5" imgW="1434960" imgH="406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" y="2309081"/>
                        <a:ext cx="3343275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789461"/>
              </p:ext>
            </p:extLst>
          </p:nvPr>
        </p:nvGraphicFramePr>
        <p:xfrm>
          <a:off x="533400" y="3711575"/>
          <a:ext cx="476408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1" name="Equation" r:id="rId7" imgW="2044440" imgH="406080" progId="Equation.DSMT4">
                  <p:embed/>
                </p:oleObj>
              </mc:Choice>
              <mc:Fallback>
                <p:oleObj name="Equation" r:id="rId7" imgW="204444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11575"/>
                        <a:ext cx="4764087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10021"/>
              </p:ext>
            </p:extLst>
          </p:nvPr>
        </p:nvGraphicFramePr>
        <p:xfrm>
          <a:off x="3995737" y="2342541"/>
          <a:ext cx="13017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2" name="Equation" r:id="rId9" imgW="558720" imgH="419040" progId="Equation.DSMT4">
                  <p:embed/>
                </p:oleObj>
              </mc:Choice>
              <mc:Fallback>
                <p:oleObj name="Equation" r:id="rId9" imgW="558720" imgH="419040" progId="Equation.DSMT4">
                  <p:embed/>
                  <p:pic>
                    <p:nvPicPr>
                      <p:cNvPr id="993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7" y="2342541"/>
                        <a:ext cx="130175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259184"/>
              </p:ext>
            </p:extLst>
          </p:nvPr>
        </p:nvGraphicFramePr>
        <p:xfrm>
          <a:off x="5410322" y="2601364"/>
          <a:ext cx="11826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3"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322" y="2601364"/>
                        <a:ext cx="11826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777189"/>
              </p:ext>
            </p:extLst>
          </p:nvPr>
        </p:nvGraphicFramePr>
        <p:xfrm>
          <a:off x="5352255" y="3711575"/>
          <a:ext cx="24558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4" name="Equation" r:id="rId13" imgW="1054080" imgH="419040" progId="Equation.DSMT4">
                  <p:embed/>
                </p:oleObj>
              </mc:Choice>
              <mc:Fallback>
                <p:oleObj name="Equation" r:id="rId13" imgW="1054080" imgH="41904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255" y="3711575"/>
                        <a:ext cx="2455863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974147"/>
              </p:ext>
            </p:extLst>
          </p:nvPr>
        </p:nvGraphicFramePr>
        <p:xfrm>
          <a:off x="7805860" y="3975099"/>
          <a:ext cx="11525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5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5860" y="3975099"/>
                        <a:ext cx="11525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302548"/>
              </p:ext>
            </p:extLst>
          </p:nvPr>
        </p:nvGraphicFramePr>
        <p:xfrm>
          <a:off x="3717924" y="5144233"/>
          <a:ext cx="14795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6" name="Equation" r:id="rId17" imgW="634680" imgH="419040" progId="Equation.DSMT4">
                  <p:embed/>
                </p:oleObj>
              </mc:Choice>
              <mc:Fallback>
                <p:oleObj name="Equation" r:id="rId17" imgW="634680" imgH="419040" progId="Equation.DSMT4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24" y="5144233"/>
                        <a:ext cx="147955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138811"/>
              </p:ext>
            </p:extLst>
          </p:nvPr>
        </p:nvGraphicFramePr>
        <p:xfrm>
          <a:off x="5126037" y="5445857"/>
          <a:ext cx="11525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7" name="Equation" r:id="rId19" imgW="495000" imgH="177480" progId="Equation.DSMT4">
                  <p:embed/>
                </p:oleObj>
              </mc:Choice>
              <mc:Fallback>
                <p:oleObj name="Equation" r:id="rId19" imgW="495000" imgH="17748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7" y="5445857"/>
                        <a:ext cx="11525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Liquidity–Ability to Convert Assets to Cash with Significant Loss of Value</a:t>
            </a:r>
          </a:p>
          <a:p>
            <a:endParaRPr lang="en-US" dirty="0"/>
          </a:p>
          <a:p>
            <a:r>
              <a:rPr lang="en-US" dirty="0"/>
              <a:t>Differing Time Horizons for Liquidity</a:t>
            </a:r>
          </a:p>
          <a:p>
            <a:pPr lvl="1"/>
            <a:r>
              <a:rPr lang="en-US" sz="2800" dirty="0"/>
              <a:t>Cash Ratio???</a:t>
            </a:r>
          </a:p>
          <a:p>
            <a:pPr lvl="1"/>
            <a:r>
              <a:rPr lang="en-US" sz="2800" dirty="0"/>
              <a:t>Quick Ratio???</a:t>
            </a:r>
          </a:p>
          <a:p>
            <a:pPr lvl="1"/>
            <a:r>
              <a:rPr lang="en-US" sz="2800" dirty="0"/>
              <a:t>Current Ratio???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 Ratio Analysis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Coverage Ratio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Application?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Custom Ratio Example</a:t>
            </a:r>
          </a:p>
        </p:txBody>
      </p:sp>
      <p:graphicFrame>
        <p:nvGraphicFramePr>
          <p:cNvPr id="1024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673516"/>
              </p:ext>
            </p:extLst>
          </p:nvPr>
        </p:nvGraphicFramePr>
        <p:xfrm>
          <a:off x="768350" y="2743200"/>
          <a:ext cx="167163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3" name="Equation" r:id="rId3" imgW="723600" imgH="406080" progId="Equation.DSMT4">
                  <p:embed/>
                </p:oleObj>
              </mc:Choice>
              <mc:Fallback>
                <p:oleObj name="Equation" r:id="rId3" imgW="72360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743200"/>
                        <a:ext cx="1671638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285635"/>
              </p:ext>
            </p:extLst>
          </p:nvPr>
        </p:nvGraphicFramePr>
        <p:xfrm>
          <a:off x="2751138" y="2700094"/>
          <a:ext cx="13906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4" name="Equation" r:id="rId5" imgW="596880" imgH="406080" progId="Equation.DSMT4">
                  <p:embed/>
                </p:oleObj>
              </mc:Choice>
              <mc:Fallback>
                <p:oleObj name="Equation" r:id="rId5" imgW="596880" imgH="40608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2700094"/>
                        <a:ext cx="139065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487946"/>
              </p:ext>
            </p:extLst>
          </p:nvPr>
        </p:nvGraphicFramePr>
        <p:xfrm>
          <a:off x="4452938" y="3005931"/>
          <a:ext cx="1270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5" name="Equation" r:id="rId7" imgW="545760" imgH="177480" progId="Equation.DSMT4">
                  <p:embed/>
                </p:oleObj>
              </mc:Choice>
              <mc:Fallback>
                <p:oleObj name="Equation" r:id="rId7" imgW="5457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8" y="3005931"/>
                        <a:ext cx="12700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606800"/>
            <a:ext cx="8458200" cy="1470025"/>
          </a:xfrm>
        </p:spPr>
        <p:txBody>
          <a:bodyPr/>
          <a:lstStyle/>
          <a:p>
            <a:r>
              <a:rPr lang="en-US" dirty="0"/>
              <a:t>B. Long-Term Solvency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Measures of the Long-Term Viability of the Firm</a:t>
            </a:r>
          </a:p>
          <a:p>
            <a:endParaRPr lang="en-US" dirty="0"/>
          </a:p>
          <a:p>
            <a:r>
              <a:rPr lang="en-US" dirty="0"/>
              <a:t>Two Metrics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Degree of Leverage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Coverage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Solvency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Purpose</a:t>
            </a:r>
          </a:p>
          <a:p>
            <a:pPr lvl="1"/>
            <a:r>
              <a:rPr lang="en-US" sz="2800" dirty="0"/>
              <a:t>Long-Term Liquidity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Is the Total Amount of Debt Reasonable?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Can the Firm Remain Solvent?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Solvency:</a:t>
            </a:r>
            <a:br>
              <a:rPr lang="en-US" dirty="0"/>
            </a:br>
            <a:r>
              <a:rPr lang="en-US" dirty="0"/>
              <a:t> Degree of Leverage Analysis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520747"/>
              </p:ext>
            </p:extLst>
          </p:nvPr>
        </p:nvGraphicFramePr>
        <p:xfrm>
          <a:off x="2921000" y="2271713"/>
          <a:ext cx="35528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3" name="Equation" r:id="rId3" imgW="1523880" imgH="406080" progId="">
                  <p:embed/>
                </p:oleObj>
              </mc:Choice>
              <mc:Fallback>
                <p:oleObj name="Equation" r:id="rId3" imgW="1523880" imgH="4060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2271713"/>
                        <a:ext cx="3552825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Total Debt Ratio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Debt/Equity Ratio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Equity Multiplier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Conversions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Solvency:</a:t>
            </a:r>
            <a:br>
              <a:rPr lang="en-US" dirty="0"/>
            </a:br>
            <a:r>
              <a:rPr lang="en-US" dirty="0"/>
              <a:t>Degree of Leverage Ratios</a:t>
            </a:r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046373"/>
              </p:ext>
            </p:extLst>
          </p:nvPr>
        </p:nvGraphicFramePr>
        <p:xfrm>
          <a:off x="1090427" y="1940136"/>
          <a:ext cx="3843077" cy="782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0" name="Equation" r:id="rId3" imgW="1993680" imgH="406080" progId="Equation.DSMT4">
                  <p:embed/>
                </p:oleObj>
              </mc:Choice>
              <mc:Fallback>
                <p:oleObj name="Equation" r:id="rId3" imgW="199368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427" y="1940136"/>
                        <a:ext cx="3843077" cy="7828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769205"/>
              </p:ext>
            </p:extLst>
          </p:nvPr>
        </p:nvGraphicFramePr>
        <p:xfrm>
          <a:off x="1075773" y="3080944"/>
          <a:ext cx="1882725" cy="78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1" name="Equation" r:id="rId5" imgW="1041120" imgH="431640" progId="Equation.DSMT4">
                  <p:embed/>
                </p:oleObj>
              </mc:Choice>
              <mc:Fallback>
                <p:oleObj name="Equation" r:id="rId5" imgW="104112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773" y="3080944"/>
                        <a:ext cx="1882725" cy="7801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477715"/>
              </p:ext>
            </p:extLst>
          </p:nvPr>
        </p:nvGraphicFramePr>
        <p:xfrm>
          <a:off x="1050774" y="4398840"/>
          <a:ext cx="1932721" cy="781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2" name="Equation" r:id="rId7" imgW="1066680" imgH="431640" progId="Equation.DSMT4">
                  <p:embed/>
                </p:oleObj>
              </mc:Choice>
              <mc:Fallback>
                <p:oleObj name="Equation" r:id="rId7" imgW="106668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774" y="4398840"/>
                        <a:ext cx="1932721" cy="7815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202877"/>
              </p:ext>
            </p:extLst>
          </p:nvPr>
        </p:nvGraphicFramePr>
        <p:xfrm>
          <a:off x="5029200" y="1926321"/>
          <a:ext cx="2231379" cy="81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3" name="Equation" r:id="rId9" imgW="1155600" imgH="419040" progId="Equation.DSMT4">
                  <p:embed/>
                </p:oleObj>
              </mc:Choice>
              <mc:Fallback>
                <p:oleObj name="Equation" r:id="rId9" imgW="1155600" imgH="41904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26321"/>
                        <a:ext cx="2231379" cy="8104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849225"/>
              </p:ext>
            </p:extLst>
          </p:nvPr>
        </p:nvGraphicFramePr>
        <p:xfrm>
          <a:off x="7447421" y="2159195"/>
          <a:ext cx="1052537" cy="344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4" name="Equation" r:id="rId11" imgW="545760" imgH="177480" progId="Equation.DSMT4">
                  <p:embed/>
                </p:oleObj>
              </mc:Choice>
              <mc:Fallback>
                <p:oleObj name="Equation" r:id="rId11" imgW="5457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7421" y="2159195"/>
                        <a:ext cx="1052537" cy="3447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383184"/>
              </p:ext>
            </p:extLst>
          </p:nvPr>
        </p:nvGraphicFramePr>
        <p:xfrm>
          <a:off x="5331981" y="3298687"/>
          <a:ext cx="930179" cy="344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5" name="Equation" r:id="rId13" imgW="482400" imgH="177480" progId="Equation.DSMT4">
                  <p:embed/>
                </p:oleObj>
              </mc:Choice>
              <mc:Fallback>
                <p:oleObj name="Equation" r:id="rId13" imgW="48240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1981" y="3298687"/>
                        <a:ext cx="930179" cy="3447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05764"/>
              </p:ext>
            </p:extLst>
          </p:nvPr>
        </p:nvGraphicFramePr>
        <p:xfrm>
          <a:off x="3029550" y="4369895"/>
          <a:ext cx="1226206" cy="81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6" name="Equation" r:id="rId15" imgW="634680" imgH="419040" progId="Equation.DSMT4">
                  <p:embed/>
                </p:oleObj>
              </mc:Choice>
              <mc:Fallback>
                <p:oleObj name="Equation" r:id="rId15" imgW="634680" imgH="41904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550" y="4369895"/>
                        <a:ext cx="1226206" cy="8104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542740"/>
              </p:ext>
            </p:extLst>
          </p:nvPr>
        </p:nvGraphicFramePr>
        <p:xfrm>
          <a:off x="4301811" y="4617241"/>
          <a:ext cx="978860" cy="344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7" name="Equation" r:id="rId17" imgW="507960" imgH="177480" progId="Equation.DSMT4">
                  <p:embed/>
                </p:oleObj>
              </mc:Choice>
              <mc:Fallback>
                <p:oleObj name="Equation" r:id="rId17" imgW="5079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811" y="4617241"/>
                        <a:ext cx="978860" cy="3447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027973"/>
              </p:ext>
            </p:extLst>
          </p:nvPr>
        </p:nvGraphicFramePr>
        <p:xfrm>
          <a:off x="3029550" y="3065813"/>
          <a:ext cx="2231379" cy="81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58" name="Equation" r:id="rId19" imgW="1155600" imgH="419040" progId="Equation.DSMT4">
                  <p:embed/>
                </p:oleObj>
              </mc:Choice>
              <mc:Fallback>
                <p:oleObj name="Equation" r:id="rId19" imgW="1155600" imgH="41904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550" y="3065813"/>
                        <a:ext cx="2231379" cy="81045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Purpose</a:t>
            </a:r>
          </a:p>
          <a:p>
            <a:pPr lvl="1"/>
            <a:r>
              <a:rPr lang="en-US" sz="2800" dirty="0"/>
              <a:t>Short-Term Liquidity</a:t>
            </a:r>
          </a:p>
          <a:p>
            <a:pPr lvl="1"/>
            <a:r>
              <a:rPr lang="en-US" sz="2800" dirty="0"/>
              <a:t>Can the Firm Service its Long-Term Obligations?</a:t>
            </a:r>
          </a:p>
          <a:p>
            <a:pPr lvl="1"/>
            <a:r>
              <a:rPr lang="en-US" sz="2800" dirty="0"/>
              <a:t>Is Bankruptcy a Concern?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Solvency:</a:t>
            </a:r>
            <a:br>
              <a:rPr lang="en-US" dirty="0"/>
            </a:br>
            <a:r>
              <a:rPr lang="en-US" dirty="0"/>
              <a:t> Coverage Analysis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14899"/>
              </p:ext>
            </p:extLst>
          </p:nvPr>
        </p:nvGraphicFramePr>
        <p:xfrm>
          <a:off x="1647825" y="2243138"/>
          <a:ext cx="60975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7" name="Equation" r:id="rId3" imgW="2616120" imgH="431640" progId="">
                  <p:embed/>
                </p:oleObj>
              </mc:Choice>
              <mc:Fallback>
                <p:oleObj name="Equation" r:id="rId3" imgW="2616120" imgH="431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243138"/>
                        <a:ext cx="60975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Times Interest Earned (TIE)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Cash Coverage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Solvency: </a:t>
            </a:r>
            <a:br>
              <a:rPr lang="en-US" dirty="0"/>
            </a:br>
            <a:r>
              <a:rPr lang="en-US" dirty="0"/>
              <a:t>Coverage Ratios</a:t>
            </a:r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752838"/>
              </p:ext>
            </p:extLst>
          </p:nvPr>
        </p:nvGraphicFramePr>
        <p:xfrm>
          <a:off x="990599" y="4524375"/>
          <a:ext cx="3240587" cy="822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4" name="Equation" r:id="rId3" imgW="1600200" imgH="406080" progId="Equation.DSMT4">
                  <p:embed/>
                </p:oleObj>
              </mc:Choice>
              <mc:Fallback>
                <p:oleObj name="Equation" r:id="rId3" imgW="160020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599" y="4524375"/>
                        <a:ext cx="3240587" cy="8226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402697"/>
              </p:ext>
            </p:extLst>
          </p:nvPr>
        </p:nvGraphicFramePr>
        <p:xfrm>
          <a:off x="990601" y="2379175"/>
          <a:ext cx="1461034" cy="82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5" name="Equation" r:id="rId5" imgW="723600" imgH="406080" progId="Equation.DSMT4">
                  <p:embed/>
                </p:oleObj>
              </mc:Choice>
              <mc:Fallback>
                <p:oleObj name="Equation" r:id="rId5" imgW="72360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2379175"/>
                        <a:ext cx="1461034" cy="821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278657"/>
              </p:ext>
            </p:extLst>
          </p:nvPr>
        </p:nvGraphicFramePr>
        <p:xfrm>
          <a:off x="2976318" y="2379176"/>
          <a:ext cx="1394561" cy="826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6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318" y="2379176"/>
                        <a:ext cx="1394561" cy="8267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071228"/>
              </p:ext>
            </p:extLst>
          </p:nvPr>
        </p:nvGraphicFramePr>
        <p:xfrm>
          <a:off x="4648200" y="2663031"/>
          <a:ext cx="1030341" cy="362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7" name="Equation" r:id="rId9" imgW="507960" imgH="177480" progId="Equation.DSMT4">
                  <p:embed/>
                </p:oleObj>
              </mc:Choice>
              <mc:Fallback>
                <p:oleObj name="Equation" r:id="rId9" imgW="5079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63031"/>
                        <a:ext cx="1030341" cy="3628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239366"/>
              </p:ext>
            </p:extLst>
          </p:nvPr>
        </p:nvGraphicFramePr>
        <p:xfrm>
          <a:off x="4406901" y="4491038"/>
          <a:ext cx="2995466" cy="87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8" name="Equation" r:id="rId11" imgW="1473120" imgH="431640" progId="Equation.DSMT4">
                  <p:embed/>
                </p:oleObj>
              </mc:Choice>
              <mc:Fallback>
                <p:oleObj name="Equation" r:id="rId11" imgW="1473120" imgH="43164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1" y="4491038"/>
                        <a:ext cx="2995466" cy="8780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018858"/>
              </p:ext>
            </p:extLst>
          </p:nvPr>
        </p:nvGraphicFramePr>
        <p:xfrm>
          <a:off x="7552715" y="4785518"/>
          <a:ext cx="1030341" cy="362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9" name="Equation" r:id="rId13" imgW="507960" imgH="177480" progId="Equation.DSMT4">
                  <p:embed/>
                </p:oleObj>
              </mc:Choice>
              <mc:Fallback>
                <p:oleObj name="Equation" r:id="rId13" imgW="507960" imgH="17748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2715" y="4785518"/>
                        <a:ext cx="1030341" cy="3628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C. Efficiency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Project and Exam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Ratios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Uses of Ratios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Purpose</a:t>
            </a:r>
          </a:p>
          <a:p>
            <a:pPr lvl="1"/>
            <a:r>
              <a:rPr lang="en-US" sz="2800" dirty="0"/>
              <a:t>How Efficiently does the Firm Use the Value Invested in each Asset? </a:t>
            </a:r>
          </a:p>
          <a:p>
            <a:pPr lvl="2"/>
            <a:r>
              <a:rPr lang="en-US" sz="2400" dirty="0"/>
              <a:t>Balance Sheet Assets as Portfolio</a:t>
            </a:r>
          </a:p>
          <a:p>
            <a:pPr lvl="2"/>
            <a:r>
              <a:rPr lang="en-US" sz="2400" dirty="0"/>
              <a:t>Liquidity-Return Trade-Off</a:t>
            </a:r>
          </a:p>
          <a:p>
            <a:pPr lvl="2"/>
            <a:endParaRPr lang="en-US" sz="2400" dirty="0"/>
          </a:p>
          <a:p>
            <a:pPr lvl="1"/>
            <a:r>
              <a:rPr lang="en-US" sz="2800" dirty="0"/>
              <a:t>Turnover versus ‘Days Sales’</a:t>
            </a:r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Efficiency:  Analysis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80665"/>
              </p:ext>
            </p:extLst>
          </p:nvPr>
        </p:nvGraphicFramePr>
        <p:xfrm>
          <a:off x="2189162" y="2057400"/>
          <a:ext cx="47656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1" name="Equation" r:id="rId3" imgW="2044440" imgH="406080" progId="">
                  <p:embed/>
                </p:oleObj>
              </mc:Choice>
              <mc:Fallback>
                <p:oleObj name="Equation" r:id="rId3" imgW="2044440" imgH="4060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2" y="2057400"/>
                        <a:ext cx="4765675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as Goal</a:t>
            </a:r>
          </a:p>
          <a:p>
            <a:pPr lvl="1"/>
            <a:r>
              <a:rPr lang="en-US" sz="2800" dirty="0"/>
              <a:t>Total Asset Turnover Ratio–Sales versus a Dollar Spend on Total Assets</a:t>
            </a:r>
          </a:p>
          <a:p>
            <a:pPr lvl="1"/>
            <a:endParaRPr lang="en-US" sz="2800" dirty="0"/>
          </a:p>
          <a:p>
            <a:r>
              <a:rPr lang="en-US" dirty="0"/>
              <a:t>Example</a:t>
            </a:r>
          </a:p>
          <a:p>
            <a:pPr lvl="1"/>
            <a:r>
              <a:rPr lang="en-US" sz="2800" dirty="0"/>
              <a:t>Total Asset Turnover Ratio = 5x</a:t>
            </a:r>
          </a:p>
          <a:p>
            <a:pPr lvl="1"/>
            <a:r>
              <a:rPr lang="en-US" sz="2800" dirty="0"/>
              <a:t>$1.00 in Assets Generates $5.00 in Sales on Average.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Turnover Analysis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Inventory Turnover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Days’ Sales in Inventory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Efficiency: The Inventory Ratios</a:t>
            </a:r>
          </a:p>
        </p:txBody>
      </p:sp>
      <p:graphicFrame>
        <p:nvGraphicFramePr>
          <p:cNvPr id="130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178639"/>
              </p:ext>
            </p:extLst>
          </p:nvPr>
        </p:nvGraphicFramePr>
        <p:xfrm>
          <a:off x="838200" y="2362200"/>
          <a:ext cx="19145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76" name="Equation" r:id="rId3" imgW="876240" imgH="431640" progId="Equation.DSMT4">
                  <p:embed/>
                </p:oleObj>
              </mc:Choice>
              <mc:Fallback>
                <p:oleObj name="Equation" r:id="rId3" imgW="87624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1914525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637653"/>
              </p:ext>
            </p:extLst>
          </p:nvPr>
        </p:nvGraphicFramePr>
        <p:xfrm>
          <a:off x="803031" y="4489451"/>
          <a:ext cx="33797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77" name="Equation" r:id="rId5" imgW="1549080" imgH="431640" progId="Equation.DSMT4">
                  <p:embed/>
                </p:oleObj>
              </mc:Choice>
              <mc:Fallback>
                <p:oleObj name="Equation" r:id="rId5" imgW="154908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031" y="4489451"/>
                        <a:ext cx="3379788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911484"/>
              </p:ext>
            </p:extLst>
          </p:nvPr>
        </p:nvGraphicFramePr>
        <p:xfrm>
          <a:off x="2775317" y="2353712"/>
          <a:ext cx="437991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78" name="Equation" r:id="rId7" imgW="1879560" imgH="419040" progId="Equation.DSMT4">
                  <p:embed/>
                </p:oleObj>
              </mc:Choice>
              <mc:Fallback>
                <p:oleObj name="Equation" r:id="rId7" imgW="1879560" imgH="41904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317" y="2353712"/>
                        <a:ext cx="4379912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984788"/>
              </p:ext>
            </p:extLst>
          </p:nvPr>
        </p:nvGraphicFramePr>
        <p:xfrm>
          <a:off x="7285648" y="2625724"/>
          <a:ext cx="1181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79" name="Equation" r:id="rId9" imgW="507960" imgH="177480" progId="Equation.DSMT4">
                  <p:embed/>
                </p:oleObj>
              </mc:Choice>
              <mc:Fallback>
                <p:oleObj name="Equation" r:id="rId9" imgW="5079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5648" y="2625724"/>
                        <a:ext cx="11811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98586"/>
              </p:ext>
            </p:extLst>
          </p:nvPr>
        </p:nvGraphicFramePr>
        <p:xfrm>
          <a:off x="4528650" y="4463318"/>
          <a:ext cx="153828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80" name="Equation" r:id="rId11" imgW="660240" imgH="406080" progId="Equation.DSMT4">
                  <p:embed/>
                </p:oleObj>
              </mc:Choice>
              <mc:Fallback>
                <p:oleObj name="Equation" r:id="rId11" imgW="660240" imgH="40608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650" y="4463318"/>
                        <a:ext cx="1538287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443778"/>
              </p:ext>
            </p:extLst>
          </p:nvPr>
        </p:nvGraphicFramePr>
        <p:xfrm>
          <a:off x="6248400" y="4752181"/>
          <a:ext cx="13604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81" name="Equation" r:id="rId13" imgW="583920" imgH="177480" progId="Equation.DSMT4">
                  <p:embed/>
                </p:oleObj>
              </mc:Choice>
              <mc:Fallback>
                <p:oleObj name="Equation" r:id="rId13" imgW="58392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752181"/>
                        <a:ext cx="13604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Receivables Turnover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Days’ Sales in Receivables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Efficiency: </a:t>
            </a:r>
            <a:br>
              <a:rPr lang="en-US" dirty="0"/>
            </a:br>
            <a:r>
              <a:rPr lang="en-US" dirty="0"/>
              <a:t>The Receivables Ratios</a:t>
            </a:r>
          </a:p>
        </p:txBody>
      </p:sp>
      <p:graphicFrame>
        <p:nvGraphicFramePr>
          <p:cNvPr id="130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706970"/>
              </p:ext>
            </p:extLst>
          </p:nvPr>
        </p:nvGraphicFramePr>
        <p:xfrm>
          <a:off x="920750" y="2397125"/>
          <a:ext cx="39163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0" name="Equation" r:id="rId3" imgW="1790640" imgH="406080" progId="Equation.DSMT4">
                  <p:embed/>
                </p:oleObj>
              </mc:Choice>
              <mc:Fallback>
                <p:oleObj name="Equation" r:id="rId3" imgW="179064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397125"/>
                        <a:ext cx="391636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440822"/>
              </p:ext>
            </p:extLst>
          </p:nvPr>
        </p:nvGraphicFramePr>
        <p:xfrm>
          <a:off x="889304" y="4572000"/>
          <a:ext cx="3878263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1" name="Equation" r:id="rId5" imgW="1777680" imgH="406080" progId="Equation.DSMT4">
                  <p:embed/>
                </p:oleObj>
              </mc:Choice>
              <mc:Fallback>
                <p:oleObj name="Equation" r:id="rId5" imgW="177768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304" y="4572000"/>
                        <a:ext cx="3878263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05128"/>
              </p:ext>
            </p:extLst>
          </p:nvPr>
        </p:nvGraphicFramePr>
        <p:xfrm>
          <a:off x="5105400" y="2352188"/>
          <a:ext cx="18637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2" name="Equation" r:id="rId7" imgW="799920" imgH="419040" progId="Equation.DSMT4">
                  <p:embed/>
                </p:oleObj>
              </mc:Choice>
              <mc:Fallback>
                <p:oleObj name="Equation" r:id="rId7" imgW="799920" imgH="41904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52188"/>
                        <a:ext cx="186372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811055"/>
              </p:ext>
            </p:extLst>
          </p:nvPr>
        </p:nvGraphicFramePr>
        <p:xfrm>
          <a:off x="7119907" y="2633175"/>
          <a:ext cx="11525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3" name="Equation" r:id="rId9" imgW="495000" imgH="177480" progId="Equation.DSMT4">
                  <p:embed/>
                </p:oleObj>
              </mc:Choice>
              <mc:Fallback>
                <p:oleObj name="Equation" r:id="rId9" imgW="49500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907" y="2633175"/>
                        <a:ext cx="11525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30714"/>
              </p:ext>
            </p:extLst>
          </p:nvPr>
        </p:nvGraphicFramePr>
        <p:xfrm>
          <a:off x="5219058" y="4539456"/>
          <a:ext cx="15081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4" name="Equation" r:id="rId11" imgW="647640" imgH="406080" progId="Equation.DSMT4">
                  <p:embed/>
                </p:oleObj>
              </mc:Choice>
              <mc:Fallback>
                <p:oleObj name="Equation" r:id="rId11" imgW="647640" imgH="40608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058" y="4539456"/>
                        <a:ext cx="1508125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727518"/>
              </p:ext>
            </p:extLst>
          </p:nvPr>
        </p:nvGraphicFramePr>
        <p:xfrm>
          <a:off x="6903610" y="4806155"/>
          <a:ext cx="13589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05" name="Equation" r:id="rId13" imgW="583920" imgH="177480" progId="Equation.DSMT4">
                  <p:embed/>
                </p:oleObj>
              </mc:Choice>
              <mc:Fallback>
                <p:oleObj name="Equation" r:id="rId13" imgW="58392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610" y="4806155"/>
                        <a:ext cx="13589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Total Asset Turnover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Fixed Asset Turnover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Efficiency: The Asset Ratios</a:t>
            </a:r>
          </a:p>
        </p:txBody>
      </p:sp>
      <p:graphicFrame>
        <p:nvGraphicFramePr>
          <p:cNvPr id="130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18004"/>
              </p:ext>
            </p:extLst>
          </p:nvPr>
        </p:nvGraphicFramePr>
        <p:xfrm>
          <a:off x="838200" y="2382105"/>
          <a:ext cx="2247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8" name="Equation" r:id="rId3" imgW="1028520" imgH="406080" progId="Equation.DSMT4">
                  <p:embed/>
                </p:oleObj>
              </mc:Choice>
              <mc:Fallback>
                <p:oleObj name="Equation" r:id="rId3" imgW="102852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82105"/>
                        <a:ext cx="22479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48776"/>
              </p:ext>
            </p:extLst>
          </p:nvPr>
        </p:nvGraphicFramePr>
        <p:xfrm>
          <a:off x="792529" y="4555759"/>
          <a:ext cx="227012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9" name="Equation" r:id="rId5" imgW="1041120" imgH="406080" progId="Equation.DSMT4">
                  <p:embed/>
                </p:oleObj>
              </mc:Choice>
              <mc:Fallback>
                <p:oleObj name="Equation" r:id="rId5" imgW="104112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529" y="4555759"/>
                        <a:ext cx="2270125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659995"/>
              </p:ext>
            </p:extLst>
          </p:nvPr>
        </p:nvGraphicFramePr>
        <p:xfrm>
          <a:off x="3333750" y="2336800"/>
          <a:ext cx="195421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0" name="Equation" r:id="rId7" imgW="838080" imgH="419040" progId="Equation.DSMT4">
                  <p:embed/>
                </p:oleObj>
              </mc:Choice>
              <mc:Fallback>
                <p:oleObj name="Equation" r:id="rId7" imgW="838080" imgH="41904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336800"/>
                        <a:ext cx="1954213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538006"/>
              </p:ext>
            </p:extLst>
          </p:nvPr>
        </p:nvGraphicFramePr>
        <p:xfrm>
          <a:off x="5535612" y="2611276"/>
          <a:ext cx="1181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1" name="Equation" r:id="rId9" imgW="507960" imgH="177480" progId="Equation.DSMT4">
                  <p:embed/>
                </p:oleObj>
              </mc:Choice>
              <mc:Fallback>
                <p:oleObj name="Equation" r:id="rId9" imgW="5079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2" y="2611276"/>
                        <a:ext cx="11811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143427"/>
              </p:ext>
            </p:extLst>
          </p:nvPr>
        </p:nvGraphicFramePr>
        <p:xfrm>
          <a:off x="5559058" y="4765673"/>
          <a:ext cx="11826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2"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058" y="4765673"/>
                        <a:ext cx="11826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11777"/>
              </p:ext>
            </p:extLst>
          </p:nvPr>
        </p:nvGraphicFramePr>
        <p:xfrm>
          <a:off x="3333750" y="4484688"/>
          <a:ext cx="195421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23" name="Equation" r:id="rId13" imgW="838080" imgH="419040" progId="Equation.DSMT4">
                  <p:embed/>
                </p:oleObj>
              </mc:Choice>
              <mc:Fallback>
                <p:oleObj name="Equation" r:id="rId13" imgW="838080" imgH="41904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4484688"/>
                        <a:ext cx="1954213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Denominator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 Balance Sheet Asset</a:t>
            </a:r>
          </a:p>
          <a:p>
            <a:pPr lvl="1"/>
            <a:endParaRPr lang="en-US" dirty="0"/>
          </a:p>
          <a:p>
            <a:r>
              <a:rPr lang="en-US" dirty="0"/>
              <a:t>Numerator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 Firm Goal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Customized Efficiency Ratios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D. Profitability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Purpose</a:t>
            </a:r>
          </a:p>
          <a:p>
            <a:pPr lvl="1"/>
            <a:r>
              <a:rPr lang="en-US" dirty="0"/>
              <a:t>Is the Firm Generating Reasonable Earnings Relative to</a:t>
            </a:r>
            <a:endParaRPr lang="en-US" sz="2800" dirty="0"/>
          </a:p>
          <a:p>
            <a:pPr lvl="2"/>
            <a:r>
              <a:rPr lang="en-US" sz="2400" dirty="0"/>
              <a:t>Total Assets</a:t>
            </a:r>
          </a:p>
          <a:p>
            <a:pPr lvl="2"/>
            <a:r>
              <a:rPr lang="en-US" sz="2400" dirty="0"/>
              <a:t>Equity</a:t>
            </a:r>
          </a:p>
          <a:p>
            <a:pPr lvl="2"/>
            <a:endParaRPr lang="en-US" sz="2400" dirty="0"/>
          </a:p>
          <a:p>
            <a:pPr lvl="1"/>
            <a:r>
              <a:rPr lang="en-US" sz="2800" dirty="0"/>
              <a:t>NOTE: Accounting Measures</a:t>
            </a:r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Profitability:  Analysis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20010"/>
              </p:ext>
            </p:extLst>
          </p:nvPr>
        </p:nvGraphicFramePr>
        <p:xfrm>
          <a:off x="2978150" y="2271713"/>
          <a:ext cx="34353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5" name="Equation" r:id="rId3" imgW="1473120" imgH="406080" progId="">
                  <p:embed/>
                </p:oleObj>
              </mc:Choice>
              <mc:Fallback>
                <p:oleObj name="Equation" r:id="rId3" imgW="1473120" imgH="4060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2271713"/>
                        <a:ext cx="3435350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Profit Margin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Return on Assets (ROA)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Return on Equity (ROE)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Profitability: The Ratios</a:t>
            </a: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015972"/>
              </p:ext>
            </p:extLst>
          </p:nvPr>
        </p:nvGraphicFramePr>
        <p:xfrm>
          <a:off x="914400" y="2085975"/>
          <a:ext cx="244792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9" name="Equation" r:id="rId3" imgW="1054080" imgH="406080" progId="Equation.DSMT4">
                  <p:embed/>
                </p:oleObj>
              </mc:Choice>
              <mc:Fallback>
                <p:oleObj name="Equation" r:id="rId3" imgW="1054080" imgH="406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85975"/>
                        <a:ext cx="2447925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295468"/>
              </p:ext>
            </p:extLst>
          </p:nvPr>
        </p:nvGraphicFramePr>
        <p:xfrm>
          <a:off x="911225" y="3471496"/>
          <a:ext cx="24511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0" name="Equation" r:id="rId5" imgW="1054080" imgH="406080" progId="Equation.DSMT4">
                  <p:embed/>
                </p:oleObj>
              </mc:Choice>
              <mc:Fallback>
                <p:oleObj name="Equation" r:id="rId5" imgW="1054080" imgH="406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3471496"/>
                        <a:ext cx="2451100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661784"/>
              </p:ext>
            </p:extLst>
          </p:nvPr>
        </p:nvGraphicFramePr>
        <p:xfrm>
          <a:off x="905363" y="5006916"/>
          <a:ext cx="23002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1" name="Equation" r:id="rId7" imgW="1054080" imgH="431640" progId="Equation.DSMT4">
                  <p:embed/>
                </p:oleObj>
              </mc:Choice>
              <mc:Fallback>
                <p:oleObj name="Equation" r:id="rId7" imgW="1054080" imgH="431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363" y="5006916"/>
                        <a:ext cx="2300288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72626"/>
              </p:ext>
            </p:extLst>
          </p:nvPr>
        </p:nvGraphicFramePr>
        <p:xfrm>
          <a:off x="3581400" y="2069306"/>
          <a:ext cx="18351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2" name="Equation" r:id="rId9" imgW="787320" imgH="419040" progId="Equation.DSMT4">
                  <p:embed/>
                </p:oleObj>
              </mc:Choice>
              <mc:Fallback>
                <p:oleObj name="Equation" r:id="rId9" imgW="787320" imgH="41904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069306"/>
                        <a:ext cx="183515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800728"/>
              </p:ext>
            </p:extLst>
          </p:nvPr>
        </p:nvGraphicFramePr>
        <p:xfrm>
          <a:off x="5639288" y="2350293"/>
          <a:ext cx="11826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3"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288" y="2350293"/>
                        <a:ext cx="11826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09752"/>
              </p:ext>
            </p:extLst>
          </p:nvPr>
        </p:nvGraphicFramePr>
        <p:xfrm>
          <a:off x="3557954" y="3462125"/>
          <a:ext cx="150971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4" name="Equation" r:id="rId13" imgW="647640" imgH="419040" progId="Equation.DSMT4">
                  <p:embed/>
                </p:oleObj>
              </mc:Choice>
              <mc:Fallback>
                <p:oleObj name="Equation" r:id="rId13" imgW="647640" imgH="41904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954" y="3462125"/>
                        <a:ext cx="1509712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108315"/>
              </p:ext>
            </p:extLst>
          </p:nvPr>
        </p:nvGraphicFramePr>
        <p:xfrm>
          <a:off x="5263295" y="3780036"/>
          <a:ext cx="11826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5" name="Equation" r:id="rId15" imgW="507960" imgH="177480" progId="Equation.DSMT4">
                  <p:embed/>
                </p:oleObj>
              </mc:Choice>
              <mc:Fallback>
                <p:oleObj name="Equation" r:id="rId15" imgW="5079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295" y="3780036"/>
                        <a:ext cx="11826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123838"/>
              </p:ext>
            </p:extLst>
          </p:nvPr>
        </p:nvGraphicFramePr>
        <p:xfrm>
          <a:off x="5263294" y="5252978"/>
          <a:ext cx="11826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6" name="Equation" r:id="rId17" imgW="507960" imgH="177480" progId="Equation.DSMT4">
                  <p:embed/>
                </p:oleObj>
              </mc:Choice>
              <mc:Fallback>
                <p:oleObj name="Equation" r:id="rId17" imgW="50796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294" y="5252978"/>
                        <a:ext cx="11826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291837"/>
              </p:ext>
            </p:extLst>
          </p:nvPr>
        </p:nvGraphicFramePr>
        <p:xfrm>
          <a:off x="3394563" y="4971991"/>
          <a:ext cx="150971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7" name="Equation" r:id="rId19" imgW="647640" imgH="419040" progId="Equation.DSMT4">
                  <p:embed/>
                </p:oleObj>
              </mc:Choice>
              <mc:Fallback>
                <p:oleObj name="Equation" r:id="rId19" imgW="647640" imgH="419040" progId="Equation.DSMT4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563" y="4971991"/>
                        <a:ext cx="1509712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You are considering investing in the bonds of a firm. Which ratio is the most important for your decision:</a:t>
            </a:r>
          </a:p>
          <a:p>
            <a:endParaRPr lang="en-US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Current Ratio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Long-Term Debt Ratio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TIE Ratio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Cash Coverage Ratio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T-S-P</a:t>
            </a:r>
          </a:p>
        </p:txBody>
      </p:sp>
    </p:spTree>
    <p:extLst>
      <p:ext uri="{BB962C8B-B14F-4D97-AF65-F5344CB8AC3E}">
        <p14:creationId xmlns:p14="http://schemas.microsoft.com/office/powerpoint/2010/main" val="3453941457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Project and Exam</a:t>
            </a:r>
          </a:p>
        </p:txBody>
      </p:sp>
    </p:spTree>
    <p:extLst>
      <p:ext uri="{BB962C8B-B14F-4D97-AF65-F5344CB8AC3E}">
        <p14:creationId xmlns:p14="http://schemas.microsoft.com/office/powerpoint/2010/main" val="751020338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E. Market Values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Common Form</a:t>
            </a:r>
          </a:p>
          <a:p>
            <a:endParaRPr lang="en-US" dirty="0"/>
          </a:p>
          <a:p>
            <a:r>
              <a:rPr lang="en-US" dirty="0"/>
              <a:t>No Common Purpose</a:t>
            </a:r>
          </a:p>
          <a:p>
            <a:endParaRPr lang="en-US" dirty="0"/>
          </a:p>
          <a:p>
            <a:r>
              <a:rPr lang="en-US" dirty="0"/>
              <a:t>Commonality: Market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Value: Analysis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Price (Dec. 2002) $31.30</a:t>
            </a:r>
          </a:p>
          <a:p>
            <a:r>
              <a:rPr lang="en-US" dirty="0"/>
              <a:t>PE Ratio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Market-to-Book Ratio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Value: Analysis</a:t>
            </a:r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947525"/>
              </p:ext>
            </p:extLst>
          </p:nvPr>
        </p:nvGraphicFramePr>
        <p:xfrm>
          <a:off x="854260" y="4505142"/>
          <a:ext cx="3671118" cy="815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0" name="Equation" r:id="rId3" imgW="1942920" imgH="431640" progId="Equation.DSMT4">
                  <p:embed/>
                </p:oleObj>
              </mc:Choice>
              <mc:Fallback>
                <p:oleObj name="Equation" r:id="rId3" imgW="194292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260" y="4505142"/>
                        <a:ext cx="3671118" cy="8154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762137"/>
              </p:ext>
            </p:extLst>
          </p:nvPr>
        </p:nvGraphicFramePr>
        <p:xfrm>
          <a:off x="865982" y="2851150"/>
          <a:ext cx="2758509" cy="77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1" name="Equation" r:id="rId5" imgW="1549080" imgH="431640" progId="Equation.DSMT4">
                  <p:embed/>
                </p:oleObj>
              </mc:Choice>
              <mc:Fallback>
                <p:oleObj name="Equation" r:id="rId5" imgW="154908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982" y="2851150"/>
                        <a:ext cx="2758509" cy="7705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399676"/>
              </p:ext>
            </p:extLst>
          </p:nvPr>
        </p:nvGraphicFramePr>
        <p:xfrm>
          <a:off x="4572000" y="4520244"/>
          <a:ext cx="3827871" cy="800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2" name="Equation" r:id="rId7" imgW="2006280" imgH="419040" progId="Equation.DSMT4">
                  <p:embed/>
                </p:oleObj>
              </mc:Choice>
              <mc:Fallback>
                <p:oleObj name="Equation" r:id="rId7" imgW="2006280" imgH="41904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20244"/>
                        <a:ext cx="3827871" cy="8003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803946"/>
              </p:ext>
            </p:extLst>
          </p:nvPr>
        </p:nvGraphicFramePr>
        <p:xfrm>
          <a:off x="4945063" y="3055938"/>
          <a:ext cx="13541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3" name="Equation" r:id="rId9" imgW="672840" imgH="177480" progId="Equation.DSMT4">
                  <p:embed/>
                </p:oleObj>
              </mc:Choice>
              <mc:Fallback>
                <p:oleObj name="Equation" r:id="rId9" imgW="67284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3055938"/>
                        <a:ext cx="1354137" cy="360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555556"/>
              </p:ext>
            </p:extLst>
          </p:nvPr>
        </p:nvGraphicFramePr>
        <p:xfrm>
          <a:off x="3797300" y="2809875"/>
          <a:ext cx="115093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4" name="Equation" r:id="rId11" imgW="571320" imgH="406080" progId="Equation.DSMT4">
                  <p:embed/>
                </p:oleObj>
              </mc:Choice>
              <mc:Fallback>
                <p:oleObj name="Equation" r:id="rId11" imgW="571320" imgH="40608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2809875"/>
                        <a:ext cx="1150938" cy="817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5094"/>
              </p:ext>
            </p:extLst>
          </p:nvPr>
        </p:nvGraphicFramePr>
        <p:xfrm>
          <a:off x="854260" y="5543220"/>
          <a:ext cx="12509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5" name="Equation" r:id="rId13" imgW="622080" imgH="177480" progId="Equation.DSMT4">
                  <p:embed/>
                </p:oleObj>
              </mc:Choice>
              <mc:Fallback>
                <p:oleObj name="Equation" r:id="rId13" imgW="622080" imgH="1774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260" y="5543220"/>
                        <a:ext cx="1250950" cy="360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 Using Ratios</a:t>
            </a:r>
          </a:p>
        </p:txBody>
      </p:sp>
    </p:spTree>
    <p:extLst>
      <p:ext uri="{BB962C8B-B14F-4D97-AF65-F5344CB8AC3E}">
        <p14:creationId xmlns:p14="http://schemas.microsoft.com/office/powerpoint/2010/main" val="2529844719"/>
      </p:ext>
    </p:extLst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Time-Trend Analysis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Firm’s Performance over Time</a:t>
            </a:r>
          </a:p>
          <a:p>
            <a:pPr lvl="1"/>
            <a:endParaRPr lang="en-US" dirty="0"/>
          </a:p>
          <a:p>
            <a:r>
              <a:rPr lang="en-US" dirty="0"/>
              <a:t>Peer Group Analysis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Similar Companies or Industry Analysis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Consider the Perspective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Toolbox Approach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Annualization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Anomalies/Accounting Numbers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Red Flags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Customized Ratios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No Rules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Principles</a:t>
            </a:r>
          </a:p>
        </p:txBody>
      </p:sp>
    </p:spTree>
    <p:extLst>
      <p:ext uri="{BB962C8B-B14F-4D97-AF65-F5344CB8AC3E}">
        <p14:creationId xmlns:p14="http://schemas.microsoft.com/office/powerpoint/2010/main" val="3878217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Underlying Theory</a:t>
            </a:r>
          </a:p>
          <a:p>
            <a:endParaRPr lang="en-US" dirty="0"/>
          </a:p>
          <a:p>
            <a:r>
              <a:rPr lang="en-US" dirty="0"/>
              <a:t>Diversified Firms</a:t>
            </a:r>
          </a:p>
          <a:p>
            <a:endParaRPr lang="en-US" dirty="0"/>
          </a:p>
          <a:p>
            <a:r>
              <a:rPr lang="en-US" dirty="0"/>
              <a:t>Globalization</a:t>
            </a:r>
          </a:p>
          <a:p>
            <a:endParaRPr lang="en-US" dirty="0"/>
          </a:p>
          <a:p>
            <a:r>
              <a:rPr lang="en-US" dirty="0"/>
              <a:t>Varying Accounting Procedures</a:t>
            </a:r>
          </a:p>
          <a:p>
            <a:endParaRPr lang="en-US" dirty="0"/>
          </a:p>
          <a:p>
            <a:r>
              <a:rPr lang="en-US" dirty="0"/>
              <a:t>Different Fiscal Years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Cautions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/>
              <a:t>Financial Analysis</a:t>
            </a:r>
          </a:p>
          <a:p>
            <a:pPr lvl="1"/>
            <a:r>
              <a:rPr lang="en-US" dirty="0"/>
              <a:t>Calculate Ratios</a:t>
            </a:r>
          </a:p>
          <a:p>
            <a:pPr lvl="2"/>
            <a:r>
              <a:rPr lang="en-US" dirty="0"/>
              <a:t>See Example for Specific Ratios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Perspective: Equity Investor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Analysis</a:t>
            </a:r>
          </a:p>
          <a:p>
            <a:pPr lvl="2"/>
            <a:r>
              <a:rPr lang="en-US" dirty="0"/>
              <a:t>Three Traditional Ratios (Only)</a:t>
            </a:r>
          </a:p>
          <a:p>
            <a:pPr lvl="2"/>
            <a:r>
              <a:rPr lang="en-US" dirty="0"/>
              <a:t>One Custom Ratio</a:t>
            </a:r>
          </a:p>
          <a:p>
            <a:pPr lvl="2"/>
            <a:r>
              <a:rPr lang="en-US" dirty="0"/>
              <a:t>One Page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Course Project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/>
              <a:t>10 short answer; 5 calculations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calculator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Coverage: Topics 1-3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Required ratios on </a:t>
            </a:r>
            <a:r>
              <a:rPr lang="en-US" dirty="0">
                <a:hlinkClick r:id="rId2"/>
              </a:rPr>
              <a:t>Exam 1 Study Guide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Exam 1</a:t>
            </a:r>
          </a:p>
        </p:txBody>
      </p:sp>
    </p:spTree>
    <p:extLst>
      <p:ext uri="{BB962C8B-B14F-4D97-AF65-F5344CB8AC3E}">
        <p14:creationId xmlns:p14="http://schemas.microsoft.com/office/powerpoint/2010/main" val="285061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The Ratios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dirty="0"/>
              <a:t>Short-Term Solvency (Liquidity)</a:t>
            </a:r>
          </a:p>
          <a:p>
            <a:pPr marL="742950" indent="-742950">
              <a:buFont typeface="+mj-lt"/>
              <a:buAutoNum type="alphaUcPeriod"/>
            </a:pPr>
            <a:endParaRPr lang="en-US" dirty="0"/>
          </a:p>
          <a:p>
            <a:pPr marL="742950" indent="-742950">
              <a:buFont typeface="+mj-lt"/>
              <a:buAutoNum type="alphaUcPeriod"/>
            </a:pPr>
            <a:r>
              <a:rPr lang="en-US" dirty="0"/>
              <a:t>Long-Term Solvency (Leverage)</a:t>
            </a:r>
          </a:p>
          <a:p>
            <a:pPr marL="742950" indent="-742950">
              <a:buFont typeface="+mj-lt"/>
              <a:buAutoNum type="alphaUcPeriod"/>
            </a:pPr>
            <a:endParaRPr lang="en-US" dirty="0"/>
          </a:p>
          <a:p>
            <a:pPr marL="742950" indent="-742950">
              <a:buFont typeface="+mj-lt"/>
              <a:buAutoNum type="alphaUcPeriod"/>
            </a:pPr>
            <a:r>
              <a:rPr lang="en-US" dirty="0"/>
              <a:t>Efficiency</a:t>
            </a:r>
          </a:p>
          <a:p>
            <a:pPr marL="742950" indent="-742950">
              <a:buFont typeface="+mj-lt"/>
              <a:buAutoNum type="alphaUcPeriod"/>
            </a:pPr>
            <a:endParaRPr lang="en-US" dirty="0"/>
          </a:p>
          <a:p>
            <a:pPr marL="742950" indent="-742950">
              <a:buFont typeface="+mj-lt"/>
              <a:buAutoNum type="alphaUcPeriod"/>
            </a:pPr>
            <a:r>
              <a:rPr lang="en-US" dirty="0"/>
              <a:t>Profitability</a:t>
            </a:r>
          </a:p>
          <a:p>
            <a:pPr marL="742950" indent="-742950">
              <a:buFont typeface="+mj-lt"/>
              <a:buAutoNum type="alphaUcPeriod"/>
            </a:pPr>
            <a:endParaRPr lang="en-US" dirty="0"/>
          </a:p>
          <a:p>
            <a:pPr marL="742950" indent="-742950">
              <a:buFont typeface="+mj-lt"/>
              <a:buAutoNum type="alphaUcPeriod"/>
            </a:pPr>
            <a:r>
              <a:rPr lang="en-US" dirty="0"/>
              <a:t>Market Value</a:t>
            </a:r>
          </a:p>
          <a:p>
            <a:pPr marL="742950" indent="-742950">
              <a:buFont typeface="+mj-lt"/>
              <a:buAutoNum type="alphaUcPeriod"/>
            </a:pPr>
            <a:endParaRPr lang="en-US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606800"/>
            <a:ext cx="8382000" cy="1470025"/>
          </a:xfrm>
        </p:spPr>
        <p:txBody>
          <a:bodyPr/>
          <a:lstStyle/>
          <a:p>
            <a:r>
              <a:rPr lang="en-US" dirty="0"/>
              <a:t>A. Short-Term Solvency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Purpose</a:t>
            </a:r>
          </a:p>
          <a:p>
            <a:pPr lvl="1"/>
            <a:r>
              <a:rPr lang="en-US" sz="2800" dirty="0"/>
              <a:t>Short-Term Liquidity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Can the Firm Meet Current Obligations?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Short-Term Solvency: Analysis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28664"/>
              </p:ext>
            </p:extLst>
          </p:nvPr>
        </p:nvGraphicFramePr>
        <p:xfrm>
          <a:off x="1485900" y="2271713"/>
          <a:ext cx="64230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9" name="Equation" r:id="rId3" imgW="2755800" imgH="406080" progId="">
                  <p:embed/>
                </p:oleObj>
              </mc:Choice>
              <mc:Fallback>
                <p:oleObj name="Equation" r:id="rId3" imgW="2755800" imgH="4060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271713"/>
                        <a:ext cx="6423025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4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712</TotalTime>
  <Words>524</Words>
  <Application>Microsoft Office PowerPoint</Application>
  <PresentationFormat>On-screen Show (4:3)</PresentationFormat>
  <Paragraphs>238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Calibri</vt:lpstr>
      <vt:lpstr>Century Gothic</vt:lpstr>
      <vt:lpstr>Corbel</vt:lpstr>
      <vt:lpstr>Wingdings</vt:lpstr>
      <vt:lpstr>Contemporary blue</vt:lpstr>
      <vt:lpstr>Equation</vt:lpstr>
      <vt:lpstr>MathType 6.0 Equation</vt:lpstr>
      <vt:lpstr>FIN 360: Corporate Finance</vt:lpstr>
      <vt:lpstr>Today’s Outline</vt:lpstr>
      <vt:lpstr>1. Project and Exam</vt:lpstr>
      <vt:lpstr>1. Course Project</vt:lpstr>
      <vt:lpstr>1. Exam 1</vt:lpstr>
      <vt:lpstr>2. The Ratios</vt:lpstr>
      <vt:lpstr>Classification</vt:lpstr>
      <vt:lpstr>A. Short-Term Solvency</vt:lpstr>
      <vt:lpstr>Short-Term Solvency: Analysis</vt:lpstr>
      <vt:lpstr>Short-Term Solvency: The Ratios</vt:lpstr>
      <vt:lpstr>Liquidity Ratio Analysis</vt:lpstr>
      <vt:lpstr>A Custom Ratio Example</vt:lpstr>
      <vt:lpstr>B. Long-Term Solvency</vt:lpstr>
      <vt:lpstr>Long-Term Solvency</vt:lpstr>
      <vt:lpstr>Long-Term Solvency:  Degree of Leverage Analysis</vt:lpstr>
      <vt:lpstr>Long-Term Solvency: Degree of Leverage Ratios</vt:lpstr>
      <vt:lpstr>Long-Term Solvency:  Coverage Analysis</vt:lpstr>
      <vt:lpstr>Long-Term Solvency:  Coverage Ratios</vt:lpstr>
      <vt:lpstr>C. Efficiency</vt:lpstr>
      <vt:lpstr>Efficiency:  Analysis</vt:lpstr>
      <vt:lpstr>Turnover Analysis</vt:lpstr>
      <vt:lpstr>Efficiency: The Inventory Ratios</vt:lpstr>
      <vt:lpstr>Efficiency:  The Receivables Ratios</vt:lpstr>
      <vt:lpstr>Efficiency: The Asset Ratios</vt:lpstr>
      <vt:lpstr>Customized Efficiency Ratios</vt:lpstr>
      <vt:lpstr>D. Profitability</vt:lpstr>
      <vt:lpstr>Profitability:  Analysis</vt:lpstr>
      <vt:lpstr>Profitability: The Ratios</vt:lpstr>
      <vt:lpstr>T-S-P</vt:lpstr>
      <vt:lpstr>E. Market Values</vt:lpstr>
      <vt:lpstr>Market Value: Analysis</vt:lpstr>
      <vt:lpstr>Market Value: Analysis</vt:lpstr>
      <vt:lpstr>4. Using Ratios</vt:lpstr>
      <vt:lpstr>Comparisons</vt:lpstr>
      <vt:lpstr>My Principles</vt:lpstr>
      <vt:lpstr>Some Cautions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129</cp:revision>
  <dcterms:created xsi:type="dcterms:W3CDTF">2009-08-24T02:07:34Z</dcterms:created>
  <dcterms:modified xsi:type="dcterms:W3CDTF">2016-09-10T20:37:03Z</dcterms:modified>
</cp:coreProperties>
</file>