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7"/>
  </p:notesMasterIdLst>
  <p:handoutMasterIdLst>
    <p:handoutMasterId r:id="rId78"/>
  </p:handoutMasterIdLst>
  <p:sldIdLst>
    <p:sldId id="256" r:id="rId2"/>
    <p:sldId id="264" r:id="rId3"/>
    <p:sldId id="277" r:id="rId4"/>
    <p:sldId id="278" r:id="rId5"/>
    <p:sldId id="279" r:id="rId6"/>
    <p:sldId id="280" r:id="rId7"/>
    <p:sldId id="282" r:id="rId8"/>
    <p:sldId id="281" r:id="rId9"/>
    <p:sldId id="319" r:id="rId10"/>
    <p:sldId id="283" r:id="rId11"/>
    <p:sldId id="284" r:id="rId12"/>
    <p:sldId id="286" r:id="rId13"/>
    <p:sldId id="288" r:id="rId14"/>
    <p:sldId id="289" r:id="rId15"/>
    <p:sldId id="290" r:id="rId16"/>
    <p:sldId id="291" r:id="rId17"/>
    <p:sldId id="332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31" r:id="rId27"/>
    <p:sldId id="367" r:id="rId28"/>
    <p:sldId id="302" r:id="rId29"/>
    <p:sldId id="303" r:id="rId30"/>
    <p:sldId id="304" r:id="rId31"/>
    <p:sldId id="305" r:id="rId32"/>
    <p:sldId id="306" r:id="rId33"/>
    <p:sldId id="312" r:id="rId34"/>
    <p:sldId id="313" r:id="rId35"/>
    <p:sldId id="314" r:id="rId36"/>
    <p:sldId id="315" r:id="rId37"/>
    <p:sldId id="316" r:id="rId38"/>
    <p:sldId id="320" r:id="rId39"/>
    <p:sldId id="317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68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58" r:id="rId73"/>
    <p:sldId id="359" r:id="rId74"/>
    <p:sldId id="360" r:id="rId75"/>
    <p:sldId id="36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7" autoAdjust="0"/>
    <p:restoredTop sz="94660"/>
  </p:normalViewPr>
  <p:slideViewPr>
    <p:cSldViewPr>
      <p:cViewPr varScale="1">
        <p:scale>
          <a:sx n="111" d="100"/>
          <a:sy n="111" d="100"/>
        </p:scale>
        <p:origin x="18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arry\Documents\Web%20Pages\AUWeb\FIN365\FIN365-Slides\Normal%20Distrib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Return Distribution</a:t>
            </a:r>
          </a:p>
          <a:p>
            <a:pPr>
              <a:defRPr/>
            </a:pPr>
            <a:r>
              <a:rPr lang="en-US" sz="1400"/>
              <a:t>Normal, </a:t>
            </a:r>
            <a:r>
              <a:rPr lang="en-US" sz="1400">
                <a:latin typeface="Symbol" pitchFamily="18" charset="2"/>
              </a:rPr>
              <a:t>m</a:t>
            </a:r>
            <a:r>
              <a:rPr lang="en-US" sz="1400"/>
              <a:t> = 10%, </a:t>
            </a:r>
            <a:r>
              <a:rPr lang="en-US" sz="1400" b="1" i="0" u="none" strike="noStrike" kern="1200" baseline="0">
                <a:solidFill>
                  <a:sysClr val="windowText" lastClr="000000"/>
                </a:solidFill>
                <a:latin typeface="Symbol" pitchFamily="18" charset="2"/>
                <a:ea typeface="+mn-ea"/>
                <a:cs typeface="+mn-cs"/>
              </a:rPr>
              <a:t>s</a:t>
            </a:r>
            <a:r>
              <a:rPr lang="en-US" sz="1400"/>
              <a:t> = 25%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3240715600205"/>
          <c:y val="0.21787506561679801"/>
          <c:w val="0.80322170935529602"/>
          <c:h val="0.58998608923884499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Sheet1!$E$9:$E$109</c:f>
              <c:strCache>
                <c:ptCount val="101"/>
                <c:pt idx="0">
                  <c:v>-84%</c:v>
                </c:pt>
                <c:pt idx="1">
                  <c:v>-82%</c:v>
                </c:pt>
                <c:pt idx="2">
                  <c:v>-80%</c:v>
                </c:pt>
                <c:pt idx="3">
                  <c:v>-78%</c:v>
                </c:pt>
                <c:pt idx="4">
                  <c:v>-76%</c:v>
                </c:pt>
                <c:pt idx="5">
                  <c:v>-75%</c:v>
                </c:pt>
                <c:pt idx="6">
                  <c:v>-73%</c:v>
                </c:pt>
                <c:pt idx="7">
                  <c:v>-71%</c:v>
                </c:pt>
                <c:pt idx="8">
                  <c:v>-69%</c:v>
                </c:pt>
                <c:pt idx="9">
                  <c:v>-68%</c:v>
                </c:pt>
                <c:pt idx="10">
                  <c:v>-66%</c:v>
                </c:pt>
                <c:pt idx="11">
                  <c:v>-64%</c:v>
                </c:pt>
                <c:pt idx="12">
                  <c:v>-62%</c:v>
                </c:pt>
                <c:pt idx="13">
                  <c:v>-60%</c:v>
                </c:pt>
                <c:pt idx="14">
                  <c:v>-59%</c:v>
                </c:pt>
                <c:pt idx="15">
                  <c:v>-57%</c:v>
                </c:pt>
                <c:pt idx="16">
                  <c:v>-55%</c:v>
                </c:pt>
                <c:pt idx="17">
                  <c:v>-53%</c:v>
                </c:pt>
                <c:pt idx="18">
                  <c:v>-52%</c:v>
                </c:pt>
                <c:pt idx="19">
                  <c:v>-50%</c:v>
                </c:pt>
                <c:pt idx="20">
                  <c:v>-48%</c:v>
                </c:pt>
                <c:pt idx="21">
                  <c:v>-46%</c:v>
                </c:pt>
                <c:pt idx="22">
                  <c:v>-45%</c:v>
                </c:pt>
                <c:pt idx="23">
                  <c:v>-43%</c:v>
                </c:pt>
                <c:pt idx="24">
                  <c:v>-41%</c:v>
                </c:pt>
                <c:pt idx="25">
                  <c:v>-39%</c:v>
                </c:pt>
                <c:pt idx="26">
                  <c:v>-37%</c:v>
                </c:pt>
                <c:pt idx="27">
                  <c:v>-36%</c:v>
                </c:pt>
                <c:pt idx="28">
                  <c:v>-34%</c:v>
                </c:pt>
                <c:pt idx="29">
                  <c:v>-32%</c:v>
                </c:pt>
                <c:pt idx="30">
                  <c:v>-30%</c:v>
                </c:pt>
                <c:pt idx="31">
                  <c:v>-29%</c:v>
                </c:pt>
                <c:pt idx="32">
                  <c:v>-27%</c:v>
                </c:pt>
                <c:pt idx="33">
                  <c:v>-25%</c:v>
                </c:pt>
                <c:pt idx="34">
                  <c:v>-23%</c:v>
                </c:pt>
                <c:pt idx="35">
                  <c:v>-21%</c:v>
                </c:pt>
                <c:pt idx="36">
                  <c:v>-20%</c:v>
                </c:pt>
                <c:pt idx="37">
                  <c:v>-18%</c:v>
                </c:pt>
                <c:pt idx="38">
                  <c:v>-16%</c:v>
                </c:pt>
                <c:pt idx="39">
                  <c:v>-14%</c:v>
                </c:pt>
                <c:pt idx="40">
                  <c:v>-13%</c:v>
                </c:pt>
                <c:pt idx="41">
                  <c:v>-11%</c:v>
                </c:pt>
                <c:pt idx="42">
                  <c:v>-9%</c:v>
                </c:pt>
                <c:pt idx="43">
                  <c:v>-7%</c:v>
                </c:pt>
                <c:pt idx="44">
                  <c:v>-5%</c:v>
                </c:pt>
                <c:pt idx="45">
                  <c:v>-4%</c:v>
                </c:pt>
                <c:pt idx="46">
                  <c:v>-2%</c:v>
                </c:pt>
                <c:pt idx="47">
                  <c:v>0%</c:v>
                </c:pt>
                <c:pt idx="48">
                  <c:v>2%</c:v>
                </c:pt>
                <c:pt idx="49">
                  <c:v>3%</c:v>
                </c:pt>
                <c:pt idx="50">
                  <c:v>5%</c:v>
                </c:pt>
                <c:pt idx="51">
                  <c:v>7%</c:v>
                </c:pt>
                <c:pt idx="52">
                  <c:v>9%</c:v>
                </c:pt>
                <c:pt idx="53">
                  <c:v>10%</c:v>
                </c:pt>
                <c:pt idx="54">
                  <c:v>12%</c:v>
                </c:pt>
                <c:pt idx="55">
                  <c:v>14%</c:v>
                </c:pt>
                <c:pt idx="56">
                  <c:v>16%</c:v>
                </c:pt>
                <c:pt idx="57">
                  <c:v>18%</c:v>
                </c:pt>
                <c:pt idx="58">
                  <c:v>19%</c:v>
                </c:pt>
                <c:pt idx="59">
                  <c:v>21%</c:v>
                </c:pt>
                <c:pt idx="60">
                  <c:v>23%</c:v>
                </c:pt>
                <c:pt idx="61">
                  <c:v>25%</c:v>
                </c:pt>
                <c:pt idx="62">
                  <c:v>26%</c:v>
                </c:pt>
                <c:pt idx="63">
                  <c:v>28%</c:v>
                </c:pt>
                <c:pt idx="64">
                  <c:v>30%</c:v>
                </c:pt>
                <c:pt idx="65">
                  <c:v>32%</c:v>
                </c:pt>
                <c:pt idx="66">
                  <c:v>34%</c:v>
                </c:pt>
                <c:pt idx="67">
                  <c:v>35%</c:v>
                </c:pt>
                <c:pt idx="68">
                  <c:v>37%</c:v>
                </c:pt>
                <c:pt idx="69">
                  <c:v>39%</c:v>
                </c:pt>
                <c:pt idx="70">
                  <c:v>41%</c:v>
                </c:pt>
                <c:pt idx="71">
                  <c:v>42%</c:v>
                </c:pt>
                <c:pt idx="72">
                  <c:v>44%</c:v>
                </c:pt>
                <c:pt idx="73">
                  <c:v>46%</c:v>
                </c:pt>
                <c:pt idx="74">
                  <c:v>48%</c:v>
                </c:pt>
                <c:pt idx="75">
                  <c:v>50%</c:v>
                </c:pt>
                <c:pt idx="76">
                  <c:v>51%</c:v>
                </c:pt>
                <c:pt idx="77">
                  <c:v>53%</c:v>
                </c:pt>
                <c:pt idx="78">
                  <c:v>55%</c:v>
                </c:pt>
                <c:pt idx="79">
                  <c:v>57%</c:v>
                </c:pt>
                <c:pt idx="80">
                  <c:v>58%</c:v>
                </c:pt>
                <c:pt idx="81">
                  <c:v>60%</c:v>
                </c:pt>
                <c:pt idx="82">
                  <c:v>62%</c:v>
                </c:pt>
                <c:pt idx="83">
                  <c:v>64%</c:v>
                </c:pt>
                <c:pt idx="84">
                  <c:v>65%</c:v>
                </c:pt>
                <c:pt idx="85">
                  <c:v>67%</c:v>
                </c:pt>
                <c:pt idx="86">
                  <c:v>69%</c:v>
                </c:pt>
                <c:pt idx="87">
                  <c:v>71%</c:v>
                </c:pt>
                <c:pt idx="88">
                  <c:v>73%</c:v>
                </c:pt>
                <c:pt idx="89">
                  <c:v>74%</c:v>
                </c:pt>
                <c:pt idx="90">
                  <c:v>76%</c:v>
                </c:pt>
                <c:pt idx="91">
                  <c:v>78%</c:v>
                </c:pt>
                <c:pt idx="92">
                  <c:v>80%</c:v>
                </c:pt>
                <c:pt idx="93">
                  <c:v>81%</c:v>
                </c:pt>
                <c:pt idx="94">
                  <c:v>83%</c:v>
                </c:pt>
                <c:pt idx="95">
                  <c:v>85%</c:v>
                </c:pt>
                <c:pt idx="96">
                  <c:v>87%</c:v>
                </c:pt>
                <c:pt idx="97">
                  <c:v>89%</c:v>
                </c:pt>
                <c:pt idx="98">
                  <c:v>90%</c:v>
                </c:pt>
                <c:pt idx="99">
                  <c:v>92%</c:v>
                </c:pt>
                <c:pt idx="100">
                  <c:v>More</c:v>
                </c:pt>
              </c:strCache>
            </c:strRef>
          </c:cat>
          <c:val>
            <c:numRef>
              <c:f>Sheet1!$F$9:$F$109</c:f>
              <c:numCache>
                <c:formatCode>General</c:formatCode>
                <c:ptCount val="101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3</c:v>
                </c:pt>
                <c:pt idx="14">
                  <c:v>11</c:v>
                </c:pt>
                <c:pt idx="15">
                  <c:v>5</c:v>
                </c:pt>
                <c:pt idx="16">
                  <c:v>6</c:v>
                </c:pt>
                <c:pt idx="17">
                  <c:v>10</c:v>
                </c:pt>
                <c:pt idx="18">
                  <c:v>14</c:v>
                </c:pt>
                <c:pt idx="19">
                  <c:v>12</c:v>
                </c:pt>
                <c:pt idx="20">
                  <c:v>18</c:v>
                </c:pt>
                <c:pt idx="21">
                  <c:v>17</c:v>
                </c:pt>
                <c:pt idx="22">
                  <c:v>24</c:v>
                </c:pt>
                <c:pt idx="23">
                  <c:v>29</c:v>
                </c:pt>
                <c:pt idx="24">
                  <c:v>34</c:v>
                </c:pt>
                <c:pt idx="25">
                  <c:v>34</c:v>
                </c:pt>
                <c:pt idx="26">
                  <c:v>47</c:v>
                </c:pt>
                <c:pt idx="27">
                  <c:v>57</c:v>
                </c:pt>
                <c:pt idx="28">
                  <c:v>57</c:v>
                </c:pt>
                <c:pt idx="29">
                  <c:v>78</c:v>
                </c:pt>
                <c:pt idx="30">
                  <c:v>81</c:v>
                </c:pt>
                <c:pt idx="31">
                  <c:v>85</c:v>
                </c:pt>
                <c:pt idx="32">
                  <c:v>96</c:v>
                </c:pt>
                <c:pt idx="33">
                  <c:v>117</c:v>
                </c:pt>
                <c:pt idx="34">
                  <c:v>98</c:v>
                </c:pt>
                <c:pt idx="35">
                  <c:v>130</c:v>
                </c:pt>
                <c:pt idx="36">
                  <c:v>123</c:v>
                </c:pt>
                <c:pt idx="37">
                  <c:v>143</c:v>
                </c:pt>
                <c:pt idx="38">
                  <c:v>158</c:v>
                </c:pt>
                <c:pt idx="39">
                  <c:v>179</c:v>
                </c:pt>
                <c:pt idx="40">
                  <c:v>180</c:v>
                </c:pt>
                <c:pt idx="41">
                  <c:v>183</c:v>
                </c:pt>
                <c:pt idx="42">
                  <c:v>199</c:v>
                </c:pt>
                <c:pt idx="43">
                  <c:v>200</c:v>
                </c:pt>
                <c:pt idx="44">
                  <c:v>235</c:v>
                </c:pt>
                <c:pt idx="45">
                  <c:v>234</c:v>
                </c:pt>
                <c:pt idx="46">
                  <c:v>225</c:v>
                </c:pt>
                <c:pt idx="47">
                  <c:v>262</c:v>
                </c:pt>
                <c:pt idx="48">
                  <c:v>284</c:v>
                </c:pt>
                <c:pt idx="49">
                  <c:v>283</c:v>
                </c:pt>
                <c:pt idx="50">
                  <c:v>304</c:v>
                </c:pt>
                <c:pt idx="51">
                  <c:v>273</c:v>
                </c:pt>
                <c:pt idx="52">
                  <c:v>282</c:v>
                </c:pt>
                <c:pt idx="53">
                  <c:v>277</c:v>
                </c:pt>
                <c:pt idx="54">
                  <c:v>278</c:v>
                </c:pt>
                <c:pt idx="55">
                  <c:v>259</c:v>
                </c:pt>
                <c:pt idx="56">
                  <c:v>253</c:v>
                </c:pt>
                <c:pt idx="57">
                  <c:v>276</c:v>
                </c:pt>
                <c:pt idx="58">
                  <c:v>279</c:v>
                </c:pt>
                <c:pt idx="59">
                  <c:v>261</c:v>
                </c:pt>
                <c:pt idx="60">
                  <c:v>235</c:v>
                </c:pt>
                <c:pt idx="61">
                  <c:v>248</c:v>
                </c:pt>
                <c:pt idx="62">
                  <c:v>257</c:v>
                </c:pt>
                <c:pt idx="63">
                  <c:v>233</c:v>
                </c:pt>
                <c:pt idx="64">
                  <c:v>214</c:v>
                </c:pt>
                <c:pt idx="65">
                  <c:v>212</c:v>
                </c:pt>
                <c:pt idx="66">
                  <c:v>204</c:v>
                </c:pt>
                <c:pt idx="67">
                  <c:v>169</c:v>
                </c:pt>
                <c:pt idx="68">
                  <c:v>167</c:v>
                </c:pt>
                <c:pt idx="69">
                  <c:v>146</c:v>
                </c:pt>
                <c:pt idx="70">
                  <c:v>128</c:v>
                </c:pt>
                <c:pt idx="71">
                  <c:v>114</c:v>
                </c:pt>
                <c:pt idx="72">
                  <c:v>132</c:v>
                </c:pt>
                <c:pt idx="73">
                  <c:v>108</c:v>
                </c:pt>
                <c:pt idx="74">
                  <c:v>85</c:v>
                </c:pt>
                <c:pt idx="75">
                  <c:v>82</c:v>
                </c:pt>
                <c:pt idx="76">
                  <c:v>81</c:v>
                </c:pt>
                <c:pt idx="77">
                  <c:v>67</c:v>
                </c:pt>
                <c:pt idx="78">
                  <c:v>55</c:v>
                </c:pt>
                <c:pt idx="79">
                  <c:v>61</c:v>
                </c:pt>
                <c:pt idx="80">
                  <c:v>48</c:v>
                </c:pt>
                <c:pt idx="81">
                  <c:v>29</c:v>
                </c:pt>
                <c:pt idx="82">
                  <c:v>29</c:v>
                </c:pt>
                <c:pt idx="83">
                  <c:v>17</c:v>
                </c:pt>
                <c:pt idx="84">
                  <c:v>26</c:v>
                </c:pt>
                <c:pt idx="85">
                  <c:v>20</c:v>
                </c:pt>
                <c:pt idx="86">
                  <c:v>21</c:v>
                </c:pt>
                <c:pt idx="87">
                  <c:v>15</c:v>
                </c:pt>
                <c:pt idx="88">
                  <c:v>14</c:v>
                </c:pt>
                <c:pt idx="89">
                  <c:v>11</c:v>
                </c:pt>
                <c:pt idx="90">
                  <c:v>17</c:v>
                </c:pt>
                <c:pt idx="91">
                  <c:v>13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2</c:v>
                </c:pt>
                <c:pt idx="96">
                  <c:v>5</c:v>
                </c:pt>
                <c:pt idx="97">
                  <c:v>1</c:v>
                </c:pt>
                <c:pt idx="98">
                  <c:v>0</c:v>
                </c:pt>
                <c:pt idx="99">
                  <c:v>7</c:v>
                </c:pt>
                <c:pt idx="10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5-488B-A301-E80DB1112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01744976"/>
        <c:axId val="801243168"/>
      </c:barChart>
      <c:lineChart>
        <c:grouping val="standard"/>
        <c:varyColors val="0"/>
        <c:ser>
          <c:idx val="1"/>
          <c:order val="1"/>
          <c:tx>
            <c:v>Cumulative %</c:v>
          </c:tx>
          <c:marker>
            <c:symbol val="none"/>
          </c:marker>
          <c:cat>
            <c:strRef>
              <c:f>Sheet1!$E$9:$E$109</c:f>
              <c:strCache>
                <c:ptCount val="101"/>
                <c:pt idx="0">
                  <c:v>-84%</c:v>
                </c:pt>
                <c:pt idx="1">
                  <c:v>-82%</c:v>
                </c:pt>
                <c:pt idx="2">
                  <c:v>-80%</c:v>
                </c:pt>
                <c:pt idx="3">
                  <c:v>-78%</c:v>
                </c:pt>
                <c:pt idx="4">
                  <c:v>-76%</c:v>
                </c:pt>
                <c:pt idx="5">
                  <c:v>-75%</c:v>
                </c:pt>
                <c:pt idx="6">
                  <c:v>-73%</c:v>
                </c:pt>
                <c:pt idx="7">
                  <c:v>-71%</c:v>
                </c:pt>
                <c:pt idx="8">
                  <c:v>-69%</c:v>
                </c:pt>
                <c:pt idx="9">
                  <c:v>-68%</c:v>
                </c:pt>
                <c:pt idx="10">
                  <c:v>-66%</c:v>
                </c:pt>
                <c:pt idx="11">
                  <c:v>-64%</c:v>
                </c:pt>
                <c:pt idx="12">
                  <c:v>-62%</c:v>
                </c:pt>
                <c:pt idx="13">
                  <c:v>-60%</c:v>
                </c:pt>
                <c:pt idx="14">
                  <c:v>-59%</c:v>
                </c:pt>
                <c:pt idx="15">
                  <c:v>-57%</c:v>
                </c:pt>
                <c:pt idx="16">
                  <c:v>-55%</c:v>
                </c:pt>
                <c:pt idx="17">
                  <c:v>-53%</c:v>
                </c:pt>
                <c:pt idx="18">
                  <c:v>-52%</c:v>
                </c:pt>
                <c:pt idx="19">
                  <c:v>-50%</c:v>
                </c:pt>
                <c:pt idx="20">
                  <c:v>-48%</c:v>
                </c:pt>
                <c:pt idx="21">
                  <c:v>-46%</c:v>
                </c:pt>
                <c:pt idx="22">
                  <c:v>-45%</c:v>
                </c:pt>
                <c:pt idx="23">
                  <c:v>-43%</c:v>
                </c:pt>
                <c:pt idx="24">
                  <c:v>-41%</c:v>
                </c:pt>
                <c:pt idx="25">
                  <c:v>-39%</c:v>
                </c:pt>
                <c:pt idx="26">
                  <c:v>-37%</c:v>
                </c:pt>
                <c:pt idx="27">
                  <c:v>-36%</c:v>
                </c:pt>
                <c:pt idx="28">
                  <c:v>-34%</c:v>
                </c:pt>
                <c:pt idx="29">
                  <c:v>-32%</c:v>
                </c:pt>
                <c:pt idx="30">
                  <c:v>-30%</c:v>
                </c:pt>
                <c:pt idx="31">
                  <c:v>-29%</c:v>
                </c:pt>
                <c:pt idx="32">
                  <c:v>-27%</c:v>
                </c:pt>
                <c:pt idx="33">
                  <c:v>-25%</c:v>
                </c:pt>
                <c:pt idx="34">
                  <c:v>-23%</c:v>
                </c:pt>
                <c:pt idx="35">
                  <c:v>-21%</c:v>
                </c:pt>
                <c:pt idx="36">
                  <c:v>-20%</c:v>
                </c:pt>
                <c:pt idx="37">
                  <c:v>-18%</c:v>
                </c:pt>
                <c:pt idx="38">
                  <c:v>-16%</c:v>
                </c:pt>
                <c:pt idx="39">
                  <c:v>-14%</c:v>
                </c:pt>
                <c:pt idx="40">
                  <c:v>-13%</c:v>
                </c:pt>
                <c:pt idx="41">
                  <c:v>-11%</c:v>
                </c:pt>
                <c:pt idx="42">
                  <c:v>-9%</c:v>
                </c:pt>
                <c:pt idx="43">
                  <c:v>-7%</c:v>
                </c:pt>
                <c:pt idx="44">
                  <c:v>-5%</c:v>
                </c:pt>
                <c:pt idx="45">
                  <c:v>-4%</c:v>
                </c:pt>
                <c:pt idx="46">
                  <c:v>-2%</c:v>
                </c:pt>
                <c:pt idx="47">
                  <c:v>0%</c:v>
                </c:pt>
                <c:pt idx="48">
                  <c:v>2%</c:v>
                </c:pt>
                <c:pt idx="49">
                  <c:v>3%</c:v>
                </c:pt>
                <c:pt idx="50">
                  <c:v>5%</c:v>
                </c:pt>
                <c:pt idx="51">
                  <c:v>7%</c:v>
                </c:pt>
                <c:pt idx="52">
                  <c:v>9%</c:v>
                </c:pt>
                <c:pt idx="53">
                  <c:v>10%</c:v>
                </c:pt>
                <c:pt idx="54">
                  <c:v>12%</c:v>
                </c:pt>
                <c:pt idx="55">
                  <c:v>14%</c:v>
                </c:pt>
                <c:pt idx="56">
                  <c:v>16%</c:v>
                </c:pt>
                <c:pt idx="57">
                  <c:v>18%</c:v>
                </c:pt>
                <c:pt idx="58">
                  <c:v>19%</c:v>
                </c:pt>
                <c:pt idx="59">
                  <c:v>21%</c:v>
                </c:pt>
                <c:pt idx="60">
                  <c:v>23%</c:v>
                </c:pt>
                <c:pt idx="61">
                  <c:v>25%</c:v>
                </c:pt>
                <c:pt idx="62">
                  <c:v>26%</c:v>
                </c:pt>
                <c:pt idx="63">
                  <c:v>28%</c:v>
                </c:pt>
                <c:pt idx="64">
                  <c:v>30%</c:v>
                </c:pt>
                <c:pt idx="65">
                  <c:v>32%</c:v>
                </c:pt>
                <c:pt idx="66">
                  <c:v>34%</c:v>
                </c:pt>
                <c:pt idx="67">
                  <c:v>35%</c:v>
                </c:pt>
                <c:pt idx="68">
                  <c:v>37%</c:v>
                </c:pt>
                <c:pt idx="69">
                  <c:v>39%</c:v>
                </c:pt>
                <c:pt idx="70">
                  <c:v>41%</c:v>
                </c:pt>
                <c:pt idx="71">
                  <c:v>42%</c:v>
                </c:pt>
                <c:pt idx="72">
                  <c:v>44%</c:v>
                </c:pt>
                <c:pt idx="73">
                  <c:v>46%</c:v>
                </c:pt>
                <c:pt idx="74">
                  <c:v>48%</c:v>
                </c:pt>
                <c:pt idx="75">
                  <c:v>50%</c:v>
                </c:pt>
                <c:pt idx="76">
                  <c:v>51%</c:v>
                </c:pt>
                <c:pt idx="77">
                  <c:v>53%</c:v>
                </c:pt>
                <c:pt idx="78">
                  <c:v>55%</c:v>
                </c:pt>
                <c:pt idx="79">
                  <c:v>57%</c:v>
                </c:pt>
                <c:pt idx="80">
                  <c:v>58%</c:v>
                </c:pt>
                <c:pt idx="81">
                  <c:v>60%</c:v>
                </c:pt>
                <c:pt idx="82">
                  <c:v>62%</c:v>
                </c:pt>
                <c:pt idx="83">
                  <c:v>64%</c:v>
                </c:pt>
                <c:pt idx="84">
                  <c:v>65%</c:v>
                </c:pt>
                <c:pt idx="85">
                  <c:v>67%</c:v>
                </c:pt>
                <c:pt idx="86">
                  <c:v>69%</c:v>
                </c:pt>
                <c:pt idx="87">
                  <c:v>71%</c:v>
                </c:pt>
                <c:pt idx="88">
                  <c:v>73%</c:v>
                </c:pt>
                <c:pt idx="89">
                  <c:v>74%</c:v>
                </c:pt>
                <c:pt idx="90">
                  <c:v>76%</c:v>
                </c:pt>
                <c:pt idx="91">
                  <c:v>78%</c:v>
                </c:pt>
                <c:pt idx="92">
                  <c:v>80%</c:v>
                </c:pt>
                <c:pt idx="93">
                  <c:v>81%</c:v>
                </c:pt>
                <c:pt idx="94">
                  <c:v>83%</c:v>
                </c:pt>
                <c:pt idx="95">
                  <c:v>85%</c:v>
                </c:pt>
                <c:pt idx="96">
                  <c:v>87%</c:v>
                </c:pt>
                <c:pt idx="97">
                  <c:v>89%</c:v>
                </c:pt>
                <c:pt idx="98">
                  <c:v>90%</c:v>
                </c:pt>
                <c:pt idx="99">
                  <c:v>92%</c:v>
                </c:pt>
                <c:pt idx="100">
                  <c:v>More</c:v>
                </c:pt>
              </c:strCache>
            </c:strRef>
          </c:cat>
          <c:val>
            <c:numRef>
              <c:f>Sheet1!$G$9:$G$109</c:f>
              <c:numCache>
                <c:formatCode>0.00%</c:formatCode>
                <c:ptCount val="101"/>
                <c:pt idx="0">
                  <c:v>2.0000000000000001E-4</c:v>
                </c:pt>
                <c:pt idx="1">
                  <c:v>2.0000000000000001E-4</c:v>
                </c:pt>
                <c:pt idx="2">
                  <c:v>2.9999999999999997E-4</c:v>
                </c:pt>
                <c:pt idx="3">
                  <c:v>2.9999999999999997E-4</c:v>
                </c:pt>
                <c:pt idx="4">
                  <c:v>2.9999999999999997E-4</c:v>
                </c:pt>
                <c:pt idx="5">
                  <c:v>6.0000000000000103E-4</c:v>
                </c:pt>
                <c:pt idx="6">
                  <c:v>7.0000000000000097E-4</c:v>
                </c:pt>
                <c:pt idx="7">
                  <c:v>8.0000000000000101E-4</c:v>
                </c:pt>
                <c:pt idx="8">
                  <c:v>1E-3</c:v>
                </c:pt>
                <c:pt idx="9">
                  <c:v>1.1999999999999999E-3</c:v>
                </c:pt>
                <c:pt idx="10">
                  <c:v>1.2999999999999999E-3</c:v>
                </c:pt>
                <c:pt idx="11">
                  <c:v>1.5E-3</c:v>
                </c:pt>
                <c:pt idx="12">
                  <c:v>1.6000000000000001E-3</c:v>
                </c:pt>
                <c:pt idx="13">
                  <c:v>1.9E-3</c:v>
                </c:pt>
                <c:pt idx="14">
                  <c:v>3.0000000000000001E-3</c:v>
                </c:pt>
                <c:pt idx="15">
                  <c:v>3.5000000000000001E-3</c:v>
                </c:pt>
                <c:pt idx="16">
                  <c:v>4.1000000000000003E-3</c:v>
                </c:pt>
                <c:pt idx="17">
                  <c:v>5.1000000000000004E-3</c:v>
                </c:pt>
                <c:pt idx="18">
                  <c:v>6.4999999999999997E-3</c:v>
                </c:pt>
                <c:pt idx="19">
                  <c:v>7.7000000000000098E-3</c:v>
                </c:pt>
                <c:pt idx="20">
                  <c:v>9.5000000000000102E-3</c:v>
                </c:pt>
                <c:pt idx="21">
                  <c:v>1.12E-2</c:v>
                </c:pt>
                <c:pt idx="22">
                  <c:v>1.3599999999999999E-2</c:v>
                </c:pt>
                <c:pt idx="23">
                  <c:v>1.6500000000000001E-2</c:v>
                </c:pt>
                <c:pt idx="24">
                  <c:v>1.9900000000000001E-2</c:v>
                </c:pt>
                <c:pt idx="25">
                  <c:v>2.3300000000000001E-2</c:v>
                </c:pt>
                <c:pt idx="26">
                  <c:v>2.8000000000000001E-2</c:v>
                </c:pt>
                <c:pt idx="27">
                  <c:v>3.3700000000000001E-2</c:v>
                </c:pt>
                <c:pt idx="28">
                  <c:v>3.9399999999999998E-2</c:v>
                </c:pt>
                <c:pt idx="29">
                  <c:v>4.7199999999999999E-2</c:v>
                </c:pt>
                <c:pt idx="30">
                  <c:v>5.5300000000000099E-2</c:v>
                </c:pt>
                <c:pt idx="31">
                  <c:v>6.3799999999999996E-2</c:v>
                </c:pt>
                <c:pt idx="32">
                  <c:v>7.3400000000000104E-2</c:v>
                </c:pt>
                <c:pt idx="33">
                  <c:v>8.5099999999999995E-2</c:v>
                </c:pt>
                <c:pt idx="34">
                  <c:v>9.4899999999999998E-2</c:v>
                </c:pt>
                <c:pt idx="35">
                  <c:v>0.1079</c:v>
                </c:pt>
                <c:pt idx="36">
                  <c:v>0.1202</c:v>
                </c:pt>
                <c:pt idx="37">
                  <c:v>0.13450000000000001</c:v>
                </c:pt>
                <c:pt idx="38">
                  <c:v>0.15029999999999999</c:v>
                </c:pt>
                <c:pt idx="39">
                  <c:v>0.16819999999999999</c:v>
                </c:pt>
                <c:pt idx="40">
                  <c:v>0.1862</c:v>
                </c:pt>
                <c:pt idx="41">
                  <c:v>0.20449999999999999</c:v>
                </c:pt>
                <c:pt idx="42">
                  <c:v>0.22439999999999999</c:v>
                </c:pt>
                <c:pt idx="43">
                  <c:v>0.24440000000000001</c:v>
                </c:pt>
                <c:pt idx="44">
                  <c:v>0.26790000000000003</c:v>
                </c:pt>
                <c:pt idx="45">
                  <c:v>0.2913</c:v>
                </c:pt>
                <c:pt idx="46">
                  <c:v>0.31380000000000002</c:v>
                </c:pt>
                <c:pt idx="47">
                  <c:v>0.34</c:v>
                </c:pt>
                <c:pt idx="48">
                  <c:v>0.36840000000000001</c:v>
                </c:pt>
                <c:pt idx="49">
                  <c:v>0.3967</c:v>
                </c:pt>
                <c:pt idx="50">
                  <c:v>0.42709999999999998</c:v>
                </c:pt>
                <c:pt idx="51">
                  <c:v>0.45440000000000003</c:v>
                </c:pt>
                <c:pt idx="52">
                  <c:v>0.48259999999999997</c:v>
                </c:pt>
                <c:pt idx="53">
                  <c:v>0.51029999999999998</c:v>
                </c:pt>
                <c:pt idx="54">
                  <c:v>0.53810000000000002</c:v>
                </c:pt>
                <c:pt idx="55">
                  <c:v>0.56399999999999995</c:v>
                </c:pt>
                <c:pt idx="56">
                  <c:v>0.58930000000000005</c:v>
                </c:pt>
                <c:pt idx="57">
                  <c:v>0.6169</c:v>
                </c:pt>
                <c:pt idx="58">
                  <c:v>0.64480000000000104</c:v>
                </c:pt>
                <c:pt idx="59">
                  <c:v>0.67090000000000105</c:v>
                </c:pt>
                <c:pt idx="60">
                  <c:v>0.69440000000000102</c:v>
                </c:pt>
                <c:pt idx="61">
                  <c:v>0.71919999999999995</c:v>
                </c:pt>
                <c:pt idx="62">
                  <c:v>0.74490000000000001</c:v>
                </c:pt>
                <c:pt idx="63">
                  <c:v>0.76819999999999999</c:v>
                </c:pt>
                <c:pt idx="64">
                  <c:v>0.78959999999999997</c:v>
                </c:pt>
                <c:pt idx="65">
                  <c:v>0.81079999999999997</c:v>
                </c:pt>
                <c:pt idx="66">
                  <c:v>0.83120000000000005</c:v>
                </c:pt>
                <c:pt idx="67">
                  <c:v>0.84809999999999997</c:v>
                </c:pt>
                <c:pt idx="68">
                  <c:v>0.86480000000000101</c:v>
                </c:pt>
                <c:pt idx="69">
                  <c:v>0.87939999999999996</c:v>
                </c:pt>
                <c:pt idx="70">
                  <c:v>0.89219999999999999</c:v>
                </c:pt>
                <c:pt idx="71">
                  <c:v>0.90359999999999996</c:v>
                </c:pt>
                <c:pt idx="72">
                  <c:v>0.91679999999999995</c:v>
                </c:pt>
                <c:pt idx="73">
                  <c:v>0.92759999999999998</c:v>
                </c:pt>
                <c:pt idx="74">
                  <c:v>0.93610000000000004</c:v>
                </c:pt>
                <c:pt idx="75">
                  <c:v>0.94430000000000003</c:v>
                </c:pt>
                <c:pt idx="76">
                  <c:v>0.95240000000000002</c:v>
                </c:pt>
                <c:pt idx="77">
                  <c:v>0.95909999999999995</c:v>
                </c:pt>
                <c:pt idx="78">
                  <c:v>0.96460000000000101</c:v>
                </c:pt>
                <c:pt idx="79">
                  <c:v>0.97070000000000001</c:v>
                </c:pt>
                <c:pt idx="80">
                  <c:v>0.97550000000000003</c:v>
                </c:pt>
                <c:pt idx="81">
                  <c:v>0.97839999999999905</c:v>
                </c:pt>
                <c:pt idx="82">
                  <c:v>0.98129999999999895</c:v>
                </c:pt>
                <c:pt idx="83">
                  <c:v>0.98299999999999998</c:v>
                </c:pt>
                <c:pt idx="84">
                  <c:v>0.98560000000000003</c:v>
                </c:pt>
                <c:pt idx="85">
                  <c:v>0.98760000000000003</c:v>
                </c:pt>
                <c:pt idx="86">
                  <c:v>0.98970000000000002</c:v>
                </c:pt>
                <c:pt idx="87">
                  <c:v>0.99119999999999997</c:v>
                </c:pt>
                <c:pt idx="88">
                  <c:v>0.99260000000000004</c:v>
                </c:pt>
                <c:pt idx="89">
                  <c:v>0.99370000000000003</c:v>
                </c:pt>
                <c:pt idx="90">
                  <c:v>0.99539999999999895</c:v>
                </c:pt>
                <c:pt idx="91">
                  <c:v>0.99670000000000003</c:v>
                </c:pt>
                <c:pt idx="92">
                  <c:v>0.99719999999999998</c:v>
                </c:pt>
                <c:pt idx="93">
                  <c:v>0.99770000000000003</c:v>
                </c:pt>
                <c:pt idx="94">
                  <c:v>0.99819999999999998</c:v>
                </c:pt>
                <c:pt idx="95">
                  <c:v>0.99839999999999895</c:v>
                </c:pt>
                <c:pt idx="96">
                  <c:v>0.99890000000000001</c:v>
                </c:pt>
                <c:pt idx="97">
                  <c:v>0.999</c:v>
                </c:pt>
                <c:pt idx="98">
                  <c:v>0.999</c:v>
                </c:pt>
                <c:pt idx="99">
                  <c:v>0.99970000000000003</c:v>
                </c:pt>
                <c:pt idx="10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05-488B-A301-E80DB1112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2126528"/>
        <c:axId val="802124208"/>
      </c:lineChart>
      <c:catAx>
        <c:axId val="801744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Bin</a:t>
                </a:r>
              </a:p>
            </c:rich>
          </c:tx>
          <c:overlay val="0"/>
        </c:title>
        <c:numFmt formatCode="0.00%" sourceLinked="0"/>
        <c:majorTickMark val="none"/>
        <c:minorTickMark val="none"/>
        <c:tickLblPos val="nextTo"/>
        <c:crossAx val="801243168"/>
        <c:crosses val="autoZero"/>
        <c:auto val="1"/>
        <c:lblAlgn val="ctr"/>
        <c:lblOffset val="100"/>
        <c:noMultiLvlLbl val="0"/>
      </c:catAx>
      <c:valAx>
        <c:axId val="8012431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01744976"/>
        <c:crosses val="autoZero"/>
        <c:crossBetween val="between"/>
      </c:valAx>
      <c:valAx>
        <c:axId val="80212420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crossAx val="802126528"/>
        <c:crosses val="max"/>
        <c:crossBetween val="between"/>
      </c:valAx>
      <c:catAx>
        <c:axId val="802126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021242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>
          <a:latin typeface="Century Gothic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0.53488</cdr:x>
      <cdr:y>0.21277</cdr:y>
    </cdr:from>
    <cdr:to>
      <cdr:x>0.53488</cdr:x>
      <cdr:y>0.80851</cdr:y>
    </cdr:to>
    <cdr:sp macro="" textlink="">
      <cdr:nvSpPr>
        <cdr:cNvPr id="3" name="Straight Connector 2"/>
        <cdr:cNvSpPr/>
      </cdr:nvSpPr>
      <cdr:spPr>
        <a:xfrm xmlns:a="http://schemas.openxmlformats.org/drawingml/2006/main" rot="5400000" flipH="1" flipV="1">
          <a:off x="3505200" y="762000"/>
          <a:ext cx="0" cy="21336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F0523-4E0E-D643-9C06-34EEF380AE2B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B0CDA-F941-4640-AB5A-EA8A47A9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4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E471D-5952-40FD-AF84-98F4C29F01E9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02A37-D258-438C-A4BE-EAE7FE82F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5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79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65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634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45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345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528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077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336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297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103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4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18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097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57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8C7EC-BEF1-47DB-B4BA-C9BACB4C18FE}" type="slidenum">
              <a:rPr lang="en-US"/>
              <a:pPr/>
              <a:t>63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449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EAECA-8EC9-4363-A83A-2EC61CBCF34B}" type="slidenum">
              <a:rPr lang="en-US"/>
              <a:pPr/>
              <a:t>64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351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B1F59-C526-4617-930F-25FC522BA87B}" type="slidenum">
              <a:rPr lang="en-US"/>
              <a:pPr/>
              <a:t>65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286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470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961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507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638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149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58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24" y="990730"/>
            <a:ext cx="4347952" cy="238262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9C01D3-C8B3-4501-9530-6E025F08D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0E61E5-D14B-45F0-ACF5-29BA384FE4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1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0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Century Gothic" pitchFamily="34" charset="0"/>
              </a:rPr>
              <a:pPr algn="r"/>
              <a:t>‹#›</a:t>
            </a:fld>
            <a:r>
              <a:rPr lang="en-US" dirty="0">
                <a:latin typeface="Century Gothic" pitchFamily="34" charset="0"/>
              </a:rPr>
              <a:t> of 75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8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Century Gothic" pitchFamily="34" charset="0"/>
              </a:rPr>
              <a:pPr/>
              <a:t>2:14 PM</a:t>
            </a:fld>
            <a:endParaRPr lang="en-US" dirty="0">
              <a:latin typeface="Century Gothic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85" y="6154682"/>
            <a:ext cx="1230630" cy="6743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Century Gothic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Century Gothic" pitchFamily="34" charset="0"/>
        </a:defRPr>
      </a:lvl1pPr>
      <a:lvl2pPr marL="742950" indent="-285750" eaLnBrk="1" hangingPunct="1">
        <a:buChar char="–"/>
        <a:defRPr sz="2800">
          <a:latin typeface="Century Gothic" pitchFamily="34" charset="0"/>
        </a:defRPr>
      </a:lvl2pPr>
      <a:lvl3pPr marL="1143000" indent="-228600" eaLnBrk="1" hangingPunct="1">
        <a:buChar char="•"/>
        <a:defRPr sz="2400">
          <a:latin typeface="Century Gothic" pitchFamily="34" charset="0"/>
        </a:defRPr>
      </a:lvl3pPr>
      <a:lvl4pPr marL="1600200" indent="-228600" eaLnBrk="1" hangingPunct="1">
        <a:buChar char="–"/>
        <a:defRPr sz="2000">
          <a:latin typeface="Century Gothic" pitchFamily="34" charset="0"/>
        </a:defRPr>
      </a:lvl4pPr>
      <a:lvl5pPr marL="2057400" indent="-228600" eaLnBrk="1" hangingPunct="1">
        <a:buChar char="»"/>
        <a:defRPr sz="1800">
          <a:latin typeface="Century Gothic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0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Topic 7: Risk and Rates of Return I (and Statistics Review)</a:t>
            </a: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FIN 360: Corporate Finance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mode is the most frequent number.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, 3, 4,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, 5, 7, 8,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, 3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mode is 2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Median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median is the ‘middle’ number.</a:t>
            </a:r>
          </a:p>
          <a:p>
            <a:endParaRPr lang="en-US" dirty="0"/>
          </a:p>
          <a:p>
            <a:pPr lvl="1"/>
            <a:r>
              <a:rPr lang="en-US" dirty="0"/>
              <a:t>2, 3, 4, 2, 5, 7, 8, 2, 3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Ordered: 2, 2, 2, 3,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, 4, 5, 7, 8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median is 3.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/>
              <a:t>Measures of Dispersion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/>
            <a:r>
              <a:rPr lang="en-US"/>
              <a:t>What is a Measure of Dispersion?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1447800" y="5334000"/>
            <a:ext cx="579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49" name="Freeform 5"/>
          <p:cNvSpPr>
            <a:spLocks/>
          </p:cNvSpPr>
          <p:nvPr/>
        </p:nvSpPr>
        <p:spPr bwMode="auto">
          <a:xfrm>
            <a:off x="1600200" y="2895600"/>
            <a:ext cx="5562600" cy="24384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1392" y="0"/>
              </a:cxn>
              <a:cxn ang="0">
                <a:pos x="3504" y="1536"/>
              </a:cxn>
            </a:cxnLst>
            <a:rect l="0" t="0" r="r" b="b"/>
            <a:pathLst>
              <a:path w="3504" h="1536">
                <a:moveTo>
                  <a:pt x="0" y="1536"/>
                </a:moveTo>
                <a:cubicBezTo>
                  <a:pt x="404" y="768"/>
                  <a:pt x="808" y="0"/>
                  <a:pt x="1392" y="0"/>
                </a:cubicBezTo>
                <a:cubicBezTo>
                  <a:pt x="1976" y="0"/>
                  <a:pt x="2740" y="768"/>
                  <a:pt x="3504" y="153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1600200" y="5486400"/>
            <a:ext cx="5562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diamond" w="lg" len="lg"/>
            <a:tailEnd type="diamond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Variance (</a:t>
            </a:r>
            <a:r>
              <a:rPr lang="en-US" dirty="0" err="1">
                <a:latin typeface="Symbol" pitchFamily="18" charset="2"/>
              </a:rPr>
              <a:t>s</a:t>
            </a:r>
            <a:r>
              <a:rPr lang="en-US" baseline="30000" dirty="0" err="1"/>
              <a:t>2</a:t>
            </a:r>
            <a:r>
              <a:rPr lang="en-US" dirty="0"/>
              <a:t>)</a:t>
            </a:r>
          </a:p>
          <a:p>
            <a:r>
              <a:rPr lang="en-US" dirty="0"/>
              <a:t>Applications</a:t>
            </a:r>
          </a:p>
          <a:p>
            <a:r>
              <a:rPr lang="en-US" dirty="0"/>
              <a:t>Calculation: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Sample versus Population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073165"/>
              </p:ext>
            </p:extLst>
          </p:nvPr>
        </p:nvGraphicFramePr>
        <p:xfrm>
          <a:off x="4114800" y="2209800"/>
          <a:ext cx="31242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4" imgW="1129810" imgH="609336" progId="Equation.DSMT4">
                  <p:embed/>
                </p:oleObj>
              </mc:Choice>
              <mc:Fallback>
                <p:oleObj name="Equation" r:id="rId4" imgW="1129810" imgH="60933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09800"/>
                        <a:ext cx="3124200" cy="167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262057"/>
              </p:ext>
            </p:extLst>
          </p:nvPr>
        </p:nvGraphicFramePr>
        <p:xfrm>
          <a:off x="4586288" y="4130675"/>
          <a:ext cx="29273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6" imgW="2323800" imgH="888840" progId="Equation.DSMT4">
                  <p:embed/>
                </p:oleObj>
              </mc:Choice>
              <mc:Fallback>
                <p:oleObj name="Equation" r:id="rId6" imgW="23238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4130675"/>
                        <a:ext cx="292735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Calculating Variance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16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346962"/>
              </p:ext>
            </p:extLst>
          </p:nvPr>
        </p:nvGraphicFramePr>
        <p:xfrm>
          <a:off x="990600" y="2819400"/>
          <a:ext cx="74676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4" imgW="3593880" imgH="634680" progId="Equation.DSMT4">
                  <p:embed/>
                </p:oleObj>
              </mc:Choice>
              <mc:Fallback>
                <p:oleObj name="Equation" r:id="rId4" imgW="35938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19400"/>
                        <a:ext cx="7467600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Deviation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Deviation (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)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680835"/>
              </p:ext>
            </p:extLst>
          </p:nvPr>
        </p:nvGraphicFramePr>
        <p:xfrm>
          <a:off x="1828800" y="2362200"/>
          <a:ext cx="44926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4" imgW="1625400" imgH="660240" progId="Equation.DSMT4">
                  <p:embed/>
                </p:oleObj>
              </mc:Choice>
              <mc:Fallback>
                <p:oleObj name="Equation" r:id="rId4" imgW="16254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62200"/>
                        <a:ext cx="4492625" cy="181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034358"/>
              </p:ext>
            </p:extLst>
          </p:nvPr>
        </p:nvGraphicFramePr>
        <p:xfrm>
          <a:off x="3733800" y="4427538"/>
          <a:ext cx="292735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6" imgW="2323800" imgH="1117440" progId="Equation.DSMT4">
                  <p:embed/>
                </p:oleObj>
              </mc:Choice>
              <mc:Fallback>
                <p:oleObj name="Equation" r:id="rId6" imgW="232380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27538"/>
                        <a:ext cx="2927350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Deviation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Calculating Standard Deviation 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7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47483"/>
              </p:ext>
            </p:extLst>
          </p:nvPr>
        </p:nvGraphicFramePr>
        <p:xfrm>
          <a:off x="1143000" y="2971800"/>
          <a:ext cx="7072312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4" imgW="3403440" imgH="939600" progId="Equation.DSMT4">
                  <p:embed/>
                </p:oleObj>
              </mc:Choice>
              <mc:Fallback>
                <p:oleObj name="Equation" r:id="rId4" imgW="340344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971800"/>
                        <a:ext cx="7072312" cy="194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795731"/>
            <a:ext cx="8229600" cy="4525963"/>
          </a:xfrm>
        </p:spPr>
        <p:txBody>
          <a:bodyPr/>
          <a:lstStyle/>
          <a:p>
            <a:r>
              <a:rPr lang="en-US" dirty="0"/>
              <a:t>On the exams you may use the statistical functions on your calculator (or </a:t>
            </a:r>
            <a:r>
              <a:rPr lang="en-US"/>
              <a:t>the formulae) </a:t>
            </a:r>
            <a:r>
              <a:rPr lang="en-US" dirty="0"/>
              <a:t>to calculate these probability measures.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Calculators</a:t>
            </a:r>
          </a:p>
        </p:txBody>
      </p:sp>
    </p:spTree>
    <p:extLst>
      <p:ext uri="{BB962C8B-B14F-4D97-AF65-F5344CB8AC3E}">
        <p14:creationId xmlns:p14="http://schemas.microsoft.com/office/powerpoint/2010/main" val="3933087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/>
              <a:t>Higher Moments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/>
            <a:r>
              <a:rPr lang="en-US"/>
              <a:t>What is a Higher Moment?</a:t>
            </a: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1447800" y="5334000"/>
            <a:ext cx="579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789" name="Freeform 5"/>
          <p:cNvSpPr>
            <a:spLocks/>
          </p:cNvSpPr>
          <p:nvPr/>
        </p:nvSpPr>
        <p:spPr bwMode="auto">
          <a:xfrm>
            <a:off x="1600200" y="2895600"/>
            <a:ext cx="5562600" cy="24384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1392" y="0"/>
              </a:cxn>
              <a:cxn ang="0">
                <a:pos x="3504" y="1536"/>
              </a:cxn>
            </a:cxnLst>
            <a:rect l="0" t="0" r="r" b="b"/>
            <a:pathLst>
              <a:path w="3504" h="1536">
                <a:moveTo>
                  <a:pt x="0" y="1536"/>
                </a:moveTo>
                <a:cubicBezTo>
                  <a:pt x="404" y="768"/>
                  <a:pt x="808" y="0"/>
                  <a:pt x="1392" y="0"/>
                </a:cubicBezTo>
                <a:cubicBezTo>
                  <a:pt x="1976" y="0"/>
                  <a:pt x="2740" y="768"/>
                  <a:pt x="3504" y="153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 flipH="1">
            <a:off x="2438400" y="2514600"/>
            <a:ext cx="1981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1752600" y="51054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>
            <a:off x="6934200" y="51054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Skewness</a:t>
            </a:r>
            <a:br>
              <a:rPr lang="en-US" sz="3800"/>
            </a:br>
            <a:endParaRPr lang="en-US" sz="380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Normal Distribution has a skewness of 0, i.e., it is symmetric</a:t>
            </a:r>
          </a:p>
          <a:p>
            <a:pPr lvl="1"/>
            <a:endParaRPr lang="en-US" dirty="0"/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1367287" y="4547588"/>
            <a:ext cx="579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 flipH="1">
            <a:off x="2357887" y="1792886"/>
            <a:ext cx="1981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8" name="Freeform 10"/>
          <p:cNvSpPr>
            <a:spLocks/>
          </p:cNvSpPr>
          <p:nvPr/>
        </p:nvSpPr>
        <p:spPr bwMode="auto">
          <a:xfrm>
            <a:off x="1443487" y="2072286"/>
            <a:ext cx="5638800" cy="2463800"/>
          </a:xfrm>
          <a:custGeom>
            <a:avLst/>
            <a:gdLst/>
            <a:ahLst/>
            <a:cxnLst>
              <a:cxn ang="0">
                <a:pos x="0" y="1552"/>
              </a:cxn>
              <a:cxn ang="0">
                <a:pos x="624" y="64"/>
              </a:cxn>
              <a:cxn ang="0">
                <a:pos x="1392" y="1168"/>
              </a:cxn>
              <a:cxn ang="0">
                <a:pos x="3552" y="1552"/>
              </a:cxn>
            </a:cxnLst>
            <a:rect l="0" t="0" r="r" b="b"/>
            <a:pathLst>
              <a:path w="3552" h="1552">
                <a:moveTo>
                  <a:pt x="0" y="1552"/>
                </a:moveTo>
                <a:cubicBezTo>
                  <a:pt x="196" y="840"/>
                  <a:pt x="392" y="128"/>
                  <a:pt x="624" y="64"/>
                </a:cubicBezTo>
                <a:cubicBezTo>
                  <a:pt x="856" y="0"/>
                  <a:pt x="904" y="920"/>
                  <a:pt x="1392" y="1168"/>
                </a:cubicBezTo>
                <a:cubicBezTo>
                  <a:pt x="1880" y="1416"/>
                  <a:pt x="2716" y="1484"/>
                  <a:pt x="3552" y="155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Probability Measures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Histogram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Linear Regression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What is Risk?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Three Stage Analysis of Risk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Two Classes of Risk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Kurtosis</a:t>
            </a:r>
            <a:br>
              <a:rPr lang="en-US" sz="3800"/>
            </a:br>
            <a:endParaRPr lang="en-US" sz="380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Normal Distribution has a kurtosis of 3</a:t>
            </a:r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>
            <a:off x="1600200" y="4038600"/>
            <a:ext cx="579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37" name="Freeform 5"/>
          <p:cNvSpPr>
            <a:spLocks/>
          </p:cNvSpPr>
          <p:nvPr/>
        </p:nvSpPr>
        <p:spPr bwMode="auto">
          <a:xfrm>
            <a:off x="1650521" y="1600200"/>
            <a:ext cx="5562600" cy="24384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1392" y="0"/>
              </a:cxn>
              <a:cxn ang="0">
                <a:pos x="3504" y="1536"/>
              </a:cxn>
            </a:cxnLst>
            <a:rect l="0" t="0" r="r" b="b"/>
            <a:pathLst>
              <a:path w="3504" h="1536">
                <a:moveTo>
                  <a:pt x="0" y="1536"/>
                </a:moveTo>
                <a:cubicBezTo>
                  <a:pt x="404" y="768"/>
                  <a:pt x="808" y="0"/>
                  <a:pt x="1392" y="0"/>
                </a:cubicBezTo>
                <a:cubicBezTo>
                  <a:pt x="1976" y="0"/>
                  <a:pt x="2740" y="768"/>
                  <a:pt x="3504" y="153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39" name="Line 7"/>
          <p:cNvSpPr>
            <a:spLocks noChangeShapeType="1"/>
          </p:cNvSpPr>
          <p:nvPr/>
        </p:nvSpPr>
        <p:spPr bwMode="auto">
          <a:xfrm>
            <a:off x="1802921" y="38100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>
            <a:off x="6984521" y="38100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 dirty="0"/>
              <a:t>Measures of Dependence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/>
            <a:r>
              <a:rPr lang="en-US" dirty="0"/>
              <a:t>What is a Measure of Dependence?</a:t>
            </a:r>
          </a:p>
        </p:txBody>
      </p:sp>
      <p:sp>
        <p:nvSpPr>
          <p:cNvPr id="132100" name="Freeform 4"/>
          <p:cNvSpPr>
            <a:spLocks/>
          </p:cNvSpPr>
          <p:nvPr/>
        </p:nvSpPr>
        <p:spPr bwMode="auto">
          <a:xfrm>
            <a:off x="914400" y="2641600"/>
            <a:ext cx="7620000" cy="2552700"/>
          </a:xfrm>
          <a:custGeom>
            <a:avLst/>
            <a:gdLst/>
            <a:ahLst/>
            <a:cxnLst>
              <a:cxn ang="0">
                <a:pos x="0" y="1168"/>
              </a:cxn>
              <a:cxn ang="0">
                <a:pos x="672" y="304"/>
              </a:cxn>
              <a:cxn ang="0">
                <a:pos x="1440" y="1024"/>
              </a:cxn>
              <a:cxn ang="0">
                <a:pos x="2304" y="448"/>
              </a:cxn>
              <a:cxn ang="0">
                <a:pos x="3072" y="1024"/>
              </a:cxn>
              <a:cxn ang="0">
                <a:pos x="3552" y="64"/>
              </a:cxn>
              <a:cxn ang="0">
                <a:pos x="4560" y="1408"/>
              </a:cxn>
              <a:cxn ang="0">
                <a:pos x="4800" y="1264"/>
              </a:cxn>
            </a:cxnLst>
            <a:rect l="0" t="0" r="r" b="b"/>
            <a:pathLst>
              <a:path w="4800" h="1608">
                <a:moveTo>
                  <a:pt x="0" y="1168"/>
                </a:moveTo>
                <a:cubicBezTo>
                  <a:pt x="216" y="748"/>
                  <a:pt x="432" y="328"/>
                  <a:pt x="672" y="304"/>
                </a:cubicBezTo>
                <a:cubicBezTo>
                  <a:pt x="912" y="280"/>
                  <a:pt x="1168" y="1000"/>
                  <a:pt x="1440" y="1024"/>
                </a:cubicBezTo>
                <a:cubicBezTo>
                  <a:pt x="1712" y="1048"/>
                  <a:pt x="2032" y="448"/>
                  <a:pt x="2304" y="448"/>
                </a:cubicBezTo>
                <a:cubicBezTo>
                  <a:pt x="2576" y="448"/>
                  <a:pt x="2864" y="1088"/>
                  <a:pt x="3072" y="1024"/>
                </a:cubicBezTo>
                <a:cubicBezTo>
                  <a:pt x="3280" y="960"/>
                  <a:pt x="3304" y="0"/>
                  <a:pt x="3552" y="64"/>
                </a:cubicBezTo>
                <a:cubicBezTo>
                  <a:pt x="3800" y="128"/>
                  <a:pt x="4352" y="1208"/>
                  <a:pt x="4560" y="1408"/>
                </a:cubicBezTo>
                <a:cubicBezTo>
                  <a:pt x="4768" y="1608"/>
                  <a:pt x="4784" y="1436"/>
                  <a:pt x="4800" y="126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2102" name="Freeform 6"/>
          <p:cNvSpPr>
            <a:spLocks/>
          </p:cNvSpPr>
          <p:nvPr/>
        </p:nvSpPr>
        <p:spPr bwMode="auto">
          <a:xfrm>
            <a:off x="1066800" y="2667000"/>
            <a:ext cx="7162800" cy="31496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288" y="192"/>
              </a:cxn>
              <a:cxn ang="0">
                <a:pos x="1200" y="1968"/>
              </a:cxn>
              <a:cxn ang="0">
                <a:pos x="2784" y="288"/>
              </a:cxn>
              <a:cxn ang="0">
                <a:pos x="3648" y="1056"/>
              </a:cxn>
              <a:cxn ang="0">
                <a:pos x="4512" y="0"/>
              </a:cxn>
            </a:cxnLst>
            <a:rect l="0" t="0" r="r" b="b"/>
            <a:pathLst>
              <a:path w="4512" h="1984">
                <a:moveTo>
                  <a:pt x="0" y="1152"/>
                </a:moveTo>
                <a:cubicBezTo>
                  <a:pt x="44" y="604"/>
                  <a:pt x="88" y="56"/>
                  <a:pt x="288" y="192"/>
                </a:cubicBezTo>
                <a:cubicBezTo>
                  <a:pt x="488" y="328"/>
                  <a:pt x="784" y="1952"/>
                  <a:pt x="1200" y="1968"/>
                </a:cubicBezTo>
                <a:cubicBezTo>
                  <a:pt x="1616" y="1984"/>
                  <a:pt x="2376" y="440"/>
                  <a:pt x="2784" y="288"/>
                </a:cubicBezTo>
                <a:cubicBezTo>
                  <a:pt x="3192" y="136"/>
                  <a:pt x="3360" y="1104"/>
                  <a:pt x="3648" y="1056"/>
                </a:cubicBezTo>
                <a:cubicBezTo>
                  <a:pt x="3936" y="1008"/>
                  <a:pt x="4224" y="504"/>
                  <a:pt x="4512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/>
              <a:t>Covariance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n-US" dirty="0"/>
              <a:t>Covariance (</a:t>
            </a:r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/>
              <a:t>X,Y</a:t>
            </a:r>
            <a:r>
              <a:rPr lang="en-US" dirty="0"/>
              <a:t>)</a:t>
            </a:r>
          </a:p>
          <a:p>
            <a:pPr marL="609600" indent="-609600"/>
            <a:r>
              <a:rPr lang="en-US" dirty="0"/>
              <a:t>Applications</a:t>
            </a:r>
          </a:p>
          <a:p>
            <a:pPr marL="609600" indent="-609600"/>
            <a:r>
              <a:rPr lang="en-US" dirty="0"/>
              <a:t>Calculation:</a:t>
            </a:r>
          </a:p>
          <a:p>
            <a:pPr marL="609600" indent="-609600"/>
            <a:endParaRPr lang="en-US" dirty="0"/>
          </a:p>
          <a:p>
            <a:pPr marL="609600" indent="-609600"/>
            <a:endParaRPr lang="en-US" dirty="0"/>
          </a:p>
          <a:p>
            <a:pPr marL="609600" indent="-609600"/>
            <a:endParaRPr lang="en-US" dirty="0"/>
          </a:p>
          <a:p>
            <a:pPr marL="609600" indent="-609600"/>
            <a:endParaRPr lang="en-US" dirty="0"/>
          </a:p>
          <a:p>
            <a:pPr marL="1009650" lvl="1" indent="-609600"/>
            <a:r>
              <a:rPr lang="en-US" dirty="0"/>
              <a:t>Variance versus Covariance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002390"/>
              </p:ext>
            </p:extLst>
          </p:nvPr>
        </p:nvGraphicFramePr>
        <p:xfrm>
          <a:off x="4098925" y="2344738"/>
          <a:ext cx="4224338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4" imgW="1650960" imgH="609480" progId="Equation.DSMT4">
                  <p:embed/>
                </p:oleObj>
              </mc:Choice>
              <mc:Fallback>
                <p:oleObj name="Equation" r:id="rId4" imgW="1650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2344738"/>
                        <a:ext cx="4224338" cy="155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382259"/>
              </p:ext>
            </p:extLst>
          </p:nvPr>
        </p:nvGraphicFramePr>
        <p:xfrm>
          <a:off x="4562475" y="4038600"/>
          <a:ext cx="31511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6" imgW="2501640" imgH="888840" progId="Equation.DSMT4">
                  <p:embed/>
                </p:oleObj>
              </mc:Choice>
              <mc:Fallback>
                <p:oleObj name="Equation" r:id="rId6" imgW="25016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4038600"/>
                        <a:ext cx="3151188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/>
              <a:t>Covariance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467600" cy="4419600"/>
          </a:xfrm>
        </p:spPr>
        <p:txBody>
          <a:bodyPr/>
          <a:lstStyle/>
          <a:p>
            <a:pPr marL="609600" indent="-609600"/>
            <a:r>
              <a:rPr lang="en-US" sz="2800" dirty="0"/>
              <a:t>Calculating Covariance</a:t>
            </a:r>
          </a:p>
          <a:p>
            <a:pPr marL="609600" indent="-609600"/>
            <a:endParaRPr lang="en-US" sz="2800" dirty="0"/>
          </a:p>
          <a:p>
            <a:pPr marL="609600" indent="-609600"/>
            <a:endParaRPr lang="en-US" sz="2800" dirty="0"/>
          </a:p>
          <a:p>
            <a:pPr marL="609600" indent="-609600"/>
            <a:endParaRPr lang="en-US" sz="2800" dirty="0"/>
          </a:p>
          <a:p>
            <a:pPr marL="609600" indent="-609600"/>
            <a:endParaRPr lang="en-US" sz="2800" dirty="0"/>
          </a:p>
          <a:p>
            <a:pPr marL="609600" indent="-609600"/>
            <a:endParaRPr lang="en-US" sz="2800" dirty="0"/>
          </a:p>
          <a:p>
            <a:pPr marL="609600" indent="-609600"/>
            <a:endParaRPr lang="en-US" sz="2800" dirty="0"/>
          </a:p>
          <a:p>
            <a:pPr marL="609600" indent="-609600"/>
            <a:endParaRPr lang="en-US" sz="2800" dirty="0"/>
          </a:p>
          <a:p>
            <a:pPr marL="1009650" lvl="1" indent="-609600"/>
            <a:r>
              <a:rPr lang="en-US" sz="1800" dirty="0"/>
              <a:t>Note: Unit Dependence</a:t>
            </a:r>
          </a:p>
        </p:txBody>
      </p:sp>
      <p:graphicFrame>
        <p:nvGraphicFramePr>
          <p:cNvPr id="135175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4691156"/>
              </p:ext>
            </p:extLst>
          </p:nvPr>
        </p:nvGraphicFramePr>
        <p:xfrm>
          <a:off x="1295400" y="2670175"/>
          <a:ext cx="6781800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4" imgW="3619440" imgH="1079280" progId="Equation.DSMT4">
                  <p:embed/>
                </p:oleObj>
              </mc:Choice>
              <mc:Fallback>
                <p:oleObj name="Equation" r:id="rId4" imgW="361944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70175"/>
                        <a:ext cx="6781800" cy="202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(</a:t>
            </a:r>
            <a:r>
              <a:rPr lang="en-US" dirty="0" err="1">
                <a:latin typeface="Symbol" pitchFamily="18" charset="2"/>
              </a:rPr>
              <a:t>r</a:t>
            </a:r>
            <a:r>
              <a:rPr lang="en-US" baseline="-25000" dirty="0" err="1"/>
              <a:t>X,Y</a:t>
            </a:r>
            <a:r>
              <a:rPr lang="en-US" dirty="0"/>
              <a:t>)</a:t>
            </a:r>
          </a:p>
          <a:p>
            <a:r>
              <a:rPr lang="en-US" dirty="0"/>
              <a:t>Applications</a:t>
            </a:r>
          </a:p>
          <a:p>
            <a:r>
              <a:rPr lang="en-US" dirty="0"/>
              <a:t>Calculation:</a:t>
            </a:r>
          </a:p>
          <a:p>
            <a:pPr marL="609600" indent="-609600"/>
            <a:endParaRPr lang="en-US" dirty="0"/>
          </a:p>
          <a:p>
            <a:pPr marL="609600" indent="-609600"/>
            <a:endParaRPr lang="en-US" dirty="0"/>
          </a:p>
          <a:p>
            <a:pPr marL="609600" indent="-609600"/>
            <a:endParaRPr lang="en-US" dirty="0"/>
          </a:p>
          <a:p>
            <a:pPr marL="609600" indent="-609600"/>
            <a:endParaRPr lang="en-US" dirty="0"/>
          </a:p>
          <a:p>
            <a:pPr marL="1009650" lvl="1" indent="-609600"/>
            <a:r>
              <a:rPr lang="en-US" dirty="0"/>
              <a:t>Range: -1 &lt; </a:t>
            </a:r>
            <a:r>
              <a:rPr lang="en-US" dirty="0">
                <a:latin typeface="Symbol" pitchFamily="18" charset="2"/>
              </a:rPr>
              <a:t>r</a:t>
            </a:r>
            <a:r>
              <a:rPr lang="en-US" dirty="0"/>
              <a:t> &lt;1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058354"/>
              </p:ext>
            </p:extLst>
          </p:nvPr>
        </p:nvGraphicFramePr>
        <p:xfrm>
          <a:off x="4552950" y="2514600"/>
          <a:ext cx="2347912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4" imgW="863280" imgH="457200" progId="Equation.DSMT4">
                  <p:embed/>
                </p:oleObj>
              </mc:Choice>
              <mc:Fallback>
                <p:oleObj name="Equation" r:id="rId4" imgW="863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0" y="2514600"/>
                        <a:ext cx="2347912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562444"/>
              </p:ext>
            </p:extLst>
          </p:nvPr>
        </p:nvGraphicFramePr>
        <p:xfrm>
          <a:off x="4562475" y="4149725"/>
          <a:ext cx="31511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6" imgW="2501640" imgH="711000" progId="Equation.DSMT4">
                  <p:embed/>
                </p:oleObj>
              </mc:Choice>
              <mc:Fallback>
                <p:oleObj name="Equation" r:id="rId6" imgW="2501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4149725"/>
                        <a:ext cx="315118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543800" cy="4419600"/>
          </a:xfrm>
        </p:spPr>
        <p:txBody>
          <a:bodyPr/>
          <a:lstStyle/>
          <a:p>
            <a:r>
              <a:rPr lang="en-US" sz="2800"/>
              <a:t>Calculating Correlation </a:t>
            </a:r>
          </a:p>
        </p:txBody>
      </p:sp>
      <p:graphicFrame>
        <p:nvGraphicFramePr>
          <p:cNvPr id="13824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917665"/>
              </p:ext>
            </p:extLst>
          </p:nvPr>
        </p:nvGraphicFramePr>
        <p:xfrm>
          <a:off x="1066800" y="2287588"/>
          <a:ext cx="2743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4" imgW="1726920" imgH="393480" progId="Equation.DSMT4">
                  <p:embed/>
                </p:oleObj>
              </mc:Choice>
              <mc:Fallback>
                <p:oleObj name="Equation" r:id="rId4" imgW="1726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7588"/>
                        <a:ext cx="274320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3048000"/>
            <a:ext cx="4419600" cy="306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correlation?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/>
              <a:t>0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/>
              <a:t>0.5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/>
              <a:t>1</a:t>
            </a:r>
          </a:p>
          <a:p>
            <a:pPr marL="1143000" lvl="1" indent="-742950">
              <a:buFont typeface="+mj-lt"/>
              <a:buAutoNum type="arabicPeriod"/>
            </a:pPr>
            <a:r>
              <a:rPr lang="en-US" dirty="0"/>
              <a:t>None of the above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T-P-S</a:t>
            </a:r>
          </a:p>
        </p:txBody>
      </p:sp>
      <p:sp>
        <p:nvSpPr>
          <p:cNvPr id="4" name="Freeform 3"/>
          <p:cNvSpPr/>
          <p:nvPr/>
        </p:nvSpPr>
        <p:spPr>
          <a:xfrm>
            <a:off x="828675" y="1904347"/>
            <a:ext cx="4048125" cy="1381954"/>
          </a:xfrm>
          <a:custGeom>
            <a:avLst/>
            <a:gdLst>
              <a:gd name="connsiteX0" fmla="*/ 0 w 4048125"/>
              <a:gd name="connsiteY0" fmla="*/ 1238903 h 1381954"/>
              <a:gd name="connsiteX1" fmla="*/ 590550 w 4048125"/>
              <a:gd name="connsiteY1" fmla="*/ 653 h 1381954"/>
              <a:gd name="connsiteX2" fmla="*/ 1924050 w 4048125"/>
              <a:gd name="connsiteY2" fmla="*/ 1381778 h 1381954"/>
              <a:gd name="connsiteX3" fmla="*/ 3190875 w 4048125"/>
              <a:gd name="connsiteY3" fmla="*/ 105428 h 1381954"/>
              <a:gd name="connsiteX4" fmla="*/ 4048125 w 4048125"/>
              <a:gd name="connsiteY4" fmla="*/ 1334153 h 138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25" h="1381954">
                <a:moveTo>
                  <a:pt x="0" y="1238903"/>
                </a:moveTo>
                <a:cubicBezTo>
                  <a:pt x="134937" y="607871"/>
                  <a:pt x="269875" y="-23160"/>
                  <a:pt x="590550" y="653"/>
                </a:cubicBezTo>
                <a:cubicBezTo>
                  <a:pt x="911225" y="24465"/>
                  <a:pt x="1490663" y="1364316"/>
                  <a:pt x="1924050" y="1381778"/>
                </a:cubicBezTo>
                <a:cubicBezTo>
                  <a:pt x="2357437" y="1399240"/>
                  <a:pt x="2836863" y="113365"/>
                  <a:pt x="3190875" y="105428"/>
                </a:cubicBezTo>
                <a:cubicBezTo>
                  <a:pt x="3544887" y="97491"/>
                  <a:pt x="3796506" y="715822"/>
                  <a:pt x="4048125" y="13341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28675" y="2362200"/>
            <a:ext cx="4048125" cy="690978"/>
          </a:xfrm>
          <a:custGeom>
            <a:avLst/>
            <a:gdLst>
              <a:gd name="connsiteX0" fmla="*/ 0 w 4048125"/>
              <a:gd name="connsiteY0" fmla="*/ 1238903 h 1381954"/>
              <a:gd name="connsiteX1" fmla="*/ 590550 w 4048125"/>
              <a:gd name="connsiteY1" fmla="*/ 653 h 1381954"/>
              <a:gd name="connsiteX2" fmla="*/ 1924050 w 4048125"/>
              <a:gd name="connsiteY2" fmla="*/ 1381778 h 1381954"/>
              <a:gd name="connsiteX3" fmla="*/ 3190875 w 4048125"/>
              <a:gd name="connsiteY3" fmla="*/ 105428 h 1381954"/>
              <a:gd name="connsiteX4" fmla="*/ 4048125 w 4048125"/>
              <a:gd name="connsiteY4" fmla="*/ 1334153 h 138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25" h="1381954">
                <a:moveTo>
                  <a:pt x="0" y="1238903"/>
                </a:moveTo>
                <a:cubicBezTo>
                  <a:pt x="134937" y="607871"/>
                  <a:pt x="269875" y="-23160"/>
                  <a:pt x="590550" y="653"/>
                </a:cubicBezTo>
                <a:cubicBezTo>
                  <a:pt x="911225" y="24465"/>
                  <a:pt x="1490663" y="1364316"/>
                  <a:pt x="1924050" y="1381778"/>
                </a:cubicBezTo>
                <a:cubicBezTo>
                  <a:pt x="2357437" y="1399240"/>
                  <a:pt x="2836863" y="113365"/>
                  <a:pt x="3190875" y="105428"/>
                </a:cubicBezTo>
                <a:cubicBezTo>
                  <a:pt x="3544887" y="97491"/>
                  <a:pt x="3796506" y="715822"/>
                  <a:pt x="4048125" y="133415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08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The Histogram</a:t>
            </a:r>
          </a:p>
        </p:txBody>
      </p:sp>
    </p:spTree>
    <p:extLst>
      <p:ext uri="{BB962C8B-B14F-4D97-AF65-F5344CB8AC3E}">
        <p14:creationId xmlns:p14="http://schemas.microsoft.com/office/powerpoint/2010/main" val="1164976041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/>
              <a:t>The Histogram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543800" cy="4419600"/>
          </a:xfrm>
        </p:spPr>
        <p:txBody>
          <a:bodyPr/>
          <a:lstStyle/>
          <a:p>
            <a:r>
              <a:rPr lang="en-US" sz="3200" dirty="0"/>
              <a:t>Ordered, column graph of data</a:t>
            </a:r>
          </a:p>
          <a:p>
            <a:pPr>
              <a:buFont typeface="Wingdings" pitchFamily="2" charset="2"/>
              <a:buNone/>
            </a:pPr>
            <a:r>
              <a:rPr lang="en-US" sz="1700" dirty="0">
                <a:solidFill>
                  <a:srgbClr val="000000"/>
                </a:solidFill>
              </a:rPr>
              <a:t>	25, 73, 59, 32, 65, 71, 13, 2, 93, 32, 74, 42, 95, 61, 33, 28, 28, 56, 22, 43, 48, 67, 69, 82, 13, 48, 46, 19, 70, 8, 27, 39, 71, 80, 32, 79, 77, 41, 99, 82, 57, 22, 84, 50, 93, 6, 26, 20, 86, 79</a:t>
            </a:r>
          </a:p>
          <a:p>
            <a:pPr>
              <a:buFont typeface="Wingdings" pitchFamily="2" charset="2"/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endParaRPr lang="en-US" sz="3400" dirty="0"/>
          </a:p>
          <a:p>
            <a:endParaRPr lang="en-US" sz="3400" dirty="0"/>
          </a:p>
          <a:p>
            <a:r>
              <a:rPr lang="en-US" sz="3400" dirty="0"/>
              <a:t>Histogram</a:t>
            </a:r>
          </a:p>
        </p:txBody>
      </p:sp>
      <p:pic>
        <p:nvPicPr>
          <p:cNvPr id="146655" name="Picture 2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276600"/>
            <a:ext cx="5029200" cy="27574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Histogram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Construction</a:t>
            </a:r>
          </a:p>
          <a:p>
            <a:pPr lvl="1"/>
            <a:r>
              <a:rPr lang="en-US" dirty="0"/>
              <a:t>Order the numbers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Groups into ranges (bins)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Plot on a column graph</a:t>
            </a:r>
          </a:p>
          <a:p>
            <a:pPr lvl="1"/>
            <a:endParaRPr lang="en-US" dirty="0"/>
          </a:p>
          <a:p>
            <a:r>
              <a:rPr lang="en-US" dirty="0"/>
              <a:t>Excel Function Available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Probability Measures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Histogram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Set: </a:t>
            </a:r>
          </a:p>
          <a:p>
            <a:pPr lvl="2"/>
            <a:r>
              <a:rPr lang="en-US" dirty="0"/>
              <a:t>2, 4, 5, 2, 3, 4, 5, 6, 7, 8, 6, 8, 6, 7, 5, 3, 4, 5, 7, 8</a:t>
            </a:r>
          </a:p>
          <a:p>
            <a:pPr lvl="1"/>
            <a:r>
              <a:rPr lang="en-US" dirty="0"/>
              <a:t>Order the numbers</a:t>
            </a:r>
          </a:p>
          <a:p>
            <a:pPr lvl="2"/>
            <a:r>
              <a:rPr lang="en-US" dirty="0"/>
              <a:t>2, 2, 3, 3, 4, 4, 4, 5, 5, 5, 5, 6, 6, 6, 7, 7, 7, 8, 8, 8</a:t>
            </a:r>
          </a:p>
          <a:p>
            <a:pPr lvl="1"/>
            <a:r>
              <a:rPr lang="en-US" dirty="0"/>
              <a:t>Groups into ranges (bins)</a:t>
            </a:r>
          </a:p>
        </p:txBody>
      </p:sp>
      <p:pic>
        <p:nvPicPr>
          <p:cNvPr id="150575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343400"/>
            <a:ext cx="2971800" cy="1625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Histogram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086600" cy="4419600"/>
          </a:xfrm>
        </p:spPr>
        <p:txBody>
          <a:bodyPr/>
          <a:lstStyle/>
          <a:p>
            <a:pPr lvl="1"/>
            <a:r>
              <a:rPr lang="en-US" sz="2600"/>
              <a:t>Plot on a column graph</a:t>
            </a:r>
          </a:p>
        </p:txBody>
      </p:sp>
      <p:graphicFrame>
        <p:nvGraphicFramePr>
          <p:cNvPr id="15258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0" y="2209800"/>
          <a:ext cx="7239000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Chart" r:id="rId4" imgW="4667369" imgH="2400198" progId="Excel.Chart.8">
                  <p:embed/>
                </p:oleObj>
              </mc:Choice>
              <mc:Fallback>
                <p:oleObj name="Chart" r:id="rId4" imgW="4667369" imgH="240019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7239000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Histogram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Histogram represents </a:t>
            </a:r>
            <a:r>
              <a:rPr lang="en-US" i="1" dirty="0"/>
              <a:t>sample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Estimate the </a:t>
            </a:r>
            <a:r>
              <a:rPr lang="en-US" i="1" dirty="0"/>
              <a:t>population</a:t>
            </a:r>
            <a:r>
              <a:rPr lang="en-US" dirty="0"/>
              <a:t> with closest, common continuous distribution.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‘Goodness-of-Fit’ software.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Linear Regression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 sz="3800"/>
              <a:t>The Method of Linear Regression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Best Linear Fit</a:t>
            </a:r>
          </a:p>
          <a:p>
            <a:pPr lvl="1"/>
            <a:r>
              <a:rPr lang="en-US" dirty="0"/>
              <a:t>BLUE</a:t>
            </a:r>
          </a:p>
          <a:p>
            <a:pPr lvl="1"/>
            <a:r>
              <a:rPr lang="en-US" dirty="0"/>
              <a:t>‘Least Squares’ Criterion</a:t>
            </a:r>
          </a:p>
          <a:p>
            <a:pPr lvl="1"/>
            <a:r>
              <a:rPr lang="en-US" dirty="0"/>
              <a:t>Dependent versus Independent Variable</a:t>
            </a:r>
          </a:p>
          <a:p>
            <a:pPr lvl="1"/>
            <a:endParaRPr lang="en-US" dirty="0"/>
          </a:p>
          <a:p>
            <a:r>
              <a:rPr lang="en-US" dirty="0"/>
              <a:t>Example: Education versus Income</a:t>
            </a:r>
          </a:p>
          <a:p>
            <a:endParaRPr lang="en-US" dirty="0"/>
          </a:p>
          <a:p>
            <a:r>
              <a:rPr lang="en-US" dirty="0"/>
              <a:t>Excel Function Available</a:t>
            </a:r>
          </a:p>
          <a:p>
            <a:pPr lvl="1"/>
            <a:r>
              <a:rPr lang="en-US" dirty="0"/>
              <a:t>Covered in a later topic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The Method of Linear Regression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</a:t>
            </a:r>
          </a:p>
          <a:p>
            <a:endParaRPr lang="en-US"/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5456" y="2209800"/>
            <a:ext cx="1249363" cy="3467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The Method of Linear Regression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Scatter Plot of Data</a:t>
            </a:r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09800"/>
            <a:ext cx="7924800" cy="4459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The Method of Linear Regression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Fitting the Best Line</a:t>
            </a:r>
          </a:p>
        </p:txBody>
      </p:sp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7696200" cy="363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the sum of squared differences from the mean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00200" y="3124200"/>
          <a:ext cx="5107459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3" imgW="1015920" imgH="469800" progId="Equation.DSMT4">
                  <p:embed/>
                </p:oleObj>
              </mc:Choice>
              <mc:Fallback>
                <p:oleObj name="Equation" r:id="rId3" imgW="1015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24200"/>
                        <a:ext cx="5107459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16200000" flipH="1">
            <a:off x="1219200" y="274320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048000" y="2667000"/>
            <a:ext cx="1676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676900" y="25527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3" idx="1"/>
          </p:cNvCxnSpPr>
          <p:nvPr/>
        </p:nvCxnSpPr>
        <p:spPr>
          <a:xfrm>
            <a:off x="2743200" y="2590800"/>
            <a:ext cx="2362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e 12"/>
          <p:cNvSpPr/>
          <p:nvPr/>
        </p:nvSpPr>
        <p:spPr>
          <a:xfrm rot="5400000">
            <a:off x="4953000" y="2743200"/>
            <a:ext cx="304800" cy="213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55090"/>
      </p:ext>
    </p:extLst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The Method of Linear Regression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  <a:p>
            <a:pPr lvl="1"/>
            <a:r>
              <a:rPr lang="en-US" dirty="0"/>
              <a:t>Intercept = 3.3</a:t>
            </a:r>
          </a:p>
          <a:p>
            <a:pPr lvl="1"/>
            <a:r>
              <a:rPr lang="en-US" dirty="0"/>
              <a:t>Slope = 0.98</a:t>
            </a:r>
          </a:p>
          <a:p>
            <a:pPr lvl="1"/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= 0.32</a:t>
            </a:r>
          </a:p>
          <a:p>
            <a:pPr lvl="1"/>
            <a:r>
              <a:rPr lang="en-US" dirty="0"/>
              <a:t>Standard Error = 3.5</a:t>
            </a:r>
          </a:p>
          <a:p>
            <a:pPr lvl="1"/>
            <a:endParaRPr lang="en-US" dirty="0"/>
          </a:p>
          <a:p>
            <a:r>
              <a:rPr lang="en-US" dirty="0"/>
              <a:t>Interpretation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/>
              <a:t>Probability Measures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Measures of Central Tendency</a:t>
            </a:r>
          </a:p>
          <a:p>
            <a:pPr marL="990600" lvl="1" indent="-533400"/>
            <a:r>
              <a:rPr lang="en-US" dirty="0"/>
              <a:t>Mean, Median, Mode</a:t>
            </a:r>
          </a:p>
          <a:p>
            <a:pPr marL="609600" indent="-609600"/>
            <a:r>
              <a:rPr lang="en-US" dirty="0"/>
              <a:t>Measures of Dispersion</a:t>
            </a:r>
          </a:p>
          <a:p>
            <a:pPr marL="990600" lvl="1" indent="-533400"/>
            <a:r>
              <a:rPr lang="en-US" dirty="0"/>
              <a:t>Standard Deviation, Variance</a:t>
            </a:r>
          </a:p>
          <a:p>
            <a:pPr marL="609600" indent="-609600"/>
            <a:r>
              <a:rPr lang="en-US" dirty="0"/>
              <a:t>Higher Moments</a:t>
            </a:r>
          </a:p>
          <a:p>
            <a:pPr marL="990600" lvl="1" indent="-533400"/>
            <a:r>
              <a:rPr lang="en-US" dirty="0"/>
              <a:t>Skewness, Kurtosis</a:t>
            </a:r>
          </a:p>
          <a:p>
            <a:pPr marL="609600" indent="-609600"/>
            <a:r>
              <a:rPr lang="en-US" dirty="0"/>
              <a:t>Measures of Dependence</a:t>
            </a:r>
          </a:p>
          <a:p>
            <a:pPr marL="990600" lvl="1" indent="-533400"/>
            <a:r>
              <a:rPr lang="en-US" dirty="0"/>
              <a:t>Covariance, Correlation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00100" indent="-800100"/>
            <a:r>
              <a:rPr lang="en-US" sz="3800"/>
              <a:t>Two Applications of Statistical Techniques to Financial Data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/>
            <a:r>
              <a:rPr lang="en-US" dirty="0"/>
              <a:t>Are Assets Normally Distributed?</a:t>
            </a:r>
          </a:p>
          <a:p>
            <a:pPr marL="1035050" lvl="1" indent="-577850"/>
            <a:r>
              <a:rPr lang="en-US" dirty="0"/>
              <a:t>Skewness</a:t>
            </a:r>
          </a:p>
          <a:p>
            <a:pPr marL="1035050" lvl="1" indent="-577850"/>
            <a:r>
              <a:rPr lang="en-US" dirty="0"/>
              <a:t>Leptokurtic Tails</a:t>
            </a:r>
          </a:p>
          <a:p>
            <a:pPr marL="1035050" lvl="1" indent="-577850"/>
            <a:r>
              <a:rPr lang="en-US" dirty="0"/>
              <a:t>Value-at-Risk</a:t>
            </a:r>
          </a:p>
          <a:p>
            <a:pPr marL="1035050" lvl="1" indent="-577850"/>
            <a:endParaRPr lang="en-US" dirty="0"/>
          </a:p>
          <a:p>
            <a:pPr marL="660400" indent="-660400"/>
            <a:r>
              <a:rPr lang="en-US" dirty="0"/>
              <a:t>Regression and </a:t>
            </a:r>
            <a:r>
              <a:rPr lang="en-US" dirty="0">
                <a:latin typeface="Symbol" pitchFamily="18" charset="2"/>
              </a:rPr>
              <a:t>b</a:t>
            </a:r>
          </a:p>
          <a:p>
            <a:pPr marL="1035050" lvl="1" indent="-577850"/>
            <a:r>
              <a:rPr lang="en-US" dirty="0"/>
              <a:t>Getting 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 from a Linear Regression</a:t>
            </a:r>
          </a:p>
          <a:p>
            <a:pPr marL="1035050" lvl="1" indent="-577850"/>
            <a:r>
              <a:rPr lang="en-US" dirty="0"/>
              <a:t>Capital Asset Pricing Model (CAPM)</a:t>
            </a:r>
          </a:p>
        </p:txBody>
      </p:sp>
    </p:spTree>
    <p:extLst>
      <p:ext uri="{BB962C8B-B14F-4D97-AF65-F5344CB8AC3E}">
        <p14:creationId xmlns:p14="http://schemas.microsoft.com/office/powerpoint/2010/main" val="2738438539"/>
      </p:ext>
    </p:extLst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Anscombe’s</a:t>
            </a:r>
            <a:r>
              <a:rPr lang="en-US" dirty="0"/>
              <a:t> Quartet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20793"/>
      </p:ext>
    </p:extLst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Anscombe’s</a:t>
            </a:r>
            <a:r>
              <a:rPr lang="en-US" dirty="0"/>
              <a:t> Quartet</a:t>
            </a:r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1709738"/>
            <a:ext cx="63722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8603259"/>
      </p:ext>
    </p:extLst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Anscombe’s</a:t>
            </a:r>
            <a:r>
              <a:rPr lang="en-US" dirty="0"/>
              <a:t> Quartet</a:t>
            </a:r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6577013" cy="410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5922625"/>
      </p:ext>
    </p:extLst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Anscombe’s</a:t>
            </a:r>
            <a:r>
              <a:rPr lang="en-US" dirty="0"/>
              <a:t> Quartet I</a:t>
            </a:r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80854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8919553"/>
      </p:ext>
    </p:extLst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Anscombe’s</a:t>
            </a:r>
            <a:r>
              <a:rPr lang="en-US" dirty="0"/>
              <a:t> Quartet II</a:t>
            </a:r>
          </a:p>
        </p:txBody>
      </p:sp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78776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3202474"/>
      </p:ext>
    </p:extLst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Anscombe’s</a:t>
            </a:r>
            <a:r>
              <a:rPr lang="en-US" dirty="0"/>
              <a:t> Quartet III</a:t>
            </a:r>
          </a:p>
        </p:txBody>
      </p:sp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65040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6909551"/>
      </p:ext>
    </p:extLst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Anscombe’s</a:t>
            </a:r>
            <a:r>
              <a:rPr lang="en-US" dirty="0"/>
              <a:t> Quartet IV</a:t>
            </a:r>
          </a:p>
        </p:txBody>
      </p:sp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66386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9247890"/>
      </p:ext>
    </p:extLst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>
                <a:latin typeface="Arial Rounded MT Bold" pitchFamily="34" charset="0"/>
              </a:rPr>
              <a:t>Always Plot Your</a:t>
            </a:r>
          </a:p>
          <a:p>
            <a:pPr algn="ctr">
              <a:buNone/>
            </a:pPr>
            <a:r>
              <a:rPr lang="en-US" sz="8000" dirty="0">
                <a:latin typeface="Arial Rounded MT Bold" pitchFamily="34" charset="0"/>
              </a:rPr>
              <a:t>Data First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of the Story</a:t>
            </a:r>
          </a:p>
        </p:txBody>
      </p:sp>
    </p:spTree>
    <p:extLst>
      <p:ext uri="{BB962C8B-B14F-4D97-AF65-F5344CB8AC3E}">
        <p14:creationId xmlns:p14="http://schemas.microsoft.com/office/powerpoint/2010/main" val="2700826798"/>
      </p:ext>
    </p:extLst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What is Risk? </a:t>
            </a:r>
          </a:p>
        </p:txBody>
      </p:sp>
    </p:spTree>
    <p:extLst>
      <p:ext uri="{BB962C8B-B14F-4D97-AF65-F5344CB8AC3E}">
        <p14:creationId xmlns:p14="http://schemas.microsoft.com/office/powerpoint/2010/main" val="3297214884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Measures of Central Tendency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Measure of Central Tendency? </a:t>
            </a: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1447800" y="5334000"/>
            <a:ext cx="579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3" name="Freeform 5"/>
          <p:cNvSpPr>
            <a:spLocks/>
          </p:cNvSpPr>
          <p:nvPr/>
        </p:nvSpPr>
        <p:spPr bwMode="auto">
          <a:xfrm>
            <a:off x="1600200" y="2895600"/>
            <a:ext cx="5562600" cy="2438400"/>
          </a:xfrm>
          <a:custGeom>
            <a:avLst/>
            <a:gdLst/>
            <a:ahLst/>
            <a:cxnLst>
              <a:cxn ang="0">
                <a:pos x="0" y="1536"/>
              </a:cxn>
              <a:cxn ang="0">
                <a:pos x="1392" y="0"/>
              </a:cxn>
              <a:cxn ang="0">
                <a:pos x="3504" y="1536"/>
              </a:cxn>
            </a:cxnLst>
            <a:rect l="0" t="0" r="r" b="b"/>
            <a:pathLst>
              <a:path w="3504" h="1536">
                <a:moveTo>
                  <a:pt x="0" y="1536"/>
                </a:moveTo>
                <a:cubicBezTo>
                  <a:pt x="404" y="768"/>
                  <a:pt x="808" y="0"/>
                  <a:pt x="1392" y="0"/>
                </a:cubicBezTo>
                <a:cubicBezTo>
                  <a:pt x="1976" y="0"/>
                  <a:pt x="2740" y="768"/>
                  <a:pt x="3504" y="153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3810000" y="2286000"/>
            <a:ext cx="0" cy="304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and Uncertainty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every facet of our lives we face something unknown.</a:t>
            </a:r>
          </a:p>
          <a:p>
            <a:endParaRPr lang="en-US" dirty="0"/>
          </a:p>
          <a:p>
            <a:r>
              <a:rPr lang="en-US" dirty="0"/>
              <a:t>Complete lack of knowledge is ‘ignorance’.</a:t>
            </a:r>
          </a:p>
          <a:p>
            <a:endParaRPr lang="en-US" dirty="0"/>
          </a:p>
          <a:p>
            <a:r>
              <a:rPr lang="en-US" dirty="0"/>
              <a:t>Some idea of its probability is ‘risk’.</a:t>
            </a:r>
          </a:p>
        </p:txBody>
      </p:sp>
    </p:spTree>
    <p:extLst>
      <p:ext uri="{BB962C8B-B14F-4D97-AF65-F5344CB8AC3E}">
        <p14:creationId xmlns:p14="http://schemas.microsoft.com/office/powerpoint/2010/main" val="2490141166"/>
      </p:ext>
    </p:extLst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and Ignorance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Ignorance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you ask me to put my hand in a box and pull out a mystery object, this is Ignorance, since I have no idea what the box may contain.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Risk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you ask me to put my hand in a box containing an equal number of red and blue balls and ask me to pull out a ball, this is risk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 may not know which color I will get, but I know that the probability is 50-50 for each color.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Risk </a:t>
            </a:r>
            <a:r>
              <a:rPr lang="en-US" sz="2400" dirty="0">
                <a:sym typeface="Symbol"/>
              </a:rPr>
              <a:t> </a:t>
            </a:r>
            <a:r>
              <a:rPr lang="en-US" sz="2400" dirty="0"/>
              <a:t>Rational Expectation</a:t>
            </a:r>
          </a:p>
        </p:txBody>
      </p:sp>
    </p:spTree>
    <p:extLst>
      <p:ext uri="{BB962C8B-B14F-4D97-AF65-F5344CB8AC3E}">
        <p14:creationId xmlns:p14="http://schemas.microsoft.com/office/powerpoint/2010/main" val="1870568546"/>
      </p:ext>
    </p:extLst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Quantification of Risk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Past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Historical prices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Forward-looking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Assumption: Future behaves like past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Statistical Distribution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Distribution,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Mean,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Variance, etc. </a:t>
            </a:r>
          </a:p>
        </p:txBody>
      </p:sp>
    </p:spTree>
    <p:extLst>
      <p:ext uri="{BB962C8B-B14F-4D97-AF65-F5344CB8AC3E}">
        <p14:creationId xmlns:p14="http://schemas.microsoft.com/office/powerpoint/2010/main" val="2478088468"/>
      </p:ext>
    </p:extLst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 dirty="0"/>
              <a:t>Quantification Example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77500" lnSpcReduction="20000"/>
          </a:bodyPr>
          <a:lstStyle/>
          <a:p>
            <a:pPr marL="660400" indent="-660400"/>
            <a:r>
              <a:rPr lang="en-US" dirty="0"/>
              <a:t>Historical Data:</a:t>
            </a:r>
          </a:p>
          <a:p>
            <a:pPr marL="1035050" lvl="1" indent="-577850"/>
            <a:r>
              <a:rPr lang="en-US" dirty="0"/>
              <a:t>Normally distributed,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10%,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dirty="0"/>
              <a:t> = 20%</a:t>
            </a:r>
          </a:p>
          <a:p>
            <a:pPr marL="660400" indent="-660400"/>
            <a:endParaRPr lang="en-US" dirty="0"/>
          </a:p>
          <a:p>
            <a:pPr marL="660400" indent="-660400"/>
            <a:endParaRPr lang="en-US" dirty="0"/>
          </a:p>
          <a:p>
            <a:pPr marL="660400" indent="-660400"/>
            <a:endParaRPr lang="en-US" dirty="0"/>
          </a:p>
          <a:p>
            <a:pPr marL="660400" indent="-660400"/>
            <a:endParaRPr lang="en-US" dirty="0"/>
          </a:p>
          <a:p>
            <a:pPr marL="660400" indent="-660400"/>
            <a:endParaRPr lang="en-US" dirty="0"/>
          </a:p>
          <a:p>
            <a:pPr marL="660400" indent="-660400"/>
            <a:endParaRPr lang="en-US" dirty="0"/>
          </a:p>
          <a:p>
            <a:pPr marL="660400" indent="-660400"/>
            <a:endParaRPr lang="en-US" dirty="0"/>
          </a:p>
          <a:p>
            <a:pPr marL="660400" indent="-660400"/>
            <a:endParaRPr lang="en-US" dirty="0"/>
          </a:p>
          <a:p>
            <a:pPr marL="660400" indent="-660400"/>
            <a:endParaRPr lang="en-US" dirty="0"/>
          </a:p>
          <a:p>
            <a:pPr marL="660400" indent="-660400"/>
            <a:r>
              <a:rPr lang="en-US" dirty="0"/>
              <a:t>Forecast</a:t>
            </a:r>
          </a:p>
          <a:p>
            <a:pPr marL="1060450" lvl="1" indent="-660400"/>
            <a:r>
              <a:rPr lang="en-US" dirty="0"/>
              <a:t>E[r] = 10%</a:t>
            </a:r>
          </a:p>
          <a:p>
            <a:pPr marL="1060450" lvl="1" indent="-660400"/>
            <a:r>
              <a:rPr lang="en-US" dirty="0"/>
              <a:t>Confidence intervals, standard error, etc.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1524000" y="2362200"/>
          <a:ext cx="5715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9977657"/>
      </p:ext>
    </p:extLst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 dirty="0"/>
              <a:t>‘Expected’ versus ‘Realized’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60400" indent="-660400"/>
            <a:r>
              <a:rPr lang="en-US" dirty="0"/>
              <a:t>Forecast is only </a:t>
            </a:r>
            <a:r>
              <a:rPr lang="en-US" i="1" dirty="0"/>
              <a:t>expectation</a:t>
            </a:r>
          </a:p>
          <a:p>
            <a:pPr marL="1060450" lvl="1" indent="-660400"/>
            <a:r>
              <a:rPr lang="en-US" dirty="0"/>
              <a:t>E[ ] = Expectations Operator</a:t>
            </a:r>
          </a:p>
          <a:p>
            <a:pPr marL="660400" indent="-660400"/>
            <a:endParaRPr lang="en-US" dirty="0"/>
          </a:p>
          <a:p>
            <a:pPr marL="660400" indent="-660400"/>
            <a:r>
              <a:rPr lang="en-US" dirty="0"/>
              <a:t>Contrast: realized/actual value</a:t>
            </a:r>
          </a:p>
          <a:p>
            <a:pPr marL="660400" indent="-660400"/>
            <a:endParaRPr lang="en-US" dirty="0"/>
          </a:p>
          <a:p>
            <a:pPr marL="660400" indent="-660400"/>
            <a:r>
              <a:rPr lang="en-US" dirty="0"/>
              <a:t>Quantify the forecast error</a:t>
            </a:r>
          </a:p>
          <a:p>
            <a:pPr marL="1060450" lvl="1" indent="-660400"/>
            <a:r>
              <a:rPr lang="en-US" dirty="0"/>
              <a:t>confidence intervals</a:t>
            </a:r>
          </a:p>
          <a:p>
            <a:pPr marL="1035050" lvl="1" indent="-577850">
              <a:buNone/>
            </a:pPr>
            <a:endParaRPr lang="en-US" dirty="0"/>
          </a:p>
          <a:p>
            <a:pPr marL="1035050" lvl="1" indent="-577850">
              <a:buNone/>
            </a:pPr>
            <a:r>
              <a:rPr lang="en-US" dirty="0"/>
              <a:t>Note: In cases of ignorance, I could not even form such an expectation.</a:t>
            </a:r>
          </a:p>
        </p:txBody>
      </p:sp>
    </p:spTree>
    <p:extLst>
      <p:ext uri="{BB962C8B-B14F-4D97-AF65-F5344CB8AC3E}">
        <p14:creationId xmlns:p14="http://schemas.microsoft.com/office/powerpoint/2010/main" val="2018477348"/>
      </p:ext>
    </p:extLst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Risk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Risk: </a:t>
            </a:r>
            <a:r>
              <a:rPr lang="en-US" i="1" dirty="0"/>
              <a:t>The possibility the realized value will differ from the expected value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Risk free asset </a:t>
            </a:r>
            <a:r>
              <a:rPr lang="en-US" dirty="0">
                <a:sym typeface="Symbol"/>
              </a:rPr>
              <a:t></a:t>
            </a:r>
            <a:r>
              <a:rPr lang="en-US" dirty="0"/>
              <a:t> realized = expected</a:t>
            </a:r>
          </a:p>
          <a:p>
            <a:pPr lvl="1"/>
            <a:endParaRPr lang="en-US" dirty="0"/>
          </a:p>
          <a:p>
            <a:r>
              <a:rPr lang="en-US" dirty="0"/>
              <a:t>Greater risk </a:t>
            </a:r>
            <a:r>
              <a:rPr lang="en-US" dirty="0">
                <a:sym typeface="Symbol"/>
              </a:rPr>
              <a:t></a:t>
            </a:r>
            <a:r>
              <a:rPr lang="en-US" dirty="0"/>
              <a:t> greater likelihood that the realized value will differ from the expected value.</a:t>
            </a:r>
          </a:p>
        </p:txBody>
      </p:sp>
    </p:spTree>
    <p:extLst>
      <p:ext uri="{BB962C8B-B14F-4D97-AF65-F5344CB8AC3E}">
        <p14:creationId xmlns:p14="http://schemas.microsoft.com/office/powerpoint/2010/main" val="193877209"/>
      </p:ext>
    </p:extLst>
  </p:cSld>
  <p:clrMapOvr>
    <a:masterClrMapping/>
  </p:clrMapOvr>
  <p:transition spd="med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Downside versus Upside Risk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Realized value higher or lower than expected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Upside Risk: Better possibility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Actual stock return higher than expected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Downside Risk: Worse possibility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Actual stock return lower than expected</a:t>
            </a:r>
          </a:p>
          <a:p>
            <a:pPr lvl="2">
              <a:lnSpc>
                <a:spcPct val="90000"/>
              </a:lnSpc>
              <a:buNone/>
            </a:pPr>
            <a:endParaRPr lang="en-US" sz="2000" dirty="0"/>
          </a:p>
          <a:p>
            <a:pPr lvl="1">
              <a:lnSpc>
                <a:spcPct val="90000"/>
              </a:lnSpc>
              <a:buNone/>
            </a:pPr>
            <a:r>
              <a:rPr lang="en-US" sz="2400" dirty="0"/>
              <a:t>NOTE: Alternate definition–risk as only downside risk</a:t>
            </a:r>
          </a:p>
        </p:txBody>
      </p:sp>
    </p:spTree>
    <p:extLst>
      <p:ext uri="{BB962C8B-B14F-4D97-AF65-F5344CB8AC3E}">
        <p14:creationId xmlns:p14="http://schemas.microsoft.com/office/powerpoint/2010/main" val="2945882995"/>
      </p:ext>
    </p:extLst>
  </p:cSld>
  <p:clrMapOvr>
    <a:masterClrMapping/>
  </p:clrMapOvr>
  <p:transition spd="med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876300" indent="-876300"/>
            <a:r>
              <a:rPr lang="en-US" dirty="0"/>
              <a:t>5. Three Step Analysis of Risk</a:t>
            </a:r>
          </a:p>
        </p:txBody>
      </p:sp>
    </p:spTree>
    <p:extLst>
      <p:ext uri="{BB962C8B-B14F-4D97-AF65-F5344CB8AC3E}">
        <p14:creationId xmlns:p14="http://schemas.microsoft.com/office/powerpoint/2010/main" val="1334104684"/>
      </p:ext>
    </p:extLst>
  </p:cSld>
  <p:clrMapOvr>
    <a:masterClrMapping/>
  </p:clrMapOvr>
  <p:transition spd="med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Step Analysis of Risk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90600" lvl="1" indent="-533400">
              <a:buFont typeface="+mj-lt"/>
              <a:buAutoNum type="arabicPeriod"/>
            </a:pPr>
            <a:r>
              <a:rPr lang="en-US" sz="3600" dirty="0"/>
              <a:t>Identify Risk</a:t>
            </a:r>
          </a:p>
          <a:p>
            <a:pPr marL="990600" lvl="1" indent="-533400">
              <a:buFont typeface="+mj-lt"/>
              <a:buAutoNum type="arabicPeriod"/>
            </a:pPr>
            <a:endParaRPr lang="en-US" sz="3600" dirty="0"/>
          </a:p>
          <a:p>
            <a:pPr marL="990600" lvl="1" indent="-533400">
              <a:buFont typeface="+mj-lt"/>
              <a:buAutoNum type="arabicPeriod"/>
            </a:pPr>
            <a:r>
              <a:rPr lang="en-US" sz="3600" dirty="0"/>
              <a:t>Measure Risk</a:t>
            </a:r>
          </a:p>
          <a:p>
            <a:pPr marL="990600" lvl="1" indent="-533400">
              <a:buFont typeface="+mj-lt"/>
              <a:buAutoNum type="arabicPeriod"/>
            </a:pPr>
            <a:endParaRPr lang="en-US" sz="3600" dirty="0"/>
          </a:p>
          <a:p>
            <a:pPr marL="990600" lvl="1" indent="-533400">
              <a:buFont typeface="+mj-lt"/>
              <a:buAutoNum type="arabicPeriod"/>
            </a:pPr>
            <a:r>
              <a:rPr lang="en-US" sz="3600" dirty="0"/>
              <a:t>Price Risk</a:t>
            </a:r>
          </a:p>
        </p:txBody>
      </p:sp>
    </p:spTree>
    <p:extLst>
      <p:ext uri="{BB962C8B-B14F-4D97-AF65-F5344CB8AC3E}">
        <p14:creationId xmlns:p14="http://schemas.microsoft.com/office/powerpoint/2010/main" val="27231524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1–Identify Risk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Identify risk exposure</a:t>
            </a:r>
          </a:p>
          <a:p>
            <a:pPr lvl="1"/>
            <a:r>
              <a:rPr lang="en-US" dirty="0"/>
              <a:t>Profit of a firm</a:t>
            </a:r>
          </a:p>
          <a:p>
            <a:pPr lvl="2"/>
            <a:r>
              <a:rPr lang="en-US" dirty="0"/>
              <a:t>Input price changes</a:t>
            </a:r>
          </a:p>
          <a:p>
            <a:pPr lvl="2"/>
            <a:r>
              <a:rPr lang="en-US" dirty="0"/>
              <a:t>Labor problems</a:t>
            </a:r>
          </a:p>
          <a:p>
            <a:pPr lvl="2"/>
            <a:r>
              <a:rPr lang="en-US" dirty="0"/>
              <a:t>Shifts in consumer tastes</a:t>
            </a:r>
          </a:p>
          <a:p>
            <a:pPr lvl="1"/>
            <a:r>
              <a:rPr lang="en-US" dirty="0"/>
              <a:t>Bond</a:t>
            </a:r>
          </a:p>
          <a:p>
            <a:pPr lvl="2"/>
            <a:r>
              <a:rPr lang="en-US" dirty="0"/>
              <a:t>Interest rate risk</a:t>
            </a:r>
          </a:p>
          <a:p>
            <a:pPr lvl="2"/>
            <a:r>
              <a:rPr lang="en-US" dirty="0"/>
              <a:t>Default risk</a:t>
            </a:r>
          </a:p>
          <a:p>
            <a:pPr lvl="1"/>
            <a:r>
              <a:rPr lang="en-US" dirty="0"/>
              <a:t>Foreign investment</a:t>
            </a:r>
          </a:p>
          <a:p>
            <a:pPr lvl="2"/>
            <a:r>
              <a:rPr lang="en-US" dirty="0"/>
              <a:t>Exchange rate risk</a:t>
            </a:r>
          </a:p>
          <a:p>
            <a:pPr lvl="2"/>
            <a:endParaRPr lang="en-US" dirty="0"/>
          </a:p>
          <a:p>
            <a:r>
              <a:rPr lang="en-US" sz="3200" dirty="0"/>
              <a:t>Result: Asset exposed to risks X, Y, etc.</a:t>
            </a:r>
          </a:p>
        </p:txBody>
      </p:sp>
    </p:spTree>
    <p:extLst>
      <p:ext uri="{BB962C8B-B14F-4D97-AF65-F5344CB8AC3E}">
        <p14:creationId xmlns:p14="http://schemas.microsoft.com/office/powerpoint/2010/main" val="3050472258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 dirty="0"/>
              <a:t>Mean (Average)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/>
            <a:r>
              <a:rPr lang="en-US" dirty="0"/>
              <a:t>Equal Weighted Average (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,   ) </a:t>
            </a:r>
          </a:p>
          <a:p>
            <a:pPr marL="660400" indent="-660400"/>
            <a:r>
              <a:rPr lang="en-US" dirty="0"/>
              <a:t>Applications</a:t>
            </a:r>
          </a:p>
          <a:p>
            <a:pPr marL="660400" indent="-660400"/>
            <a:r>
              <a:rPr lang="en-US" dirty="0"/>
              <a:t>Calculation: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432405"/>
              </p:ext>
            </p:extLst>
          </p:nvPr>
        </p:nvGraphicFramePr>
        <p:xfrm>
          <a:off x="4114800" y="2133600"/>
          <a:ext cx="4043362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1041120" imgH="609480" progId="Equation.DSMT4">
                  <p:embed/>
                </p:oleObj>
              </mc:Choice>
              <mc:Fallback>
                <p:oleObj name="Equation" r:id="rId4" imgW="10411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33600"/>
                        <a:ext cx="4043362" cy="2366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762193"/>
              </p:ext>
            </p:extLst>
          </p:nvPr>
        </p:nvGraphicFramePr>
        <p:xfrm>
          <a:off x="7696200" y="1752600"/>
          <a:ext cx="3868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96200" y="1752600"/>
                        <a:ext cx="38686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208562"/>
              </p:ext>
            </p:extLst>
          </p:nvPr>
        </p:nvGraphicFramePr>
        <p:xfrm>
          <a:off x="4572000" y="4876800"/>
          <a:ext cx="294163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8" imgW="2336760" imgH="634680" progId="Equation.DSMT4">
                  <p:embed/>
                </p:oleObj>
              </mc:Choice>
              <mc:Fallback>
                <p:oleObj name="Equation" r:id="rId8" imgW="23367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294163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2–Measure Risk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Measure/quantify the risk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‘Cardinal Ordering’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of statistics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Historical volatility/standard deviation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Correct measure of specific risks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Result: Asset exposure to risk X is 8 units.</a:t>
            </a:r>
          </a:p>
        </p:txBody>
      </p:sp>
    </p:spTree>
    <p:extLst>
      <p:ext uri="{BB962C8B-B14F-4D97-AF65-F5344CB8AC3E}">
        <p14:creationId xmlns:p14="http://schemas.microsoft.com/office/powerpoint/2010/main" val="145261293"/>
      </p:ext>
    </p:extLst>
  </p:cSld>
  <p:clrMapOvr>
    <a:masterClrMapping/>
  </p:clrMapOvr>
  <p:transition spd="med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3–Price Risk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Price the Risk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Compensation for specific level of risk.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Return, not dollar, compensation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Higher risk </a:t>
            </a:r>
            <a:r>
              <a:rPr lang="en-US" dirty="0">
                <a:sym typeface="Symbol"/>
              </a:rPr>
              <a:t></a:t>
            </a:r>
            <a:r>
              <a:rPr lang="en-US" dirty="0"/>
              <a:t> higher return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Result: Asset exposure to 8 units of X risk yields a risk premium of 10%.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Recall: Risk premium = E[r] – </a:t>
            </a:r>
            <a:r>
              <a:rPr lang="en-US" dirty="0" err="1"/>
              <a:t>r</a:t>
            </a:r>
            <a:r>
              <a:rPr lang="en-US" baseline="-25000" dirty="0" err="1"/>
              <a:t>f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828143331"/>
      </p:ext>
    </p:extLst>
  </p:cSld>
  <p:clrMapOvr>
    <a:masterClrMapping/>
  </p:clrMapOvr>
  <p:transition spd="med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Over-Simplified Example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Exposure: Return Volatility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Measure: Standard Deviation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Price: 1% risk premium per 2%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3250853488"/>
      </p:ext>
    </p:extLst>
  </p:cSld>
  <p:clrMapOvr>
    <a:masterClrMapping/>
  </p:clrMapOvr>
  <p:transition spd="med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Which is Riskier?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305800" cy="4516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1266379"/>
      </p:ext>
    </p:extLst>
  </p:cSld>
  <p:clrMapOvr>
    <a:masterClrMapping/>
  </p:clrMapOvr>
  <p:transition spd="med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Which is Riskier? (cont’d)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Expected Return</a:t>
            </a:r>
          </a:p>
          <a:p>
            <a:pPr lvl="1" eaLnBrk="1" hangingPunct="1"/>
            <a:r>
              <a:rPr lang="en-US" dirty="0"/>
              <a:t>Investment A = 10%</a:t>
            </a:r>
          </a:p>
          <a:p>
            <a:pPr lvl="1" eaLnBrk="1" hangingPunct="1"/>
            <a:r>
              <a:rPr lang="en-US" dirty="0"/>
              <a:t>Investment B = 10%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Which is riskier?</a:t>
            </a:r>
          </a:p>
          <a:p>
            <a:pPr lvl="1" eaLnBrk="1" hangingPunct="1"/>
            <a:r>
              <a:rPr lang="en-US" dirty="0"/>
              <a:t>Which is more likely to differ from the expected value?</a:t>
            </a:r>
          </a:p>
          <a:p>
            <a:pPr lvl="1" eaLnBrk="1" hangingPunct="1"/>
            <a:r>
              <a:rPr lang="en-US" dirty="0"/>
              <a:t>Which is more likely to actually have a return of about 10%?</a:t>
            </a:r>
          </a:p>
        </p:txBody>
      </p:sp>
    </p:spTree>
    <p:extLst>
      <p:ext uri="{BB962C8B-B14F-4D97-AF65-F5344CB8AC3E}">
        <p14:creationId xmlns:p14="http://schemas.microsoft.com/office/powerpoint/2010/main" val="3934032532"/>
      </p:ext>
    </p:extLst>
  </p:cSld>
  <p:clrMapOvr>
    <a:masterClrMapping/>
  </p:clrMapOvr>
  <p:transition spd="med"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Selecting Stocks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eaLnBrk="1" hangingPunct="1"/>
            <a:r>
              <a:rPr lang="en-US" sz="2600" dirty="0"/>
              <a:t>Which stock would you choose from each pair?</a:t>
            </a:r>
            <a:r>
              <a:rPr lang="en-US" sz="2600" dirty="0">
                <a:latin typeface="Arial"/>
                <a:cs typeface="Arial"/>
              </a:rPr>
              <a:t>▪</a:t>
            </a:r>
            <a:endParaRPr lang="en-US" sz="2600" dirty="0"/>
          </a:p>
          <a:p>
            <a:pPr eaLnBrk="1" hangingPunct="1"/>
            <a:endParaRPr lang="en-US" sz="2600" dirty="0"/>
          </a:p>
        </p:txBody>
      </p:sp>
      <p:graphicFrame>
        <p:nvGraphicFramePr>
          <p:cNvPr id="223257" name="Group 25"/>
          <p:cNvGraphicFramePr>
            <a:graphicFrameLocks noGrp="1"/>
          </p:cNvGraphicFramePr>
          <p:nvPr>
            <p:ph sz="half" idx="2"/>
          </p:nvPr>
        </p:nvGraphicFramePr>
        <p:xfrm>
          <a:off x="1066800" y="2590800"/>
          <a:ext cx="3200400" cy="146494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3276" name="Group 44"/>
          <p:cNvGraphicFramePr>
            <a:graphicFrameLocks noGrp="1"/>
          </p:cNvGraphicFramePr>
          <p:nvPr/>
        </p:nvGraphicFramePr>
        <p:xfrm>
          <a:off x="1066800" y="4343400"/>
          <a:ext cx="3200400" cy="146494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3294" name="Group 62"/>
          <p:cNvGraphicFramePr>
            <a:graphicFrameLocks noGrp="1"/>
          </p:cNvGraphicFramePr>
          <p:nvPr/>
        </p:nvGraphicFramePr>
        <p:xfrm>
          <a:off x="4572000" y="2590800"/>
          <a:ext cx="3200400" cy="146494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3312" name="Group 80"/>
          <p:cNvGraphicFramePr>
            <a:graphicFrameLocks noGrp="1"/>
          </p:cNvGraphicFramePr>
          <p:nvPr/>
        </p:nvGraphicFramePr>
        <p:xfrm>
          <a:off x="4572000" y="4343400"/>
          <a:ext cx="3200400" cy="146494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3330" name="AutoShape 98"/>
          <p:cNvSpPr>
            <a:spLocks noChangeArrowheads="1"/>
          </p:cNvSpPr>
          <p:nvPr/>
        </p:nvSpPr>
        <p:spPr bwMode="auto">
          <a:xfrm>
            <a:off x="152400" y="3581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23331" name="AutoShape 99"/>
          <p:cNvSpPr>
            <a:spLocks noChangeArrowheads="1"/>
          </p:cNvSpPr>
          <p:nvPr/>
        </p:nvSpPr>
        <p:spPr bwMode="auto">
          <a:xfrm>
            <a:off x="152400" y="4876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23332" name="AutoShape 100"/>
          <p:cNvSpPr>
            <a:spLocks noChangeArrowheads="1"/>
          </p:cNvSpPr>
          <p:nvPr/>
        </p:nvSpPr>
        <p:spPr bwMode="auto">
          <a:xfrm>
            <a:off x="3657600" y="3581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23333" name="Text Box 101"/>
          <p:cNvSpPr txBox="1">
            <a:spLocks noChangeArrowheads="1"/>
          </p:cNvSpPr>
          <p:nvPr/>
        </p:nvSpPr>
        <p:spPr bwMode="auto">
          <a:xfrm>
            <a:off x="4876800" y="4419600"/>
            <a:ext cx="8382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70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330" grpId="0" animBg="1"/>
      <p:bldP spid="223331" grpId="0" animBg="1"/>
      <p:bldP spid="223332" grpId="0" animBg="1"/>
      <p:bldP spid="22333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Basic Assumptions–Risk-Return Trade-Off</a:t>
            </a:r>
          </a:p>
          <a:p>
            <a:pPr lvl="1"/>
            <a:r>
              <a:rPr lang="en-US" sz="2400" dirty="0"/>
              <a:t>Like Return</a:t>
            </a:r>
          </a:p>
          <a:p>
            <a:pPr lvl="1"/>
            <a:r>
              <a:rPr lang="en-US" sz="2400" dirty="0"/>
              <a:t>Dislike Risk</a:t>
            </a:r>
          </a:p>
          <a:p>
            <a:pPr lvl="1"/>
            <a:endParaRPr lang="en-US" sz="2400" dirty="0"/>
          </a:p>
          <a:p>
            <a:r>
              <a:rPr lang="en-US" sz="3200" dirty="0"/>
              <a:t>Dominance </a:t>
            </a:r>
            <a:r>
              <a:rPr lang="en-US" sz="3200" dirty="0">
                <a:sym typeface="Symbol"/>
              </a:rPr>
              <a:t> </a:t>
            </a:r>
            <a:r>
              <a:rPr lang="en-US" sz="3200" dirty="0"/>
              <a:t>Universal Choice</a:t>
            </a:r>
          </a:p>
          <a:p>
            <a:pPr lvl="1"/>
            <a:r>
              <a:rPr lang="en-US" sz="2400" dirty="0"/>
              <a:t>B dominates A</a:t>
            </a:r>
          </a:p>
          <a:p>
            <a:pPr lvl="1"/>
            <a:r>
              <a:rPr lang="en-US" sz="2400" dirty="0"/>
              <a:t>C dominates D</a:t>
            </a:r>
          </a:p>
          <a:p>
            <a:pPr lvl="1"/>
            <a:r>
              <a:rPr lang="en-US" sz="2400" dirty="0"/>
              <a:t>F dominates E</a:t>
            </a:r>
          </a:p>
          <a:p>
            <a:pPr lvl="1"/>
            <a:r>
              <a:rPr lang="en-US" sz="2400" dirty="0"/>
              <a:t>No dominance between G and H</a:t>
            </a:r>
          </a:p>
          <a:p>
            <a:pPr lvl="1"/>
            <a:endParaRPr lang="en-US" sz="2400" dirty="0"/>
          </a:p>
          <a:p>
            <a:r>
              <a:rPr lang="en-US" sz="3200" dirty="0"/>
              <a:t>Dominance versus Taste Preference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Dominance</a:t>
            </a:r>
          </a:p>
        </p:txBody>
      </p:sp>
    </p:spTree>
    <p:extLst>
      <p:ext uri="{BB962C8B-B14F-4D97-AF65-F5344CB8AC3E}">
        <p14:creationId xmlns:p14="http://schemas.microsoft.com/office/powerpoint/2010/main" val="40698441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/>
              <a:t>Which stocks are dominated?</a:t>
            </a:r>
            <a:r>
              <a:rPr lang="en-US" dirty="0">
                <a:latin typeface="Arial"/>
                <a:cs typeface="Arial"/>
              </a:rPr>
              <a:t>▪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Dominance Graph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685800" y="4038600"/>
            <a:ext cx="3200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914400" y="5638800"/>
            <a:ext cx="601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5638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228600" y="2743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itchFamily="34" charset="0"/>
              </a:rPr>
              <a:t>Return</a:t>
            </a:r>
          </a:p>
        </p:txBody>
      </p:sp>
      <p:sp>
        <p:nvSpPr>
          <p:cNvPr id="11" name="Oval 10"/>
          <p:cNvSpPr/>
          <p:nvPr/>
        </p:nvSpPr>
        <p:spPr>
          <a:xfrm>
            <a:off x="4038600" y="2590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124200" y="35052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28800" y="4191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32004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0" y="4495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90800" y="3048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27432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7600" y="22860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3200" y="31242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7800" y="38862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4114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8200" y="28956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itchFamily="34" charset="0"/>
              </a:rPr>
              <a:t>C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1219200" y="4953000"/>
            <a:ext cx="1382759" cy="1115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409700" y="4381500"/>
            <a:ext cx="25146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628900" y="4152900"/>
            <a:ext cx="29718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05000" y="4267200"/>
            <a:ext cx="50292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67000" y="3124200"/>
            <a:ext cx="42672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14800" y="2667000"/>
            <a:ext cx="28194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36"/>
          <p:cNvSpPr/>
          <p:nvPr/>
        </p:nvSpPr>
        <p:spPr>
          <a:xfrm rot="2730745">
            <a:off x="1931097" y="4368243"/>
            <a:ext cx="381000" cy="23297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2730745">
            <a:off x="2693099" y="3225244"/>
            <a:ext cx="381000" cy="23297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2730745">
            <a:off x="4140897" y="2768044"/>
            <a:ext cx="381000" cy="23297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6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Analysis: Recap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Exposure: Return Volatility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Measure: Standard Deviation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Risk Price: ???</a:t>
            </a:r>
          </a:p>
        </p:txBody>
      </p:sp>
    </p:spTree>
    <p:extLst>
      <p:ext uri="{BB962C8B-B14F-4D97-AF65-F5344CB8AC3E}">
        <p14:creationId xmlns:p14="http://schemas.microsoft.com/office/powerpoint/2010/main" val="3596419837"/>
      </p:ext>
    </p:extLst>
  </p:cSld>
  <p:clrMapOvr>
    <a:masterClrMapping/>
  </p:clrMapOvr>
  <p:transition spd="med"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 Two Classes of Risk</a:t>
            </a:r>
          </a:p>
        </p:txBody>
      </p:sp>
    </p:spTree>
    <p:extLst>
      <p:ext uri="{BB962C8B-B14F-4D97-AF65-F5344CB8AC3E}">
        <p14:creationId xmlns:p14="http://schemas.microsoft.com/office/powerpoint/2010/main" val="3729332655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(Average)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77200" cy="4419600"/>
          </a:xfrm>
        </p:spPr>
        <p:txBody>
          <a:bodyPr/>
          <a:lstStyle/>
          <a:p>
            <a:r>
              <a:rPr lang="en-US" sz="2800" dirty="0"/>
              <a:t>Calculating the Equally Weighted Average</a:t>
            </a:r>
          </a:p>
        </p:txBody>
      </p:sp>
      <p:graphicFrame>
        <p:nvGraphicFramePr>
          <p:cNvPr id="112647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4512963"/>
              </p:ext>
            </p:extLst>
          </p:nvPr>
        </p:nvGraphicFramePr>
        <p:xfrm>
          <a:off x="2514600" y="2895600"/>
          <a:ext cx="38100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1549080" imgH="609480" progId="Equation.DSMT4">
                  <p:embed/>
                </p:oleObj>
              </mc:Choice>
              <mc:Fallback>
                <p:oleObj name="Equation" r:id="rId4" imgW="15490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95600"/>
                        <a:ext cx="381000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Classes of Risk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dirty="0"/>
              <a:t>Thousands of possible risks</a:t>
            </a:r>
          </a:p>
          <a:p>
            <a:pPr marL="609600" indent="-609600">
              <a:lnSpc>
                <a:spcPct val="90000"/>
              </a:lnSpc>
            </a:pPr>
            <a:endParaRPr lang="en-US" dirty="0"/>
          </a:p>
          <a:p>
            <a:pPr marL="609600" indent="-609600">
              <a:lnSpc>
                <a:spcPct val="90000"/>
              </a:lnSpc>
            </a:pPr>
            <a:r>
              <a:rPr lang="en-US" dirty="0"/>
              <a:t>Two basic classes: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Non-Market Risk</a:t>
            </a:r>
          </a:p>
          <a:p>
            <a:pPr marL="990600" lvl="1" indent="-533400">
              <a:lnSpc>
                <a:spcPct val="90000"/>
              </a:lnSpc>
            </a:pPr>
            <a:endParaRPr lang="en-US" dirty="0"/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Market Risk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Note: We will discuss the appropriateness of these names shortly.</a:t>
            </a:r>
          </a:p>
        </p:txBody>
      </p:sp>
    </p:spTree>
    <p:extLst>
      <p:ext uri="{BB962C8B-B14F-4D97-AF65-F5344CB8AC3E}">
        <p14:creationId xmlns:p14="http://schemas.microsoft.com/office/powerpoint/2010/main" val="4188322970"/>
      </p:ext>
    </p:extLst>
  </p:cSld>
  <p:clrMapOvr>
    <a:masterClrMapping/>
  </p:clrMapOvr>
  <p:transition spd="med"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Non-Market Risk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Has an effect on…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One firm,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Selection of firms, or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Maybe even an industry</a:t>
            </a:r>
            <a:r>
              <a:rPr lang="en-US" dirty="0">
                <a:cs typeface="Arial" charset="0"/>
              </a:rPr>
              <a:t>, but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Not the market as a whole.</a:t>
            </a:r>
          </a:p>
          <a:p>
            <a:pPr lvl="1">
              <a:lnSpc>
                <a:spcPct val="90000"/>
              </a:lnSpc>
            </a:pPr>
            <a:endParaRPr lang="en-US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Examples: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A Labor Problem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Change in an Input Price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Litigation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566869091"/>
      </p:ext>
    </p:extLst>
  </p:cSld>
  <p:clrMapOvr>
    <a:masterClrMapping/>
  </p:clrMapOvr>
  <p:transition spd="med"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Risk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Has an effect on…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Market as a whole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Economy-wide</a:t>
            </a:r>
          </a:p>
          <a:p>
            <a:pPr lvl="1">
              <a:lnSpc>
                <a:spcPct val="90000"/>
              </a:lnSpc>
            </a:pPr>
            <a:endParaRPr lang="en-US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Arial" charset="0"/>
              </a:rPr>
              <a:t>Examples:</a:t>
            </a:r>
          </a:p>
          <a:p>
            <a:pPr lvl="1"/>
            <a:r>
              <a:rPr lang="en-US" dirty="0">
                <a:cs typeface="Arial" charset="0"/>
              </a:rPr>
              <a:t>Interest Rate Changes</a:t>
            </a:r>
          </a:p>
          <a:p>
            <a:pPr lvl="1"/>
            <a:r>
              <a:rPr lang="en-US" dirty="0">
                <a:cs typeface="Arial" charset="0"/>
              </a:rPr>
              <a:t>A Change in the Corporate Tax Rate</a:t>
            </a:r>
          </a:p>
          <a:p>
            <a:pPr lvl="1"/>
            <a:r>
              <a:rPr lang="en-US" dirty="0">
                <a:cs typeface="Arial" charset="0"/>
              </a:rPr>
              <a:t>Inflation</a:t>
            </a:r>
          </a:p>
          <a:p>
            <a:pPr lvl="1"/>
            <a:r>
              <a:rPr lang="en-US" dirty="0">
                <a:cs typeface="Arial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947712543"/>
      </p:ext>
    </p:extLst>
  </p:cSld>
  <p:clrMapOvr>
    <a:masterClrMapping/>
  </p:clrMapOvr>
  <p:transition spd="med"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Names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Non-Market risk is also called: </a:t>
            </a:r>
          </a:p>
          <a:p>
            <a:pPr lvl="1"/>
            <a:r>
              <a:rPr lang="en-US" dirty="0"/>
              <a:t>Microeconomic Risk</a:t>
            </a:r>
          </a:p>
          <a:p>
            <a:pPr lvl="1"/>
            <a:r>
              <a:rPr lang="en-US" dirty="0"/>
              <a:t>Idiosyncratic Risk</a:t>
            </a:r>
          </a:p>
          <a:p>
            <a:pPr lvl="1"/>
            <a:r>
              <a:rPr lang="en-US" dirty="0"/>
              <a:t>Firm/Company Specific Risk</a:t>
            </a:r>
          </a:p>
          <a:p>
            <a:pPr lvl="1"/>
            <a:r>
              <a:rPr lang="en-US" dirty="0"/>
              <a:t>Diversifiable Risk </a:t>
            </a:r>
          </a:p>
          <a:p>
            <a:pPr lvl="1"/>
            <a:r>
              <a:rPr lang="en-US" dirty="0"/>
              <a:t>Non-Systematic Risk</a:t>
            </a:r>
          </a:p>
          <a:p>
            <a:pPr lvl="1"/>
            <a:endParaRPr lang="en-US" dirty="0"/>
          </a:p>
          <a:p>
            <a:r>
              <a:rPr lang="en-US" dirty="0"/>
              <a:t>Market risk is also called: </a:t>
            </a:r>
          </a:p>
          <a:p>
            <a:pPr lvl="1"/>
            <a:r>
              <a:rPr lang="en-US" dirty="0"/>
              <a:t>Macroeconomic Risk</a:t>
            </a:r>
          </a:p>
          <a:p>
            <a:pPr lvl="1"/>
            <a:r>
              <a:rPr lang="en-US" dirty="0"/>
              <a:t>Non-Diversifiable Risk </a:t>
            </a:r>
          </a:p>
          <a:p>
            <a:pPr lvl="1"/>
            <a:r>
              <a:rPr lang="en-US" dirty="0"/>
              <a:t>Systematic Risk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54644"/>
      </p:ext>
    </p:extLst>
  </p:cSld>
  <p:clrMapOvr>
    <a:masterClrMapping/>
  </p:clrMapOvr>
  <p:transition spd="med"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the following risks fall?</a:t>
            </a:r>
            <a:r>
              <a:rPr lang="en-US" dirty="0">
                <a:latin typeface="Arial"/>
                <a:cs typeface="Arial"/>
              </a:rPr>
              <a:t>▪</a:t>
            </a:r>
            <a:endParaRPr lang="en-US" dirty="0"/>
          </a:p>
          <a:p>
            <a:pPr lvl="1"/>
            <a:r>
              <a:rPr lang="en-US" dirty="0"/>
              <a:t>Warehouse fire</a:t>
            </a:r>
          </a:p>
          <a:p>
            <a:pPr lvl="1"/>
            <a:r>
              <a:rPr lang="en-US" dirty="0"/>
              <a:t>Change in Social Security tax</a:t>
            </a:r>
          </a:p>
          <a:p>
            <a:pPr lvl="1"/>
            <a:r>
              <a:rPr lang="en-US" dirty="0"/>
              <a:t>Strike in auto industry</a:t>
            </a:r>
          </a:p>
          <a:p>
            <a:pPr lvl="1"/>
            <a:r>
              <a:rPr lang="en-US" dirty="0"/>
              <a:t>Bug found in Windows</a:t>
            </a:r>
          </a:p>
          <a:p>
            <a:pPr lvl="1"/>
            <a:r>
              <a:rPr lang="en-US" dirty="0"/>
              <a:t>Change in foreign exchange rate</a:t>
            </a:r>
          </a:p>
          <a:p>
            <a:pPr lvl="1"/>
            <a:r>
              <a:rPr lang="en-US" dirty="0"/>
              <a:t>Inflation expectations</a:t>
            </a:r>
          </a:p>
          <a:p>
            <a:pPr lvl="1"/>
            <a:r>
              <a:rPr lang="en-US" dirty="0"/>
              <a:t>Swine flu</a:t>
            </a:r>
            <a:r>
              <a:rPr lang="en-US" dirty="0">
                <a:latin typeface="Arial"/>
                <a:cs typeface="Arial"/>
              </a:rPr>
              <a:t> ▪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Market–Non-Market Continuum</a:t>
            </a:r>
          </a:p>
        </p:txBody>
      </p:sp>
    </p:spTree>
    <p:extLst>
      <p:ext uri="{BB962C8B-B14F-4D97-AF65-F5344CB8AC3E}">
        <p14:creationId xmlns:p14="http://schemas.microsoft.com/office/powerpoint/2010/main" val="37535023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Inflation, recession, and high interest rates are economic events that are best characterized as being</a:t>
            </a:r>
          </a:p>
          <a:p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systematic risk factors that can be diversified away.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company-specific risk factors that can be diversified away.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among the factors that are responsible for market risk.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risks that are beyond the control of investors and thus should not be considered by security analysts or portfolio managers.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irrelevant except to governmental authorities like the Federal Reserve.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T-P-S</a:t>
            </a:r>
          </a:p>
        </p:txBody>
      </p:sp>
    </p:spTree>
    <p:extLst>
      <p:ext uri="{BB962C8B-B14F-4D97-AF65-F5344CB8AC3E}">
        <p14:creationId xmlns:p14="http://schemas.microsoft.com/office/powerpoint/2010/main" val="400077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00100" indent="-800100"/>
            <a:r>
              <a:rPr lang="en-US"/>
              <a:t>Mean (Average)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/>
            <a:r>
              <a:rPr lang="en-US" dirty="0"/>
              <a:t>(Unequally) Weighted Average</a:t>
            </a:r>
          </a:p>
          <a:p>
            <a:pPr marL="660400" indent="-660400"/>
            <a:endParaRPr lang="en-US" dirty="0"/>
          </a:p>
          <a:p>
            <a:pPr marL="660400" indent="-660400"/>
            <a:r>
              <a:rPr lang="en-US" dirty="0"/>
              <a:t>Applications</a:t>
            </a:r>
          </a:p>
          <a:p>
            <a:pPr marL="660400" indent="-660400"/>
            <a:endParaRPr lang="en-US" dirty="0"/>
          </a:p>
          <a:p>
            <a:pPr marL="660400" indent="-660400"/>
            <a:r>
              <a:rPr lang="en-US" dirty="0"/>
              <a:t>Calculation: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62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473717"/>
              </p:ext>
            </p:extLst>
          </p:nvPr>
        </p:nvGraphicFramePr>
        <p:xfrm>
          <a:off x="4038600" y="3214688"/>
          <a:ext cx="4765675" cy="177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4" imgW="1143000" imgH="431640" progId="Equation.DSMT4">
                  <p:embed/>
                </p:oleObj>
              </mc:Choice>
              <mc:Fallback>
                <p:oleObj name="Equation" r:id="rId4" imgW="1143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14688"/>
                        <a:ext cx="4765675" cy="177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208093"/>
              </p:ext>
            </p:extLst>
          </p:nvPr>
        </p:nvGraphicFramePr>
        <p:xfrm>
          <a:off x="3956050" y="4929188"/>
          <a:ext cx="38703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6" imgW="3073320" imgH="672840" progId="Equation.DSMT4">
                  <p:embed/>
                </p:oleObj>
              </mc:Choice>
              <mc:Fallback>
                <p:oleObj name="Equation" r:id="rId6" imgW="307332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4929188"/>
                        <a:ext cx="38703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(Average)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77200" cy="4419600"/>
          </a:xfrm>
        </p:spPr>
        <p:txBody>
          <a:bodyPr/>
          <a:lstStyle/>
          <a:p>
            <a:r>
              <a:rPr lang="en-US" sz="2800" dirty="0"/>
              <a:t>Calculating the Unequally Weighted Average</a:t>
            </a:r>
          </a:p>
        </p:txBody>
      </p:sp>
      <p:graphicFrame>
        <p:nvGraphicFramePr>
          <p:cNvPr id="112647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003398"/>
              </p:ext>
            </p:extLst>
          </p:nvPr>
        </p:nvGraphicFramePr>
        <p:xfrm>
          <a:off x="3200400" y="3048000"/>
          <a:ext cx="2868613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4" imgW="1701720" imgH="888840" progId="Equation.DSMT4">
                  <p:embed/>
                </p:oleObj>
              </mc:Choice>
              <mc:Fallback>
                <p:oleObj name="Equation" r:id="rId4" imgW="17017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48000"/>
                        <a:ext cx="2868613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14919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 blue</Template>
  <TotalTime>1293</TotalTime>
  <Words>1582</Words>
  <Application>Microsoft Office PowerPoint</Application>
  <PresentationFormat>On-screen Show (4:3)</PresentationFormat>
  <Paragraphs>460</Paragraphs>
  <Slides>75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5" baseType="lpstr">
      <vt:lpstr>Arial</vt:lpstr>
      <vt:lpstr>Arial Rounded MT Bold</vt:lpstr>
      <vt:lpstr>Calibri</vt:lpstr>
      <vt:lpstr>Century Gothic</vt:lpstr>
      <vt:lpstr>Corbel</vt:lpstr>
      <vt:lpstr>Symbol</vt:lpstr>
      <vt:lpstr>Wingdings</vt:lpstr>
      <vt:lpstr>Contemporary blue</vt:lpstr>
      <vt:lpstr>Equation</vt:lpstr>
      <vt:lpstr>Chart</vt:lpstr>
      <vt:lpstr>FIN 360: Corporate Finance</vt:lpstr>
      <vt:lpstr>Outline</vt:lpstr>
      <vt:lpstr>1. Probability Measures</vt:lpstr>
      <vt:lpstr>Probability Measures</vt:lpstr>
      <vt:lpstr>Measures of Central Tendency</vt:lpstr>
      <vt:lpstr>Mean (Average)</vt:lpstr>
      <vt:lpstr>Mean (Average)</vt:lpstr>
      <vt:lpstr>Mean (Average)</vt:lpstr>
      <vt:lpstr>Mean (Average)</vt:lpstr>
      <vt:lpstr>Mode</vt:lpstr>
      <vt:lpstr>Median</vt:lpstr>
      <vt:lpstr>Measures of Dispersion</vt:lpstr>
      <vt:lpstr>Variance</vt:lpstr>
      <vt:lpstr>Variance</vt:lpstr>
      <vt:lpstr>Standard Deviation </vt:lpstr>
      <vt:lpstr>Standard Deviation </vt:lpstr>
      <vt:lpstr>Calculators</vt:lpstr>
      <vt:lpstr>Higher Moments</vt:lpstr>
      <vt:lpstr>Skewness </vt:lpstr>
      <vt:lpstr>Kurtosis </vt:lpstr>
      <vt:lpstr>Measures of Dependence</vt:lpstr>
      <vt:lpstr>Covariance</vt:lpstr>
      <vt:lpstr>Covariance</vt:lpstr>
      <vt:lpstr>Correlation </vt:lpstr>
      <vt:lpstr>Correlation </vt:lpstr>
      <vt:lpstr>T-P-S</vt:lpstr>
      <vt:lpstr>2. The Histogram</vt:lpstr>
      <vt:lpstr>The Histogram</vt:lpstr>
      <vt:lpstr>The Histogram</vt:lpstr>
      <vt:lpstr>The Histogram</vt:lpstr>
      <vt:lpstr>The Histogram</vt:lpstr>
      <vt:lpstr>The Histogram</vt:lpstr>
      <vt:lpstr>3. Linear Regression</vt:lpstr>
      <vt:lpstr>The Method of Linear Regression</vt:lpstr>
      <vt:lpstr>The Method of Linear Regression</vt:lpstr>
      <vt:lpstr>The Method of Linear Regression</vt:lpstr>
      <vt:lpstr>The Method of Linear Regression</vt:lpstr>
      <vt:lpstr>Optimization</vt:lpstr>
      <vt:lpstr>The Method of Linear Regression</vt:lpstr>
      <vt:lpstr>Two Applications of Statistical Techniques to Financial Data</vt:lpstr>
      <vt:lpstr>Anscombe’s Quartet </vt:lpstr>
      <vt:lpstr>Anscombe’s Quartet</vt:lpstr>
      <vt:lpstr>Anscombe’s Quartet</vt:lpstr>
      <vt:lpstr>Anscombe’s Quartet I</vt:lpstr>
      <vt:lpstr>Anscombe’s Quartet II</vt:lpstr>
      <vt:lpstr>Anscombe’s Quartet III</vt:lpstr>
      <vt:lpstr>Anscombe’s Quartet IV</vt:lpstr>
      <vt:lpstr>Moral of the Story</vt:lpstr>
      <vt:lpstr>4. What is Risk? </vt:lpstr>
      <vt:lpstr>Risk and Uncertainty</vt:lpstr>
      <vt:lpstr>Risk and Ignorance</vt:lpstr>
      <vt:lpstr>The Quantification of Risk</vt:lpstr>
      <vt:lpstr>Quantification Example</vt:lpstr>
      <vt:lpstr>‘Expected’ versus ‘Realized’</vt:lpstr>
      <vt:lpstr>What is Risk</vt:lpstr>
      <vt:lpstr>Downside versus Upside Risk</vt:lpstr>
      <vt:lpstr>5. Three Step Analysis of Risk</vt:lpstr>
      <vt:lpstr>Three Step Analysis of Risk</vt:lpstr>
      <vt:lpstr>Step 1–Identify Risk</vt:lpstr>
      <vt:lpstr>Step 2–Measure Risk</vt:lpstr>
      <vt:lpstr>Step 3–Price Risk</vt:lpstr>
      <vt:lpstr>Over-Simplified Example</vt:lpstr>
      <vt:lpstr>Which is Riskier?</vt:lpstr>
      <vt:lpstr>Which is Riskier? (cont’d)</vt:lpstr>
      <vt:lpstr>Selecting Stocks</vt:lpstr>
      <vt:lpstr>Dominance</vt:lpstr>
      <vt:lpstr>Dominance Graph</vt:lpstr>
      <vt:lpstr>Risk Analysis: Recap</vt:lpstr>
      <vt:lpstr>6. Two Classes of Risk</vt:lpstr>
      <vt:lpstr>Two Classes of Risk</vt:lpstr>
      <vt:lpstr>Non-Market Risk</vt:lpstr>
      <vt:lpstr>Market Risk</vt:lpstr>
      <vt:lpstr>Alternate Names</vt:lpstr>
      <vt:lpstr>Market–Non-Market Continuum</vt:lpstr>
      <vt:lpstr>T-P-S</vt:lpstr>
    </vt:vector>
  </TitlesOfParts>
  <Company>American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 365 Business Finance</dc:title>
  <dc:creator>Lawrence Schrenk</dc:creator>
  <cp:lastModifiedBy>Lawrence Schrenk</cp:lastModifiedBy>
  <cp:revision>213</cp:revision>
  <dcterms:created xsi:type="dcterms:W3CDTF">2009-08-24T02:07:34Z</dcterms:created>
  <dcterms:modified xsi:type="dcterms:W3CDTF">2016-10-11T19:27:10Z</dcterms:modified>
</cp:coreProperties>
</file>