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8"/>
  </p:notesMasterIdLst>
  <p:sldIdLst>
    <p:sldId id="256" r:id="rId2"/>
    <p:sldId id="322" r:id="rId3"/>
    <p:sldId id="323" r:id="rId4"/>
    <p:sldId id="367" r:id="rId5"/>
    <p:sldId id="368" r:id="rId6"/>
    <p:sldId id="324" r:id="rId7"/>
    <p:sldId id="376" r:id="rId8"/>
    <p:sldId id="377" r:id="rId9"/>
    <p:sldId id="378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51" r:id="rId19"/>
    <p:sldId id="334" r:id="rId20"/>
    <p:sldId id="352" r:id="rId21"/>
    <p:sldId id="335" r:id="rId22"/>
    <p:sldId id="371" r:id="rId23"/>
    <p:sldId id="373" r:id="rId24"/>
    <p:sldId id="374" r:id="rId25"/>
    <p:sldId id="372" r:id="rId26"/>
    <p:sldId id="382" r:id="rId27"/>
    <p:sldId id="362" r:id="rId28"/>
    <p:sldId id="381" r:id="rId29"/>
    <p:sldId id="363" r:id="rId30"/>
    <p:sldId id="380" r:id="rId31"/>
    <p:sldId id="364" r:id="rId32"/>
    <p:sldId id="365" r:id="rId33"/>
    <p:sldId id="370" r:id="rId34"/>
    <p:sldId id="353" r:id="rId35"/>
    <p:sldId id="354" r:id="rId36"/>
    <p:sldId id="355" r:id="rId37"/>
    <p:sldId id="336" r:id="rId38"/>
    <p:sldId id="338" r:id="rId39"/>
    <p:sldId id="340" r:id="rId40"/>
    <p:sldId id="341" r:id="rId41"/>
    <p:sldId id="343" r:id="rId42"/>
    <p:sldId id="344" r:id="rId43"/>
    <p:sldId id="366" r:id="rId44"/>
    <p:sldId id="369" r:id="rId45"/>
    <p:sldId id="375" r:id="rId46"/>
    <p:sldId id="379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16" autoAdjust="0"/>
    <p:restoredTop sz="94660" autoAdjust="0"/>
  </p:normalViewPr>
  <p:slideViewPr>
    <p:cSldViewPr>
      <p:cViewPr varScale="1">
        <p:scale>
          <a:sx n="111" d="100"/>
          <a:sy n="111" d="100"/>
        </p:scale>
        <p:origin x="123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E471D-5952-40FD-AF84-98F4C29F01E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02A37-D258-438C-A4BE-EAE7FE82F9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89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9B0788-2A1B-464C-A1E4-F45ADCBFDFEA}" type="slidenum">
              <a:rPr lang="en-US"/>
              <a:pPr/>
              <a:t>7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27163" y="898525"/>
            <a:ext cx="4003675" cy="3003550"/>
          </a:xfrm>
          <a:ln cap="flat"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98F982-5A4A-4893-AFDC-D94CA24E1AEA}" type="slidenum">
              <a:rPr lang="en-US"/>
              <a:pPr/>
              <a:t>8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27163" y="898525"/>
            <a:ext cx="4003675" cy="3003550"/>
          </a:xfrm>
          <a:ln cap="flat"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024" y="990730"/>
            <a:ext cx="4347952" cy="2382624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CDFBDE3-E4CD-4F34-8351-13D4A17EAD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0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000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Century Gothic" pitchFamily="34" charset="0"/>
              </a:rPr>
              <a:pPr algn="r"/>
              <a:t>‹#›</a:t>
            </a:fld>
            <a:r>
              <a:rPr lang="en-US" dirty="0">
                <a:latin typeface="Century Gothic" pitchFamily="34" charset="0"/>
              </a:rPr>
              <a:t> of 46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4800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Century Gothic" pitchFamily="34" charset="0"/>
              </a:rPr>
              <a:pPr/>
              <a:t>9:55 PM</a:t>
            </a:fld>
            <a:endParaRPr lang="en-US" dirty="0">
              <a:latin typeface="Century Gothic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306" y="6152282"/>
            <a:ext cx="1239388" cy="6791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Century Gothic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Century Gothic" pitchFamily="34" charset="0"/>
        </a:defRPr>
      </a:lvl1pPr>
      <a:lvl2pPr marL="742950" indent="-285750" eaLnBrk="1" hangingPunct="1">
        <a:buChar char="–"/>
        <a:defRPr sz="2800">
          <a:latin typeface="Century Gothic" pitchFamily="34" charset="0"/>
        </a:defRPr>
      </a:lvl2pPr>
      <a:lvl3pPr marL="1143000" indent="-228600" eaLnBrk="1" hangingPunct="1">
        <a:buChar char="•"/>
        <a:defRPr sz="2400">
          <a:latin typeface="Century Gothic" pitchFamily="34" charset="0"/>
        </a:defRPr>
      </a:lvl3pPr>
      <a:lvl4pPr marL="1600200" indent="-228600" eaLnBrk="1" hangingPunct="1">
        <a:buChar char="–"/>
        <a:defRPr sz="2000">
          <a:latin typeface="Century Gothic" pitchFamily="34" charset="0"/>
        </a:defRPr>
      </a:lvl4pPr>
      <a:lvl5pPr marL="2057400" indent="-228600" eaLnBrk="1" hangingPunct="1">
        <a:buChar char="»"/>
        <a:defRPr sz="1800">
          <a:latin typeface="Century Gothic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r>
              <a:rPr lang="en-US" dirty="0"/>
              <a:t>Topic 9: Bonds and their Valuation</a:t>
            </a: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FIN 360: Corporate Finance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Issuers of Bonds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>
              <a:lnSpc>
                <a:spcPct val="90000"/>
              </a:lnSpc>
            </a:pPr>
            <a:r>
              <a:rPr lang="en-US" dirty="0"/>
              <a:t>Government</a:t>
            </a:r>
          </a:p>
          <a:p>
            <a:pPr marL="1035050" lvl="1" indent="-577850">
              <a:lnSpc>
                <a:spcPct val="90000"/>
              </a:lnSpc>
            </a:pPr>
            <a:r>
              <a:rPr lang="en-US" dirty="0"/>
              <a:t>U.S. Treasury Securities</a:t>
            </a:r>
          </a:p>
          <a:p>
            <a:pPr marL="1409700" lvl="2" indent="-495300">
              <a:lnSpc>
                <a:spcPct val="90000"/>
              </a:lnSpc>
            </a:pPr>
            <a:r>
              <a:rPr lang="en-US" dirty="0"/>
              <a:t>Treasury Inflation-Protected Securities (TIPS)</a:t>
            </a:r>
          </a:p>
          <a:p>
            <a:pPr marL="1035050" lvl="1" indent="-577850">
              <a:lnSpc>
                <a:spcPct val="90000"/>
              </a:lnSpc>
            </a:pPr>
            <a:r>
              <a:rPr lang="en-US" dirty="0"/>
              <a:t>State and Local (‘Muni’s’)</a:t>
            </a:r>
          </a:p>
          <a:p>
            <a:pPr marL="1035050" lvl="1" indent="-577850">
              <a:lnSpc>
                <a:spcPct val="90000"/>
              </a:lnSpc>
            </a:pPr>
            <a:endParaRPr lang="en-US" dirty="0"/>
          </a:p>
          <a:p>
            <a:pPr marL="660400" indent="-660400">
              <a:lnSpc>
                <a:spcPct val="90000"/>
              </a:lnSpc>
            </a:pPr>
            <a:r>
              <a:rPr lang="en-US" dirty="0"/>
              <a:t>Corporate</a:t>
            </a:r>
          </a:p>
          <a:p>
            <a:pPr marL="1060450" lvl="1" indent="-660400">
              <a:lnSpc>
                <a:spcPct val="90000"/>
              </a:lnSpc>
            </a:pPr>
            <a:r>
              <a:rPr lang="en-US" dirty="0"/>
              <a:t>Corporate Bonds</a:t>
            </a:r>
          </a:p>
          <a:p>
            <a:pPr marL="1060450" lvl="1" indent="-660400">
              <a:lnSpc>
                <a:spcPct val="90000"/>
              </a:lnSpc>
            </a:pPr>
            <a:r>
              <a:rPr lang="en-US" dirty="0"/>
              <a:t>Short-Term Debt</a:t>
            </a:r>
          </a:p>
          <a:p>
            <a:pPr marL="1435100" lvl="2" indent="-577850">
              <a:lnSpc>
                <a:spcPct val="90000"/>
              </a:lnSpc>
            </a:pPr>
            <a:r>
              <a:rPr lang="en-US" dirty="0"/>
              <a:t>Commercial Paper</a:t>
            </a:r>
          </a:p>
          <a:p>
            <a:pPr marL="1435100" lvl="2" indent="-577850">
              <a:lnSpc>
                <a:spcPct val="90000"/>
              </a:lnSpc>
            </a:pPr>
            <a:endParaRPr lang="en-US" dirty="0"/>
          </a:p>
          <a:p>
            <a:pPr marL="660400" indent="-660400">
              <a:lnSpc>
                <a:spcPct val="90000"/>
              </a:lnSpc>
            </a:pPr>
            <a:r>
              <a:rPr lang="en-US" dirty="0"/>
              <a:t>Home Mortgages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Bond Rating Agencies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dirty="0"/>
              <a:t>Agencies</a:t>
            </a:r>
          </a:p>
          <a:p>
            <a:pPr marL="990600" lvl="1" indent="-533400"/>
            <a:r>
              <a:rPr lang="en-US" dirty="0"/>
              <a:t>Standard &amp; Poor's </a:t>
            </a:r>
          </a:p>
          <a:p>
            <a:pPr marL="990600" lvl="1" indent="-533400"/>
            <a:r>
              <a:rPr lang="en-US" dirty="0"/>
              <a:t>Moody's </a:t>
            </a:r>
          </a:p>
          <a:p>
            <a:pPr marL="990600" lvl="1" indent="-533400"/>
            <a:r>
              <a:rPr lang="en-US" dirty="0"/>
              <a:t>Fitch Ratings </a:t>
            </a:r>
          </a:p>
          <a:p>
            <a:pPr marL="990600" lvl="1" indent="-533400"/>
            <a:endParaRPr lang="en-US" dirty="0"/>
          </a:p>
          <a:p>
            <a:pPr marL="609600" indent="-609600"/>
            <a:r>
              <a:rPr lang="en-US" dirty="0"/>
              <a:t>Distinction</a:t>
            </a:r>
          </a:p>
          <a:p>
            <a:pPr marL="1009650" lvl="1" indent="-609600"/>
            <a:r>
              <a:rPr lang="en-US" dirty="0"/>
              <a:t>Investment Grade Bonds</a:t>
            </a:r>
          </a:p>
          <a:p>
            <a:pPr marL="1009650" lvl="1" indent="-609600"/>
            <a:r>
              <a:rPr lang="en-US" dirty="0"/>
              <a:t>Junk Bonds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Bond Ratings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 b="1" dirty="0"/>
              <a:t>Standard &amp; Poor's System</a:t>
            </a:r>
          </a:p>
          <a:p>
            <a:pPr lvl="1">
              <a:lnSpc>
                <a:spcPct val="80000"/>
              </a:lnSpc>
            </a:pPr>
            <a:r>
              <a:rPr lang="en-US" sz="1800" b="1" dirty="0"/>
              <a:t>Investment Grade</a:t>
            </a:r>
            <a:endParaRPr lang="en-US" sz="1800" dirty="0"/>
          </a:p>
          <a:p>
            <a:pPr lvl="2">
              <a:lnSpc>
                <a:spcPct val="80000"/>
              </a:lnSpc>
            </a:pPr>
            <a:r>
              <a:rPr lang="en-US" sz="1800" b="1" dirty="0"/>
              <a:t>AAA</a:t>
            </a:r>
            <a:r>
              <a:rPr lang="en-US" sz="1800" dirty="0"/>
              <a:t>: the best quality companies, reliable and stable </a:t>
            </a:r>
          </a:p>
          <a:p>
            <a:pPr lvl="2">
              <a:lnSpc>
                <a:spcPct val="80000"/>
              </a:lnSpc>
            </a:pPr>
            <a:r>
              <a:rPr lang="en-US" sz="1800" b="1" dirty="0"/>
              <a:t>AA</a:t>
            </a:r>
            <a:r>
              <a:rPr lang="en-US" sz="1800" dirty="0"/>
              <a:t>: quality companies, a bit higher risk than AAA </a:t>
            </a:r>
          </a:p>
          <a:p>
            <a:pPr lvl="2">
              <a:lnSpc>
                <a:spcPct val="80000"/>
              </a:lnSpc>
            </a:pPr>
            <a:r>
              <a:rPr lang="en-US" sz="1800" b="1" dirty="0"/>
              <a:t>A</a:t>
            </a:r>
            <a:r>
              <a:rPr lang="en-US" sz="1800" dirty="0"/>
              <a:t>: economic situation can affect finance </a:t>
            </a:r>
          </a:p>
          <a:p>
            <a:pPr lvl="2">
              <a:lnSpc>
                <a:spcPct val="80000"/>
              </a:lnSpc>
            </a:pPr>
            <a:r>
              <a:rPr lang="en-US" sz="1800" b="1" dirty="0"/>
              <a:t>BBB</a:t>
            </a:r>
            <a:r>
              <a:rPr lang="en-US" sz="1800" dirty="0"/>
              <a:t>: medium class companies, which are satisfactory at the moment </a:t>
            </a:r>
          </a:p>
          <a:p>
            <a:pPr lvl="2">
              <a:lnSpc>
                <a:spcPct val="80000"/>
              </a:lnSpc>
            </a:pP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800" b="1" dirty="0"/>
              <a:t>Non-Investment Grade</a:t>
            </a:r>
            <a:r>
              <a:rPr lang="en-US" sz="1800" dirty="0"/>
              <a:t> (also known as junk bonds)</a:t>
            </a:r>
          </a:p>
          <a:p>
            <a:pPr lvl="2">
              <a:lnSpc>
                <a:spcPct val="80000"/>
              </a:lnSpc>
            </a:pPr>
            <a:r>
              <a:rPr lang="en-US" sz="1800" b="1" dirty="0"/>
              <a:t>BB</a:t>
            </a:r>
            <a:r>
              <a:rPr lang="en-US" sz="1800" dirty="0"/>
              <a:t>: more prone to changes in the economy </a:t>
            </a:r>
          </a:p>
          <a:p>
            <a:pPr lvl="2">
              <a:lnSpc>
                <a:spcPct val="80000"/>
              </a:lnSpc>
            </a:pPr>
            <a:r>
              <a:rPr lang="en-US" sz="1800" b="1" dirty="0"/>
              <a:t>B</a:t>
            </a:r>
            <a:r>
              <a:rPr lang="en-US" sz="1800" dirty="0"/>
              <a:t>: financial situation varies noticeably </a:t>
            </a:r>
          </a:p>
          <a:p>
            <a:pPr lvl="2">
              <a:lnSpc>
                <a:spcPct val="80000"/>
              </a:lnSpc>
            </a:pPr>
            <a:r>
              <a:rPr lang="en-US" sz="1800" b="1" dirty="0"/>
              <a:t>CCC</a:t>
            </a:r>
            <a:r>
              <a:rPr lang="en-US" sz="1800" dirty="0"/>
              <a:t>: currently vulnerable and dependent on favorable economic conditions to meet its commitments </a:t>
            </a:r>
          </a:p>
          <a:p>
            <a:pPr lvl="2">
              <a:lnSpc>
                <a:spcPct val="80000"/>
              </a:lnSpc>
            </a:pPr>
            <a:r>
              <a:rPr lang="en-US" sz="1800" b="1" dirty="0"/>
              <a:t>CC</a:t>
            </a:r>
            <a:r>
              <a:rPr lang="en-US" sz="1800" dirty="0"/>
              <a:t>: highly vulnerable, very speculative bonds </a:t>
            </a:r>
          </a:p>
          <a:p>
            <a:pPr lvl="2">
              <a:lnSpc>
                <a:spcPct val="80000"/>
              </a:lnSpc>
            </a:pPr>
            <a:r>
              <a:rPr lang="en-US" sz="1800" b="1" dirty="0"/>
              <a:t>C</a:t>
            </a:r>
            <a:r>
              <a:rPr lang="en-US" sz="1800" dirty="0"/>
              <a:t>: highly vulnerable, perhaps in bankruptcy or in arrears but still continuing to pay out on obligations </a:t>
            </a:r>
          </a:p>
          <a:p>
            <a:pPr lvl="2">
              <a:lnSpc>
                <a:spcPct val="80000"/>
              </a:lnSpc>
            </a:pPr>
            <a:r>
              <a:rPr lang="en-US" sz="1800" b="1" dirty="0"/>
              <a:t>CI</a:t>
            </a:r>
            <a:r>
              <a:rPr lang="en-US" sz="1800" dirty="0"/>
              <a:t>: past due on interest </a:t>
            </a:r>
          </a:p>
          <a:p>
            <a:pPr lvl="2">
              <a:lnSpc>
                <a:spcPct val="80000"/>
              </a:lnSpc>
            </a:pPr>
            <a:r>
              <a:rPr lang="en-US" sz="1800" b="1" dirty="0"/>
              <a:t>R</a:t>
            </a:r>
            <a:r>
              <a:rPr lang="en-US" sz="1800" dirty="0"/>
              <a:t>: under regulatory supervision due to its financial situation </a:t>
            </a:r>
          </a:p>
          <a:p>
            <a:pPr lvl="2">
              <a:lnSpc>
                <a:spcPct val="80000"/>
              </a:lnSpc>
            </a:pPr>
            <a:r>
              <a:rPr lang="en-US" sz="1800" b="1" dirty="0"/>
              <a:t>SD</a:t>
            </a:r>
            <a:r>
              <a:rPr lang="en-US" sz="1800" dirty="0"/>
              <a:t>: has selectively defaulted on some obligations </a:t>
            </a:r>
          </a:p>
          <a:p>
            <a:pPr lvl="2">
              <a:lnSpc>
                <a:spcPct val="80000"/>
              </a:lnSpc>
            </a:pPr>
            <a:r>
              <a:rPr lang="en-US" sz="1800" b="1" dirty="0"/>
              <a:t>D</a:t>
            </a:r>
            <a:r>
              <a:rPr lang="en-US" sz="1800" dirty="0"/>
              <a:t>: has defaulted on obligations and S&amp;P believes that it will generally default on most or all obligations </a:t>
            </a:r>
          </a:p>
          <a:p>
            <a:pPr lvl="2">
              <a:lnSpc>
                <a:spcPct val="80000"/>
              </a:lnSpc>
            </a:pPr>
            <a:r>
              <a:rPr lang="en-US" sz="1800" b="1" dirty="0"/>
              <a:t>NR</a:t>
            </a:r>
            <a:r>
              <a:rPr lang="en-US" sz="1800" dirty="0"/>
              <a:t>: not rated </a:t>
            </a:r>
          </a:p>
          <a:p>
            <a:pPr>
              <a:lnSpc>
                <a:spcPct val="80000"/>
              </a:lnSpc>
            </a:pPr>
            <a:endParaRPr lang="en-US" sz="1400" dirty="0"/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Valuing Bonds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/>
            <a:r>
              <a:rPr lang="en-US"/>
              <a:t>Valuing Bonds 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Bond Value = PV(cash flows)</a:t>
            </a:r>
          </a:p>
          <a:p>
            <a:endParaRPr lang="en-US" dirty="0"/>
          </a:p>
          <a:p>
            <a:r>
              <a:rPr lang="en-US" dirty="0"/>
              <a:t>Two cash flows:</a:t>
            </a:r>
          </a:p>
          <a:p>
            <a:endParaRPr lang="en-US" dirty="0"/>
          </a:p>
          <a:p>
            <a:pPr lvl="1"/>
            <a:r>
              <a:rPr lang="en-US" dirty="0"/>
              <a:t>(semi-annual) fixed coupons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Par value at maturity.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Valuing Bonds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248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Bond Value 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	= PV(coupons) + PV(par value)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Coupons are an annuity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Par value is one time payment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Valuing Bonds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296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Formula for Bond Valuation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>
              <a:buFont typeface="Wingdings" pitchFamily="2" charset="2"/>
              <a:buNone/>
            </a:pPr>
            <a:endParaRPr lang="en-US" sz="3200" dirty="0"/>
          </a:p>
          <a:p>
            <a:pPr>
              <a:buFont typeface="Wingdings" pitchFamily="2" charset="2"/>
              <a:buNone/>
            </a:pPr>
            <a:endParaRPr lang="en-US" sz="3200" dirty="0"/>
          </a:p>
          <a:p>
            <a:pPr>
              <a:buFont typeface="Wingdings" pitchFamily="2" charset="2"/>
              <a:buNone/>
            </a:pPr>
            <a:r>
              <a:rPr lang="en-US" sz="3200" dirty="0"/>
              <a:t>			</a:t>
            </a:r>
            <a:r>
              <a:rPr lang="en-US" sz="2800" dirty="0"/>
              <a:t>       PV(Coupons) PV(Par Value)</a:t>
            </a:r>
            <a:endParaRPr lang="en-US" sz="3200" dirty="0"/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0" y="2962275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9748" name="Object 4"/>
          <p:cNvGraphicFramePr>
            <a:graphicFrameLocks noChangeAspect="1"/>
          </p:cNvGraphicFramePr>
          <p:nvPr/>
        </p:nvGraphicFramePr>
        <p:xfrm>
          <a:off x="1066800" y="2209800"/>
          <a:ext cx="7010400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594" name="Equation" r:id="rId4" imgW="2755900" imgH="939800" progId="Equation.DSMT4">
                  <p:embed/>
                </p:oleObj>
              </mc:Choice>
              <mc:Fallback>
                <p:oleObj name="Equation" r:id="rId4" imgW="2755900" imgH="939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09800"/>
                        <a:ext cx="7010400" cy="236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51" name="AutoShape 7"/>
          <p:cNvSpPr>
            <a:spLocks/>
          </p:cNvSpPr>
          <p:nvPr/>
        </p:nvSpPr>
        <p:spPr bwMode="auto">
          <a:xfrm rot="16200000">
            <a:off x="4152900" y="3467100"/>
            <a:ext cx="533400" cy="2895600"/>
          </a:xfrm>
          <a:prstGeom prst="leftBrace">
            <a:avLst>
              <a:gd name="adj1" fmla="val 45238"/>
              <a:gd name="adj2" fmla="val 50162"/>
            </a:avLst>
          </a:pr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52" name="AutoShape 8"/>
          <p:cNvSpPr>
            <a:spLocks/>
          </p:cNvSpPr>
          <p:nvPr/>
        </p:nvSpPr>
        <p:spPr bwMode="auto">
          <a:xfrm rot="16200000">
            <a:off x="6858000" y="4038600"/>
            <a:ext cx="533400" cy="1752600"/>
          </a:xfrm>
          <a:prstGeom prst="leftBrace">
            <a:avLst>
              <a:gd name="adj1" fmla="val 27381"/>
              <a:gd name="adj2" fmla="val 50542"/>
            </a:avLst>
          </a:pr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558461"/>
              </p:ext>
            </p:extLst>
          </p:nvPr>
        </p:nvGraphicFramePr>
        <p:xfrm>
          <a:off x="838200" y="5715000"/>
          <a:ext cx="8053387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595" name="Equation" r:id="rId6" imgW="6400800" imgH="228600" progId="Equation.DSMT4">
                  <p:embed/>
                </p:oleObj>
              </mc:Choice>
              <mc:Fallback>
                <p:oleObj name="Equation" r:id="rId6" imgW="64008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715000"/>
                        <a:ext cx="8053387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Valuing Bonds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r>
              <a:rPr lang="en-US" sz="2800"/>
              <a:t>EXAMPLE</a:t>
            </a:r>
          </a:p>
          <a:p>
            <a:pPr lvl="1"/>
            <a:r>
              <a:rPr lang="en-US" sz="2600"/>
              <a:t>What is the present value of a four year, semi-annual bond with a par value of $1,000.00 and a coupon rate of 8% if the discount rate is 6%?</a:t>
            </a:r>
          </a:p>
        </p:txBody>
      </p:sp>
      <p:graphicFrame>
        <p:nvGraphicFramePr>
          <p:cNvPr id="17306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371600" y="3775075"/>
          <a:ext cx="7162800" cy="166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605" name="Equation" r:id="rId4" imgW="4051080" imgH="939600" progId="Equation.DSMT4">
                  <p:embed/>
                </p:oleObj>
              </mc:Choice>
              <mc:Fallback>
                <p:oleObj name="Equation" r:id="rId4" imgW="4051080" imgH="939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775075"/>
                        <a:ext cx="7162800" cy="166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Valuing Bonds: Calculator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686800" cy="44196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EXAMPLE</a:t>
            </a:r>
          </a:p>
          <a:p>
            <a:pPr lvl="1"/>
            <a:r>
              <a:rPr lang="en-US" sz="2600" dirty="0"/>
              <a:t>What is the present value of a four year, semi-annual bond with a par value of $1,000.00 and a coupon rate of 8% if the discount rate is 6%?</a:t>
            </a:r>
          </a:p>
          <a:p>
            <a:pPr lvl="1"/>
            <a:endParaRPr lang="en-US" sz="2600" dirty="0"/>
          </a:p>
          <a:p>
            <a:pPr lvl="1">
              <a:buNone/>
            </a:pPr>
            <a:r>
              <a:rPr lang="en-US" sz="2600" dirty="0"/>
              <a:t>P/Y = 2; N = 8; I/Y = 6; </a:t>
            </a:r>
          </a:p>
          <a:p>
            <a:pPr lvl="1">
              <a:buNone/>
            </a:pPr>
            <a:r>
              <a:rPr lang="en-US" sz="2600" dirty="0"/>
              <a:t>PV = </a:t>
            </a:r>
            <a:r>
              <a:rPr lang="en-US" sz="2600" dirty="0">
                <a:solidFill>
                  <a:srgbClr val="FF0000"/>
                </a:solidFill>
              </a:rPr>
              <a:t>$1,070.20</a:t>
            </a:r>
            <a:r>
              <a:rPr lang="en-US" sz="2600" dirty="0"/>
              <a:t>; PMT = -40; FV = -1000</a:t>
            </a:r>
          </a:p>
          <a:p>
            <a:pPr lvl="1"/>
            <a:endParaRPr lang="en-US" sz="2600" dirty="0"/>
          </a:p>
          <a:p>
            <a:pPr lvl="1"/>
            <a:r>
              <a:rPr lang="en-US" sz="2400" dirty="0"/>
              <a:t>P/Y = 2 (semi-annual bond)</a:t>
            </a:r>
          </a:p>
          <a:p>
            <a:pPr lvl="1"/>
            <a:r>
              <a:rPr lang="en-US" sz="2400" dirty="0"/>
              <a:t>N = 8 (= 4 x 2)</a:t>
            </a:r>
          </a:p>
          <a:p>
            <a:pPr lvl="1"/>
            <a:r>
              <a:rPr lang="en-US" sz="2400" dirty="0"/>
              <a:t>PMT = 40 (= (1,000 x 0.08)/2) PMT = </a:t>
            </a:r>
            <a:r>
              <a:rPr lang="en-US" sz="2400" i="1" dirty="0"/>
              <a:t>Period</a:t>
            </a:r>
            <a:r>
              <a:rPr lang="en-US" sz="2400" dirty="0"/>
              <a:t> Cash Flow</a:t>
            </a:r>
          </a:p>
          <a:p>
            <a:pPr lvl="1"/>
            <a:r>
              <a:rPr lang="en-US" sz="2400" dirty="0"/>
              <a:t>Why these negative signs?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09600" indent="-609600"/>
            <a:r>
              <a:rPr lang="en-US" dirty="0"/>
              <a:t>Yield to Maturity (YTM)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90550" indent="-533400"/>
            <a:r>
              <a:rPr lang="en-US" sz="3000" dirty="0"/>
              <a:t>Discount rate such that </a:t>
            </a:r>
          </a:p>
          <a:p>
            <a:pPr marL="590550" indent="-533400"/>
            <a:endParaRPr lang="en-US" sz="3000" dirty="0"/>
          </a:p>
          <a:p>
            <a:pPr marL="590550" indent="-533400">
              <a:buNone/>
            </a:pPr>
            <a:r>
              <a:rPr lang="en-US" sz="3000" dirty="0"/>
              <a:t>	Price = PV(cash flows).</a:t>
            </a:r>
          </a:p>
          <a:p>
            <a:pPr marL="590550" indent="-533400"/>
            <a:endParaRPr lang="en-US" sz="3000" dirty="0"/>
          </a:p>
          <a:p>
            <a:pPr marL="590550" indent="-533400"/>
            <a:endParaRPr lang="en-US" sz="3000" dirty="0"/>
          </a:p>
          <a:p>
            <a:pPr marL="590550" indent="-533400"/>
            <a:endParaRPr lang="en-US" sz="3000" dirty="0"/>
          </a:p>
          <a:p>
            <a:pPr marL="590550" indent="-533400"/>
            <a:endParaRPr lang="en-US" sz="3000" i="1" dirty="0"/>
          </a:p>
          <a:p>
            <a:pPr marL="590550" indent="-533400"/>
            <a:endParaRPr lang="en-US" sz="3000" i="1" dirty="0"/>
          </a:p>
          <a:p>
            <a:pPr marL="590550" indent="-533400"/>
            <a:r>
              <a:rPr lang="en-US" sz="3000" i="1" dirty="0"/>
              <a:t>Expected</a:t>
            </a:r>
            <a:r>
              <a:rPr lang="en-US" sz="3000" dirty="0"/>
              <a:t> return if the bond purchased at a fair value.</a:t>
            </a:r>
          </a:p>
          <a:p>
            <a:pPr marL="990600" lvl="1" indent="-533400"/>
            <a:endParaRPr lang="en-US" dirty="0"/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5108" name="Object 4"/>
          <p:cNvGraphicFramePr>
            <a:graphicFrameLocks noChangeAspect="1"/>
          </p:cNvGraphicFramePr>
          <p:nvPr/>
        </p:nvGraphicFramePr>
        <p:xfrm>
          <a:off x="1066800" y="3276600"/>
          <a:ext cx="69342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42" name="Equation" r:id="rId4" imgW="3733800" imgH="482600" progId="Equation.DSMT4">
                  <p:embed/>
                </p:oleObj>
              </mc:Choice>
              <mc:Fallback>
                <p:oleObj name="Equation" r:id="rId4" imgW="3733800" imgH="482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276600"/>
                        <a:ext cx="69342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164195"/>
              </p:ext>
            </p:extLst>
          </p:nvPr>
        </p:nvGraphicFramePr>
        <p:xfrm>
          <a:off x="2462212" y="4267200"/>
          <a:ext cx="4219575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43" name="Equation" r:id="rId6" imgW="3352680" imgH="228600" progId="Equation.DSMT4">
                  <p:embed/>
                </p:oleObj>
              </mc:Choice>
              <mc:Fallback>
                <p:oleObj name="Equation" r:id="rId6" imgW="335268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212" y="4267200"/>
                        <a:ext cx="4219575" cy="28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/>
            <a:r>
              <a:rPr lang="en-US" b="1"/>
              <a:t>Bond Valuation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635000" indent="-577850"/>
            <a:r>
              <a:rPr lang="en-US" sz="4000" dirty="0"/>
              <a:t>Bond Basics</a:t>
            </a:r>
          </a:p>
          <a:p>
            <a:pPr marL="635000" indent="-577850"/>
            <a:endParaRPr lang="en-US" sz="4000" dirty="0"/>
          </a:p>
          <a:p>
            <a:pPr marL="635000" indent="-577850"/>
            <a:r>
              <a:rPr lang="en-US" sz="4000" dirty="0"/>
              <a:t>Valuing Bonds </a:t>
            </a:r>
          </a:p>
          <a:p>
            <a:pPr marL="635000" indent="-577850"/>
            <a:endParaRPr lang="en-US" sz="4000" dirty="0"/>
          </a:p>
          <a:p>
            <a:pPr marL="635000" indent="-577850"/>
            <a:r>
              <a:rPr lang="en-US" sz="4000" dirty="0"/>
              <a:t>The Comparative Statics of Bonds</a:t>
            </a:r>
          </a:p>
          <a:p>
            <a:pPr marL="635000" indent="-577850"/>
            <a:endParaRPr lang="en-US" sz="4000" dirty="0"/>
          </a:p>
          <a:p>
            <a:pPr marL="635000" indent="-577850"/>
            <a:r>
              <a:rPr lang="en-US" sz="4000" dirty="0"/>
              <a:t>Interest Rate Risk</a:t>
            </a:r>
          </a:p>
          <a:p>
            <a:pPr marL="635000" indent="-577850"/>
            <a:endParaRPr lang="en-US" sz="4000" dirty="0"/>
          </a:p>
          <a:p>
            <a:pPr marL="635000" indent="-577850"/>
            <a:r>
              <a:rPr lang="en-US" sz="4000" dirty="0"/>
              <a:t>Technical Features of Bonds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Yield to Maturity: Calculator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EXAMPLE</a:t>
            </a:r>
          </a:p>
          <a:p>
            <a:pPr lvl="1"/>
            <a:r>
              <a:rPr lang="en-US" sz="2600" dirty="0"/>
              <a:t>What is the YTM of a five year, semi-annual bond with a par value of $1,000 and a coupon rate of 9% if the bond is selling for $990?</a:t>
            </a:r>
          </a:p>
          <a:p>
            <a:pPr lvl="1"/>
            <a:endParaRPr lang="en-US" sz="2600" dirty="0"/>
          </a:p>
          <a:p>
            <a:pPr lvl="1">
              <a:buNone/>
            </a:pPr>
            <a:r>
              <a:rPr lang="en-US" sz="2600" dirty="0"/>
              <a:t>P/Y = 2; N = 10; I/Y = </a:t>
            </a:r>
            <a:r>
              <a:rPr lang="en-US" sz="2600" dirty="0">
                <a:solidFill>
                  <a:srgbClr val="FF0000"/>
                </a:solidFill>
              </a:rPr>
              <a:t>9.25%</a:t>
            </a:r>
            <a:r>
              <a:rPr lang="en-US" sz="2600" dirty="0"/>
              <a:t>; </a:t>
            </a:r>
          </a:p>
          <a:p>
            <a:pPr lvl="1">
              <a:buNone/>
            </a:pPr>
            <a:r>
              <a:rPr lang="en-US" sz="2600" dirty="0"/>
              <a:t>PV = </a:t>
            </a:r>
            <a:r>
              <a:rPr lang="en-US" sz="2600" dirty="0">
                <a:solidFill>
                  <a:schemeClr val="tx1"/>
                </a:solidFill>
              </a:rPr>
              <a:t>990; </a:t>
            </a:r>
            <a:r>
              <a:rPr lang="en-US" sz="2600" dirty="0"/>
              <a:t>PMT = -45; FV = -1000</a:t>
            </a:r>
          </a:p>
          <a:p>
            <a:pPr lvl="1"/>
            <a:endParaRPr lang="en-US" sz="2600" dirty="0"/>
          </a:p>
          <a:p>
            <a:pPr lvl="1"/>
            <a:r>
              <a:rPr lang="en-US" sz="2400" dirty="0"/>
              <a:t>P/Y = 2 (semi-annual bond)</a:t>
            </a:r>
          </a:p>
          <a:p>
            <a:pPr lvl="1"/>
            <a:r>
              <a:rPr lang="en-US" sz="2400" dirty="0"/>
              <a:t>N = 10 (= 5 x 2)</a:t>
            </a:r>
          </a:p>
          <a:p>
            <a:pPr lvl="1"/>
            <a:r>
              <a:rPr lang="en-US" sz="2400" dirty="0"/>
              <a:t>PMT = 45 (= (1,000 x 0.09)/2) PMT = </a:t>
            </a:r>
            <a:r>
              <a:rPr lang="en-US" sz="2400" i="1" dirty="0"/>
              <a:t>Period</a:t>
            </a:r>
            <a:r>
              <a:rPr lang="en-US" sz="2400" dirty="0"/>
              <a:t> Cash Flow</a:t>
            </a:r>
          </a:p>
          <a:p>
            <a:pPr lvl="1"/>
            <a:r>
              <a:rPr lang="en-US" sz="2400" dirty="0"/>
              <a:t>Why these negative signs?</a:t>
            </a:r>
          </a:p>
          <a:p>
            <a:pPr marL="990600" lvl="1" indent="-533400"/>
            <a:endParaRPr lang="en-US" dirty="0"/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Valuing Bonds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848600" cy="4191000"/>
          </a:xfrm>
        </p:spPr>
        <p:txBody>
          <a:bodyPr>
            <a:normAutofit/>
          </a:bodyPr>
          <a:lstStyle/>
          <a:p>
            <a:r>
              <a:rPr lang="en-US" dirty="0"/>
              <a:t>Two Notes on Yield to Maturity </a:t>
            </a:r>
          </a:p>
          <a:p>
            <a:endParaRPr lang="en-US" dirty="0"/>
          </a:p>
          <a:p>
            <a:pPr lvl="1"/>
            <a:r>
              <a:rPr lang="en-US" dirty="0"/>
              <a:t>YTM = </a:t>
            </a:r>
            <a:r>
              <a:rPr lang="en-US" i="1" dirty="0"/>
              <a:t>expected</a:t>
            </a:r>
            <a:r>
              <a:rPr lang="en-US" dirty="0"/>
              <a:t> return only when just purchased.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YTM versus realized/actual yield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</a:t>
            </a:r>
          </a:p>
        </p:txBody>
      </p:sp>
      <p:graphicFrame>
        <p:nvGraphicFramePr>
          <p:cNvPr id="90117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751056"/>
              </p:ext>
            </p:extLst>
          </p:nvPr>
        </p:nvGraphicFramePr>
        <p:xfrm>
          <a:off x="762000" y="2209800"/>
          <a:ext cx="792480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51" name="Equation" r:id="rId3" imgW="3682800" imgH="1803240" progId="Equation.DSMT4">
                  <p:embed/>
                </p:oleObj>
              </mc:Choice>
              <mc:Fallback>
                <p:oleObj name="Equation" r:id="rId3" imgW="3682800" imgH="1803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09800"/>
                        <a:ext cx="7924800" cy="39624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4290955"/>
      </p:ext>
    </p:extLst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Example:  CY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1"/>
            <a:ext cx="8421688" cy="47244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/>
              <a:t>Find the current yield and the capital gains yield for a 10-year, 9% annual coupon bond that sells for $887, and has a face value of $1,000.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en-US" dirty="0"/>
              <a:t>		Current Yield = $90 / $887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en-US" dirty="0"/>
              <a:t>					  = 0.1015 = 10.15%</a:t>
            </a:r>
          </a:p>
        </p:txBody>
      </p:sp>
    </p:spTree>
    <p:extLst>
      <p:ext uri="{BB962C8B-B14F-4D97-AF65-F5344CB8AC3E}">
        <p14:creationId xmlns:p14="http://schemas.microsoft.com/office/powerpoint/2010/main" val="1192817346"/>
      </p:ext>
    </p:extLst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Example:  CGY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YTM = Current Yield + Capital Gains Yield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CGY = YTM – CY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	  = 10.91% - 10.15%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	  = 0.76%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marL="400050" lvl="1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Could also find the expected price one year from now and divide the change in price by the beginning price, which gives the same answer.</a:t>
            </a:r>
          </a:p>
        </p:txBody>
      </p:sp>
    </p:spTree>
    <p:extLst>
      <p:ext uri="{BB962C8B-B14F-4D97-AF65-F5344CB8AC3E}">
        <p14:creationId xmlns:p14="http://schemas.microsoft.com/office/powerpoint/2010/main" val="2714855561"/>
      </p:ext>
    </p:extLst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yield of a bond if you were to buy and hold the security until the call date.</a:t>
            </a:r>
          </a:p>
          <a:p>
            <a:endParaRPr lang="en-US" dirty="0"/>
          </a:p>
          <a:p>
            <a:r>
              <a:rPr lang="en-US" dirty="0" err="1"/>
              <a:t>Calculation─Same</a:t>
            </a:r>
            <a:r>
              <a:rPr lang="en-US" dirty="0"/>
              <a:t> as </a:t>
            </a:r>
            <a:r>
              <a:rPr lang="en-US" dirty="0" err="1"/>
              <a:t>YTM</a:t>
            </a:r>
            <a:r>
              <a:rPr lang="en-US" dirty="0"/>
              <a:t> but:</a:t>
            </a:r>
          </a:p>
          <a:p>
            <a:pPr lvl="1"/>
            <a:r>
              <a:rPr lang="en-US" dirty="0"/>
              <a:t>Use the periods to the call date (not maturity) for N</a:t>
            </a:r>
          </a:p>
          <a:p>
            <a:pPr lvl="1"/>
            <a:r>
              <a:rPr lang="en-US" dirty="0"/>
              <a:t>Use the call price (not par value) for </a:t>
            </a:r>
            <a:r>
              <a:rPr lang="en-US" dirty="0" err="1"/>
              <a:t>FV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Yield to Call (</a:t>
            </a:r>
            <a:r>
              <a:rPr lang="en-US" dirty="0" err="1"/>
              <a:t>YTC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323785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Yield to Call: Calculator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EXAMPLE</a:t>
            </a:r>
          </a:p>
          <a:p>
            <a:pPr lvl="1"/>
            <a:r>
              <a:rPr lang="en-US" sz="2600" dirty="0"/>
              <a:t>What is the </a:t>
            </a:r>
            <a:r>
              <a:rPr lang="en-US" sz="2600" dirty="0" err="1"/>
              <a:t>YTC</a:t>
            </a:r>
            <a:r>
              <a:rPr lang="en-US" sz="2600" dirty="0"/>
              <a:t> of a five year, semi-annual bond with a par value of $1,000 and a coupon rate of 9% if the bond is selling for $990, the call price is $1,100 and the call date is two years?</a:t>
            </a:r>
          </a:p>
          <a:p>
            <a:pPr lvl="1"/>
            <a:endParaRPr lang="en-US" sz="2600" dirty="0"/>
          </a:p>
          <a:p>
            <a:pPr lvl="1">
              <a:buNone/>
            </a:pPr>
            <a:r>
              <a:rPr lang="en-US" sz="2600" dirty="0"/>
              <a:t>P/Y = 2; </a:t>
            </a:r>
            <a:r>
              <a:rPr lang="en-US" sz="2600" b="1" dirty="0"/>
              <a:t>N = 4</a:t>
            </a:r>
            <a:r>
              <a:rPr lang="en-US" sz="2600" dirty="0"/>
              <a:t>; I/Y = </a:t>
            </a:r>
            <a:r>
              <a:rPr lang="en-US" sz="2600" dirty="0">
                <a:solidFill>
                  <a:srgbClr val="FF0000"/>
                </a:solidFill>
              </a:rPr>
              <a:t>14.09%</a:t>
            </a:r>
            <a:r>
              <a:rPr lang="en-US" sz="2600" dirty="0"/>
              <a:t>; </a:t>
            </a:r>
          </a:p>
          <a:p>
            <a:pPr lvl="1">
              <a:buNone/>
            </a:pPr>
            <a:r>
              <a:rPr lang="en-US" sz="2600" dirty="0"/>
              <a:t>PV = </a:t>
            </a:r>
            <a:r>
              <a:rPr lang="en-US" sz="2600" dirty="0">
                <a:solidFill>
                  <a:schemeClr val="tx1"/>
                </a:solidFill>
              </a:rPr>
              <a:t>990; </a:t>
            </a:r>
            <a:r>
              <a:rPr lang="en-US" sz="2600" dirty="0"/>
              <a:t>PMT = -45; </a:t>
            </a:r>
            <a:r>
              <a:rPr lang="en-US" sz="2600" b="1" dirty="0"/>
              <a:t>FV = -1100</a:t>
            </a:r>
          </a:p>
          <a:p>
            <a:pPr lvl="1"/>
            <a:endParaRPr lang="en-US" sz="2600" dirty="0"/>
          </a:p>
          <a:p>
            <a:pPr lvl="1"/>
            <a:r>
              <a:rPr lang="en-US" sz="2400" dirty="0"/>
              <a:t>P/Y = 2 (semi-annual bond)</a:t>
            </a:r>
          </a:p>
          <a:p>
            <a:pPr lvl="1"/>
            <a:r>
              <a:rPr lang="en-US" sz="2400" dirty="0"/>
              <a:t>N = 4 (= 2 x 2)</a:t>
            </a:r>
          </a:p>
          <a:p>
            <a:pPr lvl="1"/>
            <a:r>
              <a:rPr lang="en-US" sz="2400" dirty="0"/>
              <a:t>PMT = 45 (= (1,000 x 0.09)/2) PMT = </a:t>
            </a:r>
            <a:r>
              <a:rPr lang="en-US" sz="2400" i="1" dirty="0"/>
              <a:t>Period</a:t>
            </a:r>
            <a:r>
              <a:rPr lang="en-US" sz="2400" dirty="0"/>
              <a:t> Cash Flow</a:t>
            </a:r>
          </a:p>
          <a:p>
            <a:pPr lvl="1"/>
            <a:r>
              <a:rPr lang="en-US" sz="2400" dirty="0"/>
              <a:t>Why these negative signs?</a:t>
            </a:r>
          </a:p>
          <a:p>
            <a:pPr marL="990600" lvl="1" indent="-533400"/>
            <a:endParaRPr lang="en-US" dirty="0"/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931"/>
      </p:ext>
    </p:extLst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 Comparative Statics of Bonds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You have two identical zero coupon </a:t>
            </a:r>
            <a:r>
              <a:rPr lang="en-US" dirty="0" err="1"/>
              <a:t>bonds─except</a:t>
            </a:r>
            <a:r>
              <a:rPr lang="en-US" dirty="0"/>
              <a:t> that the maturity of one is twice the maturity of the other. Will the price of the shorter bond…</a:t>
            </a:r>
          </a:p>
          <a:p>
            <a:pPr marL="1143000" lvl="1" indent="-742950">
              <a:lnSpc>
                <a:spcPct val="120000"/>
              </a:lnSpc>
              <a:buFont typeface="+mj-lt"/>
              <a:buAutoNum type="arabicPeriod"/>
            </a:pPr>
            <a:r>
              <a:rPr lang="en-US" i="1" dirty="0"/>
              <a:t>More sensitive </a:t>
            </a:r>
            <a:r>
              <a:rPr lang="en-US" dirty="0"/>
              <a:t>to changes in interest rates than the longer bond</a:t>
            </a:r>
          </a:p>
          <a:p>
            <a:pPr marL="1143000" lvl="1" indent="-742950">
              <a:lnSpc>
                <a:spcPct val="120000"/>
              </a:lnSpc>
              <a:buFont typeface="+mj-lt"/>
              <a:buAutoNum type="arabicPeriod"/>
            </a:pPr>
            <a:r>
              <a:rPr lang="en-US" i="1" dirty="0"/>
              <a:t>As sensitive </a:t>
            </a:r>
            <a:r>
              <a:rPr lang="en-US" dirty="0"/>
              <a:t>to changes in interest rates than the longer bond</a:t>
            </a:r>
          </a:p>
          <a:p>
            <a:pPr marL="1143000" lvl="1" indent="-742950">
              <a:lnSpc>
                <a:spcPct val="120000"/>
              </a:lnSpc>
              <a:buFont typeface="+mj-lt"/>
              <a:buAutoNum type="arabicPeriod"/>
            </a:pPr>
            <a:r>
              <a:rPr lang="en-US" i="1" dirty="0"/>
              <a:t>Less sensitive </a:t>
            </a:r>
            <a:r>
              <a:rPr lang="en-US" dirty="0"/>
              <a:t>to changes in interest rates than the longer bond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T-P-S</a:t>
            </a:r>
          </a:p>
        </p:txBody>
      </p:sp>
    </p:spTree>
    <p:extLst>
      <p:ext uri="{BB962C8B-B14F-4D97-AF65-F5344CB8AC3E}">
        <p14:creationId xmlns:p14="http://schemas.microsoft.com/office/powerpoint/2010/main" val="42796109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Price versus Interest Rate</a:t>
            </a:r>
          </a:p>
        </p:txBody>
      </p:sp>
      <p:pic>
        <p:nvPicPr>
          <p:cNvPr id="19456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447800"/>
            <a:ext cx="6096000" cy="472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Bond Basics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You have two identical zero coupon </a:t>
            </a:r>
            <a:r>
              <a:rPr lang="en-US" dirty="0" err="1"/>
              <a:t>bonds─except</a:t>
            </a:r>
            <a:r>
              <a:rPr lang="en-US" dirty="0"/>
              <a:t> that the maturity of one is twice the maturity of the other. Will the price of the shorter bond be…</a:t>
            </a:r>
          </a:p>
          <a:p>
            <a:pPr marL="1143000" lvl="1" indent="-742950">
              <a:lnSpc>
                <a:spcPct val="200000"/>
              </a:lnSpc>
              <a:buFont typeface="+mj-lt"/>
              <a:buAutoNum type="arabicPeriod"/>
            </a:pPr>
            <a:r>
              <a:rPr lang="en-US" i="1" dirty="0"/>
              <a:t>More than </a:t>
            </a:r>
            <a:r>
              <a:rPr lang="en-US" dirty="0"/>
              <a:t>half the price of the longer bond</a:t>
            </a:r>
          </a:p>
          <a:p>
            <a:pPr marL="1143000" lvl="1" indent="-742950">
              <a:lnSpc>
                <a:spcPct val="200000"/>
              </a:lnSpc>
              <a:buFont typeface="+mj-lt"/>
              <a:buAutoNum type="arabicPeriod"/>
            </a:pPr>
            <a:r>
              <a:rPr lang="en-US" i="1" dirty="0"/>
              <a:t>Half </a:t>
            </a:r>
            <a:r>
              <a:rPr lang="en-US" dirty="0"/>
              <a:t>the price of the longer bond</a:t>
            </a:r>
          </a:p>
          <a:p>
            <a:pPr marL="1143000" lvl="1" indent="-742950">
              <a:lnSpc>
                <a:spcPct val="200000"/>
              </a:lnSpc>
              <a:buFont typeface="+mj-lt"/>
              <a:buAutoNum type="arabicPeriod"/>
            </a:pPr>
            <a:r>
              <a:rPr lang="en-US" i="1" dirty="0"/>
              <a:t>Less than </a:t>
            </a:r>
            <a:r>
              <a:rPr lang="en-US" dirty="0"/>
              <a:t>half the price of the longer bond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T-P-S</a:t>
            </a:r>
          </a:p>
        </p:txBody>
      </p:sp>
    </p:spTree>
    <p:extLst>
      <p:ext uri="{BB962C8B-B14F-4D97-AF65-F5344CB8AC3E}">
        <p14:creationId xmlns:p14="http://schemas.microsoft.com/office/powerpoint/2010/main" val="6918031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Price versus Coupon Rate</a:t>
            </a:r>
          </a:p>
        </p:txBody>
      </p:sp>
      <p:pic>
        <p:nvPicPr>
          <p:cNvPr id="1955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371600"/>
            <a:ext cx="7086600" cy="4846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 spd="med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Price versus Time to Maturity</a:t>
            </a:r>
          </a:p>
        </p:txBody>
      </p:sp>
      <p:pic>
        <p:nvPicPr>
          <p:cNvPr id="1966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447800"/>
            <a:ext cx="7086600" cy="4668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 spd="med"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9465"/>
            <a:ext cx="83820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Factors Affecting Default Risk and Bond Ratings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772400" cy="43068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dirty="0"/>
              <a:t>Financial performance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2600" dirty="0"/>
              <a:t>Debt ratio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2600" dirty="0"/>
              <a:t>TIE ratio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2600" dirty="0"/>
              <a:t>Current ratio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endParaRPr lang="en-US" sz="2600" dirty="0"/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dirty="0"/>
              <a:t>Bond contract provisions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2600" dirty="0"/>
              <a:t>Secured vs. Unsecured debt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2600" dirty="0"/>
              <a:t>Senior vs. subordinated debt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2600" dirty="0"/>
              <a:t>Guarantee and sinking fund provisions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2600" dirty="0"/>
              <a:t>Debt maturity</a:t>
            </a:r>
          </a:p>
        </p:txBody>
      </p:sp>
    </p:spTree>
    <p:extLst>
      <p:ext uri="{BB962C8B-B14F-4D97-AF65-F5344CB8AC3E}">
        <p14:creationId xmlns:p14="http://schemas.microsoft.com/office/powerpoint/2010/main" val="3076610125"/>
      </p:ext>
    </p:extLst>
  </p:cSld>
  <p:clrMapOvr>
    <a:masterClrMapping/>
  </p:clrMapOvr>
  <p:transition spd="med"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876300" indent="-876300"/>
            <a:r>
              <a:rPr lang="en-US" dirty="0"/>
              <a:t>Interest Rate Risk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Interest Rate Risk</a:t>
            </a:r>
          </a:p>
          <a:p>
            <a:pPr lvl="1"/>
            <a:r>
              <a:rPr lang="en-US" dirty="0"/>
              <a:t>Value changes due to interest rate</a:t>
            </a:r>
          </a:p>
          <a:p>
            <a:pPr lvl="1"/>
            <a:endParaRPr lang="en-US" dirty="0"/>
          </a:p>
          <a:p>
            <a:r>
              <a:rPr lang="en-US" dirty="0"/>
              <a:t>Components</a:t>
            </a:r>
          </a:p>
          <a:p>
            <a:pPr lvl="1"/>
            <a:r>
              <a:rPr lang="en-US" dirty="0"/>
              <a:t>Price Risk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Reinvestment Risk</a:t>
            </a:r>
          </a:p>
          <a:p>
            <a:pPr lvl="1"/>
            <a:endParaRPr lang="en-US" dirty="0"/>
          </a:p>
          <a:p>
            <a:pPr lvl="2">
              <a:buNone/>
            </a:pPr>
            <a:r>
              <a:rPr lang="en-US" b="1" dirty="0"/>
              <a:t>Note</a:t>
            </a:r>
            <a:r>
              <a:rPr lang="en-US" dirty="0"/>
              <a:t>: Different from Textbook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Rate Risk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Price Risk</a:t>
            </a:r>
          </a:p>
          <a:p>
            <a:pPr lvl="1"/>
            <a:r>
              <a:rPr lang="en-US" dirty="0"/>
              <a:t>Interest rates up/down ??</a:t>
            </a:r>
          </a:p>
          <a:p>
            <a:endParaRPr lang="en-US" dirty="0"/>
          </a:p>
          <a:p>
            <a:r>
              <a:rPr lang="en-US" dirty="0"/>
              <a:t>Reinvestment Risk</a:t>
            </a:r>
          </a:p>
          <a:p>
            <a:pPr lvl="1"/>
            <a:r>
              <a:rPr lang="en-US" dirty="0"/>
              <a:t>Interest rates up/down ??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Rate Risk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876300" indent="-876300"/>
            <a:r>
              <a:rPr lang="en-US"/>
              <a:t>Technical Features of Bonds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/>
            <a:r>
              <a:rPr lang="en-US"/>
              <a:t>Features of Bonds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  <a:p>
            <a:endParaRPr lang="en-US" dirty="0"/>
          </a:p>
          <a:p>
            <a:pPr lvl="1"/>
            <a:r>
              <a:rPr lang="en-US" dirty="0"/>
              <a:t>Bond Covenant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Sinking Fund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Technical Default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Premium versus Discount Bonds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Premium: </a:t>
            </a:r>
            <a:r>
              <a:rPr lang="en-US" dirty="0" err="1"/>
              <a:t>cr</a:t>
            </a:r>
            <a:r>
              <a:rPr lang="en-US" dirty="0"/>
              <a:t> </a:t>
            </a:r>
            <a:r>
              <a:rPr lang="en-US" b="1" dirty="0"/>
              <a:t>&gt;</a:t>
            </a:r>
            <a:r>
              <a:rPr lang="en-US" dirty="0"/>
              <a:t> r</a:t>
            </a:r>
          </a:p>
          <a:p>
            <a:pPr lvl="1"/>
            <a:r>
              <a:rPr lang="en-US" dirty="0"/>
              <a:t>Price &gt; par value</a:t>
            </a:r>
          </a:p>
          <a:p>
            <a:pPr lvl="1"/>
            <a:endParaRPr lang="en-US" dirty="0"/>
          </a:p>
          <a:p>
            <a:r>
              <a:rPr lang="en-US" dirty="0"/>
              <a:t>At par: </a:t>
            </a:r>
            <a:r>
              <a:rPr lang="en-US" dirty="0" err="1"/>
              <a:t>cr</a:t>
            </a:r>
            <a:r>
              <a:rPr lang="en-US" dirty="0"/>
              <a:t> </a:t>
            </a:r>
            <a:r>
              <a:rPr lang="en-US" b="1" dirty="0"/>
              <a:t>=</a:t>
            </a:r>
            <a:r>
              <a:rPr lang="en-US" dirty="0"/>
              <a:t> r</a:t>
            </a:r>
          </a:p>
          <a:p>
            <a:pPr lvl="1"/>
            <a:r>
              <a:rPr lang="en-US" dirty="0"/>
              <a:t>Price = par value</a:t>
            </a:r>
          </a:p>
          <a:p>
            <a:endParaRPr lang="en-US" dirty="0"/>
          </a:p>
          <a:p>
            <a:r>
              <a:rPr lang="en-US" dirty="0"/>
              <a:t>Discount: </a:t>
            </a:r>
            <a:r>
              <a:rPr lang="en-US" dirty="0" err="1"/>
              <a:t>cr</a:t>
            </a:r>
            <a:r>
              <a:rPr lang="en-US" dirty="0"/>
              <a:t> </a:t>
            </a:r>
            <a:r>
              <a:rPr lang="en-US" b="1" dirty="0"/>
              <a:t>&lt;</a:t>
            </a:r>
            <a:r>
              <a:rPr lang="en-US" dirty="0"/>
              <a:t> r</a:t>
            </a:r>
          </a:p>
          <a:p>
            <a:pPr lvl="1"/>
            <a:r>
              <a:rPr lang="en-US" dirty="0"/>
              <a:t>Price &lt; par value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Bond?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17713"/>
            <a:ext cx="8077200" cy="4114800"/>
          </a:xfrm>
        </p:spPr>
        <p:txBody>
          <a:bodyPr/>
          <a:lstStyle/>
          <a:p>
            <a:r>
              <a:rPr lang="en-US" dirty="0"/>
              <a:t>A long-term debt instrument in which a borrower agrees to make payments of principal and interest, on specific dates, to the holders of the bond.</a:t>
            </a:r>
          </a:p>
        </p:txBody>
      </p:sp>
    </p:spTree>
    <p:extLst>
      <p:ext uri="{BB962C8B-B14F-4D97-AF65-F5344CB8AC3E}">
        <p14:creationId xmlns:p14="http://schemas.microsoft.com/office/powerpoint/2010/main" val="2039126649"/>
      </p:ext>
    </p:extLst>
  </p:cSld>
  <p:clrMapOvr>
    <a:masterClrMapping/>
  </p:clrMapOvr>
  <p:transition spd="med"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Premium versus Discount Bonds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  <a:p>
            <a:pPr lvl="1"/>
            <a:r>
              <a:rPr lang="en-US" dirty="0"/>
              <a:t>Consider a ten year, semi-annual, bond with a par value of $1,000 and a coupon rate of 8%: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r = 6%	price = $1,148.77.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r = 8%	price = $1,000.00.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r = 10%	price = $875.38.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Bond Values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60400" indent="-660400">
              <a:lnSpc>
                <a:spcPct val="90000"/>
              </a:lnSpc>
            </a:pPr>
            <a:r>
              <a:rPr lang="en-US" sz="3200" dirty="0"/>
              <a:t>Book Value</a:t>
            </a:r>
          </a:p>
          <a:p>
            <a:pPr marL="660400" indent="-660400">
              <a:lnSpc>
                <a:spcPct val="90000"/>
              </a:lnSpc>
            </a:pPr>
            <a:endParaRPr lang="en-US" sz="3200" dirty="0"/>
          </a:p>
          <a:p>
            <a:pPr marL="660400" indent="-660400">
              <a:lnSpc>
                <a:spcPct val="90000"/>
              </a:lnSpc>
            </a:pPr>
            <a:r>
              <a:rPr lang="en-US" sz="3200" dirty="0"/>
              <a:t>Liquidation Value</a:t>
            </a:r>
          </a:p>
          <a:p>
            <a:pPr marL="660400" indent="-660400">
              <a:lnSpc>
                <a:spcPct val="90000"/>
              </a:lnSpc>
            </a:pPr>
            <a:endParaRPr lang="en-US" sz="3200" dirty="0"/>
          </a:p>
          <a:p>
            <a:pPr marL="660400" indent="-660400">
              <a:lnSpc>
                <a:spcPct val="90000"/>
              </a:lnSpc>
            </a:pPr>
            <a:r>
              <a:rPr lang="en-US" sz="3200" dirty="0"/>
              <a:t>Market Value</a:t>
            </a:r>
          </a:p>
          <a:p>
            <a:pPr marL="660400" indent="-660400">
              <a:lnSpc>
                <a:spcPct val="90000"/>
              </a:lnSpc>
            </a:pPr>
            <a:endParaRPr lang="en-US" sz="3200" dirty="0"/>
          </a:p>
          <a:p>
            <a:pPr marL="660400" indent="-660400">
              <a:lnSpc>
                <a:spcPct val="90000"/>
              </a:lnSpc>
            </a:pPr>
            <a:r>
              <a:rPr lang="en-US" sz="3200" dirty="0"/>
              <a:t>Intrinsic/Economic Value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Embedded Options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/>
            <a:r>
              <a:rPr lang="en-US" dirty="0"/>
              <a:t>Like derivatives securities, e.g., call or put options</a:t>
            </a:r>
          </a:p>
          <a:p>
            <a:pPr marL="660400" indent="-660400"/>
            <a:endParaRPr lang="en-US" dirty="0"/>
          </a:p>
          <a:p>
            <a:pPr marL="660400" indent="-660400"/>
            <a:r>
              <a:rPr lang="en-US" dirty="0"/>
              <a:t>Types of Embedded Options</a:t>
            </a:r>
          </a:p>
          <a:p>
            <a:pPr marL="1035050" lvl="1" indent="-577850"/>
            <a:r>
              <a:rPr lang="en-US" dirty="0"/>
              <a:t>Call Provision</a:t>
            </a:r>
          </a:p>
          <a:p>
            <a:pPr marL="1035050" lvl="1" indent="-577850"/>
            <a:endParaRPr lang="en-US" dirty="0"/>
          </a:p>
          <a:p>
            <a:pPr marL="1035050" lvl="1" indent="-577850"/>
            <a:r>
              <a:rPr lang="en-US" dirty="0"/>
              <a:t>Conversion Provision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bond with a call option is worth…</a:t>
            </a:r>
          </a:p>
          <a:p>
            <a:pPr marL="1143000" lvl="1" indent="-7429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More than a straight bond</a:t>
            </a:r>
          </a:p>
          <a:p>
            <a:pPr marL="1143000" lvl="1" indent="-7429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The same as a straight bond</a:t>
            </a:r>
          </a:p>
          <a:p>
            <a:pPr marL="1143000" lvl="1" indent="-74295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Less than a straight bond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T-P-S</a:t>
            </a:r>
          </a:p>
        </p:txBody>
      </p:sp>
    </p:spTree>
    <p:extLst>
      <p:ext uri="{BB962C8B-B14F-4D97-AF65-F5344CB8AC3E}">
        <p14:creationId xmlns:p14="http://schemas.microsoft.com/office/powerpoint/2010/main" val="3306691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Other Types (Features) of Bonds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543800" cy="4611688"/>
          </a:xfrm>
        </p:spPr>
        <p:txBody>
          <a:bodyPr/>
          <a:lstStyle/>
          <a:p>
            <a:r>
              <a:rPr lang="en-US" sz="2400" dirty="0"/>
              <a:t>Warrant–Long-term option to buy a stated number of shares of common stock at a specified price.</a:t>
            </a:r>
          </a:p>
          <a:p>
            <a:endParaRPr lang="en-US" sz="2400" dirty="0"/>
          </a:p>
          <a:p>
            <a:r>
              <a:rPr lang="en-US" sz="2400" dirty="0"/>
              <a:t>Putable bond–Allows holder to sell the bond back to the company prior to maturity.</a:t>
            </a:r>
          </a:p>
          <a:p>
            <a:endParaRPr lang="en-US" sz="2400" dirty="0"/>
          </a:p>
          <a:p>
            <a:r>
              <a:rPr lang="en-US" sz="2400" dirty="0"/>
              <a:t>Income bond–Pays interest only when interest is earned by the firm.</a:t>
            </a:r>
          </a:p>
          <a:p>
            <a:endParaRPr lang="en-US" sz="2400" dirty="0"/>
          </a:p>
          <a:p>
            <a:r>
              <a:rPr lang="en-US" sz="2400" dirty="0"/>
              <a:t>Indexed bond–Interest rate paid is based upon the rate of inflation.</a:t>
            </a:r>
          </a:p>
        </p:txBody>
      </p:sp>
    </p:spTree>
    <p:extLst>
      <p:ext uri="{BB962C8B-B14F-4D97-AF65-F5344CB8AC3E}">
        <p14:creationId xmlns:p14="http://schemas.microsoft.com/office/powerpoint/2010/main" val="1788882082"/>
      </p:ext>
    </p:extLst>
  </p:cSld>
  <p:clrMapOvr>
    <a:masterClrMapping/>
  </p:clrMapOvr>
  <p:transition spd="med">
    <p:fade thruBlk="1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772400" cy="609600"/>
          </a:xfrm>
        </p:spPr>
        <p:txBody>
          <a:bodyPr>
            <a:noAutofit/>
          </a:bodyPr>
          <a:lstStyle/>
          <a:p>
            <a:r>
              <a:rPr lang="en-US" sz="4000" dirty="0"/>
              <a:t>Protective Covenants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95400"/>
            <a:ext cx="7772400" cy="4876800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Agreements to Protect Bondholders</a:t>
            </a:r>
          </a:p>
          <a:p>
            <a:endParaRPr lang="en-US" sz="2200" dirty="0">
              <a:solidFill>
                <a:schemeClr val="tx1"/>
              </a:solidFill>
            </a:endParaRP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Negative Covenants (Thou shalt not…):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Pay dividends beyond specified amount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Sell more senior debt and amount of new debt is limited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Refund existing bond issue with new bonds paying lower interest rate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Buy another company’s bonds</a:t>
            </a:r>
          </a:p>
          <a:p>
            <a:pPr lvl="2"/>
            <a:endParaRPr lang="en-US" sz="1800" dirty="0">
              <a:solidFill>
                <a:schemeClr val="tx1"/>
              </a:solidFill>
            </a:endParaRP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Positive Covenants (Thou shalt…):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Use proceeds from sale of assets for other assets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Allow redemption in event of merger or spinoff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Maintain good condition of assets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Provide audited financial information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852905"/>
      </p:ext>
    </p:extLst>
  </p:cSld>
  <p:clrMapOvr>
    <a:masterClrMapping/>
  </p:clrMapOvr>
  <p:transition spd="med">
    <p:fade thruBlk="1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Bond Investment Strategies</a:t>
            </a:r>
          </a:p>
        </p:txBody>
      </p:sp>
      <p:sp>
        <p:nvSpPr>
          <p:cNvPr id="2017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800" i="1" dirty="0">
                <a:solidFill>
                  <a:schemeClr val="tx1"/>
                </a:solidFill>
              </a:rPr>
              <a:t>Interest Rate Strategy</a:t>
            </a:r>
            <a:r>
              <a:rPr lang="en-US" altLang="en-US" sz="2800" dirty="0">
                <a:solidFill>
                  <a:schemeClr val="tx1"/>
                </a:solidFill>
              </a:rPr>
              <a:t>: Select bonds </a:t>
            </a:r>
            <a:br>
              <a:rPr lang="en-US" altLang="en-US" sz="2800" dirty="0">
                <a:solidFill>
                  <a:schemeClr val="tx1"/>
                </a:solidFill>
              </a:rPr>
            </a:br>
            <a:r>
              <a:rPr lang="en-US" altLang="en-US" sz="2800" dirty="0">
                <a:solidFill>
                  <a:schemeClr val="tx1"/>
                </a:solidFill>
              </a:rPr>
              <a:t>for investment based on interest rate expectations</a:t>
            </a:r>
          </a:p>
          <a:p>
            <a:pPr lvl="1"/>
            <a:r>
              <a:rPr lang="en-US" altLang="en-US" sz="2000" dirty="0">
                <a:solidFill>
                  <a:schemeClr val="tx1"/>
                </a:solidFill>
              </a:rPr>
              <a:t>Purchase long-term bonds if you expect interest rates to fall</a:t>
            </a:r>
          </a:p>
          <a:p>
            <a:pPr lvl="1"/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800" i="1" dirty="0">
                <a:solidFill>
                  <a:schemeClr val="tx1"/>
                </a:solidFill>
              </a:rPr>
              <a:t>Passive Strategy</a:t>
            </a:r>
            <a:r>
              <a:rPr lang="en-US" altLang="en-US" sz="2800" dirty="0">
                <a:solidFill>
                  <a:schemeClr val="tx1"/>
                </a:solidFill>
              </a:rPr>
              <a:t>: Invest in a diversified portfolio of bonds that are held for a long period of time</a:t>
            </a:r>
          </a:p>
          <a:p>
            <a:endParaRPr lang="en-US" altLang="en-US" sz="2800" dirty="0">
              <a:solidFill>
                <a:schemeClr val="tx1"/>
              </a:solidFill>
            </a:endParaRPr>
          </a:p>
          <a:p>
            <a:r>
              <a:rPr lang="en-US" altLang="en-US" sz="2800" i="1" dirty="0">
                <a:solidFill>
                  <a:schemeClr val="tx1"/>
                </a:solidFill>
              </a:rPr>
              <a:t>Maturity Matching Strategy</a:t>
            </a:r>
            <a:r>
              <a:rPr lang="en-US" altLang="en-US" sz="2800" dirty="0">
                <a:solidFill>
                  <a:schemeClr val="tx1"/>
                </a:solidFill>
              </a:rPr>
              <a:t>: Invest in bonds that will generate payments to match future expenses</a:t>
            </a:r>
          </a:p>
          <a:p>
            <a:pPr marL="0" indent="0">
              <a:buNone/>
            </a:pP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211697"/>
      </p:ext>
    </p:extLst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Bond Markets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Primarily traded in the over-the-counter (OTC) market.</a:t>
            </a:r>
          </a:p>
          <a:p>
            <a:endParaRPr lang="en-US" sz="2800" dirty="0"/>
          </a:p>
          <a:p>
            <a:r>
              <a:rPr lang="en-US" sz="2800" dirty="0"/>
              <a:t>Most bonds are owned by and traded among large financial institutions.</a:t>
            </a:r>
          </a:p>
          <a:p>
            <a:endParaRPr lang="en-US" sz="2800" dirty="0"/>
          </a:p>
          <a:p>
            <a:r>
              <a:rPr lang="en-US" sz="2800" dirty="0"/>
              <a:t>Full information on bond trades in the OTC market is not published, but a representative group of bonds is listed and traded on the bond division of the NYSE.</a:t>
            </a:r>
          </a:p>
        </p:txBody>
      </p:sp>
    </p:spTree>
    <p:extLst>
      <p:ext uri="{BB962C8B-B14F-4D97-AF65-F5344CB8AC3E}">
        <p14:creationId xmlns:p14="http://schemas.microsoft.com/office/powerpoint/2010/main" val="1403932393"/>
      </p:ext>
    </p:ext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Bond Basics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60400" indent="-660400"/>
            <a:r>
              <a:rPr lang="en-US" sz="2800" dirty="0"/>
              <a:t>Coupons</a:t>
            </a:r>
          </a:p>
          <a:p>
            <a:pPr marL="1035050" lvl="1" indent="-577850"/>
            <a:r>
              <a:rPr lang="en-US" sz="2400" dirty="0"/>
              <a:t>Coupon Rate (</a:t>
            </a:r>
            <a:r>
              <a:rPr lang="en-US" sz="2400" dirty="0" err="1"/>
              <a:t>cr</a:t>
            </a:r>
            <a:r>
              <a:rPr lang="en-US" sz="2400" dirty="0"/>
              <a:t>)</a:t>
            </a:r>
          </a:p>
          <a:p>
            <a:pPr marL="1035050" lvl="1" indent="-577850"/>
            <a:r>
              <a:rPr lang="en-US" sz="2400" dirty="0"/>
              <a:t>Fixed Payment</a:t>
            </a:r>
          </a:p>
          <a:p>
            <a:pPr marL="1035050" lvl="1" indent="-577850"/>
            <a:r>
              <a:rPr lang="en-US" sz="2400" dirty="0"/>
              <a:t>Bankruptcy Trigger</a:t>
            </a:r>
          </a:p>
          <a:p>
            <a:pPr marL="1035050" lvl="1" indent="-577850"/>
            <a:endParaRPr lang="en-US" sz="2400" dirty="0"/>
          </a:p>
          <a:p>
            <a:pPr marL="660400" indent="-660400"/>
            <a:r>
              <a:rPr lang="en-US" sz="2800" dirty="0"/>
              <a:t>Par Value/Face Value/Principal</a:t>
            </a:r>
          </a:p>
          <a:p>
            <a:pPr marL="660400" indent="-660400"/>
            <a:endParaRPr lang="en-US" sz="2800" dirty="0"/>
          </a:p>
          <a:p>
            <a:pPr marL="660400" indent="-660400"/>
            <a:r>
              <a:rPr lang="en-US" sz="2800" dirty="0"/>
              <a:t>Period (typically semi-annual)</a:t>
            </a:r>
          </a:p>
          <a:p>
            <a:pPr marL="660400" indent="-660400"/>
            <a:endParaRPr lang="en-US" sz="2800" dirty="0"/>
          </a:p>
          <a:p>
            <a:pPr marL="660400" indent="-660400"/>
            <a:r>
              <a:rPr lang="en-US" sz="2800" dirty="0"/>
              <a:t>Maturity</a:t>
            </a:r>
          </a:p>
          <a:p>
            <a:pPr marL="660400" indent="-660400"/>
            <a:endParaRPr lang="en-US" sz="2800" dirty="0"/>
          </a:p>
          <a:p>
            <a:pPr marL="660400" indent="-660400"/>
            <a:r>
              <a:rPr lang="en-US" sz="2800" dirty="0"/>
              <a:t>Interest Rate</a:t>
            </a:r>
          </a:p>
          <a:p>
            <a:pPr marL="660400" indent="-660400">
              <a:buFont typeface="Wingdings" pitchFamily="2" charset="2"/>
              <a:buNone/>
            </a:pPr>
            <a:endParaRPr lang="en-US" sz="2800" dirty="0"/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295400"/>
          </a:xfrm>
          <a:noFill/>
          <a:ln/>
        </p:spPr>
        <p:txBody>
          <a:bodyPr lIns="95250" tIns="47625" rIns="95250" bIns="47625">
            <a:noAutofit/>
          </a:bodyPr>
          <a:lstStyle/>
          <a:p>
            <a:pPr defTabSz="873125"/>
            <a:r>
              <a:rPr lang="en-US" sz="4000" dirty="0"/>
              <a:t>Features of a May Department Stores Bond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2057400"/>
            <a:ext cx="8364538" cy="4046538"/>
          </a:xfrm>
          <a:noFill/>
          <a:ln/>
        </p:spPr>
        <p:txBody>
          <a:bodyPr lIns="95250" tIns="47625" rIns="95250" bIns="47625"/>
          <a:lstStyle/>
          <a:p>
            <a:pPr marL="0" indent="0" defTabSz="873125">
              <a:buFontTx/>
              <a:buNone/>
              <a:tabLst>
                <a:tab pos="2439988" algn="l"/>
                <a:tab pos="4167188" algn="l"/>
              </a:tabLst>
            </a:pPr>
            <a:r>
              <a:rPr lang="en-US" sz="1600" dirty="0">
                <a:solidFill>
                  <a:schemeClr val="tx1"/>
                </a:solidFill>
                <a:latin typeface="Arial" charset="0"/>
              </a:rPr>
              <a:t>Terms		Explanations</a:t>
            </a:r>
          </a:p>
          <a:p>
            <a:pPr marL="0" indent="0" defTabSz="873125">
              <a:spcBef>
                <a:spcPct val="100000"/>
              </a:spcBef>
              <a:buFontTx/>
              <a:buNone/>
              <a:tabLst>
                <a:tab pos="2439988" algn="l"/>
                <a:tab pos="4167188" algn="l"/>
              </a:tabLst>
            </a:pPr>
            <a:r>
              <a:rPr lang="en-US" sz="1600" dirty="0">
                <a:solidFill>
                  <a:schemeClr val="tx1"/>
                </a:solidFill>
                <a:latin typeface="Arial" charset="0"/>
              </a:rPr>
              <a:t>Amount of issue	$125 million	The company will issue $125 million worth 			of bonds.</a:t>
            </a:r>
          </a:p>
          <a:p>
            <a:pPr marL="0" indent="0" defTabSz="873125">
              <a:buFontTx/>
              <a:buNone/>
              <a:tabLst>
                <a:tab pos="2439988" algn="l"/>
                <a:tab pos="4167188" algn="l"/>
              </a:tabLst>
            </a:pPr>
            <a:r>
              <a:rPr lang="en-US" sz="1600" dirty="0">
                <a:solidFill>
                  <a:schemeClr val="tx1"/>
                </a:solidFill>
                <a:latin typeface="Arial" charset="0"/>
              </a:rPr>
              <a:t>Date of issue	 2/28/86	The bonds were sold on 2/28/86.</a:t>
            </a:r>
          </a:p>
          <a:p>
            <a:pPr marL="0" indent="0" defTabSz="873125">
              <a:buFontTx/>
              <a:buNone/>
              <a:tabLst>
                <a:tab pos="2439988" algn="l"/>
                <a:tab pos="4167188" algn="l"/>
              </a:tabLst>
            </a:pPr>
            <a:r>
              <a:rPr lang="en-US" sz="1600" dirty="0">
                <a:solidFill>
                  <a:schemeClr val="tx1"/>
                </a:solidFill>
                <a:latin typeface="Arial" charset="0"/>
              </a:rPr>
              <a:t>Maturity	 3/1/16	The principal will be paid in 30 years.</a:t>
            </a:r>
          </a:p>
          <a:p>
            <a:pPr marL="0" indent="0" defTabSz="873125">
              <a:buFontTx/>
              <a:buNone/>
              <a:tabLst>
                <a:tab pos="2439988" algn="l"/>
                <a:tab pos="4167188" algn="l"/>
              </a:tabLst>
            </a:pPr>
            <a:r>
              <a:rPr lang="en-US" sz="1600" dirty="0">
                <a:solidFill>
                  <a:schemeClr val="tx1"/>
                </a:solidFill>
                <a:latin typeface="Arial" charset="0"/>
              </a:rPr>
              <a:t>Annual coupon	 9.25	The denomination of the bonds is 			$1,000. Each bondholder will receive 			$92.50 per bond per year (9.25% of the 		face value).</a:t>
            </a:r>
          </a:p>
          <a:p>
            <a:pPr marL="0" indent="0" defTabSz="873125">
              <a:buFontTx/>
              <a:buNone/>
              <a:tabLst>
                <a:tab pos="2439988" algn="l"/>
                <a:tab pos="4167188" algn="l"/>
              </a:tabLst>
            </a:pPr>
            <a:r>
              <a:rPr lang="en-US" sz="1600" dirty="0">
                <a:solidFill>
                  <a:schemeClr val="tx1"/>
                </a:solidFill>
                <a:latin typeface="Arial" charset="0"/>
              </a:rPr>
              <a:t>Offer price	 100	The offer price will be 100% of the 			$1,000 face value per bond.</a:t>
            </a:r>
          </a:p>
          <a:p>
            <a:pPr marL="0" indent="0" defTabSz="873125">
              <a:buFontTx/>
              <a:buNone/>
              <a:tabLst>
                <a:tab pos="2439988" algn="l"/>
                <a:tab pos="4167188" algn="l"/>
              </a:tabLst>
            </a:pPr>
            <a:endParaRPr lang="en-U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538163" y="2435225"/>
            <a:ext cx="3557587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703763" y="2435225"/>
            <a:ext cx="37973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13949"/>
      </p:ext>
    </p:extLst>
  </p:cSld>
  <p:clrMapOvr>
    <a:masterClrMapping/>
  </p:clrMapOvr>
  <p:transition spd="med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295400"/>
          </a:xfrm>
          <a:noFill/>
          <a:ln/>
        </p:spPr>
        <p:txBody>
          <a:bodyPr lIns="95250" tIns="47625" rIns="95250" bIns="47625">
            <a:noAutofit/>
          </a:bodyPr>
          <a:lstStyle/>
          <a:p>
            <a:pPr defTabSz="873125"/>
            <a:r>
              <a:rPr lang="en-US" sz="4000" dirty="0"/>
              <a:t>Features of a May Department Stores Bond (concluded)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50225" cy="4892675"/>
          </a:xfrm>
          <a:noFill/>
          <a:ln/>
        </p:spPr>
        <p:txBody>
          <a:bodyPr lIns="95250" tIns="47625" rIns="95250" bIns="47625">
            <a:normAutofit/>
          </a:bodyPr>
          <a:lstStyle/>
          <a:p>
            <a:pPr marL="0" indent="0" defTabSz="873125">
              <a:lnSpc>
                <a:spcPct val="90000"/>
              </a:lnSpc>
              <a:buFontTx/>
              <a:buNone/>
              <a:tabLst>
                <a:tab pos="2439988" algn="l"/>
                <a:tab pos="4167188" algn="l"/>
              </a:tabLst>
            </a:pPr>
            <a:r>
              <a:rPr lang="en-US" sz="1600" dirty="0">
                <a:solidFill>
                  <a:schemeClr val="tx1"/>
                </a:solidFill>
                <a:latin typeface="Arial" charset="0"/>
              </a:rPr>
              <a:t>Terms		Explanations</a:t>
            </a:r>
          </a:p>
          <a:p>
            <a:pPr marL="0" indent="0" defTabSz="873125">
              <a:lnSpc>
                <a:spcPct val="90000"/>
              </a:lnSpc>
              <a:spcBef>
                <a:spcPct val="100000"/>
              </a:spcBef>
              <a:buFontTx/>
              <a:buNone/>
              <a:tabLst>
                <a:tab pos="2439988" algn="l"/>
                <a:tab pos="4167188" algn="l"/>
              </a:tabLst>
            </a:pPr>
            <a:r>
              <a:rPr lang="en-US" sz="1600" dirty="0">
                <a:solidFill>
                  <a:schemeClr val="tx1"/>
                </a:solidFill>
                <a:latin typeface="Arial" charset="0"/>
              </a:rPr>
              <a:t>Coupon payment dates	3/1, 9/31	Coupons of $92.50/2 = $46.25 will be 			paid on these dates.</a:t>
            </a:r>
          </a:p>
          <a:p>
            <a:pPr marL="0" indent="0" defTabSz="873125">
              <a:lnSpc>
                <a:spcPct val="35000"/>
              </a:lnSpc>
              <a:spcBef>
                <a:spcPct val="85000"/>
              </a:spcBef>
              <a:buFontTx/>
              <a:buNone/>
              <a:tabLst>
                <a:tab pos="2439988" algn="l"/>
                <a:tab pos="4167188" algn="l"/>
              </a:tabLst>
            </a:pPr>
            <a:r>
              <a:rPr lang="en-US" sz="1600" dirty="0">
                <a:solidFill>
                  <a:schemeClr val="tx1"/>
                </a:solidFill>
                <a:latin typeface="Arial" charset="0"/>
              </a:rPr>
              <a:t>Security	None	The bonds are debentures.</a:t>
            </a:r>
          </a:p>
          <a:p>
            <a:pPr marL="0" indent="0" defTabSz="873125">
              <a:lnSpc>
                <a:spcPct val="115000"/>
              </a:lnSpc>
              <a:spcBef>
                <a:spcPct val="85000"/>
              </a:spcBef>
              <a:buFontTx/>
              <a:buNone/>
              <a:tabLst>
                <a:tab pos="2439988" algn="l"/>
                <a:tab pos="4167188" algn="l"/>
              </a:tabLst>
            </a:pPr>
            <a:r>
              <a:rPr lang="en-US" sz="1500" dirty="0">
                <a:solidFill>
                  <a:schemeClr val="tx1"/>
                </a:solidFill>
                <a:latin typeface="Arial" charset="0"/>
              </a:rPr>
              <a:t>Sinking fund	Annual, toward  	The firm will make annual payments 	 the sinking fund.</a:t>
            </a:r>
            <a:r>
              <a:rPr lang="en-US" sz="16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500" dirty="0">
                <a:solidFill>
                  <a:schemeClr val="tx1"/>
                </a:solidFill>
                <a:latin typeface="Arial" charset="0"/>
              </a:rPr>
              <a:t>	beginning 3/1/97	</a:t>
            </a:r>
            <a:br>
              <a:rPr lang="en-US" sz="1600" dirty="0">
                <a:solidFill>
                  <a:schemeClr val="tx1"/>
                </a:solidFill>
                <a:latin typeface="Arial" charset="0"/>
              </a:rPr>
            </a:br>
            <a:r>
              <a:rPr lang="en-US" sz="1600" dirty="0">
                <a:solidFill>
                  <a:schemeClr val="tx1"/>
                </a:solidFill>
                <a:latin typeface="Arial" charset="0"/>
              </a:rPr>
              <a:t>Call Provision	Not callable	The bonds have a deferred call 		before 2/28/93</a:t>
            </a:r>
          </a:p>
          <a:p>
            <a:pPr marL="0" indent="0" defTabSz="873125">
              <a:lnSpc>
                <a:spcPct val="95000"/>
              </a:lnSpc>
              <a:spcBef>
                <a:spcPct val="85000"/>
              </a:spcBef>
              <a:buFontTx/>
              <a:buNone/>
              <a:tabLst>
                <a:tab pos="2439988" algn="l"/>
                <a:tab pos="4167188" algn="l"/>
              </a:tabLst>
            </a:pPr>
            <a:r>
              <a:rPr lang="en-US" sz="1600" dirty="0">
                <a:solidFill>
                  <a:schemeClr val="tx1"/>
                </a:solidFill>
                <a:latin typeface="Arial" charset="0"/>
              </a:rPr>
              <a:t>Call price	106.48 initially,	After  2/28/93, the company can buy 	declining to 100		back the bonds for $1,064.80 per bond, 			declining to $1,000 on 2/28/05.</a:t>
            </a:r>
          </a:p>
          <a:p>
            <a:pPr marL="0" indent="0" defTabSz="873125">
              <a:lnSpc>
                <a:spcPct val="95000"/>
              </a:lnSpc>
              <a:spcBef>
                <a:spcPct val="85000"/>
              </a:spcBef>
              <a:buFontTx/>
              <a:buNone/>
              <a:tabLst>
                <a:tab pos="2439988" algn="l"/>
                <a:tab pos="4167188" algn="l"/>
              </a:tabLst>
            </a:pPr>
            <a:r>
              <a:rPr lang="en-US" sz="1600" dirty="0">
                <a:solidFill>
                  <a:schemeClr val="tx1"/>
                </a:solidFill>
                <a:latin typeface="Arial" charset="0"/>
              </a:rPr>
              <a:t>Rating	Moody’s </a:t>
            </a:r>
            <a:r>
              <a:rPr lang="en-US" sz="1600" dirty="0" err="1">
                <a:solidFill>
                  <a:schemeClr val="tx1"/>
                </a:solidFill>
                <a:latin typeface="Arial" charset="0"/>
              </a:rPr>
              <a:t>A2</a:t>
            </a:r>
            <a:r>
              <a:rPr lang="en-US" sz="1600" dirty="0">
                <a:solidFill>
                  <a:schemeClr val="tx1"/>
                </a:solidFill>
                <a:latin typeface="Arial" charset="0"/>
              </a:rPr>
              <a:t>	This is one of Moody’s higher ratings. 			The bonds have a low probability </a:t>
            </a:r>
            <a:br>
              <a:rPr lang="en-US" sz="1600" dirty="0">
                <a:solidFill>
                  <a:schemeClr val="tx1"/>
                </a:solidFill>
                <a:latin typeface="Arial" charset="0"/>
              </a:rPr>
            </a:br>
            <a:r>
              <a:rPr lang="en-US" sz="1600" dirty="0">
                <a:solidFill>
                  <a:schemeClr val="tx1"/>
                </a:solidFill>
                <a:latin typeface="Arial" charset="0"/>
              </a:rPr>
              <a:t>		of default.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550863" y="1654175"/>
            <a:ext cx="3557587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4718050" y="1654175"/>
            <a:ext cx="3795713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72343"/>
      </p:ext>
    </p:extLst>
  </p:cSld>
  <p:clrMapOvr>
    <a:masterClrMapping/>
  </p:clrMapOvr>
  <p:transition spd="med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0E31CCD-6E8A-4507-9D16-450B60763D6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Bond Types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Consols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Zero-Coupon Bonds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Fixed-Coupon Bonds</a:t>
            </a:r>
          </a:p>
          <a:p>
            <a:pPr eaLnBrk="1" hangingPunct="1"/>
            <a:endParaRPr lang="en-US" dirty="0"/>
          </a:p>
          <a:p>
            <a:r>
              <a:rPr lang="en-US" dirty="0"/>
              <a:t>Variable Rate Coupon Bonds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465316"/>
      </p:ext>
    </p:extLst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 blue</Template>
  <TotalTime>1817</TotalTime>
  <Words>1405</Words>
  <Application>Microsoft Office PowerPoint</Application>
  <PresentationFormat>On-screen Show (4:3)</PresentationFormat>
  <Paragraphs>318</Paragraphs>
  <Slides>46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Arial</vt:lpstr>
      <vt:lpstr>Calibri</vt:lpstr>
      <vt:lpstr>Century Gothic</vt:lpstr>
      <vt:lpstr>Corbel</vt:lpstr>
      <vt:lpstr>Wingdings</vt:lpstr>
      <vt:lpstr>Contemporary blue</vt:lpstr>
      <vt:lpstr>Equation</vt:lpstr>
      <vt:lpstr>FIN 360: Corporate Finance</vt:lpstr>
      <vt:lpstr>Bond Valuation</vt:lpstr>
      <vt:lpstr>Bond Basics</vt:lpstr>
      <vt:lpstr>What is a Bond?</vt:lpstr>
      <vt:lpstr>Bond Markets</vt:lpstr>
      <vt:lpstr>Bond Basics</vt:lpstr>
      <vt:lpstr>Features of a May Department Stores Bond</vt:lpstr>
      <vt:lpstr>Features of a May Department Stores Bond (concluded)</vt:lpstr>
      <vt:lpstr>Bond Types</vt:lpstr>
      <vt:lpstr>Issuers of Bonds</vt:lpstr>
      <vt:lpstr>Bond Rating Agencies</vt:lpstr>
      <vt:lpstr>Bond Ratings</vt:lpstr>
      <vt:lpstr>Valuing Bonds</vt:lpstr>
      <vt:lpstr>Valuing Bonds </vt:lpstr>
      <vt:lpstr>Valuing Bonds</vt:lpstr>
      <vt:lpstr>Valuing Bonds</vt:lpstr>
      <vt:lpstr>Valuing Bonds</vt:lpstr>
      <vt:lpstr>Valuing Bonds: Calculator</vt:lpstr>
      <vt:lpstr>Yield to Maturity (YTM)</vt:lpstr>
      <vt:lpstr>Yield to Maturity: Calculator</vt:lpstr>
      <vt:lpstr>Valuing Bonds</vt:lpstr>
      <vt:lpstr>Definitions</vt:lpstr>
      <vt:lpstr>An Example:  CY</vt:lpstr>
      <vt:lpstr>An Example:  CGY</vt:lpstr>
      <vt:lpstr>Yield to Call (YTC)</vt:lpstr>
      <vt:lpstr>Yield to Call: Calculator</vt:lpstr>
      <vt:lpstr>The Comparative Statics of Bonds</vt:lpstr>
      <vt:lpstr>T-P-S</vt:lpstr>
      <vt:lpstr>Price versus Interest Rate</vt:lpstr>
      <vt:lpstr>T-P-S</vt:lpstr>
      <vt:lpstr>Price versus Coupon Rate</vt:lpstr>
      <vt:lpstr>Price versus Time to Maturity</vt:lpstr>
      <vt:lpstr>Factors Affecting Default Risk and Bond Ratings</vt:lpstr>
      <vt:lpstr>Interest Rate Risk</vt:lpstr>
      <vt:lpstr>Interest Rate Risk</vt:lpstr>
      <vt:lpstr>Interest Rate Risk</vt:lpstr>
      <vt:lpstr>Technical Features of Bonds</vt:lpstr>
      <vt:lpstr>Features of Bonds</vt:lpstr>
      <vt:lpstr>Premium versus Discount Bonds</vt:lpstr>
      <vt:lpstr>Premium versus Discount Bonds</vt:lpstr>
      <vt:lpstr>Types of Bond Values</vt:lpstr>
      <vt:lpstr>Embedded Options</vt:lpstr>
      <vt:lpstr>T-P-S</vt:lpstr>
      <vt:lpstr>Other Types (Features) of Bonds</vt:lpstr>
      <vt:lpstr>Protective Covenants</vt:lpstr>
      <vt:lpstr>Bond Investment Strategies</vt:lpstr>
    </vt:vector>
  </TitlesOfParts>
  <Company>American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 365 Business Finance</dc:title>
  <dc:creator>Lawrence Schrenk</dc:creator>
  <cp:lastModifiedBy>Lawrence Schrenk</cp:lastModifiedBy>
  <cp:revision>268</cp:revision>
  <dcterms:created xsi:type="dcterms:W3CDTF">2009-08-24T02:07:34Z</dcterms:created>
  <dcterms:modified xsi:type="dcterms:W3CDTF">2016-10-28T02:59:41Z</dcterms:modified>
</cp:coreProperties>
</file>