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  <p:sldMasterId id="2147483884" r:id="rId2"/>
  </p:sldMasterIdLst>
  <p:notesMasterIdLst>
    <p:notesMasterId r:id="rId38"/>
  </p:notesMasterIdLst>
  <p:handoutMasterIdLst>
    <p:handoutMasterId r:id="rId39"/>
  </p:handoutMasterIdLst>
  <p:sldIdLst>
    <p:sldId id="397" r:id="rId3"/>
    <p:sldId id="383" r:id="rId4"/>
    <p:sldId id="384" r:id="rId5"/>
    <p:sldId id="402" r:id="rId6"/>
    <p:sldId id="294" r:id="rId7"/>
    <p:sldId id="413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21" r:id="rId16"/>
    <p:sldId id="340" r:id="rId17"/>
    <p:sldId id="343" r:id="rId18"/>
    <p:sldId id="398" r:id="rId19"/>
    <p:sldId id="395" r:id="rId20"/>
    <p:sldId id="396" r:id="rId21"/>
    <p:sldId id="403" r:id="rId22"/>
    <p:sldId id="404" r:id="rId23"/>
    <p:sldId id="405" r:id="rId24"/>
    <p:sldId id="406" r:id="rId25"/>
    <p:sldId id="407" r:id="rId26"/>
    <p:sldId id="408" r:id="rId27"/>
    <p:sldId id="409" r:id="rId28"/>
    <p:sldId id="410" r:id="rId29"/>
    <p:sldId id="393" r:id="rId30"/>
    <p:sldId id="400" r:id="rId31"/>
    <p:sldId id="273" r:id="rId32"/>
    <p:sldId id="411" r:id="rId33"/>
    <p:sldId id="412" r:id="rId34"/>
    <p:sldId id="422" r:id="rId35"/>
    <p:sldId id="399" r:id="rId36"/>
    <p:sldId id="401" r:id="rId37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B3C3D3"/>
    <a:srgbClr val="002B5C"/>
    <a:srgbClr val="ADC6D7"/>
    <a:srgbClr val="00BEB9"/>
    <a:srgbClr val="00CAC5"/>
    <a:srgbClr val="00CFC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6163" autoAdjust="0"/>
  </p:normalViewPr>
  <p:slideViewPr>
    <p:cSldViewPr>
      <p:cViewPr varScale="1">
        <p:scale>
          <a:sx n="114" d="100"/>
          <a:sy n="114" d="100"/>
        </p:scale>
        <p:origin x="166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3714"/>
    </p:cViewPr>
  </p:sorterViewPr>
  <p:notesViewPr>
    <p:cSldViewPr>
      <p:cViewPr varScale="1">
        <p:scale>
          <a:sx n="87" d="100"/>
          <a:sy n="87" d="100"/>
        </p:scale>
        <p:origin x="3840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10T09:45:19.109" idx="3">
    <p:pos x="2419" y="914"/>
    <p:text>Should this be "owned"?</p:text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62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03F7FA54-1521-4DD7-9404-29EC1BA7038B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EBFD8F90-EA37-43C3-8ED6-D915013D7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20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N"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116A13-B94C-4BA1-B593-CE1B7D3B5246}" type="slidenum">
              <a:rPr lang="en-US" smtClean="0"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5742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N">
              <a:ea typeface="ＭＳ Ｐゴシック" pitchFamily="34" charset="-128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8994CD-FE95-4850-8AA8-06C3E8D3D6C9}" type="slidenum">
              <a:rPr lang="en-US" smtClean="0"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9575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N">
              <a:ea typeface="ＭＳ Ｐゴシック" pitchFamily="34" charset="-128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69A433-073D-4871-9089-47195E8CD73E}" type="slidenum">
              <a:rPr lang="en-US" smtClean="0"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281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N">
              <a:ea typeface="ＭＳ Ｐゴシック" pitchFamily="34" charset="-128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F27CD5-EEDD-42A7-ACE0-62E627735514}" type="slidenum">
              <a:rPr lang="en-US" smtClean="0"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2141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82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26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39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>
                <a:latin typeface="Century Gothic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95839"/>
            <a:ext cx="5638273" cy="30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26181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729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latin typeface="Century Gothic" pitchFamily="34" charset="0"/>
              </a:defRPr>
            </a:lvl1pPr>
          </a:lstStyle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63311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62324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19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4732880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23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641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latin typeface="Century Gothic" pitchFamily="34" charset="0"/>
              </a:defRPr>
            </a:lvl1pPr>
          </a:lstStyle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98013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95549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8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8861331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52C37B2-6D38-4D24-BEEC-BC009B9AD9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>
                <a:latin typeface="Century Gothic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95839"/>
            <a:ext cx="5638273" cy="30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69912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10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771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/>
              <a:t>Click to edit Master title style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771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620571" y="632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142B5BB-0271-4951-9864-F5338956FB8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35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5371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9EF39E9-0DEB-488D-A1FF-A8C274C77028}" type="datetime12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7:09 PM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71" y="6157813"/>
            <a:ext cx="1219200" cy="66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2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</p:sldLayoutIdLst>
  <p:transition spd="med">
    <p:fade thruBlk="1"/>
  </p:transition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4400" b="1">
          <a:solidFill>
            <a:schemeClr val="tx1">
              <a:alpha val="10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3600">
          <a:latin typeface="Arial" panose="020B0604020202020204" pitchFamily="34" charset="0"/>
          <a:cs typeface="Arial" panose="020B0604020202020204" pitchFamily="34" charset="0"/>
        </a:defRPr>
      </a:lvl1pPr>
      <a:lvl2pPr marL="742950" indent="-285750" eaLnBrk="1" hangingPunct="1">
        <a:buChar char="–"/>
        <a:defRPr sz="2800"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eaLnBrk="1" hangingPunct="1">
        <a:buChar char="•"/>
        <a:defRPr sz="2400"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eaLnBrk="1" hangingPunct="1">
        <a:buChar char="–"/>
        <a:defRPr sz="2000"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eaLnBrk="1" hangingPunct="1">
        <a:buChar char="»"/>
        <a:defRPr sz="1800"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771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/>
              <a:t>Click to edit Master title style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771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620571" y="632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142B5BB-0271-4951-9864-F5338956FB8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46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5371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9EF39E9-0DEB-488D-A1FF-A8C274C77028}" type="datetime12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7:09 PM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71" y="6157813"/>
            <a:ext cx="1219200" cy="66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7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</p:sldLayoutIdLst>
  <p:transition spd="med">
    <p:fade thruBlk="1"/>
  </p:transition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4400" b="1">
          <a:solidFill>
            <a:schemeClr val="tx1">
              <a:alpha val="10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3600">
          <a:latin typeface="Arial" panose="020B0604020202020204" pitchFamily="34" charset="0"/>
          <a:cs typeface="Arial" panose="020B0604020202020204" pitchFamily="34" charset="0"/>
        </a:defRPr>
      </a:lvl1pPr>
      <a:lvl2pPr marL="742950" indent="-285750" eaLnBrk="1" hangingPunct="1">
        <a:buChar char="–"/>
        <a:defRPr sz="2800"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eaLnBrk="1" hangingPunct="1">
        <a:buChar char="•"/>
        <a:defRPr sz="2400"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eaLnBrk="1" hangingPunct="1">
        <a:buChar char="–"/>
        <a:defRPr sz="2000"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eaLnBrk="1" hangingPunct="1">
        <a:buChar char="»"/>
        <a:defRPr sz="1800"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st.com/the-economist-explains/2015/03/08/what-it-means-to-suffer-from-secular-stagnation" TargetMode="External"/><Relationship Id="rId2" Type="http://schemas.openxmlformats.org/officeDocument/2006/relationships/hyperlink" Target="https://www.foreignaffairs.com/articles/united-states/2016-02-15/age-secular-stagn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oxeu.org/content/secular-stagnation-facts-causes-and-cures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094577"/>
            <a:ext cx="8153400" cy="13062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Week 4: Organization and Functioning of Securities Markets</a:t>
            </a:r>
          </a:p>
          <a:p>
            <a:r>
              <a:rPr lang="en-US" sz="2400" dirty="0"/>
              <a:t>Larry Schrenk, Instructor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FIN 377: Investments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586671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74625" indent="-174625" algn="l">
              <a:buFont typeface="Arial" charset="0"/>
              <a:buChar char="•"/>
            </a:pPr>
            <a:r>
              <a:rPr lang="en-US" dirty="0"/>
              <a:t> Money markets vs. capital markets</a:t>
            </a:r>
          </a:p>
          <a:p>
            <a:pPr marL="174625" indent="-174625" algn="l">
              <a:buFont typeface="Arial" charset="0"/>
              <a:buChar char="•"/>
            </a:pPr>
            <a:endParaRPr lang="en-US" dirty="0"/>
          </a:p>
          <a:p>
            <a:pPr marL="574675" lvl="1" indent="-174625">
              <a:buFont typeface="Arial" charset="0"/>
              <a:buChar char="•"/>
            </a:pPr>
            <a:r>
              <a:rPr lang="en-US" dirty="0"/>
              <a:t> </a:t>
            </a:r>
            <a:r>
              <a:rPr dirty="0"/>
              <a:t>Types of money market instruments</a:t>
            </a:r>
            <a:endParaRPr lang="en-US" dirty="0"/>
          </a:p>
          <a:p>
            <a:pPr marL="174625" indent="-174625" eaLnBrk="1" hangingPunct="1">
              <a:buFont typeface="Arial" charset="0"/>
              <a:buChar char="•"/>
            </a:pPr>
            <a:endParaRPr dirty="0"/>
          </a:p>
          <a:p>
            <a:pPr marL="174625" indent="-174625" eaLnBrk="1" hangingPunct="1">
              <a:buFont typeface="Arial" charset="0"/>
              <a:buChar char="•"/>
            </a:pPr>
            <a:r>
              <a:rPr lang="en-US" dirty="0"/>
              <a:t> </a:t>
            </a:r>
            <a:r>
              <a:rPr dirty="0"/>
              <a:t>Capital market securities:</a:t>
            </a:r>
            <a:endParaRPr lang="en-US" dirty="0"/>
          </a:p>
          <a:p>
            <a:pPr marL="174625" indent="-174625" eaLnBrk="1" hangingPunct="1">
              <a:buFont typeface="Arial" charset="0"/>
              <a:buChar char="•"/>
            </a:pPr>
            <a:endParaRPr dirty="0"/>
          </a:p>
          <a:p>
            <a:pPr lvl="1" eaLnBrk="1" hangingPunct="1">
              <a:buFont typeface="Arial" charset="0"/>
              <a:buChar char="•"/>
            </a:pPr>
            <a:r>
              <a:rPr dirty="0"/>
              <a:t>Bonds</a:t>
            </a: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dirty="0"/>
          </a:p>
          <a:p>
            <a:pPr lvl="1" eaLnBrk="1" hangingPunct="1">
              <a:buFont typeface="Arial" charset="0"/>
              <a:buChar char="•"/>
            </a:pPr>
            <a:r>
              <a:rPr dirty="0"/>
              <a:t>Equity</a:t>
            </a: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dirty="0"/>
          </a:p>
          <a:p>
            <a:pPr lvl="1" eaLnBrk="1" hangingPunct="1">
              <a:buFont typeface="Arial" charset="0"/>
              <a:buChar char="•"/>
            </a:pPr>
            <a:r>
              <a:rPr dirty="0"/>
              <a:t>Derivatives</a:t>
            </a:r>
          </a:p>
          <a:p>
            <a:pPr marL="174625" indent="-174625" eaLnBrk="1" hangingPunct="1">
              <a:buFont typeface="Arial" charset="0"/>
              <a:buChar char="•"/>
            </a:pPr>
            <a:endParaRPr dirty="0"/>
          </a:p>
        </p:txBody>
      </p:sp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165323281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dirty="0"/>
              <a:t>Government Bonds</a:t>
            </a:r>
          </a:p>
          <a:p>
            <a:pPr lvl="1">
              <a:defRPr/>
            </a:pPr>
            <a:r>
              <a:rPr sz="2700" dirty="0"/>
              <a:t>Treasury Notes and Bonds</a:t>
            </a:r>
            <a:r>
              <a:rPr lang="en-US" sz="2700" dirty="0"/>
              <a:t>, TIPS</a:t>
            </a:r>
            <a:endParaRPr sz="2700" dirty="0"/>
          </a:p>
          <a:p>
            <a:pPr lvl="1">
              <a:defRPr/>
            </a:pPr>
            <a:r>
              <a:rPr sz="2700" dirty="0"/>
              <a:t>Federal Agency Debt</a:t>
            </a:r>
            <a:endParaRPr lang="en-US" sz="2700" dirty="0"/>
          </a:p>
          <a:p>
            <a:pPr lvl="1">
              <a:defRPr/>
            </a:pPr>
            <a:r>
              <a:rPr lang="en-US" dirty="0"/>
              <a:t>Municipal Bonds (Muni’s)</a:t>
            </a:r>
          </a:p>
          <a:p>
            <a:pPr lvl="1">
              <a:defRPr/>
            </a:pPr>
            <a:endParaRPr sz="2700" dirty="0"/>
          </a:p>
          <a:p>
            <a:pPr>
              <a:defRPr/>
            </a:pPr>
            <a:r>
              <a:rPr lang="en-US" sz="3500" dirty="0"/>
              <a:t>Corporate Bonds</a:t>
            </a:r>
          </a:p>
          <a:p>
            <a:pPr lvl="1">
              <a:defRPr/>
            </a:pPr>
            <a:r>
              <a:rPr sz="2700" dirty="0"/>
              <a:t>International Bonds</a:t>
            </a:r>
            <a:endParaRPr lang="en-US" sz="2700" dirty="0"/>
          </a:p>
          <a:p>
            <a:pPr eaLnBrk="1" fontAlgn="auto" hangingPunct="1">
              <a:spcAft>
                <a:spcPts val="0"/>
              </a:spcAft>
              <a:defRPr/>
            </a:pPr>
            <a:endParaRPr sz="35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sz="3500" dirty="0"/>
              <a:t>Mortgages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sz="3600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/>
              <a:t>The Bond Market</a:t>
            </a:r>
          </a:p>
        </p:txBody>
      </p:sp>
    </p:spTree>
    <p:extLst>
      <p:ext uri="{BB962C8B-B14F-4D97-AF65-F5344CB8AC3E}">
        <p14:creationId xmlns:p14="http://schemas.microsoft.com/office/powerpoint/2010/main" val="258623877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 rtlCol="0">
            <a:normAutofit/>
          </a:bodyPr>
          <a:lstStyle/>
          <a:p>
            <a:pPr eaLnBrk="1" fontAlgn="auto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defRPr/>
            </a:pPr>
            <a:r>
              <a:rPr sz="3500" dirty="0"/>
              <a:t>Common stock: Ownership</a:t>
            </a:r>
          </a:p>
          <a:p>
            <a:pPr lvl="1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sz="3000" dirty="0"/>
              <a:t>Residual claim</a:t>
            </a:r>
          </a:p>
          <a:p>
            <a:pPr lvl="1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sz="3000" dirty="0"/>
              <a:t>Limited liability</a:t>
            </a:r>
            <a:endParaRPr lang="en-US" sz="3000" dirty="0"/>
          </a:p>
          <a:p>
            <a:pPr lvl="1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sz="3000" dirty="0"/>
          </a:p>
          <a:p>
            <a:pPr eaLnBrk="1" fontAlgn="auto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defRPr/>
            </a:pPr>
            <a:r>
              <a:rPr sz="3500" dirty="0"/>
              <a:t>Preferred stock: Perpetuity</a:t>
            </a:r>
          </a:p>
          <a:p>
            <a:pPr lvl="1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sz="3000" dirty="0"/>
              <a:t>Fixed dividends</a:t>
            </a:r>
          </a:p>
          <a:p>
            <a:pPr lvl="1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sz="3000" dirty="0"/>
              <a:t>Priority over common</a:t>
            </a:r>
          </a:p>
          <a:p>
            <a:pPr lvl="1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sz="3000" dirty="0"/>
              <a:t>Tax treatment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/>
          <a:lstStyle/>
          <a:p>
            <a:pPr eaLnBrk="1" hangingPunct="1"/>
            <a:r>
              <a:rPr lang="en-US" sz="3800" dirty="0"/>
              <a:t>Equity Securities</a:t>
            </a:r>
          </a:p>
        </p:txBody>
      </p:sp>
    </p:spTree>
    <p:extLst>
      <p:ext uri="{BB962C8B-B14F-4D97-AF65-F5344CB8AC3E}">
        <p14:creationId xmlns:p14="http://schemas.microsoft.com/office/powerpoint/2010/main" val="216511357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</a:pPr>
            <a:r>
              <a:rPr dirty="0"/>
              <a:t>Futures Contracts</a:t>
            </a:r>
          </a:p>
          <a:p>
            <a:pPr lvl="1" eaLnBrk="1" hangingPunct="1">
              <a:buFont typeface="Arial" charset="0"/>
              <a:buChar char="•"/>
            </a:pPr>
            <a:r>
              <a:rPr dirty="0"/>
              <a:t>An agreement made today regarding the delivery of an asset (or in some cases, its cash value) at a specified delivery or maturity date for an agreed-upon price, called the futures price, to be paid at contract maturity</a:t>
            </a:r>
          </a:p>
          <a:p>
            <a:pPr lvl="1" eaLnBrk="1" hangingPunct="1">
              <a:buFont typeface="Arial" charset="0"/>
              <a:buChar char="•"/>
            </a:pPr>
            <a:endParaRPr lang="en-US" i="1" dirty="0"/>
          </a:p>
          <a:p>
            <a:pPr lvl="1" eaLnBrk="1" hangingPunct="1">
              <a:buFont typeface="Arial" charset="0"/>
              <a:buChar char="•"/>
            </a:pPr>
            <a:r>
              <a:rPr i="1" dirty="0"/>
              <a:t>Long position</a:t>
            </a:r>
            <a:r>
              <a:rPr dirty="0"/>
              <a:t>: Take delivery at maturity</a:t>
            </a:r>
          </a:p>
          <a:p>
            <a:pPr lvl="1" eaLnBrk="1" hangingPunct="1">
              <a:buFont typeface="Arial" charset="0"/>
              <a:buChar char="•"/>
            </a:pPr>
            <a:endParaRPr lang="en-US" i="1" dirty="0"/>
          </a:p>
          <a:p>
            <a:pPr lvl="1" eaLnBrk="1" hangingPunct="1">
              <a:buFont typeface="Arial" charset="0"/>
              <a:buChar char="•"/>
            </a:pPr>
            <a:r>
              <a:rPr i="1" dirty="0"/>
              <a:t>Short position</a:t>
            </a:r>
            <a:r>
              <a:rPr dirty="0"/>
              <a:t>: Make delivery at maturity</a:t>
            </a:r>
          </a:p>
          <a:p>
            <a:pPr eaLnBrk="1" hangingPunct="1">
              <a:buFont typeface="Arial" charset="0"/>
              <a:buChar char="•"/>
            </a:pPr>
            <a:endParaRPr dirty="0"/>
          </a:p>
        </p:txBody>
      </p:sp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/>
              <a:t>Derivatives Markets</a:t>
            </a:r>
          </a:p>
        </p:txBody>
      </p:sp>
    </p:spTree>
    <p:extLst>
      <p:ext uri="{BB962C8B-B14F-4D97-AF65-F5344CB8AC3E}">
        <p14:creationId xmlns:p14="http://schemas.microsoft.com/office/powerpoint/2010/main" val="2044526871"/>
      </p:ext>
    </p:extLst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buFont typeface="Arial" charset="0"/>
              <a:buChar char="•"/>
            </a:pPr>
            <a:r>
              <a:rPr dirty="0"/>
              <a:t>Options</a:t>
            </a:r>
          </a:p>
          <a:p>
            <a:pPr lvl="1" eaLnBrk="1" hangingPunct="1">
              <a:buFont typeface="Arial" charset="0"/>
              <a:buChar char="•"/>
            </a:pPr>
            <a:r>
              <a:rPr i="1" dirty="0"/>
              <a:t>Call</a:t>
            </a:r>
            <a:r>
              <a:rPr dirty="0"/>
              <a:t>: Right to buy underlying asset at the strike or exercise price</a:t>
            </a:r>
          </a:p>
          <a:p>
            <a:pPr lvl="2" eaLnBrk="1" hangingPunct="1">
              <a:buFont typeface="Arial" charset="0"/>
              <a:buChar char="•"/>
            </a:pPr>
            <a:r>
              <a:rPr sz="2600" dirty="0"/>
              <a:t>Value of calls decreases as strike price increases</a:t>
            </a:r>
          </a:p>
          <a:p>
            <a:pPr lvl="1" eaLnBrk="1" hangingPunct="1">
              <a:buFont typeface="Arial" charset="0"/>
              <a:buChar char="•"/>
            </a:pPr>
            <a:endParaRPr lang="en-US" i="1" dirty="0"/>
          </a:p>
          <a:p>
            <a:pPr lvl="1" eaLnBrk="1" hangingPunct="1">
              <a:buFont typeface="Arial" charset="0"/>
              <a:buChar char="•"/>
            </a:pPr>
            <a:r>
              <a:rPr i="1" dirty="0"/>
              <a:t>Put</a:t>
            </a:r>
            <a:r>
              <a:rPr dirty="0"/>
              <a:t>: Right to sell underlying asset at the strike or exercise price</a:t>
            </a:r>
          </a:p>
          <a:p>
            <a:pPr lvl="2" eaLnBrk="1" hangingPunct="1">
              <a:buFont typeface="Arial" charset="0"/>
              <a:buChar char="•"/>
            </a:pPr>
            <a:r>
              <a:rPr sz="2600" dirty="0"/>
              <a:t>Value of puts increase with strike price</a:t>
            </a:r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  <a:p>
            <a:pPr lvl="1" eaLnBrk="1" hangingPunct="1">
              <a:buFont typeface="Arial" charset="0"/>
              <a:buChar char="•"/>
            </a:pPr>
            <a:r>
              <a:rPr dirty="0"/>
              <a:t>Value of both calls and puts increases with time until expiration</a:t>
            </a:r>
          </a:p>
          <a:p>
            <a:pPr lvl="1" eaLnBrk="1" hangingPunct="1">
              <a:buFont typeface="Arial" charset="0"/>
              <a:buChar char="•"/>
            </a:pPr>
            <a:endParaRPr dirty="0"/>
          </a:p>
          <a:p>
            <a:pPr lvl="1" eaLnBrk="1" hangingPunct="1">
              <a:buFont typeface="Arial" charset="0"/>
              <a:buChar char="•"/>
            </a:pPr>
            <a:endParaRPr dirty="0"/>
          </a:p>
        </p:txBody>
      </p:sp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/>
              <a:t>Derivatives Markets</a:t>
            </a:r>
          </a:p>
        </p:txBody>
      </p:sp>
    </p:spTree>
    <p:extLst>
      <p:ext uri="{BB962C8B-B14F-4D97-AF65-F5344CB8AC3E}">
        <p14:creationId xmlns:p14="http://schemas.microsoft.com/office/powerpoint/2010/main" val="4106485036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3.5.4 Margin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70" y="1600200"/>
            <a:ext cx="8381429" cy="4525963"/>
          </a:xfrm>
        </p:spPr>
        <p:txBody>
          <a:bodyPr>
            <a:normAutofit lnSpcReduction="10000"/>
          </a:bodyPr>
          <a:lstStyle/>
          <a:p>
            <a:r>
              <a:rPr lang="en-CA" dirty="0"/>
              <a:t>Buying on margin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Borrow part of the cost, leveraging transaction 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Stock is collateral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Maximum that can be borrowed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Margin requirement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Proportion of transaction value paid in cash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Varied over time from 40% to 100%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3.5.5 Short Sales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8087740" cy="47029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CA" sz="2800" dirty="0"/>
              <a:t>Profit on price decline</a:t>
            </a:r>
          </a:p>
          <a:p>
            <a:pPr>
              <a:lnSpc>
                <a:spcPct val="150000"/>
              </a:lnSpc>
            </a:pPr>
            <a:r>
              <a:rPr lang="en-CA" sz="2800" dirty="0"/>
              <a:t>S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ale of stock not owed</a:t>
            </a:r>
          </a:p>
          <a:p>
            <a:pPr lvl="1"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Stock is borrowed through the broker </a:t>
            </a:r>
          </a:p>
          <a:p>
            <a:pPr lvl="1"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Later replaced by buying shares</a:t>
            </a:r>
          </a:p>
          <a:p>
            <a:pPr>
              <a:lnSpc>
                <a:spcPct val="150000"/>
              </a:lnSpc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Technical points affecting short sales:</a:t>
            </a:r>
          </a:p>
          <a:p>
            <a:pPr lvl="1"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Short seller must pay any dividends due </a:t>
            </a:r>
          </a:p>
          <a:p>
            <a:pPr lvl="1"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Short sellers must post same margin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606800"/>
            <a:ext cx="8153400" cy="1470025"/>
          </a:xfrm>
        </p:spPr>
        <p:txBody>
          <a:bodyPr/>
          <a:lstStyle/>
          <a:p>
            <a:r>
              <a:rPr lang="en-US" dirty="0"/>
              <a:t>2. Current Events</a:t>
            </a:r>
            <a:br>
              <a:rPr lang="en-US" dirty="0"/>
            </a:br>
            <a:r>
              <a:rPr lang="en-US" dirty="0"/>
              <a:t>Secular Stagnation</a:t>
            </a:r>
          </a:p>
        </p:txBody>
      </p:sp>
    </p:spTree>
    <p:extLst>
      <p:ext uri="{BB962C8B-B14F-4D97-AF65-F5344CB8AC3E}">
        <p14:creationId xmlns:p14="http://schemas.microsoft.com/office/powerpoint/2010/main" val="1971743013"/>
      </p:ext>
    </p:extLst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391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Macro Theory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Secular Stagnation = Negligible or no economic growth in a market-based economy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Secular = long-term (vs. cyclical or short-term)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</p:spTree>
    <p:extLst>
      <p:ext uri="{BB962C8B-B14F-4D97-AF65-F5344CB8AC3E}">
        <p14:creationId xmlns:p14="http://schemas.microsoft.com/office/powerpoint/2010/main" val="2396294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391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Fundamental economic change</a:t>
            </a:r>
          </a:p>
          <a:p>
            <a:endParaRPr lang="en-US" dirty="0"/>
          </a:p>
          <a:p>
            <a:r>
              <a:rPr lang="en-US" dirty="0"/>
              <a:t>Private-sector investment demand falls far short of private-sector saving</a:t>
            </a:r>
          </a:p>
          <a:p>
            <a:endParaRPr lang="en-US" dirty="0"/>
          </a:p>
          <a:p>
            <a:r>
              <a:rPr lang="en-US" dirty="0"/>
              <a:t>Interest rates don’t fall far enough to bring them into balance</a:t>
            </a:r>
          </a:p>
          <a:p>
            <a:endParaRPr lang="en-US" dirty="0"/>
          </a:p>
          <a:p>
            <a:r>
              <a:rPr lang="en-US" dirty="0"/>
              <a:t>Alvin Hansen, 1930s </a:t>
            </a:r>
          </a:p>
          <a:p>
            <a:endParaRPr lang="en-US" dirty="0"/>
          </a:p>
          <a:p>
            <a:r>
              <a:rPr lang="en-US" dirty="0"/>
              <a:t>Larry Summers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</a:t>
            </a:r>
          </a:p>
        </p:txBody>
      </p:sp>
    </p:spTree>
    <p:extLst>
      <p:ext uri="{BB962C8B-B14F-4D97-AF65-F5344CB8AC3E}">
        <p14:creationId xmlns:p14="http://schemas.microsoft.com/office/powerpoint/2010/main" val="3020203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/>
              <a:t>Review and Questions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Current Events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Practice Problems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/>
              <a:t>Excel Skills: Random Numbers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544689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391400" cy="4525963"/>
          </a:xfrm>
        </p:spPr>
        <p:txBody>
          <a:bodyPr>
            <a:normAutofit/>
          </a:bodyPr>
          <a:lstStyle/>
          <a:p>
            <a:r>
              <a:rPr lang="en-US" dirty="0"/>
              <a:t>Secular stagnation in Great Depression</a:t>
            </a:r>
          </a:p>
          <a:p>
            <a:endParaRPr lang="en-US" dirty="0"/>
          </a:p>
          <a:p>
            <a:r>
              <a:rPr lang="en-US" dirty="0"/>
              <a:t>World War II and the postwar spending boom lifted the U.S. economy from the stagnation of the 1930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Depression and WWII</a:t>
            </a:r>
          </a:p>
        </p:txBody>
      </p:sp>
    </p:spTree>
    <p:extLst>
      <p:ext uri="{BB962C8B-B14F-4D97-AF65-F5344CB8AC3E}">
        <p14:creationId xmlns:p14="http://schemas.microsoft.com/office/powerpoint/2010/main" val="3436191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Economy’s structure changed</a:t>
            </a:r>
          </a:p>
          <a:p>
            <a:endParaRPr lang="en-US" dirty="0"/>
          </a:p>
          <a:p>
            <a:r>
              <a:rPr lang="en-US" dirty="0"/>
              <a:t>Computing power cheaper</a:t>
            </a:r>
          </a:p>
          <a:p>
            <a:pPr lvl="1"/>
            <a:r>
              <a:rPr lang="en-US" dirty="0"/>
              <a:t>Google and Facebook need less capital</a:t>
            </a:r>
          </a:p>
          <a:p>
            <a:endParaRPr lang="en-US" dirty="0"/>
          </a:p>
          <a:p>
            <a:r>
              <a:rPr lang="en-US" dirty="0"/>
              <a:t>Malls replaced by e-commerce</a:t>
            </a:r>
          </a:p>
          <a:p>
            <a:endParaRPr lang="en-US" dirty="0"/>
          </a:p>
          <a:p>
            <a:r>
              <a:rPr lang="en-US" dirty="0"/>
              <a:t>Small urban apartments vs. suburban houses</a:t>
            </a:r>
          </a:p>
          <a:p>
            <a:endParaRPr lang="en-US" dirty="0"/>
          </a:p>
          <a:p>
            <a:r>
              <a:rPr lang="en-US" dirty="0"/>
              <a:t>Cars and appliances replaced less often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59465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Now: Private-Sector Investment ↓</a:t>
            </a:r>
          </a:p>
        </p:txBody>
      </p:sp>
    </p:spTree>
    <p:extLst>
      <p:ext uri="{BB962C8B-B14F-4D97-AF65-F5344CB8AC3E}">
        <p14:creationId xmlns:p14="http://schemas.microsoft.com/office/powerpoint/2010/main" val="1315995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391400" cy="4525963"/>
          </a:xfrm>
        </p:spPr>
        <p:txBody>
          <a:bodyPr>
            <a:normAutofit/>
          </a:bodyPr>
          <a:lstStyle/>
          <a:p>
            <a:r>
              <a:rPr lang="en-US" dirty="0"/>
              <a:t>Fewer children/workers</a:t>
            </a:r>
          </a:p>
          <a:p>
            <a:endParaRPr lang="en-US" dirty="0"/>
          </a:p>
          <a:p>
            <a:r>
              <a:rPr lang="en-US" dirty="0"/>
              <a:t>More inequality</a:t>
            </a:r>
          </a:p>
          <a:p>
            <a:endParaRPr lang="en-US" dirty="0"/>
          </a:p>
          <a:p>
            <a:r>
              <a:rPr lang="en-US" dirty="0"/>
              <a:t>Longer retirement periods</a:t>
            </a:r>
          </a:p>
          <a:p>
            <a:endParaRPr lang="en-US" dirty="0"/>
          </a:p>
          <a:p>
            <a:r>
              <a:rPr lang="en-US" dirty="0"/>
              <a:t>Increased uncertainty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Now: Private-Sector Savings ↑</a:t>
            </a:r>
          </a:p>
        </p:txBody>
      </p:sp>
    </p:spTree>
    <p:extLst>
      <p:ext uri="{BB962C8B-B14F-4D97-AF65-F5344CB8AC3E}">
        <p14:creationId xmlns:p14="http://schemas.microsoft.com/office/powerpoint/2010/main" val="3587808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Demographics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9EBE1C-0771-4E52-9519-C2F41A7DD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76400"/>
            <a:ext cx="8229600" cy="443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48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391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Extremely low interest rates</a:t>
            </a:r>
          </a:p>
          <a:p>
            <a:endParaRPr lang="en-US" dirty="0"/>
          </a:p>
          <a:p>
            <a:r>
              <a:rPr lang="en-US" dirty="0"/>
              <a:t>Weak demand</a:t>
            </a:r>
          </a:p>
          <a:p>
            <a:endParaRPr lang="en-US" dirty="0"/>
          </a:p>
          <a:p>
            <a:r>
              <a:rPr lang="en-US" dirty="0"/>
              <a:t>Low growth </a:t>
            </a:r>
          </a:p>
          <a:p>
            <a:endParaRPr lang="en-US" dirty="0"/>
          </a:p>
          <a:p>
            <a:r>
              <a:rPr lang="en-US" dirty="0"/>
              <a:t>Inflation down (or deflation)</a:t>
            </a:r>
          </a:p>
          <a:p>
            <a:endParaRPr lang="en-US" dirty="0"/>
          </a:p>
          <a:p>
            <a:r>
              <a:rPr lang="en-US" dirty="0"/>
              <a:t>Bidding price of existing capital assets</a:t>
            </a:r>
          </a:p>
          <a:p>
            <a:endParaRPr lang="en-US" dirty="0"/>
          </a:p>
          <a:p>
            <a:r>
              <a:rPr lang="en-US" dirty="0"/>
              <a:t>Central banks can’t stimulate economy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</p:spTree>
    <p:extLst>
      <p:ext uri="{BB962C8B-B14F-4D97-AF65-F5344CB8AC3E}">
        <p14:creationId xmlns:p14="http://schemas.microsoft.com/office/powerpoint/2010/main" val="3147347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Rates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1AA33F-9D84-48DD-96CA-1B2162B27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676400"/>
            <a:ext cx="8458200" cy="397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7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4783E8-DDC9-4D49-8763-1D6F11565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57400"/>
            <a:ext cx="8229600" cy="334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65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5B29F3-F69B-4A44-BC12-7928709BF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 1317-2018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882C63-AFB0-4412-A22C-2C46D173A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02465"/>
            <a:ext cx="7010400" cy="444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67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en-US" dirty="0"/>
              <a:t>Larry Summers. “</a:t>
            </a:r>
            <a:r>
              <a:rPr lang="en-US" dirty="0">
                <a:hlinkClick r:id="rId2"/>
              </a:rPr>
              <a:t>The Age of Secular Stagnation: What It Is and What to Do about It</a:t>
            </a:r>
            <a:r>
              <a:rPr lang="en-US" dirty="0"/>
              <a:t>.” </a:t>
            </a:r>
            <a:r>
              <a:rPr lang="en-US" i="1" dirty="0"/>
              <a:t>Foreign Affairs </a:t>
            </a:r>
            <a:r>
              <a:rPr lang="en-US" dirty="0"/>
              <a:t>(February 15, 2016)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“</a:t>
            </a:r>
            <a:r>
              <a:rPr lang="en-US" dirty="0">
                <a:hlinkClick r:id="rId3"/>
              </a:rPr>
              <a:t>What it Means to Suffer from Secular Stagnation</a:t>
            </a:r>
            <a:r>
              <a:rPr lang="en-US" dirty="0"/>
              <a:t>.” </a:t>
            </a:r>
            <a:r>
              <a:rPr lang="en-US" i="1" dirty="0"/>
              <a:t>The Economist </a:t>
            </a:r>
            <a:r>
              <a:rPr lang="en-US" dirty="0"/>
              <a:t>(March 8, 2015)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Coen </a:t>
            </a:r>
            <a:r>
              <a:rPr lang="en-US" dirty="0" err="1"/>
              <a:t>Teulings</a:t>
            </a:r>
            <a:r>
              <a:rPr lang="en-US" dirty="0"/>
              <a:t> and Richard Baldwin, eds. </a:t>
            </a:r>
            <a:r>
              <a:rPr lang="en-US" i="1" dirty="0"/>
              <a:t>Secular Stagnation: Facts, Causes and Cures</a:t>
            </a:r>
            <a:r>
              <a:rPr lang="en-US" dirty="0"/>
              <a:t>. VOX, 2014 (</a:t>
            </a:r>
            <a:r>
              <a:rPr lang="en-US" dirty="0">
                <a:hlinkClick r:id="rId4"/>
              </a:rPr>
              <a:t>link</a:t>
            </a:r>
            <a:r>
              <a:rPr lang="en-US" dirty="0"/>
              <a:t>)</a:t>
            </a:r>
          </a:p>
          <a:p>
            <a:pPr fontAlgn="base"/>
            <a:endParaRPr lang="en-US" sz="3100" dirty="0"/>
          </a:p>
          <a:p>
            <a:pPr fontAlgn="base"/>
            <a:r>
              <a:rPr lang="en-US" dirty="0" err="1"/>
              <a:t>Schmelzing</a:t>
            </a:r>
            <a:r>
              <a:rPr lang="en-US" dirty="0"/>
              <a:t>, Paul. “Eight Centuries of Global Real Interest Rates, R-G, and the ‘</a:t>
            </a:r>
            <a:r>
              <a:rPr lang="en-US" dirty="0" err="1"/>
              <a:t>Suprasecular</a:t>
            </a:r>
            <a:r>
              <a:rPr lang="en-US" dirty="0"/>
              <a:t>’ Decline, 1311-2018." Working Paper, 2020. </a:t>
            </a:r>
            <a:endParaRPr lang="en-US" sz="3100" dirty="0"/>
          </a:p>
          <a:p>
            <a:pPr fontAlgn="base"/>
            <a:endParaRPr lang="en-US" dirty="0"/>
          </a:p>
          <a:p>
            <a:pPr marL="0" indent="0">
              <a:buNone/>
            </a:pPr>
            <a:endParaRPr lang="en-US" sz="3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</p:spTree>
    <p:extLst>
      <p:ext uri="{BB962C8B-B14F-4D97-AF65-F5344CB8AC3E}">
        <p14:creationId xmlns:p14="http://schemas.microsoft.com/office/powerpoint/2010/main" val="1469312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606800"/>
            <a:ext cx="8153400" cy="1470025"/>
          </a:xfrm>
        </p:spPr>
        <p:txBody>
          <a:bodyPr/>
          <a:lstStyle/>
          <a:p>
            <a:r>
              <a:rPr lang="en-US" dirty="0"/>
              <a:t>3. Practice Problems</a:t>
            </a:r>
          </a:p>
        </p:txBody>
      </p:sp>
    </p:spTree>
    <p:extLst>
      <p:ext uri="{BB962C8B-B14F-4D97-AF65-F5344CB8AC3E}">
        <p14:creationId xmlns:p14="http://schemas.microsoft.com/office/powerpoint/2010/main" val="412776210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606800"/>
            <a:ext cx="8153400" cy="1470025"/>
          </a:xfrm>
        </p:spPr>
        <p:txBody>
          <a:bodyPr/>
          <a:lstStyle/>
          <a:p>
            <a:r>
              <a:rPr lang="en-US" dirty="0"/>
              <a:t>1. Review and Questions</a:t>
            </a:r>
          </a:p>
        </p:txBody>
      </p:sp>
    </p:spTree>
    <p:extLst>
      <p:ext uri="{BB962C8B-B14F-4D97-AF65-F5344CB8AC3E}">
        <p14:creationId xmlns:p14="http://schemas.microsoft.com/office/powerpoint/2010/main" val="3887655154"/>
      </p:ext>
    </p:extLst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 1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9248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You invest $20,000 in a stock selling for $50 with maximum leverage and a 50% initial margin. What is your return if the stock increases to $60? (Ignore interest and commissions.)</a:t>
            </a:r>
            <a:endParaRPr lang="en-US" sz="2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 2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1" y="1278971"/>
            <a:ext cx="8458200" cy="160582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You buy 100 shares on 60% margin when the stock is selling at $30. The interest rate is 8% annual, and commissions on the purchase and sale are 2%. What is the return a year later, if you receive a $0.40 dividend and sell the stock for $35?</a:t>
            </a:r>
          </a:p>
        </p:txBody>
      </p:sp>
    </p:spTree>
    <p:extLst>
      <p:ext uri="{BB962C8B-B14F-4D97-AF65-F5344CB8AC3E}">
        <p14:creationId xmlns:p14="http://schemas.microsoft.com/office/powerpoint/2010/main" val="809213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 3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25509"/>
            <a:ext cx="8261350" cy="1393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You short 100 shares selling at $70. Your margin requirement is 65% (6% interest) and the commission $160. There is a $3.00 dividend. You buy 100 shares at $60 to close out your position and there is a $150 commission. What is your return?</a:t>
            </a:r>
          </a:p>
        </p:txBody>
      </p:sp>
    </p:spTree>
    <p:extLst>
      <p:ext uri="{BB962C8B-B14F-4D97-AF65-F5344CB8AC3E}">
        <p14:creationId xmlns:p14="http://schemas.microsoft.com/office/powerpoint/2010/main" val="25184044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 4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25509"/>
            <a:ext cx="8261350" cy="13938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The stock of the Wolf Co. is selling for $45 a share. You put in a limit buy order at $40 for one month. During the month the stock price declines to $38, then jumps to $50. Ignoring commissions, what would have been your rate of return on this investment? What would be your rate of return if you had put in a market order? What if your limit buy order was at $35?</a:t>
            </a:r>
          </a:p>
        </p:txBody>
      </p:sp>
    </p:spTree>
    <p:extLst>
      <p:ext uri="{BB962C8B-B14F-4D97-AF65-F5344CB8AC3E}">
        <p14:creationId xmlns:p14="http://schemas.microsoft.com/office/powerpoint/2010/main" val="41119654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606800"/>
            <a:ext cx="8153400" cy="1470025"/>
          </a:xfrm>
        </p:spPr>
        <p:txBody>
          <a:bodyPr/>
          <a:lstStyle/>
          <a:p>
            <a:r>
              <a:rPr lang="en-US" dirty="0"/>
              <a:t>4. Excel Skills</a:t>
            </a:r>
          </a:p>
        </p:txBody>
      </p:sp>
    </p:spTree>
    <p:extLst>
      <p:ext uri="{BB962C8B-B14F-4D97-AF65-F5344CB8AC3E}">
        <p14:creationId xmlns:p14="http://schemas.microsoft.com/office/powerpoint/2010/main" val="1582481560"/>
      </p:ext>
    </p:extLst>
  </p:cSld>
  <p:clrMapOvr>
    <a:masterClrMapping/>
  </p:clrMapOvr>
  <p:transition spd="med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>
              <a:lnSpc>
                <a:spcPct val="150000"/>
              </a:lnSpc>
            </a:pPr>
            <a:r>
              <a:rPr lang="en-US" dirty="0"/>
              <a:t>RAND</a:t>
            </a:r>
          </a:p>
          <a:p>
            <a:pPr hangingPunct="0">
              <a:lnSpc>
                <a:spcPct val="150000"/>
              </a:lnSpc>
            </a:pPr>
            <a:r>
              <a:rPr lang="en-US" dirty="0"/>
              <a:t>NORMDIST</a:t>
            </a:r>
          </a:p>
          <a:p>
            <a:pPr hangingPunct="0">
              <a:lnSpc>
                <a:spcPct val="150000"/>
              </a:lnSpc>
            </a:pPr>
            <a:r>
              <a:rPr lang="en-US" dirty="0"/>
              <a:t>NORMSDIST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Numbers</a:t>
            </a:r>
          </a:p>
        </p:txBody>
      </p:sp>
    </p:spTree>
    <p:extLst>
      <p:ext uri="{BB962C8B-B14F-4D97-AF65-F5344CB8AC3E}">
        <p14:creationId xmlns:p14="http://schemas.microsoft.com/office/powerpoint/2010/main" val="2878084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0FBB42-1A18-46DA-A7CD-73039E74DA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What is a Market</a:t>
            </a:r>
          </a:p>
          <a:p>
            <a:pPr>
              <a:lnSpc>
                <a:spcPct val="150000"/>
              </a:lnSpc>
            </a:pPr>
            <a:r>
              <a:rPr lang="en-US" dirty="0"/>
              <a:t>Market Efficiency</a:t>
            </a:r>
          </a:p>
          <a:p>
            <a:pPr>
              <a:lnSpc>
                <a:spcPct val="150000"/>
              </a:lnSpc>
            </a:pPr>
            <a:r>
              <a:rPr lang="en-US" dirty="0"/>
              <a:t>Types of Markets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Money vs. Capital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Primary vs. Secondary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Markets for Different Securities</a:t>
            </a:r>
          </a:p>
          <a:p>
            <a:pPr>
              <a:lnSpc>
                <a:spcPct val="150000"/>
              </a:lnSpc>
            </a:pPr>
            <a:r>
              <a:rPr lang="en-US" dirty="0"/>
              <a:t>Market Orders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BA73A3-1136-4ADD-8775-BD6E82ED8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Ideas </a:t>
            </a:r>
            <a:r>
              <a:rPr lang="en-US" sz="3200" dirty="0"/>
              <a:t>(</a:t>
            </a:r>
            <a:r>
              <a:rPr lang="en-US" sz="3200"/>
              <a:t>Slides 2.1-46)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437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3.1.1 Characteristics of a Good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788670" lvl="1" indent="-51435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Timely and accurate information</a:t>
            </a:r>
          </a:p>
          <a:p>
            <a:pPr marL="788670" lvl="1" indent="-514350">
              <a:buFont typeface="+mj-lt"/>
              <a:buAutoNum type="arabicPeriod"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Liquidity</a:t>
            </a:r>
          </a:p>
          <a:p>
            <a:pPr marL="1316736" lvl="2" indent="-457200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Marketability</a:t>
            </a:r>
          </a:p>
          <a:p>
            <a:pPr marL="1316736" lvl="2" indent="-457200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Price continuity</a:t>
            </a:r>
          </a:p>
          <a:p>
            <a:pPr marL="1316736" lvl="2" indent="-457200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Depth</a:t>
            </a:r>
          </a:p>
          <a:p>
            <a:pPr marL="1316736" lvl="2" indent="-457200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Low transaction costs</a:t>
            </a:r>
          </a:p>
          <a:p>
            <a:pPr marL="1316736" lvl="2" indent="-457200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Cost of reaching the market</a:t>
            </a:r>
          </a:p>
          <a:p>
            <a:pPr marL="1316736" lvl="2" indent="-457200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Brokerage costs</a:t>
            </a:r>
          </a:p>
          <a:p>
            <a:pPr marL="1316736" lvl="2" indent="-457200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Cost of transferring the asset</a:t>
            </a:r>
          </a:p>
          <a:p>
            <a:pPr marL="1316736" lvl="2" indent="-457200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Prices rapidly adjust to new information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Informationally Efficient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arge number of competing profit-maximizing participants </a:t>
            </a:r>
          </a:p>
          <a:p>
            <a:pPr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information comes in a random fashion</a:t>
            </a:r>
          </a:p>
          <a:p>
            <a:pPr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Profit-maximizing investors cause security prices to adjust rapidly to reflect the effect of new information</a:t>
            </a:r>
          </a:p>
          <a:p>
            <a:endParaRPr lang="en-CA" dirty="0"/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Weak-Form </a:t>
            </a:r>
            <a:r>
              <a:rPr lang="en-US" dirty="0" err="1"/>
              <a:t>EMH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 prices reflect all security-market historical information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Including the historical sequence of prices, rates of return, trading volume data, and other market-generated information</a:t>
            </a:r>
          </a:p>
          <a:p>
            <a:pPr>
              <a:lnSpc>
                <a:spcPct val="12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Past rates of return and other market data should have no relationship with future rates of return</a:t>
            </a:r>
          </a:p>
          <a:p>
            <a:pPr>
              <a:lnSpc>
                <a:spcPct val="12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short, prices reflect all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information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err="1"/>
              <a:t>Semistrong</a:t>
            </a:r>
            <a:r>
              <a:rPr lang="en-US" dirty="0"/>
              <a:t>-Form </a:t>
            </a:r>
            <a:r>
              <a:rPr lang="en-US" dirty="0" err="1"/>
              <a:t>EMH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Current security prices reflect all public information</a:t>
            </a:r>
            <a:endParaRPr lang="en-US" sz="2800" dirty="0"/>
          </a:p>
          <a:p>
            <a:pPr lvl="1">
              <a:lnSpc>
                <a:spcPct val="16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Market and non-market information</a:t>
            </a:r>
          </a:p>
          <a:p>
            <a:pPr>
              <a:lnSpc>
                <a:spcPct val="160000"/>
              </a:lnSpc>
            </a:pPr>
            <a:r>
              <a:rPr lang="en-US" sz="2800" dirty="0"/>
              <a:t>Public information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after it is should not lead to above-average, risk-adjusted profits</a:t>
            </a:r>
          </a:p>
          <a:p>
            <a:pPr>
              <a:lnSpc>
                <a:spcPct val="16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short, prices reflect all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information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Strong-Form </a:t>
            </a:r>
            <a:r>
              <a:rPr lang="en-US" dirty="0" err="1"/>
              <a:t>EMH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771" y="1600200"/>
            <a:ext cx="8229600" cy="4898335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sz="2800" dirty="0"/>
              <a:t>Stock prices reflect all public and private information</a:t>
            </a:r>
          </a:p>
          <a:p>
            <a:pPr>
              <a:lnSpc>
                <a:spcPct val="170000"/>
              </a:lnSpc>
            </a:pPr>
            <a:r>
              <a:rPr lang="en-US" sz="2800" dirty="0"/>
              <a:t>No investors consistently derive above-average, risk-adjusted rates of return</a:t>
            </a:r>
          </a:p>
          <a:p>
            <a:pPr>
              <a:lnSpc>
                <a:spcPct val="170000"/>
              </a:lnSpc>
            </a:pPr>
            <a:r>
              <a:rPr lang="en-US" sz="2800" dirty="0"/>
              <a:t>In short, prices reflect all </a:t>
            </a:r>
            <a:r>
              <a:rPr lang="en-US" sz="2800" b="1" dirty="0"/>
              <a:t>public and private </a:t>
            </a:r>
            <a:r>
              <a:rPr lang="en-US" sz="2800" dirty="0"/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1372140056"/>
      </p:ext>
    </p:extLst>
  </p:cSld>
  <p:clrMapOvr>
    <a:masterClrMapping/>
  </p:clrMapOvr>
  <p:transition spd="med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ontemporary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temporary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3547</TotalTime>
  <Words>1058</Words>
  <Application>Microsoft Office PowerPoint</Application>
  <PresentationFormat>On-screen Show (4:3)</PresentationFormat>
  <Paragraphs>203</Paragraphs>
  <Slides>35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Century Gothic</vt:lpstr>
      <vt:lpstr>Contemporary blue</vt:lpstr>
      <vt:lpstr>1_Contemporary blue</vt:lpstr>
      <vt:lpstr>FIN 377: Investments</vt:lpstr>
      <vt:lpstr>Overview</vt:lpstr>
      <vt:lpstr>1. Review and Questions</vt:lpstr>
      <vt:lpstr>Key Ideas (Slides 2.1-46)</vt:lpstr>
      <vt:lpstr>3.1.1 Characteristics of a Good Market</vt:lpstr>
      <vt:lpstr>Informationally Efficient Market</vt:lpstr>
      <vt:lpstr>Weak-Form EMH</vt:lpstr>
      <vt:lpstr>Semistrong-Form EMH</vt:lpstr>
      <vt:lpstr>Strong-Form EMH</vt:lpstr>
      <vt:lpstr>Overview</vt:lpstr>
      <vt:lpstr>The Bond Market</vt:lpstr>
      <vt:lpstr>Equity Securities</vt:lpstr>
      <vt:lpstr>Derivatives Markets</vt:lpstr>
      <vt:lpstr>Derivatives Markets</vt:lpstr>
      <vt:lpstr>3.5.4 Margin Transactions</vt:lpstr>
      <vt:lpstr>3.5.5 Short Sales</vt:lpstr>
      <vt:lpstr>2. Current Events Secular Stagnation</vt:lpstr>
      <vt:lpstr>Definition</vt:lpstr>
      <vt:lpstr>Basics</vt:lpstr>
      <vt:lpstr>Great Depression and WWII</vt:lpstr>
      <vt:lpstr>Now: Private-Sector Investment ↓</vt:lpstr>
      <vt:lpstr>Now: Private-Sector Savings ↑</vt:lpstr>
      <vt:lpstr>Demographics</vt:lpstr>
      <vt:lpstr>Implications</vt:lpstr>
      <vt:lpstr>Interest Rates</vt:lpstr>
      <vt:lpstr>Inflation</vt:lpstr>
      <vt:lpstr>Trend 1317-2018</vt:lpstr>
      <vt:lpstr>Bibliography</vt:lpstr>
      <vt:lpstr>3. Practice Problems</vt:lpstr>
      <vt:lpstr>Practice Problem 1</vt:lpstr>
      <vt:lpstr>Practice Problem 2</vt:lpstr>
      <vt:lpstr>Practice Problem 3</vt:lpstr>
      <vt:lpstr>Practice Problem 4</vt:lpstr>
      <vt:lpstr>4. Excel Skills</vt:lpstr>
      <vt:lpstr>Random Numbers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</dc:creator>
  <cp:lastModifiedBy>Schrenk, Lawrence</cp:lastModifiedBy>
  <cp:revision>439</cp:revision>
  <dcterms:created xsi:type="dcterms:W3CDTF">2004-10-03T21:09:17Z</dcterms:created>
  <dcterms:modified xsi:type="dcterms:W3CDTF">2021-01-28T01:11:46Z</dcterms:modified>
</cp:coreProperties>
</file>