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18"/>
  </p:notesMasterIdLst>
  <p:handoutMasterIdLst>
    <p:handoutMasterId r:id="rId19"/>
  </p:handoutMasterIdLst>
  <p:sldIdLst>
    <p:sldId id="397" r:id="rId2"/>
    <p:sldId id="383" r:id="rId3"/>
    <p:sldId id="384" r:id="rId4"/>
    <p:sldId id="402" r:id="rId5"/>
    <p:sldId id="403" r:id="rId6"/>
    <p:sldId id="404" r:id="rId7"/>
    <p:sldId id="405" r:id="rId8"/>
    <p:sldId id="398" r:id="rId9"/>
    <p:sldId id="324" r:id="rId10"/>
    <p:sldId id="385" r:id="rId11"/>
    <p:sldId id="382" r:id="rId12"/>
    <p:sldId id="406" r:id="rId13"/>
    <p:sldId id="407" r:id="rId14"/>
    <p:sldId id="400" r:id="rId15"/>
    <p:sldId id="399" r:id="rId16"/>
    <p:sldId id="401" r:id="rId17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B3C3D3"/>
    <a:srgbClr val="002B5C"/>
    <a:srgbClr val="ADC6D7"/>
    <a:srgbClr val="00BEB9"/>
    <a:srgbClr val="00CAC5"/>
    <a:srgbClr val="00CFC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6163" autoAdjust="0"/>
  </p:normalViewPr>
  <p:slideViewPr>
    <p:cSldViewPr>
      <p:cViewPr varScale="1">
        <p:scale>
          <a:sx n="114" d="100"/>
          <a:sy n="114" d="100"/>
        </p:scale>
        <p:origin x="166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4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3714"/>
    </p:cViewPr>
  </p:sorterViewPr>
  <p:notesViewPr>
    <p:cSldViewPr>
      <p:cViewPr varScale="1">
        <p:scale>
          <a:sx n="87" d="100"/>
          <a:sy n="87" d="100"/>
        </p:scale>
        <p:origin x="3840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62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03F7FA54-1521-4DD7-9404-29EC1BA7038B}" type="datetimeFigureOut">
              <a:rPr lang="en-US"/>
              <a:pPr>
                <a:defRPr/>
              </a:pPr>
              <a:t>10/3/2020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EBFD8F90-EA37-43C3-8ED6-D915013D7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20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>
                <a:latin typeface="Century Gothic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95839"/>
            <a:ext cx="5638273" cy="308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726181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6413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98013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95549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80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8861331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5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1142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142" y="428"/>
            <a:ext cx="9142858" cy="6857143"/>
          </a:xfrm>
          <a:prstGeom prst="rect">
            <a:avLst/>
          </a:prstGeom>
          <a:noFill/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771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771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20571" y="632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42B5BB-0271-4951-9864-F5338956FB89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of 33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05371" y="632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9EF39E9-0DEB-488D-A1FF-A8C274C77028}" type="datetime12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10:14 AM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971" y="6157813"/>
            <a:ext cx="1219200" cy="66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12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</p:sldLayoutIdLst>
  <p:transition spd="med">
    <p:fade thruBlk="1"/>
  </p:transition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4400" b="1">
          <a:solidFill>
            <a:schemeClr val="tx1">
              <a:alpha val="10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3600">
          <a:latin typeface="Arial" panose="020B0604020202020204" pitchFamily="34" charset="0"/>
          <a:cs typeface="Arial" panose="020B0604020202020204" pitchFamily="34" charset="0"/>
        </a:defRPr>
      </a:lvl1pPr>
      <a:lvl2pPr marL="742950" indent="-285750" eaLnBrk="1" hangingPunct="1">
        <a:buChar char="–"/>
        <a:defRPr sz="2800"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eaLnBrk="1" hangingPunct="1">
        <a:buChar char="•"/>
        <a:defRPr sz="2400"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eaLnBrk="1" hangingPunct="1">
        <a:buChar char="–"/>
        <a:defRPr sz="2000"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eaLnBrk="1" hangingPunct="1">
        <a:buChar char="»"/>
        <a:defRPr sz="1800"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inona.az1.qualtrics.com/jfe/form/SV_cuomPAqXwyXQc61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094577"/>
            <a:ext cx="8458200" cy="1306223"/>
          </a:xfrm>
        </p:spPr>
        <p:txBody>
          <a:bodyPr>
            <a:normAutofit/>
          </a:bodyPr>
          <a:lstStyle/>
          <a:p>
            <a:r>
              <a:rPr lang="en-US" dirty="0"/>
              <a:t>Week 7: Introduction to Portfolio Management II </a:t>
            </a:r>
          </a:p>
          <a:p>
            <a:r>
              <a:rPr lang="en-US" sz="2400" dirty="0"/>
              <a:t>Larry Schrenk, Instructor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FIN 377: Investments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586671"/>
      </p:ext>
    </p:extLst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Problem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Write down your estimate of the percentage of words in the English language that </a:t>
            </a:r>
            <a:r>
              <a:rPr lang="en-US" i="1" dirty="0"/>
              <a:t>begin</a:t>
            </a:r>
            <a:r>
              <a:rPr lang="en-US" dirty="0"/>
              <a:t> with the letter ‘</a:t>
            </a:r>
            <a:r>
              <a:rPr lang="en-US" dirty="0" err="1"/>
              <a:t>‘a</a:t>
            </a:r>
            <a:r>
              <a:rPr lang="en-US" dirty="0"/>
              <a:t>.’’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99488135"/>
      </p:ext>
    </p:extLst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Problem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Write down your estimate of the percentage of words in the English language that have the letter ‘</a:t>
            </a:r>
            <a:r>
              <a:rPr lang="en-US" dirty="0" err="1"/>
              <a:t>‘a</a:t>
            </a:r>
            <a:r>
              <a:rPr lang="en-US" dirty="0"/>
              <a:t>’’ </a:t>
            </a:r>
            <a:r>
              <a:rPr lang="en-US" i="1" dirty="0"/>
              <a:t>as their third letter</a:t>
            </a:r>
            <a:r>
              <a:rPr lang="en-US" dirty="0"/>
              <a:t>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59015370"/>
      </p:ext>
    </p:extLst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Problem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Linda is thirty-one years old, single, outspoken, and very smart. She majored in philosophy. As a student, she was deeply concerned with issues of discrimination and social justice, and she participated in antinuclear demonstrations.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List the letters of following descriptions in order from greater to lesser likelihood: </a:t>
            </a:r>
          </a:p>
          <a:p>
            <a:pPr marL="0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dirty="0"/>
              <a:t>A. Linda is a bank teller and member of the League of Women Voters. </a:t>
            </a:r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dirty="0"/>
              <a:t>B. Linda is a bank teller. </a:t>
            </a:r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dirty="0"/>
              <a:t>C. Linda is a bank teller who is active in the feminist movement and member of the League of Women Voters. </a:t>
            </a:r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dirty="0"/>
              <a:t>D. Linda is a bank teller who is active in the feminist movement. </a:t>
            </a:r>
          </a:p>
        </p:txBody>
      </p:sp>
    </p:spTree>
    <p:extLst>
      <p:ext uri="{BB962C8B-B14F-4D97-AF65-F5344CB8AC3E}">
        <p14:creationId xmlns:p14="http://schemas.microsoft.com/office/powerpoint/2010/main" val="974339116"/>
      </p:ext>
    </p:extLst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Problem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Part 1: Take the last three digits of your phone number. Add the number one to the front of the string and write it down.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Part 2: On the next line, write down your best estimate of the actual year in which the Taj Mahal was completed (do this even if you can only make a wild guess).</a:t>
            </a:r>
          </a:p>
        </p:txBody>
      </p:sp>
    </p:spTree>
    <p:extLst>
      <p:ext uri="{BB962C8B-B14F-4D97-AF65-F5344CB8AC3E}">
        <p14:creationId xmlns:p14="http://schemas.microsoft.com/office/powerpoint/2010/main" val="2796045008"/>
      </p:ext>
    </p:extLst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/>
          <a:lstStyle/>
          <a:p>
            <a:r>
              <a:rPr lang="en-US" strike="sngStrike" dirty="0"/>
              <a:t>3. Practice Problems</a:t>
            </a:r>
          </a:p>
        </p:txBody>
      </p:sp>
    </p:spTree>
    <p:extLst>
      <p:ext uri="{BB962C8B-B14F-4D97-AF65-F5344CB8AC3E}">
        <p14:creationId xmlns:p14="http://schemas.microsoft.com/office/powerpoint/2010/main" val="412776210"/>
      </p:ext>
    </p:extLst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/>
          <a:lstStyle/>
          <a:p>
            <a:r>
              <a:rPr lang="en-US" dirty="0"/>
              <a:t>4. Excel Skills</a:t>
            </a:r>
          </a:p>
        </p:txBody>
      </p:sp>
    </p:spTree>
    <p:extLst>
      <p:ext uri="{BB962C8B-B14F-4D97-AF65-F5344CB8AC3E}">
        <p14:creationId xmlns:p14="http://schemas.microsoft.com/office/powerpoint/2010/main" val="1582481560"/>
      </p:ext>
    </p:extLst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hangingPunct="0">
              <a:lnSpc>
                <a:spcPct val="150000"/>
              </a:lnSpc>
            </a:pPr>
            <a:r>
              <a:rPr lang="en-US" dirty="0"/>
              <a:t>AVERAGE </a:t>
            </a:r>
          </a:p>
          <a:p>
            <a:pPr hangingPunct="0">
              <a:lnSpc>
                <a:spcPct val="150000"/>
              </a:lnSpc>
            </a:pPr>
            <a:r>
              <a:rPr lang="en-US" dirty="0"/>
              <a:t>MEDIAN</a:t>
            </a:r>
          </a:p>
          <a:p>
            <a:pPr hangingPunct="0">
              <a:lnSpc>
                <a:spcPct val="150000"/>
              </a:lnSpc>
            </a:pPr>
            <a:r>
              <a:rPr lang="en-US" dirty="0"/>
              <a:t>MODE</a:t>
            </a:r>
          </a:p>
          <a:p>
            <a:pPr hangingPunct="0">
              <a:lnSpc>
                <a:spcPct val="150000"/>
              </a:lnSpc>
            </a:pPr>
            <a:r>
              <a:rPr lang="en-US" dirty="0"/>
              <a:t>GEOMEAN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Averages</a:t>
            </a:r>
          </a:p>
        </p:txBody>
      </p:sp>
    </p:spTree>
    <p:extLst>
      <p:ext uri="{BB962C8B-B14F-4D97-AF65-F5344CB8AC3E}">
        <p14:creationId xmlns:p14="http://schemas.microsoft.com/office/powerpoint/2010/main" val="2878084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Review and Questions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Current Events: Common Biases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sz="3600" strike="sngStrike" dirty="0"/>
              <a:t>Practice Problems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Excel Skills: Averages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1544689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/>
          <a:lstStyle/>
          <a:p>
            <a:r>
              <a:rPr lang="en-US" dirty="0"/>
              <a:t>1. Review and Questions</a:t>
            </a:r>
          </a:p>
        </p:txBody>
      </p:sp>
    </p:spTree>
    <p:extLst>
      <p:ext uri="{BB962C8B-B14F-4D97-AF65-F5344CB8AC3E}">
        <p14:creationId xmlns:p14="http://schemas.microsoft.com/office/powerpoint/2010/main" val="3887655154"/>
      </p:ext>
    </p:extLst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70FBB42-1A18-46DA-A7CD-73039E74DA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Greedy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Mean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Risk Averse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Variance/Standard Deviation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5BA73A3-1136-4ADD-8775-BD6E82ED8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59465"/>
            <a:ext cx="8686800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400" dirty="0"/>
              <a:t>Steps to CAPM: 1. Assumptions</a:t>
            </a:r>
          </a:p>
        </p:txBody>
      </p:sp>
    </p:spTree>
    <p:extLst>
      <p:ext uri="{BB962C8B-B14F-4D97-AF65-F5344CB8AC3E}">
        <p14:creationId xmlns:p14="http://schemas.microsoft.com/office/powerpoint/2010/main" val="1201437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70FBB42-1A18-46DA-A7CD-73039E74DA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Only one security</a:t>
            </a:r>
          </a:p>
          <a:p>
            <a:pPr>
              <a:lnSpc>
                <a:spcPct val="150000"/>
              </a:lnSpc>
            </a:pPr>
            <a:r>
              <a:rPr lang="en-US" dirty="0"/>
              <a:t>Risk vs. return</a:t>
            </a:r>
          </a:p>
          <a:p>
            <a:pPr>
              <a:lnSpc>
                <a:spcPct val="150000"/>
              </a:lnSpc>
            </a:pPr>
            <a:r>
              <a:rPr lang="en-US" dirty="0"/>
              <a:t>Means/variance efficiency</a:t>
            </a:r>
          </a:p>
          <a:p>
            <a:pPr>
              <a:lnSpc>
                <a:spcPct val="150000"/>
              </a:lnSpc>
            </a:pPr>
            <a:r>
              <a:rPr lang="en-US" dirty="0"/>
              <a:t>Dominance vs risk preference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5BA73A3-1136-4ADD-8775-BD6E82ED8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59465"/>
            <a:ext cx="8686800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400" dirty="0"/>
              <a:t>Steps to CAPM: 2. Individual Securities</a:t>
            </a:r>
          </a:p>
        </p:txBody>
      </p:sp>
    </p:spTree>
    <p:extLst>
      <p:ext uri="{BB962C8B-B14F-4D97-AF65-F5344CB8AC3E}">
        <p14:creationId xmlns:p14="http://schemas.microsoft.com/office/powerpoint/2010/main" val="959065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70FBB42-1A18-46DA-A7CD-73039E74DA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Portfolios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Investment opportunity set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Efficient Frontier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Beta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5BA73A3-1136-4ADD-8775-BD6E82ED8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59465"/>
            <a:ext cx="8686800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400" dirty="0"/>
              <a:t>Steps to CAPM: 3. Risky Assets</a:t>
            </a:r>
          </a:p>
        </p:txBody>
      </p:sp>
    </p:spTree>
    <p:extLst>
      <p:ext uri="{BB962C8B-B14F-4D97-AF65-F5344CB8AC3E}">
        <p14:creationId xmlns:p14="http://schemas.microsoft.com/office/powerpoint/2010/main" val="1723658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70FBB42-1A18-46DA-A7CD-73039E74DA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Portfolios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Investment opportunity set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Capital market line (CML)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5BA73A3-1136-4ADD-8775-BD6E82ED8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59465"/>
            <a:ext cx="8686800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400" dirty="0"/>
              <a:t>Steps to CAPM: 4. Risk-Free Asset</a:t>
            </a:r>
          </a:p>
        </p:txBody>
      </p:sp>
    </p:spTree>
    <p:extLst>
      <p:ext uri="{BB962C8B-B14F-4D97-AF65-F5344CB8AC3E}">
        <p14:creationId xmlns:p14="http://schemas.microsoft.com/office/powerpoint/2010/main" val="229163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/>
          <a:lstStyle/>
          <a:p>
            <a:r>
              <a:rPr lang="en-US" dirty="0"/>
              <a:t>2. Current Events:</a:t>
            </a:r>
            <a:br>
              <a:rPr lang="en-US" dirty="0"/>
            </a:br>
            <a:r>
              <a:rPr lang="en-US" dirty="0"/>
              <a:t>Common Biases Test</a:t>
            </a:r>
          </a:p>
        </p:txBody>
      </p:sp>
    </p:spTree>
    <p:extLst>
      <p:ext uri="{BB962C8B-B14F-4D97-AF65-F5344CB8AC3E}">
        <p14:creationId xmlns:p14="http://schemas.microsoft.com/office/powerpoint/2010/main" val="1971743013"/>
      </p:ext>
    </p:extLst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https://winona.az1.qualtrics.com/jfe/form/SV_cuomPAqXwyXQc61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1B6B7C-95AF-4200-B502-C0CE31BAEB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7512" y="2895600"/>
            <a:ext cx="3228975" cy="3152775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ontemporary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3398</TotalTime>
  <Words>384</Words>
  <Application>Microsoft Office PowerPoint</Application>
  <PresentationFormat>On-screen Show (4:3)</PresentationFormat>
  <Paragraphs>67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Century Gothic</vt:lpstr>
      <vt:lpstr>Contemporary blue</vt:lpstr>
      <vt:lpstr>FIN 377: Investments</vt:lpstr>
      <vt:lpstr>Overview</vt:lpstr>
      <vt:lpstr>1. Review and Questions</vt:lpstr>
      <vt:lpstr>Steps to CAPM: 1. Assumptions</vt:lpstr>
      <vt:lpstr>Steps to CAPM: 2. Individual Securities</vt:lpstr>
      <vt:lpstr>Steps to CAPM: 3. Risky Assets</vt:lpstr>
      <vt:lpstr>Steps to CAPM: 4. Risk-Free Asset</vt:lpstr>
      <vt:lpstr>2. Current Events: Common Biases Test</vt:lpstr>
      <vt:lpstr>Location</vt:lpstr>
      <vt:lpstr>Problem 1</vt:lpstr>
      <vt:lpstr>Problem 2</vt:lpstr>
      <vt:lpstr>Problem 3</vt:lpstr>
      <vt:lpstr>Problem 4</vt:lpstr>
      <vt:lpstr>3. Practice Problems</vt:lpstr>
      <vt:lpstr>4. Excel Skills</vt:lpstr>
      <vt:lpstr>Averages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Sue</dc:creator>
  <cp:lastModifiedBy>Schrenk, Lawrence</cp:lastModifiedBy>
  <cp:revision>415</cp:revision>
  <dcterms:created xsi:type="dcterms:W3CDTF">2004-10-03T21:09:17Z</dcterms:created>
  <dcterms:modified xsi:type="dcterms:W3CDTF">2020-10-03T15:14:45Z</dcterms:modified>
</cp:coreProperties>
</file>