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49"/>
  </p:notesMasterIdLst>
  <p:handoutMasterIdLst>
    <p:handoutMasterId r:id="rId50"/>
  </p:handoutMasterIdLst>
  <p:sldIdLst>
    <p:sldId id="397" r:id="rId2"/>
    <p:sldId id="383" r:id="rId3"/>
    <p:sldId id="384" r:id="rId4"/>
    <p:sldId id="402" r:id="rId5"/>
    <p:sldId id="327" r:id="rId6"/>
    <p:sldId id="413" r:id="rId7"/>
    <p:sldId id="275" r:id="rId8"/>
    <p:sldId id="328" r:id="rId9"/>
    <p:sldId id="415" r:id="rId10"/>
    <p:sldId id="453" r:id="rId11"/>
    <p:sldId id="330" r:id="rId12"/>
    <p:sldId id="339" r:id="rId13"/>
    <p:sldId id="344" r:id="rId14"/>
    <p:sldId id="349" r:id="rId15"/>
    <p:sldId id="356" r:id="rId16"/>
    <p:sldId id="357" r:id="rId17"/>
    <p:sldId id="398" r:id="rId18"/>
    <p:sldId id="324" r:id="rId19"/>
    <p:sldId id="419" r:id="rId20"/>
    <p:sldId id="448" r:id="rId21"/>
    <p:sldId id="433" r:id="rId22"/>
    <p:sldId id="450" r:id="rId23"/>
    <p:sldId id="422" r:id="rId24"/>
    <p:sldId id="449" r:id="rId25"/>
    <p:sldId id="445" r:id="rId26"/>
    <p:sldId id="435" r:id="rId27"/>
    <p:sldId id="447" r:id="rId28"/>
    <p:sldId id="446" r:id="rId29"/>
    <p:sldId id="426" r:id="rId30"/>
    <p:sldId id="451" r:id="rId31"/>
    <p:sldId id="439" r:id="rId32"/>
    <p:sldId id="440" r:id="rId33"/>
    <p:sldId id="436" r:id="rId34"/>
    <p:sldId id="452" r:id="rId35"/>
    <p:sldId id="437" r:id="rId36"/>
    <p:sldId id="438" r:id="rId37"/>
    <p:sldId id="416" r:id="rId38"/>
    <p:sldId id="434" r:id="rId39"/>
    <p:sldId id="432" r:id="rId40"/>
    <p:sldId id="400" r:id="rId41"/>
    <p:sldId id="364" r:id="rId42"/>
    <p:sldId id="380" r:id="rId43"/>
    <p:sldId id="381" r:id="rId44"/>
    <p:sldId id="379" r:id="rId45"/>
    <p:sldId id="365" r:id="rId46"/>
    <p:sldId id="399" r:id="rId47"/>
    <p:sldId id="401" r:id="rId48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6163" autoAdjust="0"/>
  </p:normalViewPr>
  <p:slideViewPr>
    <p:cSldViewPr>
      <p:cViewPr varScale="1">
        <p:scale>
          <a:sx n="114" d="100"/>
          <a:sy n="114" d="100"/>
        </p:scale>
        <p:origin x="16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714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33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4:23 PM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/>
          </a:bodyPr>
          <a:lstStyle/>
          <a:p>
            <a:r>
              <a:rPr lang="en-US" dirty="0"/>
              <a:t>Week 8: Asset Pricing Models I</a:t>
            </a:r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FIN 377: Investments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8667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CAPM Equation (Reformulation)</a:t>
            </a:r>
            <a:endParaRPr lang="en-US" b="1" dirty="0"/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7CCE87BC-FAF4-447F-AA00-BE5BAFEA1D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5431" y="1517845"/>
          <a:ext cx="6053138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1066680" progId="Equation.DSMT4">
                  <p:embed/>
                </p:oleObj>
              </mc:Choice>
              <mc:Fallback>
                <p:oleObj name="Equation" r:id="rId2" imgW="1828800" imgH="106668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7CCE87BC-FAF4-447F-AA00-BE5BAFEA1D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431" y="1517845"/>
                        <a:ext cx="6053138" cy="3514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B211A860-0AF6-41AB-ADDD-336CDAFDF5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875" y="5048250"/>
          <a:ext cx="804862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73240" imgH="558720" progId="Equation.DSMT4">
                  <p:embed/>
                </p:oleObj>
              </mc:Choice>
              <mc:Fallback>
                <p:oleObj name="Equation" r:id="rId4" imgW="3873240" imgH="558720" progId="Equation.DSMT4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B211A860-0AF6-41AB-ADDD-336CDAFDF5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5048250"/>
                        <a:ext cx="8048625" cy="1157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3561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dirty="0"/>
              <a:t>7.1.2 The Security Market Line</a:t>
            </a:r>
            <a:endParaRPr lang="en-US" b="1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73056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7.1.2 The Security Market Line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381" y="1502465"/>
            <a:ext cx="7895238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7.1.2 The Security Market Line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6691313" cy="462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7.2.1 Stability of Beta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Numerous studies concluded </a:t>
            </a:r>
            <a:r>
              <a:rPr lang="en-CA" dirty="0"/>
              <a:t>beta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not stable for individual stocks but stable for portfolios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Larger the portfolio and the longer the period, the more stable the beta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Betas regress toward the mean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High and low beta portfolios tended to converge over time toward 1.00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7.2.4 Summary of Empirical Results for the CAPM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Early evidence supported the CAPM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Evidence that the intercepts higher than RFR 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Consistent with a zero-beta model or </a:t>
            </a:r>
          </a:p>
          <a:p>
            <a:pPr lvl="2"/>
            <a:r>
              <a:rPr lang="en-CA" dirty="0"/>
              <a:t>H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igher borrowing rates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/>
              <a:t>Beyond beta, size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P/E ratio, financial leverage, and book-to-market value ratio have explanatory power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7.3 The Market Portfolio: Theory versus Practice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True market portfolio should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risky assets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 the world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proportion to their market value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U.S. Index as a market proxy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studies use an U.S. index 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U.S. stocks constitutes less than 15% of the global risky asset portfolio</a:t>
            </a:r>
          </a:p>
          <a:p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/>
          <a:lstStyle/>
          <a:p>
            <a:r>
              <a:rPr lang="en-US" dirty="0"/>
              <a:t>2. Current Events</a:t>
            </a:r>
            <a:br>
              <a:rPr lang="en-US" dirty="0"/>
            </a:br>
            <a:r>
              <a:rPr lang="en-US" dirty="0"/>
              <a:t>Behavioral Finance</a:t>
            </a:r>
          </a:p>
        </p:txBody>
      </p:sp>
    </p:spTree>
    <p:extLst>
      <p:ext uri="{BB962C8B-B14F-4D97-AF65-F5344CB8AC3E}">
        <p14:creationId xmlns:p14="http://schemas.microsoft.com/office/powerpoint/2010/main" val="1971743013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Behavioral Finance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Acknowledges that investors are not perfectly rational</a:t>
            </a:r>
          </a:p>
          <a:p>
            <a:endParaRPr lang="en-US" dirty="0"/>
          </a:p>
          <a:p>
            <a:r>
              <a:rPr lang="en-US" dirty="0"/>
              <a:t>Allows for psychological factors of behavior</a:t>
            </a:r>
          </a:p>
          <a:p>
            <a:endParaRPr lang="en-US" dirty="0"/>
          </a:p>
          <a:p>
            <a:r>
              <a:rPr lang="en-US" dirty="0"/>
              <a:t>Applies results from experiments on risk taking</a:t>
            </a:r>
          </a:p>
          <a:p>
            <a:endParaRPr lang="en-US" dirty="0"/>
          </a:p>
          <a:p>
            <a:r>
              <a:rPr lang="en-US" altLang="en-US" dirty="0"/>
              <a:t>Laboratory experiments indicate that investors are </a:t>
            </a:r>
            <a:r>
              <a:rPr lang="en-US" altLang="en-US" b="1" i="1" dirty="0"/>
              <a:t>systematically</a:t>
            </a:r>
            <a:r>
              <a:rPr lang="en-US" altLang="en-US" dirty="0"/>
              <a:t> biased</a:t>
            </a:r>
          </a:p>
          <a:p>
            <a:endParaRPr lang="en-US" dirty="0"/>
          </a:p>
          <a:p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EC6494-2A2D-45AF-9B79-8FBDD8A6D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Herbert Simon: “satisficing” versus “optimizing” </a:t>
            </a:r>
          </a:p>
          <a:p>
            <a:endParaRPr lang="en-US" dirty="0"/>
          </a:p>
          <a:p>
            <a:r>
              <a:rPr lang="en-US" dirty="0"/>
              <a:t>Theory of Bounded Rationality </a:t>
            </a:r>
          </a:p>
          <a:p>
            <a:pPr lvl="1"/>
            <a:r>
              <a:rPr lang="en-US" sz="3200" dirty="0"/>
              <a:t>Cognitive constraints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Information availability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F859D3-A4BA-45C9-B901-D4E27252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Bounded Rationality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91851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Review and Questions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Current Events: Behavioral Finance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Practice Problems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Excel Skills: Probability Functions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544689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EC6494-2A2D-45AF-9B79-8FBDD8A6D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System 1</a:t>
            </a:r>
          </a:p>
          <a:p>
            <a:pPr lvl="1"/>
            <a:r>
              <a:rPr lang="en-US" dirty="0"/>
              <a:t>Fast</a:t>
            </a:r>
          </a:p>
          <a:p>
            <a:pPr lvl="1"/>
            <a:r>
              <a:rPr lang="en-US" dirty="0"/>
              <a:t>Instinctive</a:t>
            </a:r>
          </a:p>
          <a:p>
            <a:pPr lvl="1"/>
            <a:r>
              <a:rPr lang="en-US" dirty="0"/>
              <a:t>Emotional</a:t>
            </a:r>
          </a:p>
          <a:p>
            <a:endParaRPr lang="en-US" dirty="0"/>
          </a:p>
          <a:p>
            <a:r>
              <a:rPr lang="en-US" dirty="0"/>
              <a:t>System 2</a:t>
            </a:r>
          </a:p>
          <a:p>
            <a:pPr lvl="1"/>
            <a:r>
              <a:rPr lang="en-US" dirty="0"/>
              <a:t>Slower</a:t>
            </a:r>
          </a:p>
          <a:p>
            <a:pPr lvl="1"/>
            <a:r>
              <a:rPr lang="en-US" dirty="0"/>
              <a:t>More deliberative</a:t>
            </a:r>
          </a:p>
          <a:p>
            <a:pPr lvl="1"/>
            <a:r>
              <a:rPr lang="en-US" dirty="0"/>
              <a:t>More logical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F859D3-A4BA-45C9-B901-D4E27252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59465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Two Modes of Thought (</a:t>
            </a:r>
            <a:r>
              <a:rPr lang="en-US" dirty="0"/>
              <a:t>Kahneman)</a:t>
            </a:r>
          </a:p>
        </p:txBody>
      </p:sp>
    </p:spTree>
    <p:extLst>
      <p:ext uri="{BB962C8B-B14F-4D97-AF65-F5344CB8AC3E}">
        <p14:creationId xmlns:p14="http://schemas.microsoft.com/office/powerpoint/2010/main" val="236771130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A5A4E1-2DBE-4DBC-901F-8AEC2BFA6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en-US" dirty="0">
              <a:hlinkClick r:id="" action="ppaction://noaction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hlinkClick r:id="" action="ppaction://noaction"/>
              </a:rPr>
              <a:t>Monkey Business Illusion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Stroop Effect</a:t>
            </a:r>
            <a:endParaRPr lang="en-US" dirty="0"/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C186B5-9391-41CB-9F43-F64A3596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Two Cognitive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35455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62563C-9DB1-4C52-A01E-5649BF6A6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A. Framing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B. Retrievability/Availability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en-US" dirty="0"/>
              <a:t>C. Anchoring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en-US" dirty="0"/>
              <a:t>D. Representativeness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90F9B2-83E5-48DB-A35C-4096214F2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Examples</a:t>
            </a:r>
          </a:p>
        </p:txBody>
      </p:sp>
    </p:spTree>
    <p:extLst>
      <p:ext uri="{BB962C8B-B14F-4D97-AF65-F5344CB8AC3E}">
        <p14:creationId xmlns:p14="http://schemas.microsoft.com/office/powerpoint/2010/main" val="2337369598"/>
      </p:ext>
    </p:extLst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F070EE-8258-4EDB-8972-8501BA1E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Choices are inconsistent across different presentations</a:t>
            </a:r>
          </a:p>
          <a:p>
            <a:endParaRPr lang="en-US" dirty="0"/>
          </a:p>
          <a:p>
            <a:r>
              <a:rPr lang="en-US" dirty="0"/>
              <a:t>People reach conclusions based on the 'framework' within which a situation is presented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B90925-9D7C-43E1-9810-6888E58C0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Framing</a:t>
            </a:r>
          </a:p>
        </p:txBody>
      </p:sp>
    </p:spTree>
    <p:extLst>
      <p:ext uri="{BB962C8B-B14F-4D97-AF65-F5344CB8AC3E}">
        <p14:creationId xmlns:p14="http://schemas.microsoft.com/office/powerpoint/2010/main" val="3360991530"/>
      </p:ext>
    </p:extLst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F070EE-8258-4EDB-8972-8501BA1E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Choice 1:</a:t>
            </a:r>
          </a:p>
          <a:p>
            <a:pPr lvl="1"/>
            <a:r>
              <a:rPr lang="en-US" altLang="en-US" dirty="0"/>
              <a:t>Program A: "200 people will be saved"</a:t>
            </a:r>
          </a:p>
          <a:p>
            <a:pPr lvl="1"/>
            <a:r>
              <a:rPr lang="en-US" altLang="en-US" dirty="0"/>
              <a:t>Program B: “There is a 1/3 probability that 600 people will be saved, and a 2/3 probability that no people will be saved“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Choice</a:t>
            </a:r>
            <a:r>
              <a:rPr lang="en-US" dirty="0"/>
              <a:t> 2:</a:t>
            </a:r>
          </a:p>
          <a:p>
            <a:pPr lvl="1"/>
            <a:r>
              <a:rPr lang="en-US" dirty="0"/>
              <a:t>Program C: "400 people will die"</a:t>
            </a:r>
          </a:p>
          <a:p>
            <a:pPr lvl="1"/>
            <a:r>
              <a:rPr lang="en-US" dirty="0"/>
              <a:t>Program D: “There is a 1/3 probability that nobody will die, and a 2/3 probability that 600 people will die“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3500" b="1" dirty="0"/>
              <a:t>Choice</a:t>
            </a:r>
            <a:r>
              <a:rPr lang="en-US" b="1" dirty="0"/>
              <a:t> 1: 72% A 	Choice 2: 78% 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B90925-9D7C-43E1-9810-6888E58C0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Example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EDDCECE-E9B8-4616-94DA-76A4A1FB333F}"/>
              </a:ext>
            </a:extLst>
          </p:cNvPr>
          <p:cNvSpPr/>
          <p:nvPr/>
        </p:nvSpPr>
        <p:spPr>
          <a:xfrm>
            <a:off x="1219200" y="1981200"/>
            <a:ext cx="57912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9CC4022-94B6-42E9-BCD1-4ADA8B3861CF}"/>
              </a:ext>
            </a:extLst>
          </p:cNvPr>
          <p:cNvSpPr/>
          <p:nvPr/>
        </p:nvSpPr>
        <p:spPr>
          <a:xfrm>
            <a:off x="1230384" y="4305300"/>
            <a:ext cx="7380215" cy="10286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45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F070EE-8258-4EDB-8972-8501BA1E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Ease with which information can be found or retrieved</a:t>
            </a:r>
          </a:p>
          <a:p>
            <a:endParaRPr lang="en-US" dirty="0"/>
          </a:p>
          <a:p>
            <a:r>
              <a:rPr lang="en-US" dirty="0"/>
              <a:t>People assess the importance of issues by the ease with which they can be recalled</a:t>
            </a:r>
          </a:p>
          <a:p>
            <a:endParaRPr lang="en-US" dirty="0"/>
          </a:p>
          <a:p>
            <a:r>
              <a:rPr lang="en-US" dirty="0"/>
              <a:t>People tend to heavily weigh their judgments toward more recent information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B90925-9D7C-43E1-9810-6888E58C0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Retrievability/Availability</a:t>
            </a:r>
          </a:p>
        </p:txBody>
      </p:sp>
    </p:spTree>
    <p:extLst>
      <p:ext uri="{BB962C8B-B14F-4D97-AF65-F5344CB8AC3E}">
        <p14:creationId xmlns:p14="http://schemas.microsoft.com/office/powerpoint/2010/main" val="2985241017"/>
      </p:ext>
    </p:extLst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Problems 2 and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Write down your estimate of the percentage of words in the English language that </a:t>
            </a:r>
            <a:r>
              <a:rPr lang="en-US" i="1" dirty="0"/>
              <a:t>begin</a:t>
            </a:r>
            <a:r>
              <a:rPr lang="en-US" dirty="0"/>
              <a:t> with the letter ‘</a:t>
            </a:r>
            <a:r>
              <a:rPr lang="en-US" dirty="0" err="1"/>
              <a:t>‘a</a:t>
            </a:r>
            <a:r>
              <a:rPr lang="en-US" dirty="0"/>
              <a:t>.’’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down your estimate of the percentage of words in the English language that have the letter ‘</a:t>
            </a:r>
            <a:r>
              <a:rPr lang="en-US" dirty="0" err="1"/>
              <a:t>‘a</a:t>
            </a:r>
            <a:r>
              <a:rPr lang="en-US" dirty="0"/>
              <a:t>’’ </a:t>
            </a:r>
            <a:r>
              <a:rPr lang="en-US" i="1" dirty="0"/>
              <a:t>as their third letter</a:t>
            </a:r>
            <a:r>
              <a:rPr lang="en-US" dirty="0"/>
              <a:t>.</a:t>
            </a:r>
            <a:endParaRPr lang="en-CA" dirty="0"/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0848861"/>
      </p:ext>
    </p:extLst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Problems 2 and 3: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people estimate that there are more words beginning with ‘</a:t>
            </a:r>
            <a:r>
              <a:rPr lang="en-US" dirty="0" err="1"/>
              <a:t>‘a</a:t>
            </a:r>
            <a:r>
              <a:rPr lang="en-US" dirty="0"/>
              <a:t>’’ than words with ‘</a:t>
            </a:r>
            <a:r>
              <a:rPr lang="en-US" dirty="0" err="1"/>
              <a:t>‘a</a:t>
            </a:r>
            <a:r>
              <a:rPr lang="en-US" dirty="0"/>
              <a:t>’’ as the third letter. </a:t>
            </a:r>
          </a:p>
          <a:p>
            <a:endParaRPr lang="en-US" dirty="0"/>
          </a:p>
          <a:p>
            <a:r>
              <a:rPr lang="en-US" dirty="0"/>
              <a:t>In fact, 6% begin with “a”, but</a:t>
            </a:r>
          </a:p>
          <a:p>
            <a:endParaRPr lang="en-US" dirty="0"/>
          </a:p>
          <a:p>
            <a:r>
              <a:rPr lang="en-US" dirty="0"/>
              <a:t>9% have ‘</a:t>
            </a:r>
            <a:r>
              <a:rPr lang="en-US" dirty="0" err="1"/>
              <a:t>‘a</a:t>
            </a:r>
            <a:r>
              <a:rPr lang="en-US" dirty="0"/>
              <a:t>’’ as their third letter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7587966"/>
      </p:ext>
    </p:extLst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465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Problems 2 and 3: Your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Write down your estimate of the percentage of words in the English language that </a:t>
            </a:r>
            <a:r>
              <a:rPr lang="en-US" i="1" dirty="0"/>
              <a:t>begin</a:t>
            </a:r>
            <a:r>
              <a:rPr lang="en-US" dirty="0"/>
              <a:t> with the letter ‘</a:t>
            </a:r>
            <a:r>
              <a:rPr lang="en-US" dirty="0" err="1"/>
              <a:t>‘a</a:t>
            </a:r>
            <a:r>
              <a:rPr lang="en-US" dirty="0"/>
              <a:t>.’’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Average: </a:t>
            </a:r>
            <a:r>
              <a:rPr lang="en-US" b="1" dirty="0">
                <a:solidFill>
                  <a:srgbClr val="FF0000"/>
                </a:solidFill>
              </a:rPr>
              <a:t>17.00%</a:t>
            </a:r>
            <a:endParaRPr lang="en-C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down your estimate of the percentage of words in the English language that have the letter ‘</a:t>
            </a:r>
            <a:r>
              <a:rPr lang="en-US" dirty="0" err="1"/>
              <a:t>‘a</a:t>
            </a:r>
            <a:r>
              <a:rPr lang="en-US" dirty="0"/>
              <a:t>’’ </a:t>
            </a:r>
            <a:r>
              <a:rPr lang="en-US" i="1" dirty="0"/>
              <a:t>as their third letter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Average: </a:t>
            </a:r>
            <a:r>
              <a:rPr lang="en-US" b="1" dirty="0">
                <a:solidFill>
                  <a:srgbClr val="FF0000"/>
                </a:solidFill>
              </a:rPr>
              <a:t>19.77%</a:t>
            </a:r>
            <a:endParaRPr lang="en-C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3199780"/>
      </p:ext>
    </p:extLst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A5A4E1-2DBE-4DBC-901F-8AEC2BFA6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Arbitrary value that impacts decision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Information shortcut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Quantitative anchor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Current stock price, or recent performance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Price of other stocks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Loss aversion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C186B5-9391-41CB-9F43-F64A3596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C. Anchoring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70878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/>
          <a:lstStyle/>
          <a:p>
            <a:r>
              <a:rPr lang="en-US" dirty="0"/>
              <a:t>1. Review and Questions</a:t>
            </a:r>
          </a:p>
        </p:txBody>
      </p:sp>
    </p:spTree>
    <p:extLst>
      <p:ext uri="{BB962C8B-B14F-4D97-AF65-F5344CB8AC3E}">
        <p14:creationId xmlns:p14="http://schemas.microsoft.com/office/powerpoint/2010/main" val="3887655154"/>
      </p:ext>
    </p:extLst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 1: Take the last three digits of your phone number. Add the number one to the front of the string and write it down.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Part 2: Write down your best estimate of the actual year in which the Taj Mahal was completed (do this even if you can only make a wild guess).</a:t>
            </a:r>
          </a:p>
        </p:txBody>
      </p:sp>
    </p:spTree>
    <p:extLst>
      <p:ext uri="{BB962C8B-B14F-4D97-AF65-F5344CB8AC3E}">
        <p14:creationId xmlns:p14="http://schemas.microsoft.com/office/powerpoint/2010/main" val="2796045008"/>
      </p:ext>
    </p:extLst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 4: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relationship between the questions in Part 1 and Part 2?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should be the correlation between the numbers given as answers?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NOTE: The Taj Mahal was completed in 1648.</a:t>
            </a:r>
          </a:p>
        </p:txBody>
      </p:sp>
    </p:spTree>
    <p:extLst>
      <p:ext uri="{BB962C8B-B14F-4D97-AF65-F5344CB8AC3E}">
        <p14:creationId xmlns:p14="http://schemas.microsoft.com/office/powerpoint/2010/main" val="843121592"/>
      </p:ext>
    </p:extLst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 4: Your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correlation between your answers was </a:t>
            </a:r>
            <a:r>
              <a:rPr lang="en-US" b="1" dirty="0">
                <a:solidFill>
                  <a:srgbClr val="FF0000"/>
                </a:solidFill>
              </a:rPr>
              <a:t>0.19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average correlation between answers is often as high as 0.6.</a:t>
            </a:r>
          </a:p>
        </p:txBody>
      </p:sp>
    </p:spTree>
    <p:extLst>
      <p:ext uri="{BB962C8B-B14F-4D97-AF65-F5344CB8AC3E}">
        <p14:creationId xmlns:p14="http://schemas.microsoft.com/office/powerpoint/2010/main" val="904642560"/>
      </p:ext>
    </p:extLst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A5A4E1-2DBE-4DBC-901F-8AEC2BFA6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When the similarity of objects or events confuses people's thinking regarding the probability of an outcome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C186B5-9391-41CB-9F43-F64A3596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dirty="0"/>
            </a:br>
            <a:r>
              <a:rPr lang="en-US" altLang="en-US" dirty="0"/>
              <a:t>D. Representativeness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96568"/>
      </p:ext>
    </p:extLst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Linda is thirty-one years old, single, outspoken, and very smart. She majored in philosophy. As a student, she was deeply concerned with issues of discrimination and social justice, and she participated in antinuclear demonstrations.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List the letters of following descriptions in order from greater to lesser likelihood: 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A. Linda is a bank teller and member of the League of Women Voters. 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B. Linda is a bank teller. 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C. Linda is a bank teller who is active in the feminist movement and member of the League of Women Voters. 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D. Linda is a bank teller who is active in the feminist movement. </a:t>
            </a:r>
          </a:p>
        </p:txBody>
      </p:sp>
    </p:spTree>
    <p:extLst>
      <p:ext uri="{BB962C8B-B14F-4D97-AF65-F5344CB8AC3E}">
        <p14:creationId xmlns:p14="http://schemas.microsoft.com/office/powerpoint/2010/main" val="974339116"/>
      </p:ext>
    </p:extLst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 5: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54876"/>
            <a:ext cx="8610600" cy="2438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Solution: B &gt; A/D &gt; C</a:t>
            </a:r>
          </a:p>
          <a:p>
            <a:pPr marL="0" indent="0">
              <a:buNone/>
            </a:pPr>
            <a:endParaRPr lang="en-US" sz="2200" dirty="0"/>
          </a:p>
          <a:p>
            <a:pPr marL="400050" lvl="1" indent="0">
              <a:buNone/>
            </a:pPr>
            <a:r>
              <a:rPr lang="en-US" dirty="0"/>
              <a:t>B. Bank Teller</a:t>
            </a:r>
          </a:p>
          <a:p>
            <a:pPr marL="400050" lvl="1" indent="0">
              <a:buNone/>
            </a:pPr>
            <a:r>
              <a:rPr lang="en-US" dirty="0"/>
              <a:t>A. Bank Teller + Member of League</a:t>
            </a:r>
          </a:p>
          <a:p>
            <a:pPr marL="400050" lvl="1" indent="0">
              <a:buNone/>
            </a:pPr>
            <a:r>
              <a:rPr lang="en-US" dirty="0"/>
              <a:t>D. Bank Teller + Active Feminist</a:t>
            </a:r>
          </a:p>
          <a:p>
            <a:pPr marL="400050" lvl="1" indent="0">
              <a:buNone/>
            </a:pPr>
            <a:r>
              <a:rPr lang="en-US" dirty="0"/>
              <a:t>C. Bank Teller + Active Feminist + Member of League</a:t>
            </a: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88AD1A9-542B-4A3C-8281-D11A3D71FFB4}"/>
              </a:ext>
            </a:extLst>
          </p:cNvPr>
          <p:cNvSpPr/>
          <p:nvPr/>
        </p:nvSpPr>
        <p:spPr>
          <a:xfrm>
            <a:off x="990600" y="3886200"/>
            <a:ext cx="71628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D3F2AA2-37B7-4556-ABCD-249E095740F5}"/>
              </a:ext>
            </a:extLst>
          </p:cNvPr>
          <p:cNvSpPr/>
          <p:nvPr/>
        </p:nvSpPr>
        <p:spPr>
          <a:xfrm>
            <a:off x="2743200" y="4267200"/>
            <a:ext cx="2209800" cy="13674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68395F-215E-45A3-A6E8-6A5FA4A53B7D}"/>
              </a:ext>
            </a:extLst>
          </p:cNvPr>
          <p:cNvSpPr/>
          <p:nvPr/>
        </p:nvSpPr>
        <p:spPr>
          <a:xfrm>
            <a:off x="4115086" y="4301455"/>
            <a:ext cx="2209800" cy="13674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637E4-00A3-4574-9F72-DDB611715BF9}"/>
              </a:ext>
            </a:extLst>
          </p:cNvPr>
          <p:cNvSpPr txBox="1"/>
          <p:nvPr/>
        </p:nvSpPr>
        <p:spPr>
          <a:xfrm>
            <a:off x="1448086" y="442768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79F90-91C8-4755-893F-344D23F036F8}"/>
              </a:ext>
            </a:extLst>
          </p:cNvPr>
          <p:cNvSpPr txBox="1"/>
          <p:nvPr/>
        </p:nvSpPr>
        <p:spPr>
          <a:xfrm>
            <a:off x="2895315" y="465433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89EBAF-34B6-434A-8FA5-F80D7FB0AFBC}"/>
              </a:ext>
            </a:extLst>
          </p:cNvPr>
          <p:cNvSpPr txBox="1"/>
          <p:nvPr/>
        </p:nvSpPr>
        <p:spPr>
          <a:xfrm>
            <a:off x="4343400" y="4751204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4536E9-08F6-48C1-B084-96B79A0BD797}"/>
              </a:ext>
            </a:extLst>
          </p:cNvPr>
          <p:cNvSpPr txBox="1"/>
          <p:nvPr/>
        </p:nvSpPr>
        <p:spPr>
          <a:xfrm>
            <a:off x="5867400" y="473746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31804361"/>
      </p:ext>
    </p:extLst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 5: Your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54876"/>
            <a:ext cx="8610600" cy="2438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Solution: B &gt; A/D &gt; C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B. Bank Teller</a:t>
            </a:r>
          </a:p>
          <a:p>
            <a:pPr marL="400050" lvl="1" indent="0">
              <a:buNone/>
            </a:pPr>
            <a:r>
              <a:rPr lang="en-US" dirty="0"/>
              <a:t>A. Bank Teller + Member of League</a:t>
            </a:r>
          </a:p>
          <a:p>
            <a:pPr marL="400050" lvl="1" indent="0">
              <a:buNone/>
            </a:pPr>
            <a:r>
              <a:rPr lang="en-US" dirty="0"/>
              <a:t>D. Bank Teller + Active Feminist</a:t>
            </a:r>
          </a:p>
          <a:p>
            <a:pPr marL="400050" lvl="1" indent="0">
              <a:buNone/>
            </a:pPr>
            <a:r>
              <a:rPr lang="en-US" dirty="0"/>
              <a:t>C. Bank Teller + Active Feminist + Member of League</a:t>
            </a: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BF15C9-42B4-494A-AE7F-5E93BC6A6B3B}"/>
              </a:ext>
            </a:extLst>
          </p:cNvPr>
          <p:cNvSpPr txBox="1">
            <a:spLocks/>
          </p:cNvSpPr>
          <p:nvPr/>
        </p:nvSpPr>
        <p:spPr>
          <a:xfrm>
            <a:off x="342550" y="4183924"/>
            <a:ext cx="8610600" cy="243839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hangingPunct="1"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buChar char="»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>
                <a:solidFill>
                  <a:sysClr val="windowText" lastClr="000000"/>
                </a:solidFill>
              </a:rPr>
              <a:t>Only </a:t>
            </a:r>
            <a:r>
              <a:rPr lang="en-US" b="1" kern="0" dirty="0">
                <a:solidFill>
                  <a:srgbClr val="FF0000"/>
                </a:solidFill>
              </a:rPr>
              <a:t>31.82% </a:t>
            </a:r>
            <a:r>
              <a:rPr lang="en-US" kern="0" dirty="0">
                <a:solidFill>
                  <a:sysClr val="windowText" lastClr="000000"/>
                </a:solidFill>
              </a:rPr>
              <a:t>of you said: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0" dirty="0">
                <a:solidFill>
                  <a:sysClr val="windowText" lastClr="000000"/>
                </a:solidFill>
              </a:rPr>
              <a:t>	</a:t>
            </a:r>
            <a:r>
              <a:rPr lang="en-US" dirty="0"/>
              <a:t>B &gt; ... &gt; C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400050" lvl="1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06097"/>
      </p:ext>
    </p:extLst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7A3C13-42E7-41C6-9819-213BE4073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771" y="1600200"/>
            <a:ext cx="4876229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Daniel Kahneman. </a:t>
            </a:r>
            <a:r>
              <a:rPr lang="en-US" i="1" dirty="0"/>
              <a:t>Thinking, Fast and Slow</a:t>
            </a:r>
            <a:r>
              <a:rPr lang="en-US" dirty="0"/>
              <a:t>. Farrar, Straus and Giroux, 2011. </a:t>
            </a:r>
            <a:r>
              <a:rPr lang="en-US" dirty="0" err="1"/>
              <a:t>BF441</a:t>
            </a:r>
            <a:r>
              <a:rPr lang="en-US" dirty="0"/>
              <a:t> .</a:t>
            </a:r>
            <a:r>
              <a:rPr lang="en-US" dirty="0" err="1"/>
              <a:t>K238</a:t>
            </a:r>
            <a:r>
              <a:rPr lang="en-US" dirty="0"/>
              <a:t> 2011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D6E8A6-8F93-4E69-8FE4-386B63A9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Recommendation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192576-5A53-4FC0-8DD4-DB9E3119D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556158"/>
            <a:ext cx="294322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33719"/>
      </p:ext>
    </p:extLst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7A3C13-42E7-41C6-9819-213BE4073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771" y="1600200"/>
            <a:ext cx="4876229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Max H. Bazerman and Don A. Moore. </a:t>
            </a:r>
            <a:r>
              <a:rPr lang="en-US" i="1" dirty="0"/>
              <a:t>Judgment in Managerial Decision Making</a:t>
            </a:r>
            <a:r>
              <a:rPr lang="en-US" dirty="0"/>
              <a:t>. 8</a:t>
            </a:r>
            <a:r>
              <a:rPr lang="en-US" baseline="30000" dirty="0"/>
              <a:t>th</a:t>
            </a:r>
            <a:r>
              <a:rPr lang="en-US" dirty="0"/>
              <a:t> ed. Wiley, 2012. </a:t>
            </a:r>
            <a:r>
              <a:rPr lang="en-US" dirty="0" err="1"/>
              <a:t>HD30.23</a:t>
            </a:r>
            <a:r>
              <a:rPr lang="en-US" dirty="0"/>
              <a:t> .</a:t>
            </a:r>
            <a:r>
              <a:rPr lang="en-US" dirty="0" err="1"/>
              <a:t>B38</a:t>
            </a:r>
            <a:r>
              <a:rPr lang="en-US" dirty="0"/>
              <a:t> 2013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D6E8A6-8F93-4E69-8FE4-386B63A9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Recommendation II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35F4E1-5D39-4779-B30C-248561041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02465"/>
            <a:ext cx="2908036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747418"/>
      </p:ext>
    </p:extLst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7A3C13-42E7-41C6-9819-213BE4073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771" y="1600200"/>
            <a:ext cx="4876229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Vijay </a:t>
            </a:r>
            <a:r>
              <a:rPr lang="en-US" dirty="0" err="1"/>
              <a:t>Singal</a:t>
            </a:r>
            <a:r>
              <a:rPr lang="en-US" dirty="0"/>
              <a:t>. </a:t>
            </a:r>
            <a:r>
              <a:rPr lang="en-US" i="1" dirty="0"/>
              <a:t>Beyond the Random Walk : A Guide to Stock Market Anomalies and Low-Risk Investing</a:t>
            </a:r>
            <a:r>
              <a:rPr lang="en-US" dirty="0"/>
              <a:t>. Oxford University Press, 2004. </a:t>
            </a:r>
            <a:r>
              <a:rPr lang="en-US" dirty="0" err="1"/>
              <a:t>HG4521</a:t>
            </a:r>
            <a:r>
              <a:rPr lang="en-US" dirty="0"/>
              <a:t> .</a:t>
            </a:r>
            <a:r>
              <a:rPr lang="en-US" dirty="0" err="1"/>
              <a:t>S576</a:t>
            </a:r>
            <a:r>
              <a:rPr lang="en-US" dirty="0"/>
              <a:t> 2004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D6E8A6-8F93-4E69-8FE4-386B63A9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Recommendation III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92632B-04A5-48B3-AC45-3C1BB1A95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775073"/>
            <a:ext cx="302585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91412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0FBB42-1A18-46DA-A7CD-73039E74D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Capital Asset Pricing Model (CAPM)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Security Market Line (SML)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CAPM Equation</a:t>
            </a:r>
          </a:p>
          <a:p>
            <a:pPr>
              <a:lnSpc>
                <a:spcPct val="150000"/>
              </a:lnSpc>
            </a:pPr>
            <a:r>
              <a:rPr lang="en-US" dirty="0"/>
              <a:t>Empirical Tests of the CAPM</a:t>
            </a:r>
          </a:p>
          <a:p>
            <a:pPr>
              <a:lnSpc>
                <a:spcPct val="150000"/>
              </a:lnSpc>
            </a:pPr>
            <a:r>
              <a:rPr lang="en-CA" dirty="0"/>
              <a:t>Market Portfolio: Theory vs. Practice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BA73A3-1136-4ADD-8775-BD6E82ED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 </a:t>
            </a:r>
            <a:r>
              <a:rPr lang="en-US" sz="3200" dirty="0"/>
              <a:t>(Slides 5.1-43)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37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/>
          <a:lstStyle/>
          <a:p>
            <a:r>
              <a:rPr lang="en-US" dirty="0"/>
              <a:t>3. Practice Problems</a:t>
            </a:r>
          </a:p>
        </p:txBody>
      </p:sp>
    </p:spTree>
    <p:extLst>
      <p:ext uri="{BB962C8B-B14F-4D97-AF65-F5344CB8AC3E}">
        <p14:creationId xmlns:p14="http://schemas.microsoft.com/office/powerpoint/2010/main" val="412776210"/>
      </p:ext>
    </p:extLst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RFR is 5% and the market return is 14% percent. What is the expected return for a stock with a beta of 1.31? 0.75?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Problem 1</a:t>
            </a:r>
          </a:p>
        </p:txBody>
      </p:sp>
    </p:spTree>
    <p:extLst>
      <p:ext uri="{BB962C8B-B14F-4D97-AF65-F5344CB8AC3E}">
        <p14:creationId xmlns:p14="http://schemas.microsoft.com/office/powerpoint/2010/main" val="2026796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RFR is 3% and the market risk premium is 8% percent. What is the expected return for a stock with a beta of 0.8?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Problem 2</a:t>
            </a:r>
          </a:p>
        </p:txBody>
      </p:sp>
    </p:spTree>
    <p:extLst>
      <p:ext uri="{BB962C8B-B14F-4D97-AF65-F5344CB8AC3E}">
        <p14:creationId xmlns:p14="http://schemas.microsoft.com/office/powerpoint/2010/main" val="3439816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RFR is 5% and the market return is 14% percent. What is the beta of a stock with an expected return of 15%?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Problem 3</a:t>
            </a:r>
          </a:p>
        </p:txBody>
      </p:sp>
    </p:spTree>
    <p:extLst>
      <p:ext uri="{BB962C8B-B14F-4D97-AF65-F5344CB8AC3E}">
        <p14:creationId xmlns:p14="http://schemas.microsoft.com/office/powerpoint/2010/main" val="1010538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is the alpha of a portfolio that returns 11.00%, if its beta is 1.1, while the market risk premium is 9% and the risk-free rate 3.1%?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Problem 4</a:t>
            </a:r>
          </a:p>
        </p:txBody>
      </p:sp>
    </p:spTree>
    <p:extLst>
      <p:ext uri="{BB962C8B-B14F-4D97-AF65-F5344CB8AC3E}">
        <p14:creationId xmlns:p14="http://schemas.microsoft.com/office/powerpoint/2010/main" val="4180575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is the beta of Stock A?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05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Practice Problem 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2369464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431512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82224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19430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Asset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baseline="-25000" dirty="0" err="1">
                          <a:latin typeface="Century Gothic" panose="020B0502020202020204" pitchFamily="34" charset="0"/>
                        </a:rPr>
                        <a:t>i</a:t>
                      </a:r>
                      <a:endParaRPr lang="en-US" baseline="-25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lt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r</a:t>
                      </a:r>
                      <a:r>
                        <a:rPr lang="en-US" baseline="-25000" dirty="0" err="1">
                          <a:latin typeface="Century Gothic" panose="020B0502020202020204" pitchFamily="34" charset="0"/>
                        </a:rPr>
                        <a:t>i,m</a:t>
                      </a:r>
                      <a:endParaRPr lang="en-US" baseline="-250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179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Stock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972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S&amp;P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657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29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/>
          <a:lstStyle/>
          <a:p>
            <a:r>
              <a:rPr lang="en-US" dirty="0"/>
              <a:t>4. Excel Skills</a:t>
            </a:r>
          </a:p>
        </p:txBody>
      </p:sp>
    </p:spTree>
    <p:extLst>
      <p:ext uri="{BB962C8B-B14F-4D97-AF65-F5344CB8AC3E}">
        <p14:creationId xmlns:p14="http://schemas.microsoft.com/office/powerpoint/2010/main" val="1582481560"/>
      </p:ext>
    </p:extLst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hangingPunct="0">
              <a:lnSpc>
                <a:spcPct val="150000"/>
              </a:lnSpc>
            </a:pPr>
            <a:r>
              <a:rPr lang="en-US" dirty="0"/>
              <a:t>STDEV, STDEV.P</a:t>
            </a:r>
          </a:p>
          <a:p>
            <a:pPr hangingPunct="0">
              <a:lnSpc>
                <a:spcPct val="150000"/>
              </a:lnSpc>
            </a:pPr>
            <a:r>
              <a:rPr lang="en-US" dirty="0"/>
              <a:t>VAR, VAR.P </a:t>
            </a:r>
          </a:p>
          <a:p>
            <a:pPr hangingPunct="0">
              <a:lnSpc>
                <a:spcPct val="150000"/>
              </a:lnSpc>
            </a:pPr>
            <a:r>
              <a:rPr lang="en-US" dirty="0"/>
              <a:t>SKEW</a:t>
            </a:r>
          </a:p>
          <a:p>
            <a:pPr hangingPunct="0">
              <a:lnSpc>
                <a:spcPct val="150000"/>
              </a:lnSpc>
            </a:pPr>
            <a:r>
              <a:rPr lang="en-US" dirty="0"/>
              <a:t>KURT </a:t>
            </a:r>
          </a:p>
          <a:p>
            <a:pPr hangingPunct="0">
              <a:lnSpc>
                <a:spcPct val="150000"/>
              </a:lnSpc>
            </a:pPr>
            <a:r>
              <a:rPr lang="en-US" dirty="0"/>
              <a:t>COVAR</a:t>
            </a:r>
          </a:p>
          <a:p>
            <a:pPr hangingPunct="0">
              <a:lnSpc>
                <a:spcPct val="150000"/>
              </a:lnSpc>
            </a:pPr>
            <a:r>
              <a:rPr lang="en-US" dirty="0"/>
              <a:t>CORREL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</p:spTree>
    <p:extLst>
      <p:ext uri="{BB962C8B-B14F-4D97-AF65-F5344CB8AC3E}">
        <p14:creationId xmlns:p14="http://schemas.microsoft.com/office/powerpoint/2010/main" val="287808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7.1 The Capital Asset Pricing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CAPM evaluates risk-return trade-off for both diversified portfolios and individual securities</a:t>
            </a:r>
          </a:p>
          <a:p>
            <a:pPr>
              <a:lnSpc>
                <a:spcPct val="110000"/>
              </a:lnSpc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Redefines risk from total volatility to just market risk</a:t>
            </a:r>
          </a:p>
          <a:p>
            <a:pPr lvl="2">
              <a:lnSpc>
                <a:spcPct val="110000"/>
              </a:lnSpc>
            </a:pP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Beta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calculates level of market risk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7.1 The Capital Market Line (CML)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FC88820-8A2B-4E61-B8A0-0112D6610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2465"/>
            <a:ext cx="9004376" cy="468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6DE92D-9636-43E3-A1A3-055B92FB860D}"/>
              </a:ext>
            </a:extLst>
          </p:cNvPr>
          <p:cNvCxnSpPr/>
          <p:nvPr/>
        </p:nvCxnSpPr>
        <p:spPr>
          <a:xfrm flipV="1">
            <a:off x="1905000" y="2438400"/>
            <a:ext cx="5867400" cy="22860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A1C8F92-89ED-4C78-8D80-811C1615D2D7}"/>
              </a:ext>
            </a:extLst>
          </p:cNvPr>
          <p:cNvSpPr txBox="1"/>
          <p:nvPr/>
        </p:nvSpPr>
        <p:spPr>
          <a:xfrm>
            <a:off x="6400800" y="243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CML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33E1E5-2D3B-43C9-945E-5DFD71F2C672}"/>
              </a:ext>
            </a:extLst>
          </p:cNvPr>
          <p:cNvSpPr txBox="1"/>
          <p:nvPr/>
        </p:nvSpPr>
        <p:spPr>
          <a:xfrm>
            <a:off x="1295400" y="45397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RFR</a:t>
            </a:r>
          </a:p>
        </p:txBody>
      </p:sp>
    </p:spTree>
    <p:extLst>
      <p:ext uri="{BB962C8B-B14F-4D97-AF65-F5344CB8AC3E}">
        <p14:creationId xmlns:p14="http://schemas.microsoft.com/office/powerpoint/2010/main" val="1095685725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7.1.1 A Conceptual Development of the CAPM</a:t>
            </a:r>
            <a:endParaRPr lang="en-US" b="1" dirty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71006"/>
            <a:ext cx="7848600" cy="4876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Risk-free asset makes capital market line (CML) the relevant frontier</a:t>
            </a:r>
          </a:p>
          <a:p>
            <a:pPr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CML doesn’t measure expected return on individual assets</a:t>
            </a:r>
          </a:p>
          <a:p>
            <a:pPr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individual asset (or any portfolio), the relevant risk measure is the asset’s covariance with the market portfolio</a:t>
            </a:r>
          </a:p>
          <a:p>
            <a:pPr lvl="1">
              <a:lnSpc>
                <a:spcPct val="12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Symbol" panose="05050102010706020507" pitchFamily="18" charset="2"/>
              </a:rPr>
              <a:t>r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where </a:t>
            </a:r>
            <a:r>
              <a:rPr lang="en-US" dirty="0" err="1">
                <a:latin typeface="Symbol" panose="05050102010706020507" pitchFamily="18" charset="2"/>
              </a:rPr>
              <a:t>r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the correlation coefficient between the asset and the market</a:t>
            </a:r>
            <a:endParaRPr lang="el-GR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7.1.1 A Conceptual Development of the CAPM </a:t>
            </a:r>
            <a:endParaRPr lang="en-US" b="1" dirty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58200" cy="4876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Inserting </a:t>
            </a:r>
            <a:r>
              <a:rPr lang="el-GR" sz="3200" dirty="0"/>
              <a:t>σ</a:t>
            </a:r>
            <a:r>
              <a:rPr lang="en-US" sz="3200" baseline="-25000" dirty="0"/>
              <a:t>i </a:t>
            </a:r>
            <a:r>
              <a:rPr lang="en-US" sz="2200" dirty="0" err="1">
                <a:latin typeface="Symbol" panose="05050102010706020507" pitchFamily="18" charset="2"/>
              </a:rPr>
              <a:t>r</a:t>
            </a:r>
            <a:r>
              <a:rPr lang="en-US" sz="3200" baseline="-25000" dirty="0" err="1"/>
              <a:t>iM</a:t>
            </a:r>
            <a:r>
              <a:rPr lang="en-US" sz="3200" baseline="-25000" dirty="0"/>
              <a:t> 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into the CML: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400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If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=(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Symbol" panose="05050102010706020507" pitchFamily="18" charset="2"/>
              </a:rPr>
              <a:t>r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asset beta, CAPM equation: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8E57A092-8711-4701-9DD0-1B2F35F81D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3738" y="2514600"/>
          <a:ext cx="46275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120" imgH="507960" progId="Equation.DSMT4">
                  <p:embed/>
                </p:oleObj>
              </mc:Choice>
              <mc:Fallback>
                <p:oleObj name="Equation" r:id="rId2" imgW="2184120" imgH="50796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8E57A092-8711-4701-9DD0-1B2F35F81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8" y="2514600"/>
                        <a:ext cx="4627562" cy="1073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7CCE87BC-FAF4-447F-AA00-BE5BAFEA1D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7713" y="5029200"/>
          <a:ext cx="38750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28800" imgH="279360" progId="Equation.DSMT4">
                  <p:embed/>
                </p:oleObj>
              </mc:Choice>
              <mc:Fallback>
                <p:oleObj name="Equation" r:id="rId4" imgW="1828800" imgH="27936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7CCE87BC-FAF4-447F-AA00-BE5BAFEA1D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5029200"/>
                        <a:ext cx="3875087" cy="590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dirty="0"/>
              <a:t>CAPM Equation</a:t>
            </a:r>
            <a:endParaRPr lang="en-US" b="1" dirty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0358"/>
            <a:ext cx="7848600" cy="3048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CAPM equation: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7CCE87BC-FAF4-447F-AA00-BE5BAFEA1D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663" y="2778125"/>
          <a:ext cx="6053137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279360" progId="Equation.DSMT4">
                  <p:embed/>
                </p:oleObj>
              </mc:Choice>
              <mc:Fallback>
                <p:oleObj name="Equation" r:id="rId2" imgW="1828800" imgH="27936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7CCE87BC-FAF4-447F-AA00-BE5BAFEA1D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2778125"/>
                        <a:ext cx="6053137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B211A860-0AF6-41AB-ADDD-336CDAFDF5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3575" y="3949700"/>
          <a:ext cx="5276850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9800" imgH="990360" progId="Equation.DSMT4">
                  <p:embed/>
                </p:oleObj>
              </mc:Choice>
              <mc:Fallback>
                <p:oleObj name="Equation" r:id="rId4" imgW="2539800" imgH="990360" progId="Equation.DSMT4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B211A860-0AF6-41AB-ADDD-336CDAFDF5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3949700"/>
                        <a:ext cx="5276850" cy="2051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68208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3401</TotalTime>
  <Words>1474</Words>
  <Application>Microsoft Office PowerPoint</Application>
  <PresentationFormat>On-screen Show (4:3)</PresentationFormat>
  <Paragraphs>253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Century Gothic</vt:lpstr>
      <vt:lpstr>Corbel</vt:lpstr>
      <vt:lpstr>Symbol</vt:lpstr>
      <vt:lpstr>Contemporary blue</vt:lpstr>
      <vt:lpstr>Equation</vt:lpstr>
      <vt:lpstr>FIN 377: Investments</vt:lpstr>
      <vt:lpstr>Overview</vt:lpstr>
      <vt:lpstr>1. Review and Questions</vt:lpstr>
      <vt:lpstr>Key Ideas (Slides 5.1-43)</vt:lpstr>
      <vt:lpstr>7.1 The Capital Asset Pricing Model</vt:lpstr>
      <vt:lpstr>7.1 The Capital Market Line (CML)</vt:lpstr>
      <vt:lpstr>7.1.1 A Conceptual Development of the CAPM</vt:lpstr>
      <vt:lpstr>7.1.1 A Conceptual Development of the CAPM </vt:lpstr>
      <vt:lpstr>CAPM Equation</vt:lpstr>
      <vt:lpstr>CAPM Equation (Reformulation)</vt:lpstr>
      <vt:lpstr>7.1.2 The Security Market Line</vt:lpstr>
      <vt:lpstr>7.1.2 The Security Market Line</vt:lpstr>
      <vt:lpstr>7.1.2 The Security Market Line</vt:lpstr>
      <vt:lpstr>7.2.1 Stability of Beta</vt:lpstr>
      <vt:lpstr>7.2.4 Summary of Empirical Results for the CAPM</vt:lpstr>
      <vt:lpstr>7.3 The Market Portfolio: Theory versus Practice</vt:lpstr>
      <vt:lpstr>2. Current Events Behavioral Finance</vt:lpstr>
      <vt:lpstr>Behavioral Finance</vt:lpstr>
      <vt:lpstr>Bounded Rationality</vt:lpstr>
      <vt:lpstr>Two Modes of Thought (Kahneman)</vt:lpstr>
      <vt:lpstr>Two Cognitive Tests</vt:lpstr>
      <vt:lpstr>Selected Examples</vt:lpstr>
      <vt:lpstr>A. Framing</vt:lpstr>
      <vt:lpstr>Framing Example</vt:lpstr>
      <vt:lpstr>B. Retrievability/Availability</vt:lpstr>
      <vt:lpstr>Problems 2 and 3</vt:lpstr>
      <vt:lpstr>Problems 2 and 3: Solutions</vt:lpstr>
      <vt:lpstr>Problems 2 and 3: Your Answers</vt:lpstr>
      <vt:lpstr>C. Anchoring</vt:lpstr>
      <vt:lpstr>Problem 4</vt:lpstr>
      <vt:lpstr>Problem 4: Solution</vt:lpstr>
      <vt:lpstr>Problem 4: Your Answers</vt:lpstr>
      <vt:lpstr> D. Representativeness</vt:lpstr>
      <vt:lpstr>Problem 5</vt:lpstr>
      <vt:lpstr>Problem 5: Solution</vt:lpstr>
      <vt:lpstr>Problem 5: Your Answers</vt:lpstr>
      <vt:lpstr>Book Recommendation I</vt:lpstr>
      <vt:lpstr>Book Recommendation II</vt:lpstr>
      <vt:lpstr>Book Recommendation III</vt:lpstr>
      <vt:lpstr>3. Practice Problems</vt:lpstr>
      <vt:lpstr>Practice Problem 1</vt:lpstr>
      <vt:lpstr>Practice Problem 2</vt:lpstr>
      <vt:lpstr>Practice Problem 3</vt:lpstr>
      <vt:lpstr>Practice Problem 4</vt:lpstr>
      <vt:lpstr>Practice Problem 5</vt:lpstr>
      <vt:lpstr>4. Excel Skills</vt:lpstr>
      <vt:lpstr>Probability 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416</cp:revision>
  <dcterms:created xsi:type="dcterms:W3CDTF">2004-10-03T21:09:17Z</dcterms:created>
  <dcterms:modified xsi:type="dcterms:W3CDTF">2021-10-01T21:31:48Z</dcterms:modified>
</cp:coreProperties>
</file>