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3"/>
  </p:notesMasterIdLst>
  <p:handoutMasterIdLst>
    <p:handoutMasterId r:id="rId34"/>
  </p:handoutMasterIdLst>
  <p:sldIdLst>
    <p:sldId id="397" r:id="rId2"/>
    <p:sldId id="383" r:id="rId3"/>
    <p:sldId id="384" r:id="rId4"/>
    <p:sldId id="402" r:id="rId5"/>
    <p:sldId id="372" r:id="rId6"/>
    <p:sldId id="439" r:id="rId7"/>
    <p:sldId id="301" r:id="rId8"/>
    <p:sldId id="373" r:id="rId9"/>
    <p:sldId id="306" r:id="rId10"/>
    <p:sldId id="440" r:id="rId11"/>
    <p:sldId id="377" r:id="rId12"/>
    <p:sldId id="438" r:id="rId13"/>
    <p:sldId id="415" r:id="rId14"/>
    <p:sldId id="441" r:id="rId15"/>
    <p:sldId id="442" r:id="rId16"/>
    <p:sldId id="443" r:id="rId17"/>
    <p:sldId id="419" r:id="rId18"/>
    <p:sldId id="350" r:id="rId19"/>
    <p:sldId id="426" r:id="rId20"/>
    <p:sldId id="398" r:id="rId21"/>
    <p:sldId id="382" r:id="rId22"/>
    <p:sldId id="444" r:id="rId23"/>
    <p:sldId id="445" r:id="rId24"/>
    <p:sldId id="385" r:id="rId25"/>
    <p:sldId id="400" r:id="rId26"/>
    <p:sldId id="403" r:id="rId27"/>
    <p:sldId id="404" r:id="rId28"/>
    <p:sldId id="405" r:id="rId29"/>
    <p:sldId id="406" r:id="rId30"/>
    <p:sldId id="399" r:id="rId31"/>
    <p:sldId id="401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163" autoAdjust="0"/>
  </p:normalViewPr>
  <p:slideViewPr>
    <p:cSldViewPr>
      <p:cViewPr varScale="1">
        <p:scale>
          <a:sx n="108" d="100"/>
          <a:sy n="108" d="100"/>
        </p:scale>
        <p:origin x="18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31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8:48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Week 11: Bond Fundamentals and Valuation II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 377: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Computing Other Bond Yield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Yield to Call </a:t>
            </a:r>
            <a:r>
              <a:rPr lang="en-US" dirty="0"/>
              <a:t>(YTC)</a:t>
            </a:r>
            <a:endParaRPr lang="en-US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Expected return is bond called at first opportunity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Adjust present value equation: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n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= number of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to first call date</a:t>
            </a: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P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= call price of the bond</a:t>
            </a:r>
          </a:p>
          <a:p>
            <a:pPr lvl="1"/>
            <a:endParaRPr lang="en-US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44A964-1FC9-4960-8844-C092EC8EA7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657600"/>
          <a:ext cx="546366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480" imgH="495000" progId="Equation.DSMT4">
                  <p:embed/>
                </p:oleObj>
              </mc:Choice>
              <mc:Fallback>
                <p:oleObj name="Equation" r:id="rId2" imgW="1968480" imgH="49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44A964-1FC9-4960-8844-C092EC8EA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4600" y="3657600"/>
                        <a:ext cx="5463666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12.5 Relationship between Bond Yields, Coupon Rates, and Prices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689" y="1502465"/>
            <a:ext cx="62186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/>
          </a:bodyPr>
          <a:lstStyle/>
          <a:p>
            <a:r>
              <a:rPr lang="en-US" noProof="0" dirty="0"/>
              <a:t>Bond Duration and Convexity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03863"/>
            <a:ext cx="62186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5458B6-13A3-427F-B3C4-8ADD490003F9}"/>
              </a:ext>
            </a:extLst>
          </p:cNvPr>
          <p:cNvCxnSpPr>
            <a:cxnSpLocks/>
          </p:cNvCxnSpPr>
          <p:nvPr/>
        </p:nvCxnSpPr>
        <p:spPr>
          <a:xfrm>
            <a:off x="2514600" y="3124200"/>
            <a:ext cx="4724400" cy="2057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C21C59-A1AA-4246-9071-1C8E4AC8AAB0}"/>
              </a:ext>
            </a:extLst>
          </p:cNvPr>
          <p:cNvSpPr/>
          <p:nvPr/>
        </p:nvSpPr>
        <p:spPr>
          <a:xfrm>
            <a:off x="2818701" y="2936147"/>
            <a:ext cx="4462943" cy="1988191"/>
          </a:xfrm>
          <a:custGeom>
            <a:avLst/>
            <a:gdLst>
              <a:gd name="connsiteX0" fmla="*/ 0 w 4462943"/>
              <a:gd name="connsiteY0" fmla="*/ 0 h 1988191"/>
              <a:gd name="connsiteX1" fmla="*/ 2046914 w 4462943"/>
              <a:gd name="connsiteY1" fmla="*/ 1233181 h 1988191"/>
              <a:gd name="connsiteX2" fmla="*/ 4462943 w 4462943"/>
              <a:gd name="connsiteY2" fmla="*/ 1988191 h 19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2943" h="1988191">
                <a:moveTo>
                  <a:pt x="0" y="0"/>
                </a:moveTo>
                <a:cubicBezTo>
                  <a:pt x="651545" y="450908"/>
                  <a:pt x="1303090" y="901816"/>
                  <a:pt x="2046914" y="1233181"/>
                </a:cubicBezTo>
                <a:cubicBezTo>
                  <a:pt x="2790738" y="1564546"/>
                  <a:pt x="3626840" y="1776368"/>
                  <a:pt x="4462943" y="19881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791EC-9389-439C-960C-B4D565FC3CF5}"/>
              </a:ext>
            </a:extLst>
          </p:cNvPr>
          <p:cNvCxnSpPr/>
          <p:nvPr/>
        </p:nvCxnSpPr>
        <p:spPr>
          <a:xfrm flipH="1">
            <a:off x="3352800" y="2365696"/>
            <a:ext cx="1524000" cy="1143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DBA201-B398-488A-BAD4-D8F8C138761E}"/>
              </a:ext>
            </a:extLst>
          </p:cNvPr>
          <p:cNvCxnSpPr/>
          <p:nvPr/>
        </p:nvCxnSpPr>
        <p:spPr>
          <a:xfrm flipH="1">
            <a:off x="3097565" y="1972675"/>
            <a:ext cx="1524000" cy="1143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63847E-EEAE-4DE7-B902-6F8C6AF14020}"/>
              </a:ext>
            </a:extLst>
          </p:cNvPr>
          <p:cNvSpPr txBox="1"/>
          <p:nvPr/>
        </p:nvSpPr>
        <p:spPr>
          <a:xfrm>
            <a:off x="4853313" y="2130807"/>
            <a:ext cx="138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53E54-5FD9-45EC-9FB6-A0079FDFB4B6}"/>
              </a:ext>
            </a:extLst>
          </p:cNvPr>
          <p:cNvSpPr txBox="1"/>
          <p:nvPr/>
        </p:nvSpPr>
        <p:spPr>
          <a:xfrm>
            <a:off x="4588009" y="1725002"/>
            <a:ext cx="138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Convexity</a:t>
            </a:r>
          </a:p>
        </p:txBody>
      </p:sp>
    </p:spTree>
    <p:extLst>
      <p:ext uri="{BB962C8B-B14F-4D97-AF65-F5344CB8AC3E}">
        <p14:creationId xmlns:p14="http://schemas.microsoft.com/office/powerpoint/2010/main" val="17060000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Calculating Bond Duration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duration can be interpreted as a measure of the bond’s price volatility (interest rate sensitivity) 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Duration is bond’s price elasticity coefficient with respect to yield changes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Macaulay versus Modified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pPr lvl="1"/>
            <a:r>
              <a:rPr lang="en-US" dirty="0"/>
              <a:t>Macaulay duration: How many years to be repaid bond’s price by the its total cash flows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Modified duration: Price change in a bond given a 1% change in interest rates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77694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Calculating Bond Duration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duration can be interpreted as a measure of the bond’s price volatility (interest rate sensitivity) 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Duration is bond’s price elasticity coefficient with respect to yield changes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Macaulay versus Modified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pPr lvl="1"/>
            <a:r>
              <a:rPr lang="en-US" dirty="0"/>
              <a:t>Macaulay duration: How many years to be repaid bond’s price by the its total cash flows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Modified duration: Price change in a bond given a 1% change in interest rates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0004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Duration is measured in units of time, not dollars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Weights are the PV of cash flow scaled by the PV (P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 of the bond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Higher coupon → lower duration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More of the total cash flow is paid sooner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Zero-coupon bond</a:t>
            </a:r>
            <a:r>
              <a:rPr lang="en-US" dirty="0"/>
              <a:t> → duration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= maturity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13.1.3 Bond Convexity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Trade-off between price and YTM is curved (convex) function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Mod D misses convexity property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Mod D estimates a curved line with a straight (tangent) line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13.1.3 Bond Convexity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499623" cy="43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Review and Questions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Current Events: </a:t>
            </a:r>
            <a:r>
              <a:rPr lang="en-US" dirty="0"/>
              <a:t>Saudi Oil Refinery Attack</a:t>
            </a:r>
            <a:endParaRPr lang="en-US" sz="3600" strike="sngStrike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Practice Problems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Excel Skills: Goal Seek/Solver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2. Current Events:</a:t>
            </a:r>
            <a:br>
              <a:rPr lang="en-US" dirty="0"/>
            </a:br>
            <a:r>
              <a:rPr lang="en-US" dirty="0"/>
              <a:t>Saudi Oil Refinery Attack</a:t>
            </a:r>
          </a:p>
        </p:txBody>
      </p:sp>
    </p:spTree>
    <p:extLst>
      <p:ext uri="{BB962C8B-B14F-4D97-AF65-F5344CB8AC3E}">
        <p14:creationId xmlns:p14="http://schemas.microsoft.com/office/powerpoint/2010/main" val="1971743013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219E18-66DD-49A5-9CB3-3D0067E49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04:00 a.m. (</a:t>
            </a:r>
            <a:r>
              <a:rPr lang="en-US" dirty="0" err="1"/>
              <a:t>SAST</a:t>
            </a:r>
            <a:r>
              <a:rPr lang="en-US" dirty="0"/>
              <a:t>, </a:t>
            </a:r>
            <a:r>
              <a:rPr lang="en-US" dirty="0" err="1"/>
              <a:t>UTC+3</a:t>
            </a:r>
            <a:r>
              <a:rPr lang="en-US" dirty="0"/>
              <a:t>) on 14 September 2019, drones attacked Saudi oil facilities at Abqaiq and </a:t>
            </a:r>
            <a:r>
              <a:rPr lang="en-US" dirty="0" err="1"/>
              <a:t>Khurais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69C2A-C9FC-495D-BFD4-9FBA5A86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Abqaiq–</a:t>
            </a:r>
            <a:r>
              <a:rPr lang="en-US" dirty="0" err="1"/>
              <a:t>Khurais</a:t>
            </a:r>
            <a:r>
              <a:rPr lang="en-US" dirty="0"/>
              <a:t> attack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8A5B8-7EC4-48C7-8987-F39013EE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450271"/>
            <a:ext cx="4724400" cy="27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C1BD78-8B9F-42EC-873E-3F0371B6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S&amp;P 500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028FA-F8BB-440C-9784-A79DACA0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80480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F761E3-9653-4E3A-B80C-16392976604B}"/>
              </a:ext>
            </a:extLst>
          </p:cNvPr>
          <p:cNvCxnSpPr>
            <a:cxnSpLocks/>
          </p:cNvCxnSpPr>
          <p:nvPr/>
        </p:nvCxnSpPr>
        <p:spPr>
          <a:xfrm flipV="1">
            <a:off x="1143000" y="1371600"/>
            <a:ext cx="0" cy="426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91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C1BD78-8B9F-42EC-873E-3F0371B6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CBOE </a:t>
            </a:r>
            <a:r>
              <a:rPr lang="en-US" dirty="0" err="1"/>
              <a:t>VIX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1F99A-2E58-44B0-8765-CA7B599DE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960"/>
            <a:ext cx="9144000" cy="447423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DE99C9-9C4F-4486-9230-08A82FA9DC68}"/>
              </a:ext>
            </a:extLst>
          </p:cNvPr>
          <p:cNvCxnSpPr/>
          <p:nvPr/>
        </p:nvCxnSpPr>
        <p:spPr>
          <a:xfrm flipV="1">
            <a:off x="762000" y="1905000"/>
            <a:ext cx="0" cy="2895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85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4928EA-9010-44B2-AA8E-FBFC3FB9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Brent Oil Futures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62551-A33E-47EA-BBD4-84969D44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465"/>
            <a:ext cx="9144000" cy="41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3. 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412776210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E11A7-1F5B-406C-B303-E0F7B031C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duration of a 3-year annual bond with a coupon rate of 10% (r = 8%)? (NOTE: P</a:t>
            </a:r>
            <a:r>
              <a:rPr lang="en-US" baseline="-25000" dirty="0"/>
              <a:t>0</a:t>
            </a:r>
            <a:r>
              <a:rPr lang="en-US" dirty="0"/>
              <a:t> = 1,051.54)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51DFB-4DFE-4539-9386-AB1984D6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1</a:t>
            </a:r>
          </a:p>
        </p:txBody>
      </p:sp>
    </p:spTree>
    <p:extLst>
      <p:ext uri="{BB962C8B-B14F-4D97-AF65-F5344CB8AC3E}">
        <p14:creationId xmlns:p14="http://schemas.microsoft.com/office/powerpoint/2010/main" val="233399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A07BF-FEF6-4D8F-B2FA-3F42D49D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modified duration of a 3-year annual bond with a coupon rate of 10% (r = 8%)? (NOTE: D = 2.74 from previous problem)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9D0525-147D-44A4-999F-1A8F4664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2</a:t>
            </a:r>
          </a:p>
        </p:txBody>
      </p:sp>
    </p:spTree>
    <p:extLst>
      <p:ext uri="{BB962C8B-B14F-4D97-AF65-F5344CB8AC3E}">
        <p14:creationId xmlns:p14="http://schemas.microsoft.com/office/powerpoint/2010/main" val="2630796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A07BF-FEF6-4D8F-B2FA-3F42D49D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What is the approximate price change of a 3-year annual bond with a coupon rate of 10% (r = 8%), if interest rates increase by 2 basis points? (NOTE: Mod D = 2.54 from previous problem and  P</a:t>
            </a:r>
            <a:r>
              <a:rPr lang="en-US" sz="2800" baseline="-25000" dirty="0"/>
              <a:t>0</a:t>
            </a:r>
            <a:r>
              <a:rPr lang="en-US" sz="2800" dirty="0"/>
              <a:t> = 1,051.54)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9D0525-147D-44A4-999F-1A8F4664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3</a:t>
            </a:r>
          </a:p>
        </p:txBody>
      </p:sp>
    </p:spTree>
    <p:extLst>
      <p:ext uri="{BB962C8B-B14F-4D97-AF65-F5344CB8AC3E}">
        <p14:creationId xmlns:p14="http://schemas.microsoft.com/office/powerpoint/2010/main" val="2489433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4582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Find the duration of the following portfolio.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r>
              <a:rPr lang="en-US" sz="3100" dirty="0"/>
              <a:t>	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2800" dirty="0"/>
              <a:t>				</a:t>
            </a:r>
            <a:endParaRPr lang="en-US" sz="4000" dirty="0"/>
          </a:p>
          <a:p>
            <a:pPr marL="0" indent="0">
              <a:buNone/>
            </a:pPr>
            <a:r>
              <a:rPr lang="en-US" sz="2800" dirty="0"/>
              <a:t>	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3622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026228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918958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476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9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5,67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6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3.45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06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93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1. Review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4. Excel Skills</a:t>
            </a:r>
          </a:p>
        </p:txBody>
      </p:sp>
    </p:spTree>
    <p:extLst>
      <p:ext uri="{BB962C8B-B14F-4D97-AF65-F5344CB8AC3E}">
        <p14:creationId xmlns:p14="http://schemas.microsoft.com/office/powerpoint/2010/main" val="1582481560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50000"/>
              </a:lnSpc>
            </a:pPr>
            <a:r>
              <a:rPr lang="en-US" dirty="0"/>
              <a:t>Goal Seek</a:t>
            </a:r>
          </a:p>
          <a:p>
            <a:pPr hangingPunct="0">
              <a:lnSpc>
                <a:spcPct val="150000"/>
              </a:lnSpc>
            </a:pPr>
            <a:r>
              <a:rPr lang="en-US" dirty="0"/>
              <a:t>Solver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Seek and Solver</a:t>
            </a:r>
          </a:p>
        </p:txBody>
      </p:sp>
    </p:spTree>
    <p:extLst>
      <p:ext uri="{BB962C8B-B14F-4D97-AF65-F5344CB8AC3E}">
        <p14:creationId xmlns:p14="http://schemas.microsoft.com/office/powerpoint/2010/main" val="287808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FBB42-1A18-46DA-A7CD-73039E74D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Bond Valuation and Yields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Yield to Maturity (YTM)</a:t>
            </a:r>
          </a:p>
          <a:p>
            <a:pPr lvl="1"/>
            <a:r>
              <a:rPr lang="en-US" dirty="0"/>
              <a:t>Yield to Call (YTC)</a:t>
            </a:r>
          </a:p>
          <a:p>
            <a:pPr lvl="1"/>
            <a:r>
              <a:rPr lang="en-US" dirty="0"/>
              <a:t>Price Sensitivities</a:t>
            </a:r>
          </a:p>
          <a:p>
            <a:pPr lvl="1"/>
            <a:endParaRPr lang="en-US" dirty="0"/>
          </a:p>
          <a:p>
            <a:r>
              <a:rPr lang="en-US" dirty="0"/>
              <a:t>Bond Analysis Tools</a:t>
            </a:r>
          </a:p>
          <a:p>
            <a:pPr lvl="1"/>
            <a:r>
              <a:rPr lang="en-US" dirty="0"/>
              <a:t>Duration</a:t>
            </a:r>
          </a:p>
          <a:p>
            <a:pPr lvl="1"/>
            <a:r>
              <a:rPr lang="en-US" dirty="0"/>
              <a:t>Convexity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A73A3-1136-4ADD-8775-BD6E82ED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</a:t>
            </a:r>
            <a:r>
              <a:rPr lang="en-US" sz="3200" dirty="0"/>
              <a:t>(</a:t>
            </a:r>
            <a:r>
              <a:rPr lang="en-US" sz="3200"/>
              <a:t>Slides 6.53-88)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Bond Valuation and Yields with Coupons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value: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CF = </a:t>
            </a:r>
            <a:r>
              <a:rPr lang="en-US" sz="22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 cash flow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 = discount rate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n = maturity date</a:t>
            </a:r>
            <a:endParaRPr lang="en-US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B1E654-79AC-4AE9-A913-708ACDDF3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77568"/>
              </p:ext>
            </p:extLst>
          </p:nvPr>
        </p:nvGraphicFramePr>
        <p:xfrm>
          <a:off x="756444" y="2362200"/>
          <a:ext cx="763111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711000" progId="Equation.DSMT4">
                  <p:embed/>
                </p:oleObj>
              </mc:Choice>
              <mc:Fallback>
                <p:oleObj name="Equation" r:id="rId2" imgW="2539800" imgH="711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2B1E654-79AC-4AE9-A913-708ACDDF3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444" y="2362200"/>
                        <a:ext cx="7631112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Bond Valuation and Yields with Coupons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value: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  <a:r>
              <a:rPr lang="en-US" sz="22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 coupon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 = yield to maturity, stated on a </a:t>
            </a:r>
            <a:r>
              <a:rPr lang="en-US" sz="22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 basis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n = maturity date of the bond, stated in </a:t>
            </a:r>
            <a:r>
              <a:rPr lang="en-US" sz="22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</a:p>
          <a:p>
            <a:endParaRPr lang="en-US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B1E654-79AC-4AE9-A913-708ACDDF38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3999" y="2438400"/>
          <a:ext cx="5036539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482400" progId="Equation.DSMT4">
                  <p:embed/>
                </p:oleObj>
              </mc:Choice>
              <mc:Fallback>
                <p:oleObj name="Equation" r:id="rId2" imgW="167616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2B1E654-79AC-4AE9-A913-708ACDDF3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3999" y="2438400"/>
                        <a:ext cx="5036539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677863" algn="l"/>
              </a:tabLst>
            </a:pPr>
            <a:r>
              <a:rPr lang="en-US" dirty="0"/>
              <a:t>Price of a semi-annual 30 year, 8% coupon bond. Market rate of interest is 10%.</a:t>
            </a:r>
          </a:p>
          <a:p>
            <a:pPr>
              <a:tabLst>
                <a:tab pos="677863" algn="l"/>
              </a:tabLst>
            </a:pPr>
            <a:endParaRPr lang="en-US" dirty="0"/>
          </a:p>
          <a:p>
            <a:pPr>
              <a:tabLst>
                <a:tab pos="677863" algn="l"/>
              </a:tabLst>
            </a:pPr>
            <a:endParaRPr lang="en-US" dirty="0"/>
          </a:p>
          <a:p>
            <a:pPr>
              <a:tabLst>
                <a:tab pos="677863" algn="l"/>
              </a:tabLst>
            </a:pPr>
            <a:endParaRPr lang="en-US" dirty="0"/>
          </a:p>
          <a:p>
            <a:pPr>
              <a:tabLst>
                <a:tab pos="677863" algn="l"/>
              </a:tabLst>
            </a:pPr>
            <a:endParaRPr lang="en-US" dirty="0"/>
          </a:p>
          <a:p>
            <a:pPr>
              <a:tabLst>
                <a:tab pos="677863" algn="l"/>
              </a:tabLst>
            </a:pPr>
            <a:endParaRPr lang="en-US" dirty="0"/>
          </a:p>
          <a:p>
            <a:pPr marL="400050" lvl="1" indent="0">
              <a:buNone/>
              <a:tabLst>
                <a:tab pos="677863" algn="l"/>
              </a:tabLst>
            </a:pPr>
            <a:r>
              <a:rPr lang="en-US" dirty="0"/>
              <a:t>P/Y = 2; N = 60; I = 10; PV = </a:t>
            </a:r>
            <a:r>
              <a:rPr lang="en-US" b="1" dirty="0">
                <a:solidFill>
                  <a:srgbClr val="FF0000"/>
                </a:solidFill>
              </a:rPr>
              <a:t>$810.71</a:t>
            </a:r>
            <a:r>
              <a:rPr lang="en-US" dirty="0"/>
              <a:t>; </a:t>
            </a:r>
          </a:p>
          <a:p>
            <a:pPr marL="400050" lvl="1" indent="0">
              <a:buNone/>
              <a:tabLst>
                <a:tab pos="677863" algn="l"/>
              </a:tabLst>
            </a:pPr>
            <a:r>
              <a:rPr lang="en-US" dirty="0"/>
              <a:t>     PMT = -40; FV = -1000</a:t>
            </a:r>
          </a:p>
          <a:p>
            <a:pPr>
              <a:tabLst>
                <a:tab pos="677863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2057" name="Rectangle 7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4000" dirty="0"/>
              <a:t>Bond Pricing Example 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46213" y="1524000"/>
            <a:ext cx="31098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4710113" y="1524000"/>
            <a:ext cx="31098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5103813" y="1524000"/>
            <a:ext cx="31098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8088313" y="1524000"/>
            <a:ext cx="43922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788907"/>
              </p:ext>
            </p:extLst>
          </p:nvPr>
        </p:nvGraphicFramePr>
        <p:xfrm>
          <a:off x="1891188" y="2829339"/>
          <a:ext cx="51276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82400" progId="Equation.DSMT4">
                  <p:embed/>
                </p:oleObj>
              </mc:Choice>
              <mc:Fallback>
                <p:oleObj name="Equation" r:id="rId2" imgW="1879560" imgH="482400" progId="Equation.DSMT4">
                  <p:embed/>
                  <p:pic>
                    <p:nvPicPr>
                      <p:cNvPr id="20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188" y="2829339"/>
                        <a:ext cx="51276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221377"/>
              </p:ext>
            </p:extLst>
          </p:nvPr>
        </p:nvGraphicFramePr>
        <p:xfrm>
          <a:off x="1933591" y="4419600"/>
          <a:ext cx="31591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215640" progId="Equation.DSMT4">
                  <p:embed/>
                </p:oleObj>
              </mc:Choice>
              <mc:Fallback>
                <p:oleObj name="Equation" r:id="rId4" imgW="1079280" imgH="215640" progId="Equation.DSMT4">
                  <p:embed/>
                  <p:pic>
                    <p:nvPicPr>
                      <p:cNvPr id="20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91" y="4419600"/>
                        <a:ext cx="31591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Bond Valuation and Yields with Semiannual Coupons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The Yield to Maturity (YTM) Model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Price bonds in terms of their yields−expected rates of return 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U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 the observed current market price (MP</a:t>
            </a:r>
            <a:r>
              <a:rPr lang="en-US" sz="8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 and the </a:t>
            </a:r>
            <a:r>
              <a:rPr lang="en-US" dirty="0"/>
              <a:t>expected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cash flows to compute the expected yield on the bond</a:t>
            </a:r>
          </a:p>
          <a:p>
            <a:pPr lvl="1"/>
            <a:endParaRPr lang="en-US" dirty="0"/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Equivalent to IRR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Suppose an 8% coupon, </a:t>
            </a:r>
            <a:r>
              <a:rPr lang="en-US" sz="3200" dirty="0"/>
              <a:t>semi-annual </a:t>
            </a:r>
            <a:r>
              <a:rPr lang="en-US" sz="3500" dirty="0"/>
              <a:t>30 year bond is selling for $1276.76. What is its average rate of return?</a:t>
            </a:r>
          </a:p>
          <a:p>
            <a:endParaRPr lang="en-US" dirty="0"/>
          </a:p>
          <a:p>
            <a:endParaRPr lang="en-US" dirty="0"/>
          </a:p>
          <a:p>
            <a:pPr lvl="1">
              <a:spcBef>
                <a:spcPct val="50000"/>
              </a:spcBef>
            </a:pPr>
            <a:r>
              <a:rPr lang="en-US" sz="3000" i="1" dirty="0"/>
              <a:t>r</a:t>
            </a:r>
            <a:r>
              <a:rPr lang="en-US" sz="3000" dirty="0"/>
              <a:t> = 3% per half year</a:t>
            </a:r>
          </a:p>
          <a:p>
            <a:pPr lvl="1">
              <a:spcBef>
                <a:spcPct val="50000"/>
              </a:spcBef>
            </a:pPr>
            <a:r>
              <a:rPr lang="en-US" sz="3000" dirty="0"/>
              <a:t>YTM = </a:t>
            </a:r>
            <a:r>
              <a:rPr lang="en-US" sz="3000" b="1" dirty="0">
                <a:solidFill>
                  <a:srgbClr val="FF0000"/>
                </a:solidFill>
              </a:rPr>
              <a:t>6%</a:t>
            </a:r>
          </a:p>
          <a:p>
            <a:pPr lvl="1">
              <a:spcBef>
                <a:spcPct val="50000"/>
              </a:spcBef>
            </a:pPr>
            <a:r>
              <a:rPr lang="en-US" sz="2800" dirty="0"/>
              <a:t>P/Y = 2; N = 60; I = </a:t>
            </a:r>
            <a:r>
              <a:rPr lang="en-US" sz="2800" dirty="0">
                <a:solidFill>
                  <a:srgbClr val="FF0000"/>
                </a:solidFill>
              </a:rPr>
              <a:t>6.00%; </a:t>
            </a:r>
            <a:r>
              <a:rPr lang="en-US" sz="2800" dirty="0"/>
              <a:t>PV = 1276.76; PMT = -40; FV = -1000</a:t>
            </a:r>
          </a:p>
          <a:p>
            <a:pPr lvl="1">
              <a:spcBef>
                <a:spcPct val="50000"/>
              </a:spcBef>
            </a:pPr>
            <a:endParaRPr lang="en-US" sz="3000" b="1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</a:pPr>
            <a:endParaRPr lang="en-US" sz="3000" b="1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</a:pPr>
            <a:endParaRPr lang="en-US" sz="3000" b="1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</a:pPr>
            <a:endParaRPr lang="en-US" sz="3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Yield to Maturity Example I</a:t>
            </a:r>
          </a:p>
        </p:txBody>
      </p:sp>
      <p:graphicFrame>
        <p:nvGraphicFramePr>
          <p:cNvPr id="8601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587297"/>
              </p:ext>
            </p:extLst>
          </p:nvPr>
        </p:nvGraphicFramePr>
        <p:xfrm>
          <a:off x="2438400" y="2971800"/>
          <a:ext cx="4622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419040" progId="Equation.DSMT4">
                  <p:embed/>
                </p:oleObj>
              </mc:Choice>
              <mc:Fallback>
                <p:oleObj name="Equation" r:id="rId2" imgW="1892160" imgH="419040" progId="Equation.DSMT4">
                  <p:embed/>
                  <p:pic>
                    <p:nvPicPr>
                      <p:cNvPr id="86019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4622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823</Words>
  <Application>Microsoft Office PowerPoint</Application>
  <PresentationFormat>On-screen Show (4:3)</PresentationFormat>
  <Paragraphs>160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Corbel</vt:lpstr>
      <vt:lpstr>Contemporary blue</vt:lpstr>
      <vt:lpstr>Equation</vt:lpstr>
      <vt:lpstr>FIN 377: Investments</vt:lpstr>
      <vt:lpstr>Overview</vt:lpstr>
      <vt:lpstr>1. Review and Questions</vt:lpstr>
      <vt:lpstr>Key Ideas (Slides 6.53-88)</vt:lpstr>
      <vt:lpstr>12.5 Bond Valuation and Yields with Coupons</vt:lpstr>
      <vt:lpstr>12.5 Bond Valuation and Yields with Coupons</vt:lpstr>
      <vt:lpstr>Bond Pricing Example </vt:lpstr>
      <vt:lpstr>12.5 Bond Valuation and Yields with Semiannual Coupons</vt:lpstr>
      <vt:lpstr>Yield to Maturity Example I</vt:lpstr>
      <vt:lpstr>12.5 Computing Other Bond Yield Measures</vt:lpstr>
      <vt:lpstr>12.5 Relationship between Bond Yields, Coupon Rates, and Prices</vt:lpstr>
      <vt:lpstr>Bond Duration and Convexity</vt:lpstr>
      <vt:lpstr>13.1.2 Bond Duration</vt:lpstr>
      <vt:lpstr>13.1.2 Bond Duration</vt:lpstr>
      <vt:lpstr>13.1.2 Bond Duration</vt:lpstr>
      <vt:lpstr>13.1.2 Bond Duration</vt:lpstr>
      <vt:lpstr>13.1.2 Bond Duration</vt:lpstr>
      <vt:lpstr>13.1.3 Bond Convexity</vt:lpstr>
      <vt:lpstr>13.1.3 Bond Convexity</vt:lpstr>
      <vt:lpstr>2. Current Events: Saudi Oil Refinery Attack</vt:lpstr>
      <vt:lpstr>2019 Abqaiq–Khurais attack</vt:lpstr>
      <vt:lpstr>S&amp;P 500 </vt:lpstr>
      <vt:lpstr>CBOE VIX </vt:lpstr>
      <vt:lpstr>Brent Oil Futures </vt:lpstr>
      <vt:lpstr>3. Practice Problems</vt:lpstr>
      <vt:lpstr>Practice Problem 1</vt:lpstr>
      <vt:lpstr>Practice Problem 2</vt:lpstr>
      <vt:lpstr>Practice Problem 3</vt:lpstr>
      <vt:lpstr>Practice Problem 4</vt:lpstr>
      <vt:lpstr>4. Excel Skills</vt:lpstr>
      <vt:lpstr>Goal Seek and Solver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425</cp:revision>
  <dcterms:created xsi:type="dcterms:W3CDTF">2004-10-03T21:09:17Z</dcterms:created>
  <dcterms:modified xsi:type="dcterms:W3CDTF">2021-03-27T01:50:11Z</dcterms:modified>
</cp:coreProperties>
</file>