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29"/>
  </p:notesMasterIdLst>
  <p:handoutMasterIdLst>
    <p:handoutMasterId r:id="rId130"/>
  </p:handoutMasterIdLst>
  <p:sldIdLst>
    <p:sldId id="381" r:id="rId2"/>
    <p:sldId id="393" r:id="rId3"/>
    <p:sldId id="395" r:id="rId4"/>
    <p:sldId id="396" r:id="rId5"/>
    <p:sldId id="394" r:id="rId6"/>
    <p:sldId id="299" r:id="rId7"/>
    <p:sldId id="300" r:id="rId8"/>
    <p:sldId id="301" r:id="rId9"/>
    <p:sldId id="302" r:id="rId10"/>
    <p:sldId id="333" r:id="rId11"/>
    <p:sldId id="409" r:id="rId12"/>
    <p:sldId id="278" r:id="rId13"/>
    <p:sldId id="279" r:id="rId14"/>
    <p:sldId id="280" r:id="rId15"/>
    <p:sldId id="282" r:id="rId16"/>
    <p:sldId id="281" r:id="rId17"/>
    <p:sldId id="319" r:id="rId18"/>
    <p:sldId id="283" r:id="rId19"/>
    <p:sldId id="284" r:id="rId20"/>
    <p:sldId id="286" r:id="rId21"/>
    <p:sldId id="288" r:id="rId22"/>
    <p:sldId id="289" r:id="rId23"/>
    <p:sldId id="290" r:id="rId24"/>
    <p:sldId id="291" r:id="rId25"/>
    <p:sldId id="415" r:id="rId26"/>
    <p:sldId id="332" r:id="rId27"/>
    <p:sldId id="292" r:id="rId28"/>
    <p:sldId id="293" r:id="rId29"/>
    <p:sldId id="416" r:id="rId30"/>
    <p:sldId id="295" r:id="rId31"/>
    <p:sldId id="417" r:id="rId32"/>
    <p:sldId id="297" r:id="rId33"/>
    <p:sldId id="298" r:id="rId34"/>
    <p:sldId id="418" r:id="rId35"/>
    <p:sldId id="331" r:id="rId36"/>
    <p:sldId id="335" r:id="rId37"/>
    <p:sldId id="412" r:id="rId38"/>
    <p:sldId id="428" r:id="rId39"/>
    <p:sldId id="337" r:id="rId40"/>
    <p:sldId id="413" r:id="rId41"/>
    <p:sldId id="377" r:id="rId42"/>
    <p:sldId id="378" r:id="rId43"/>
    <p:sldId id="382" r:id="rId44"/>
    <p:sldId id="430" r:id="rId45"/>
    <p:sldId id="431" r:id="rId46"/>
    <p:sldId id="432" r:id="rId47"/>
    <p:sldId id="433" r:id="rId48"/>
    <p:sldId id="434" r:id="rId49"/>
    <p:sldId id="388" r:id="rId50"/>
    <p:sldId id="389" r:id="rId51"/>
    <p:sldId id="435" r:id="rId52"/>
    <p:sldId id="436" r:id="rId53"/>
    <p:sldId id="437" r:id="rId54"/>
    <p:sldId id="438" r:id="rId55"/>
    <p:sldId id="369" r:id="rId56"/>
    <p:sldId id="370" r:id="rId57"/>
    <p:sldId id="371" r:id="rId58"/>
    <p:sldId id="340" r:id="rId59"/>
    <p:sldId id="419" r:id="rId60"/>
    <p:sldId id="420" r:id="rId61"/>
    <p:sldId id="344" r:id="rId62"/>
    <p:sldId id="345" r:id="rId63"/>
    <p:sldId id="346" r:id="rId64"/>
    <p:sldId id="421" r:id="rId65"/>
    <p:sldId id="348" r:id="rId66"/>
    <p:sldId id="422" r:id="rId67"/>
    <p:sldId id="350" r:id="rId68"/>
    <p:sldId id="351" r:id="rId69"/>
    <p:sldId id="423" r:id="rId70"/>
    <p:sldId id="353" r:id="rId71"/>
    <p:sldId id="410" r:id="rId72"/>
    <p:sldId id="352" r:id="rId73"/>
    <p:sldId id="439" r:id="rId74"/>
    <p:sldId id="444" r:id="rId75"/>
    <p:sldId id="441" r:id="rId76"/>
    <p:sldId id="442" r:id="rId77"/>
    <p:sldId id="443" r:id="rId78"/>
    <p:sldId id="285" r:id="rId79"/>
    <p:sldId id="294" r:id="rId80"/>
    <p:sldId id="354" r:id="rId81"/>
    <p:sldId id="355" r:id="rId82"/>
    <p:sldId id="357" r:id="rId83"/>
    <p:sldId id="392" r:id="rId84"/>
    <p:sldId id="360" r:id="rId85"/>
    <p:sldId id="269" r:id="rId86"/>
    <p:sldId id="270" r:id="rId87"/>
    <p:sldId id="271" r:id="rId88"/>
    <p:sldId id="273" r:id="rId89"/>
    <p:sldId id="274" r:id="rId90"/>
    <p:sldId id="322" r:id="rId91"/>
    <p:sldId id="323" r:id="rId92"/>
    <p:sldId id="324" r:id="rId93"/>
    <p:sldId id="325" r:id="rId94"/>
    <p:sldId id="356" r:id="rId95"/>
    <p:sldId id="425" r:id="rId96"/>
    <p:sldId id="358" r:id="rId97"/>
    <p:sldId id="426" r:id="rId98"/>
    <p:sldId id="399" r:id="rId99"/>
    <p:sldId id="411" r:id="rId100"/>
    <p:sldId id="364" r:id="rId101"/>
    <p:sldId id="449" r:id="rId102"/>
    <p:sldId id="365" r:id="rId103"/>
    <p:sldId id="400" r:id="rId104"/>
    <p:sldId id="401" r:id="rId105"/>
    <p:sldId id="402" r:id="rId106"/>
    <p:sldId id="403" r:id="rId107"/>
    <p:sldId id="368" r:id="rId108"/>
    <p:sldId id="404" r:id="rId109"/>
    <p:sldId id="405" r:id="rId110"/>
    <p:sldId id="375" r:id="rId111"/>
    <p:sldId id="406" r:id="rId112"/>
    <p:sldId id="447" r:id="rId113"/>
    <p:sldId id="448" r:id="rId114"/>
    <p:sldId id="450" r:id="rId115"/>
    <p:sldId id="451" r:id="rId116"/>
    <p:sldId id="452" r:id="rId117"/>
    <p:sldId id="453" r:id="rId118"/>
    <p:sldId id="454" r:id="rId119"/>
    <p:sldId id="455" r:id="rId120"/>
    <p:sldId id="456" r:id="rId121"/>
    <p:sldId id="457" r:id="rId122"/>
    <p:sldId id="458" r:id="rId123"/>
    <p:sldId id="459" r:id="rId124"/>
    <p:sldId id="460" r:id="rId125"/>
    <p:sldId id="461" r:id="rId126"/>
    <p:sldId id="462" r:id="rId127"/>
    <p:sldId id="463" r:id="rId128"/>
  </p:sldIdLst>
  <p:sldSz cx="9144000" cy="6858000" type="screen4x3"/>
  <p:notesSz cx="6858000" cy="9144000"/>
  <p:custDataLst>
    <p:tags r:id="rId1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enk, Lawrence" initials="SL" lastIdx="1" clrIdx="0">
    <p:extLst>
      <p:ext uri="{19B8F6BF-5375-455C-9EA6-DF929625EA0E}">
        <p15:presenceInfo xmlns:p15="http://schemas.microsoft.com/office/powerpoint/2012/main" userId="S::ga2578fl@minnstate.edu::99cbe183-5a60-439f-8ef0-03ea9ba40a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handoutMaster" Target="handoutMasters/handoutMaster1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gs" Target="tags/tag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43E36-3D8C-4EFF-A02C-28A069F4FE0D}" type="doc">
      <dgm:prSet loTypeId="urn:microsoft.com/office/officeart/2005/8/layout/cycle7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C60E7-634C-40FF-B933-91769C8D5ADE}">
      <dgm:prSet phldrT="[Text]"/>
      <dgm:spPr/>
      <dgm:t>
        <a:bodyPr/>
        <a:lstStyle/>
        <a:p>
          <a:r>
            <a:rPr lang="en-US" dirty="0"/>
            <a:t>HPR</a:t>
          </a:r>
        </a:p>
      </dgm:t>
    </dgm:pt>
    <dgm:pt modelId="{CB9CEA55-A84C-431B-B02C-443C80E23296}" type="parTrans" cxnId="{826F5CB2-34CC-4039-946A-94A157E10D8C}">
      <dgm:prSet/>
      <dgm:spPr/>
      <dgm:t>
        <a:bodyPr/>
        <a:lstStyle/>
        <a:p>
          <a:endParaRPr lang="en-US"/>
        </a:p>
      </dgm:t>
    </dgm:pt>
    <dgm:pt modelId="{C81CAA64-936C-4475-A370-4CFB32DFA339}" type="sibTrans" cxnId="{826F5CB2-34CC-4039-946A-94A157E10D8C}">
      <dgm:prSet/>
      <dgm:spPr/>
      <dgm:t>
        <a:bodyPr/>
        <a:lstStyle/>
        <a:p>
          <a:endParaRPr lang="en-US"/>
        </a:p>
      </dgm:t>
    </dgm:pt>
    <dgm:pt modelId="{DA3C4440-5926-4A0E-BE38-047B0A6AD347}">
      <dgm:prSet phldrT="[Text]"/>
      <dgm:spPr/>
      <dgm:t>
        <a:bodyPr/>
        <a:lstStyle/>
        <a:p>
          <a:r>
            <a:rPr lang="en-US" dirty="0"/>
            <a:t>EAR</a:t>
          </a:r>
        </a:p>
      </dgm:t>
    </dgm:pt>
    <dgm:pt modelId="{38D86F56-B66C-46A3-966E-E0337B63EB06}" type="parTrans" cxnId="{8320FCFC-4A0A-4B4C-9F52-9C6AA1A28E14}">
      <dgm:prSet/>
      <dgm:spPr/>
      <dgm:t>
        <a:bodyPr/>
        <a:lstStyle/>
        <a:p>
          <a:endParaRPr lang="en-US"/>
        </a:p>
      </dgm:t>
    </dgm:pt>
    <dgm:pt modelId="{B8858794-F277-4110-8C3B-A18F9BD6A1C9}" type="sibTrans" cxnId="{8320FCFC-4A0A-4B4C-9F52-9C6AA1A28E14}">
      <dgm:prSet/>
      <dgm:spPr/>
      <dgm:t>
        <a:bodyPr/>
        <a:lstStyle/>
        <a:p>
          <a:endParaRPr lang="en-US"/>
        </a:p>
      </dgm:t>
    </dgm:pt>
    <dgm:pt modelId="{B74D6CC1-803F-44A9-9910-A0CFF6782142}">
      <dgm:prSet phldrT="[Text]"/>
      <dgm:spPr/>
      <dgm:t>
        <a:bodyPr/>
        <a:lstStyle/>
        <a:p>
          <a:r>
            <a:rPr lang="en-US" dirty="0"/>
            <a:t>APR</a:t>
          </a:r>
        </a:p>
      </dgm:t>
    </dgm:pt>
    <dgm:pt modelId="{245E0945-559C-4E58-917F-F8040F4DA553}" type="parTrans" cxnId="{DAEFCD4C-86CB-48D3-AD69-808DCB6CF9DC}">
      <dgm:prSet/>
      <dgm:spPr/>
      <dgm:t>
        <a:bodyPr/>
        <a:lstStyle/>
        <a:p>
          <a:endParaRPr lang="en-US"/>
        </a:p>
      </dgm:t>
    </dgm:pt>
    <dgm:pt modelId="{A01D4539-F6CD-408F-9E72-83394060A19E}" type="sibTrans" cxnId="{DAEFCD4C-86CB-48D3-AD69-808DCB6CF9DC}">
      <dgm:prSet/>
      <dgm:spPr/>
      <dgm:t>
        <a:bodyPr/>
        <a:lstStyle/>
        <a:p>
          <a:endParaRPr lang="en-US"/>
        </a:p>
      </dgm:t>
    </dgm:pt>
    <dgm:pt modelId="{BF5C2812-1807-4A40-846A-134318E69579}" type="pres">
      <dgm:prSet presAssocID="{B5843E36-3D8C-4EFF-A02C-28A069F4FE0D}" presName="Name0" presStyleCnt="0">
        <dgm:presLayoutVars>
          <dgm:dir/>
          <dgm:resizeHandles val="exact"/>
        </dgm:presLayoutVars>
      </dgm:prSet>
      <dgm:spPr/>
    </dgm:pt>
    <dgm:pt modelId="{97F91EF0-8F12-405A-AD9E-37DA5980A8F9}" type="pres">
      <dgm:prSet presAssocID="{1A7C60E7-634C-40FF-B933-91769C8D5ADE}" presName="node" presStyleLbl="node1" presStyleIdx="0" presStyleCnt="3">
        <dgm:presLayoutVars>
          <dgm:bulletEnabled val="1"/>
        </dgm:presLayoutVars>
      </dgm:prSet>
      <dgm:spPr/>
    </dgm:pt>
    <dgm:pt modelId="{EBDB37AC-67D0-498E-8556-EF5642EC028F}" type="pres">
      <dgm:prSet presAssocID="{C81CAA64-936C-4475-A370-4CFB32DFA339}" presName="sibTrans" presStyleLbl="sibTrans2D1" presStyleIdx="0" presStyleCnt="3"/>
      <dgm:spPr/>
    </dgm:pt>
    <dgm:pt modelId="{EEB0FCAC-5262-4305-9836-1794EC4E280B}" type="pres">
      <dgm:prSet presAssocID="{C81CAA64-936C-4475-A370-4CFB32DFA339}" presName="connectorText" presStyleLbl="sibTrans2D1" presStyleIdx="0" presStyleCnt="3"/>
      <dgm:spPr/>
    </dgm:pt>
    <dgm:pt modelId="{CDD8E25C-8B20-4B53-BEFE-9873E05186B8}" type="pres">
      <dgm:prSet presAssocID="{DA3C4440-5926-4A0E-BE38-047B0A6AD347}" presName="node" presStyleLbl="node1" presStyleIdx="1" presStyleCnt="3">
        <dgm:presLayoutVars>
          <dgm:bulletEnabled val="1"/>
        </dgm:presLayoutVars>
      </dgm:prSet>
      <dgm:spPr/>
    </dgm:pt>
    <dgm:pt modelId="{8D319E45-D039-4A59-9998-B7D203B1186A}" type="pres">
      <dgm:prSet presAssocID="{B8858794-F277-4110-8C3B-A18F9BD6A1C9}" presName="sibTrans" presStyleLbl="sibTrans2D1" presStyleIdx="1" presStyleCnt="3"/>
      <dgm:spPr/>
    </dgm:pt>
    <dgm:pt modelId="{4433AD9E-39DD-4158-A5E3-A4744294EBFE}" type="pres">
      <dgm:prSet presAssocID="{B8858794-F277-4110-8C3B-A18F9BD6A1C9}" presName="connectorText" presStyleLbl="sibTrans2D1" presStyleIdx="1" presStyleCnt="3"/>
      <dgm:spPr/>
    </dgm:pt>
    <dgm:pt modelId="{4C14ED8C-0FA8-494A-8371-18B83E715496}" type="pres">
      <dgm:prSet presAssocID="{B74D6CC1-803F-44A9-9910-A0CFF6782142}" presName="node" presStyleLbl="node1" presStyleIdx="2" presStyleCnt="3">
        <dgm:presLayoutVars>
          <dgm:bulletEnabled val="1"/>
        </dgm:presLayoutVars>
      </dgm:prSet>
      <dgm:spPr/>
    </dgm:pt>
    <dgm:pt modelId="{8638DAB5-DE7F-4CB0-82E8-1F9FD958257B}" type="pres">
      <dgm:prSet presAssocID="{A01D4539-F6CD-408F-9E72-83394060A19E}" presName="sibTrans" presStyleLbl="sibTrans2D1" presStyleIdx="2" presStyleCnt="3"/>
      <dgm:spPr/>
    </dgm:pt>
    <dgm:pt modelId="{FF3B9053-FE1C-4063-9E06-CFEDD7646E31}" type="pres">
      <dgm:prSet presAssocID="{A01D4539-F6CD-408F-9E72-83394060A19E}" presName="connectorText" presStyleLbl="sibTrans2D1" presStyleIdx="2" presStyleCnt="3"/>
      <dgm:spPr/>
    </dgm:pt>
  </dgm:ptLst>
  <dgm:cxnLst>
    <dgm:cxn modelId="{07A53B0E-BB0A-4FAE-8659-5E1F75210997}" type="presOf" srcId="{C81CAA64-936C-4475-A370-4CFB32DFA339}" destId="{EEB0FCAC-5262-4305-9836-1794EC4E280B}" srcOrd="1" destOrd="0" presId="urn:microsoft.com/office/officeart/2005/8/layout/cycle7"/>
    <dgm:cxn modelId="{10FEC00E-4D68-4354-8D8A-2CD1582D7E60}" type="presOf" srcId="{1A7C60E7-634C-40FF-B933-91769C8D5ADE}" destId="{97F91EF0-8F12-405A-AD9E-37DA5980A8F9}" srcOrd="0" destOrd="0" presId="urn:microsoft.com/office/officeart/2005/8/layout/cycle7"/>
    <dgm:cxn modelId="{6934665C-585C-42B7-952C-CA0CD9EEC432}" type="presOf" srcId="{B8858794-F277-4110-8C3B-A18F9BD6A1C9}" destId="{4433AD9E-39DD-4158-A5E3-A4744294EBFE}" srcOrd="1" destOrd="0" presId="urn:microsoft.com/office/officeart/2005/8/layout/cycle7"/>
    <dgm:cxn modelId="{5D68C263-87EF-441D-8963-528A99F29BAD}" type="presOf" srcId="{C81CAA64-936C-4475-A370-4CFB32DFA339}" destId="{EBDB37AC-67D0-498E-8556-EF5642EC028F}" srcOrd="0" destOrd="0" presId="urn:microsoft.com/office/officeart/2005/8/layout/cycle7"/>
    <dgm:cxn modelId="{DAEFCD4C-86CB-48D3-AD69-808DCB6CF9DC}" srcId="{B5843E36-3D8C-4EFF-A02C-28A069F4FE0D}" destId="{B74D6CC1-803F-44A9-9910-A0CFF6782142}" srcOrd="2" destOrd="0" parTransId="{245E0945-559C-4E58-917F-F8040F4DA553}" sibTransId="{A01D4539-F6CD-408F-9E72-83394060A19E}"/>
    <dgm:cxn modelId="{75167470-93B4-48F2-968E-1CE5C567696E}" type="presOf" srcId="{A01D4539-F6CD-408F-9E72-83394060A19E}" destId="{8638DAB5-DE7F-4CB0-82E8-1F9FD958257B}" srcOrd="0" destOrd="0" presId="urn:microsoft.com/office/officeart/2005/8/layout/cycle7"/>
    <dgm:cxn modelId="{42A40FAE-9EB9-42B2-81A4-16C77B76BAC2}" type="presOf" srcId="{B8858794-F277-4110-8C3B-A18F9BD6A1C9}" destId="{8D319E45-D039-4A59-9998-B7D203B1186A}" srcOrd="0" destOrd="0" presId="urn:microsoft.com/office/officeart/2005/8/layout/cycle7"/>
    <dgm:cxn modelId="{15F977AF-6277-4D68-9FED-228A51780D4B}" type="presOf" srcId="{B5843E36-3D8C-4EFF-A02C-28A069F4FE0D}" destId="{BF5C2812-1807-4A40-846A-134318E69579}" srcOrd="0" destOrd="0" presId="urn:microsoft.com/office/officeart/2005/8/layout/cycle7"/>
    <dgm:cxn modelId="{826F5CB2-34CC-4039-946A-94A157E10D8C}" srcId="{B5843E36-3D8C-4EFF-A02C-28A069F4FE0D}" destId="{1A7C60E7-634C-40FF-B933-91769C8D5ADE}" srcOrd="0" destOrd="0" parTransId="{CB9CEA55-A84C-431B-B02C-443C80E23296}" sibTransId="{C81CAA64-936C-4475-A370-4CFB32DFA339}"/>
    <dgm:cxn modelId="{97AE4CEB-2415-41C8-97D6-AD190509189C}" type="presOf" srcId="{A01D4539-F6CD-408F-9E72-83394060A19E}" destId="{FF3B9053-FE1C-4063-9E06-CFEDD7646E31}" srcOrd="1" destOrd="0" presId="urn:microsoft.com/office/officeart/2005/8/layout/cycle7"/>
    <dgm:cxn modelId="{F6BA05EF-A182-4AC3-ACCF-0FEF707CDDBF}" type="presOf" srcId="{DA3C4440-5926-4A0E-BE38-047B0A6AD347}" destId="{CDD8E25C-8B20-4B53-BEFE-9873E05186B8}" srcOrd="0" destOrd="0" presId="urn:microsoft.com/office/officeart/2005/8/layout/cycle7"/>
    <dgm:cxn modelId="{8320FCFC-4A0A-4B4C-9F52-9C6AA1A28E14}" srcId="{B5843E36-3D8C-4EFF-A02C-28A069F4FE0D}" destId="{DA3C4440-5926-4A0E-BE38-047B0A6AD347}" srcOrd="1" destOrd="0" parTransId="{38D86F56-B66C-46A3-966E-E0337B63EB06}" sibTransId="{B8858794-F277-4110-8C3B-A18F9BD6A1C9}"/>
    <dgm:cxn modelId="{11F2B5FD-8FD0-458B-9D4E-374923207849}" type="presOf" srcId="{B74D6CC1-803F-44A9-9910-A0CFF6782142}" destId="{4C14ED8C-0FA8-494A-8371-18B83E715496}" srcOrd="0" destOrd="0" presId="urn:microsoft.com/office/officeart/2005/8/layout/cycle7"/>
    <dgm:cxn modelId="{6B0A7161-A825-4F35-A7BF-279F73C3FB6E}" type="presParOf" srcId="{BF5C2812-1807-4A40-846A-134318E69579}" destId="{97F91EF0-8F12-405A-AD9E-37DA5980A8F9}" srcOrd="0" destOrd="0" presId="urn:microsoft.com/office/officeart/2005/8/layout/cycle7"/>
    <dgm:cxn modelId="{8110DE11-A1A2-499C-B017-95A349A6BBD8}" type="presParOf" srcId="{BF5C2812-1807-4A40-846A-134318E69579}" destId="{EBDB37AC-67D0-498E-8556-EF5642EC028F}" srcOrd="1" destOrd="0" presId="urn:microsoft.com/office/officeart/2005/8/layout/cycle7"/>
    <dgm:cxn modelId="{2FA0A5F4-0B1F-405F-913B-A9236E8BE6FF}" type="presParOf" srcId="{EBDB37AC-67D0-498E-8556-EF5642EC028F}" destId="{EEB0FCAC-5262-4305-9836-1794EC4E280B}" srcOrd="0" destOrd="0" presId="urn:microsoft.com/office/officeart/2005/8/layout/cycle7"/>
    <dgm:cxn modelId="{78AD1DB6-7356-4CF2-8DE0-FCA7F434D6BF}" type="presParOf" srcId="{BF5C2812-1807-4A40-846A-134318E69579}" destId="{CDD8E25C-8B20-4B53-BEFE-9873E05186B8}" srcOrd="2" destOrd="0" presId="urn:microsoft.com/office/officeart/2005/8/layout/cycle7"/>
    <dgm:cxn modelId="{CD7026C7-7E36-4D65-984E-5126F749EFB8}" type="presParOf" srcId="{BF5C2812-1807-4A40-846A-134318E69579}" destId="{8D319E45-D039-4A59-9998-B7D203B1186A}" srcOrd="3" destOrd="0" presId="urn:microsoft.com/office/officeart/2005/8/layout/cycle7"/>
    <dgm:cxn modelId="{505BFEEA-6ACF-431C-B8DE-A1EDE5A38FED}" type="presParOf" srcId="{8D319E45-D039-4A59-9998-B7D203B1186A}" destId="{4433AD9E-39DD-4158-A5E3-A4744294EBFE}" srcOrd="0" destOrd="0" presId="urn:microsoft.com/office/officeart/2005/8/layout/cycle7"/>
    <dgm:cxn modelId="{67827BE9-3CD5-4A79-A355-42CCC4E8E9BB}" type="presParOf" srcId="{BF5C2812-1807-4A40-846A-134318E69579}" destId="{4C14ED8C-0FA8-494A-8371-18B83E715496}" srcOrd="4" destOrd="0" presId="urn:microsoft.com/office/officeart/2005/8/layout/cycle7"/>
    <dgm:cxn modelId="{4B03283D-407E-4061-9F64-B55A41A34619}" type="presParOf" srcId="{BF5C2812-1807-4A40-846A-134318E69579}" destId="{8638DAB5-DE7F-4CB0-82E8-1F9FD958257B}" srcOrd="5" destOrd="0" presId="urn:microsoft.com/office/officeart/2005/8/layout/cycle7"/>
    <dgm:cxn modelId="{F1762777-A150-4F55-9730-A6B54A7F8AD7}" type="presParOf" srcId="{8638DAB5-DE7F-4CB0-82E8-1F9FD958257B}" destId="{FF3B9053-FE1C-4063-9E06-CFEDD7646E3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91EF0-8F12-405A-AD9E-37DA5980A8F9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HPR</a:t>
          </a:r>
        </a:p>
      </dsp:txBody>
      <dsp:txXfrm>
        <a:off x="2977756" y="35837"/>
        <a:ext cx="2274087" cy="1102735"/>
      </dsp:txXfrm>
    </dsp:sp>
    <dsp:sp modelId="{EBDB37AC-67D0-498E-8556-EF5642EC028F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594367" y="2139989"/>
        <a:ext cx="975885" cy="245983"/>
      </dsp:txXfrm>
    </dsp:sp>
    <dsp:sp modelId="{CDD8E25C-8B20-4B53-BEFE-9873E05186B8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EAR</a:t>
          </a:r>
        </a:p>
      </dsp:txBody>
      <dsp:txXfrm>
        <a:off x="4912776" y="3387390"/>
        <a:ext cx="2274087" cy="1102735"/>
      </dsp:txXfrm>
    </dsp:sp>
    <dsp:sp modelId="{8D319E45-D039-4A59-9998-B7D203B1186A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626857" y="3815766"/>
        <a:ext cx="975885" cy="245983"/>
      </dsp:txXfrm>
    </dsp:sp>
    <dsp:sp modelId="{4C14ED8C-0FA8-494A-8371-18B83E715496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APR</a:t>
          </a:r>
        </a:p>
      </dsp:txBody>
      <dsp:txXfrm>
        <a:off x="1042736" y="3387390"/>
        <a:ext cx="2274087" cy="1102735"/>
      </dsp:txXfrm>
    </dsp:sp>
    <dsp:sp modelId="{8638DAB5-DE7F-4CB0-82E8-1F9FD958257B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659347" y="2139989"/>
        <a:ext cx="97588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E00E4E-E2BF-46FA-A62F-5B1C98143111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9BD988-D5F1-46BE-AD5C-5B84BFE4AB31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FCDDAE-909D-44FB-A6B1-0D09546A00C9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9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8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6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72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74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92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1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7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0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48CA88-45CF-4F85-9E41-1EEC9EDBD88C}" type="slidenum">
              <a:rPr lang="en-US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4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699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46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23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5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51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75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28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77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3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48CA88-45CF-4F85-9E41-1EEC9EDBD88C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103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49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18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97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70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8C7EC-BEF1-47DB-B4BA-C9BACB4C18FE}" type="slidenum">
              <a:rPr lang="en-US"/>
              <a:pPr/>
              <a:t>66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49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AECA-8EC9-4363-A83A-2EC61CBCF34B}" type="slidenum">
              <a:rPr lang="en-US"/>
              <a:pPr/>
              <a:t>67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51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B1F59-C526-4617-930F-25FC522BA87B}" type="slidenum">
              <a:rPr lang="en-US"/>
              <a:pPr/>
              <a:t>68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86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43BDE-6793-4551-B2E7-F996B543E8BB}" type="slidenum">
              <a:rPr lang="en-US"/>
              <a:pPr/>
              <a:t>74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2E25A-E896-44EC-92B3-3B2D5F590C21}" type="slidenum">
              <a:rPr lang="en-US"/>
              <a:pPr/>
              <a:t>76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8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02246-DB18-4F53-BEC3-5EBB84A27B0A}" type="slidenum">
              <a:rPr lang="en-US"/>
              <a:pPr/>
              <a:t>77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30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66669-4C53-4F30-8BA7-43E2EA34D896}" type="slidenum">
              <a:rPr lang="en-US"/>
              <a:pPr/>
              <a:t>78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93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3AB04-6121-403F-BACE-3698E353EC59}" type="slidenum">
              <a:rPr lang="en-US" smtClean="0">
                <a:ea typeface="ＭＳ Ｐゴシック" pitchFamily="34" charset="-128"/>
              </a:rPr>
              <a:pPr>
                <a:defRPr/>
              </a:pPr>
              <a:t>79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616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507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38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1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739F8-BA4D-B943-9D83-E4DE45F45925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C01D3-C8B3-4501-9530-6E025F08D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2C37B2-6D38-4D24-BEEC-BC009B9AD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8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0866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Century Gothic" pitchFamily="34" charset="0"/>
              </a:rPr>
              <a:pPr algn="r"/>
              <a:t>‹#›</a:t>
            </a:fld>
            <a:r>
              <a:rPr lang="en-US" dirty="0">
                <a:latin typeface="Century Gothic" pitchFamily="34" charset="0"/>
              </a:rPr>
              <a:t> of 127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Century Gothic" pitchFamily="34" charset="0"/>
              </a:rPr>
              <a:pPr/>
              <a:t>12:31 PM</a:t>
            </a:fld>
            <a:endParaRPr lang="en-US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Century Gothic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Century Gothic" pitchFamily="34" charset="0"/>
        </a:defRPr>
      </a:lvl1pPr>
      <a:lvl2pPr marL="742950" indent="-285750" eaLnBrk="1" hangingPunct="1">
        <a:buChar char="–"/>
        <a:defRPr sz="2800">
          <a:latin typeface="Century Gothic" pitchFamily="34" charset="0"/>
        </a:defRPr>
      </a:lvl2pPr>
      <a:lvl3pPr marL="1143000" indent="-228600" eaLnBrk="1" hangingPunct="1">
        <a:buChar char="•"/>
        <a:defRPr sz="2400">
          <a:latin typeface="Century Gothic" pitchFamily="34" charset="0"/>
        </a:defRPr>
      </a:lvl3pPr>
      <a:lvl4pPr marL="1600200" indent="-228600" eaLnBrk="1" hangingPunct="1">
        <a:buChar char="–"/>
        <a:defRPr sz="2000">
          <a:latin typeface="Century Gothic" pitchFamily="34" charset="0"/>
        </a:defRPr>
      </a:lvl4pPr>
      <a:lvl5pPr marL="2057400" indent="-228600" eaLnBrk="1" hangingPunct="1">
        <a:buChar char="»"/>
        <a:defRPr sz="1800">
          <a:latin typeface="Century Gothic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4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5.wmf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w/wrap-fee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8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2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3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8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1: The Investment Setting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377: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1.1.1 Investment Defined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45535"/>
            <a:ext cx="8001000" cy="49530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20000"/>
              </a:lnSpc>
              <a:buClr>
                <a:srgbClr val="2360AB"/>
              </a:buClr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nvestor trades </a:t>
            </a:r>
            <a:r>
              <a:rPr lang="en-CA" b="1" i="0" dirty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 dollar amount today for </a:t>
            </a:r>
            <a:r>
              <a:rPr lang="en-CA" b="1" i="0" dirty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 future stream of payments greater than amount today</a:t>
            </a: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‘investor’:</a:t>
            </a:r>
          </a:p>
          <a:p>
            <a:pPr lvl="2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</a:p>
          <a:p>
            <a:pPr lvl="2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  <a:p>
            <a:pPr lvl="2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Pension fund</a:t>
            </a:r>
          </a:p>
          <a:p>
            <a:pPr lvl="2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Corporation etc.</a:t>
            </a:r>
          </a:p>
          <a:p>
            <a:pPr lvl="2"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 examples:</a:t>
            </a:r>
          </a:p>
          <a:p>
            <a:pPr lvl="2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Corporations in plant and equipment</a:t>
            </a:r>
          </a:p>
          <a:p>
            <a:pPr lvl="2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Individuals in stocks, bonds, commodities, or real estate etc.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 Relationship Between Risk and Return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 Security Market Line (SML)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Combination of risk and return trade-offs</a:t>
            </a:r>
          </a:p>
          <a:p>
            <a:pPr lvl="1">
              <a:lnSpc>
                <a:spcPct val="15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Investors select investments consistent with risk preferences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920FA-C7D6-4EDE-9839-8DBF502A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Market Line (SML)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26971-6016-490C-B4EE-8CD08CD5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600200"/>
            <a:ext cx="5105400" cy="44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973"/>
      </p:ext>
    </p:extLst>
  </p:cSld>
  <p:clrMapOvr>
    <a:masterClrMapping/>
  </p:clrMapOvr>
  <p:transition spd="med"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1.4 C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hanges in the SML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Individual investments can change position </a:t>
            </a:r>
          </a:p>
          <a:p>
            <a:pPr lvl="1">
              <a:lnSpc>
                <a:spcPct val="150000"/>
              </a:lnSpc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Due to changes in perceived risk</a:t>
            </a:r>
          </a:p>
          <a:p>
            <a:pPr>
              <a:lnSpc>
                <a:spcPct val="150000"/>
              </a:lnSpc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Slope of the SML can change </a:t>
            </a:r>
          </a:p>
          <a:p>
            <a:pPr lvl="1">
              <a:lnSpc>
                <a:spcPct val="150000"/>
              </a:lnSpc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Due to a change in the risk attitudes of investors</a:t>
            </a:r>
          </a:p>
          <a:p>
            <a:pPr>
              <a:lnSpc>
                <a:spcPct val="150000"/>
              </a:lnSpc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SML can have parallel shift </a:t>
            </a:r>
          </a:p>
          <a:p>
            <a:pPr lvl="1">
              <a:lnSpc>
                <a:spcPct val="150000"/>
              </a:lnSpc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Due to a change in the </a:t>
            </a:r>
            <a:r>
              <a:rPr lang="en-CA" sz="2600" dirty="0" err="1">
                <a:latin typeface="Arial" panose="020B0604020202020204" pitchFamily="34" charset="0"/>
                <a:cs typeface="Arial" panose="020B0604020202020204" pitchFamily="34" charset="0"/>
              </a:rPr>
              <a:t>RRFR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or the expected rate of inflation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1.4.1 Movements Along the SML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823" y="1502465"/>
            <a:ext cx="7800353" cy="453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1.4.1 Movements Along the SML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19" y="1828800"/>
            <a:ext cx="8223986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1.4.2 Changes in the Slope of the SML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Select any point on the SML and compute a risk premium (RP) for an asset through the equation:</a:t>
            </a: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8C3CDB-6507-4640-A21D-26E31EE08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071962"/>
              </p:ext>
            </p:extLst>
          </p:nvPr>
        </p:nvGraphicFramePr>
        <p:xfrm>
          <a:off x="1752600" y="3447875"/>
          <a:ext cx="5176838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3" imgW="1307880" imgH="431640" progId="Equation.DSMT4">
                  <p:embed/>
                </p:oleObj>
              </mc:Choice>
              <mc:Fallback>
                <p:oleObj name="Equation" r:id="rId3" imgW="130788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BC8CA5-4430-4908-A138-713FAF7EE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3447875"/>
                        <a:ext cx="5176838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1.4.2 Changes in the Slope of the SML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there is a portfolio (M) containing all the risky assets in the market (market portfolio), compute the market RP as follows:</a:t>
            </a: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3232" lvl="1" indent="-256032">
              <a:lnSpc>
                <a:spcPct val="120000"/>
              </a:lnSpc>
              <a:buClr>
                <a:srgbClr val="FF6600"/>
              </a:buClr>
              <a:buNone/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marL="713232" lvl="1" indent="-256032">
              <a:lnSpc>
                <a:spcPct val="120000"/>
              </a:lnSpc>
              <a:buClr>
                <a:srgbClr val="FF6600"/>
              </a:buClr>
              <a:buNone/>
            </a:pP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0432" lvl="2" indent="-256032">
              <a:lnSpc>
                <a:spcPct val="120000"/>
              </a:lnSpc>
              <a:buClr>
                <a:srgbClr val="FF6600"/>
              </a:buClr>
              <a:buNone/>
            </a:pPr>
            <a:r>
              <a:rPr lang="en-CA" sz="3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en-CA" sz="3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 = risk premium on the market portfolio</a:t>
            </a:r>
            <a:endParaRPr lang="en-CA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0432" lvl="2" indent="-256032">
              <a:lnSpc>
                <a:spcPct val="120000"/>
              </a:lnSpc>
              <a:buClr>
                <a:srgbClr val="FF6600"/>
              </a:buClr>
              <a:buNone/>
            </a:pPr>
            <a:r>
              <a:rPr lang="en-CA" sz="3400" i="1" dirty="0">
                <a:latin typeface="Arial" panose="020B0604020202020204" pitchFamily="34" charset="0"/>
                <a:cs typeface="Arial" panose="020B0604020202020204" pitchFamily="34" charset="0"/>
              </a:rPr>
              <a:t>E(r</a:t>
            </a:r>
            <a:r>
              <a:rPr lang="en-CA" sz="3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34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= expected return on the market portfolio</a:t>
            </a:r>
            <a:endParaRPr lang="en-CA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0432" lvl="2" indent="-256032">
              <a:lnSpc>
                <a:spcPct val="120000"/>
              </a:lnSpc>
              <a:buClr>
                <a:srgbClr val="FF6600"/>
              </a:buClr>
              <a:buNone/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NRFR = nominal return on a risk-free asset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5E11BF-14D3-481A-A292-F29D5DD69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23452"/>
              </p:ext>
            </p:extLst>
          </p:nvPr>
        </p:nvGraphicFramePr>
        <p:xfrm>
          <a:off x="1828800" y="2895600"/>
          <a:ext cx="558006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3" imgW="1409400" imgH="431640" progId="Equation.DSMT4">
                  <p:embed/>
                </p:oleObj>
              </mc:Choice>
              <mc:Fallback>
                <p:oleObj name="Equation" r:id="rId3" imgW="140940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8C3CDB-6507-4640-A21D-26E31EE0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895600"/>
                        <a:ext cx="5580062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1.4.2 Changes in the Slope of the SML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Market RP not constant because slope of the SML changes</a:t>
            </a:r>
          </a:p>
          <a:p>
            <a:pPr>
              <a:lnSpc>
                <a:spcPct val="120000"/>
              </a:lnSpc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Yield spreads (differences in yields) change over time</a:t>
            </a:r>
          </a:p>
          <a:p>
            <a:pPr>
              <a:lnSpc>
                <a:spcPct val="120000"/>
              </a:lnSpc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Change in the RP implies a change in the slope of the SML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1.4.2 Changes in the Slope of the SML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135072" cy="478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1.4.2 Changes in the Slope of the SML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193" y="1371600"/>
            <a:ext cx="6805613" cy="46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06800"/>
            <a:ext cx="8001000" cy="1470025"/>
          </a:xfrm>
        </p:spPr>
        <p:txBody>
          <a:bodyPr/>
          <a:lstStyle/>
          <a:p>
            <a:r>
              <a:rPr lang="en-CA" dirty="0"/>
              <a:t>1.2 Measures of Return and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50735"/>
      </p:ext>
    </p:extLst>
  </p:cSld>
  <p:clrMapOvr>
    <a:masterClrMapping/>
  </p:clrMapOvr>
  <p:transition spd="med"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1.4.3 Changes in Capital Market Conditions or Expected Inflation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Market Condition or Inflation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change in the RRFR or expected inflation causes parallel shift in SML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nominal risk-free rate increases, the SML will shift up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Higher return with the same risk premium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1.4.3 Changes in Capital Market Conditions or Expected Inflation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362" y="1529030"/>
            <a:ext cx="6781276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1.5 Financial Ethics</a:t>
            </a:r>
          </a:p>
        </p:txBody>
      </p:sp>
    </p:spTree>
    <p:extLst>
      <p:ext uri="{BB962C8B-B14F-4D97-AF65-F5344CB8AC3E}">
        <p14:creationId xmlns:p14="http://schemas.microsoft.com/office/powerpoint/2010/main" val="2432030551"/>
      </p:ext>
    </p:extLst>
  </p:cSld>
  <p:clrMapOvr>
    <a:masterClrMapping/>
  </p:clrMapOvr>
  <p:transition spd="med"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9AA64B-6FC2-4CE7-8A0F-D298393AA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Reading 1: Ethics and Trust in the Investment Profession by Parmar, Kelly, and Stevens</a:t>
            </a:r>
          </a:p>
          <a:p>
            <a:endParaRPr lang="en-US" dirty="0"/>
          </a:p>
          <a:p>
            <a:r>
              <a:rPr lang="en-US" dirty="0"/>
              <a:t>Reading 2: Code of Ethics and Standards of Professional Conduct Standards of Practice Handbook, Eleventh Edition</a:t>
            </a:r>
          </a:p>
          <a:p>
            <a:endParaRPr lang="en-US" dirty="0"/>
          </a:p>
          <a:p>
            <a:r>
              <a:rPr lang="en-US" dirty="0"/>
              <a:t>Reading 3: Guidance for Standards I–VII Standards of Practice Handbook, Eleventh Edition</a:t>
            </a:r>
          </a:p>
          <a:p>
            <a:endParaRPr lang="en-US" dirty="0"/>
          </a:p>
          <a:p>
            <a:r>
              <a:rPr lang="en-US" dirty="0"/>
              <a:t>Reading 4: Introduction to the Global Investment Performance Standards (GIPS)</a:t>
            </a:r>
          </a:p>
          <a:p>
            <a:endParaRPr lang="en-US" dirty="0"/>
          </a:p>
          <a:p>
            <a:r>
              <a:rPr lang="en-US" dirty="0"/>
              <a:t>Reading 5: Global Investment Performance Standards (GIPS)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B68181-844D-4EBE-90F2-413E8D95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Readings </a:t>
            </a:r>
            <a:r>
              <a:rPr lang="en-US" sz="2800" dirty="0"/>
              <a:t>(Course Web Pages)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661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003D6-8B23-484E-B823-1CB947882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Moral/ethical principles are beliefs regarding what is good, </a:t>
            </a:r>
            <a:r>
              <a:rPr lang="en-US" dirty="0" err="1"/>
              <a:t>acceptable,or</a:t>
            </a:r>
            <a:r>
              <a:rPr lang="en-US" dirty="0"/>
              <a:t> obligatory behavior</a:t>
            </a:r>
          </a:p>
          <a:p>
            <a:endParaRPr lang="en-US" dirty="0"/>
          </a:p>
          <a:p>
            <a:r>
              <a:rPr lang="en-US" dirty="0"/>
              <a:t>Standards of conduct are benchmarks for the minimally acceptable behavior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5432F3-FE9B-4794-B2F7-3C31B3D6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Ethics and Trust in the Investment Profession</a:t>
            </a:r>
          </a:p>
        </p:txBody>
      </p:sp>
    </p:spTree>
    <p:extLst>
      <p:ext uri="{BB962C8B-B14F-4D97-AF65-F5344CB8AC3E}">
        <p14:creationId xmlns:p14="http://schemas.microsoft.com/office/powerpoint/2010/main" val="11720727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1ACCA2-1B9C-46AC-90E7-C1ADA1F87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Ethical infrastructure</a:t>
            </a:r>
          </a:p>
          <a:p>
            <a:endParaRPr lang="en-US" dirty="0"/>
          </a:p>
          <a:p>
            <a:r>
              <a:rPr lang="en-US" dirty="0"/>
              <a:t>Situational influences shape our thinking, decision making, and behavior</a:t>
            </a:r>
          </a:p>
          <a:p>
            <a:endParaRPr lang="en-US" dirty="0"/>
          </a:p>
          <a:p>
            <a:r>
              <a:rPr lang="en-US" dirty="0"/>
              <a:t>Behavioral finance/ethics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6C16A-A186-4292-879E-55944939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to Ethical Conduct</a:t>
            </a:r>
          </a:p>
        </p:txBody>
      </p:sp>
    </p:spTree>
    <p:extLst>
      <p:ext uri="{BB962C8B-B14F-4D97-AF65-F5344CB8AC3E}">
        <p14:creationId xmlns:p14="http://schemas.microsoft.com/office/powerpoint/2010/main" val="266109008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DF1D55-1A1C-4AEA-B2DC-401D1AC24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 in client relationship</a:t>
            </a:r>
          </a:p>
          <a:p>
            <a:endParaRPr lang="en-US" dirty="0"/>
          </a:p>
          <a:p>
            <a:r>
              <a:rPr lang="en-US" dirty="0"/>
              <a:t>Specialized/superior knowledge</a:t>
            </a:r>
          </a:p>
          <a:p>
            <a:pPr lvl="1"/>
            <a:r>
              <a:rPr lang="en-US" dirty="0"/>
              <a:t>Information asymmetry</a:t>
            </a:r>
          </a:p>
          <a:p>
            <a:endParaRPr lang="en-US" dirty="0"/>
          </a:p>
          <a:p>
            <a:r>
              <a:rPr lang="en-US" dirty="0"/>
              <a:t>Intangible products</a:t>
            </a:r>
          </a:p>
          <a:p>
            <a:endParaRPr lang="en-US" dirty="0"/>
          </a:p>
          <a:p>
            <a:r>
              <a:rPr lang="en-US" dirty="0"/>
              <a:t>‘Fiduciary’ duty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AC4567-D8B5-4A9A-9FCA-43578920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Ethical Conduct in the</a:t>
            </a:r>
            <a:br>
              <a:rPr lang="en-US" sz="4000" dirty="0"/>
            </a:br>
            <a:r>
              <a:rPr lang="en-US" sz="4000" dirty="0"/>
              <a:t>Investment Industry</a:t>
            </a:r>
          </a:p>
        </p:txBody>
      </p:sp>
    </p:spTree>
    <p:extLst>
      <p:ext uri="{BB962C8B-B14F-4D97-AF65-F5344CB8AC3E}">
        <p14:creationId xmlns:p14="http://schemas.microsoft.com/office/powerpoint/2010/main" val="5357970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84047-C001-4E8F-AE0B-7735A37C0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Legal and ethical conduct not always the same</a:t>
            </a:r>
          </a:p>
          <a:p>
            <a:endParaRPr lang="en-US" dirty="0"/>
          </a:p>
          <a:p>
            <a:r>
              <a:rPr lang="en-US" dirty="0"/>
              <a:t>Unethical practices may not be illegal</a:t>
            </a:r>
          </a:p>
          <a:p>
            <a:endParaRPr lang="en-US" dirty="0"/>
          </a:p>
          <a:p>
            <a:r>
              <a:rPr lang="en-US" dirty="0"/>
              <a:t>Vice versa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809360-6899-4854-A4A0-C6F599B1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Ethical vs. Legal</a:t>
            </a:r>
          </a:p>
        </p:txBody>
      </p:sp>
    </p:spTree>
    <p:extLst>
      <p:ext uri="{BB962C8B-B14F-4D97-AF65-F5344CB8AC3E}">
        <p14:creationId xmlns:p14="http://schemas.microsoft.com/office/powerpoint/2010/main" val="36069427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7B716-7815-4078-B488-4EA84287F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Standards of Practice Handbook</a:t>
            </a:r>
          </a:p>
          <a:p>
            <a:endParaRPr lang="en-US" i="1" dirty="0"/>
          </a:p>
          <a:p>
            <a:r>
              <a:rPr lang="en-US" dirty="0"/>
              <a:t>Code and Standards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EFD89-00C8-4160-BFF1-C3D1D96A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CFA Institute Guidelines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0629052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DB023-2703-44D9-930A-9EEB0F735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■ Act with integrity…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■ Place the integrity of the investment profession and the interests of clients above their own personal interests.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■ Use reasonable care and exercise independent professional judgment…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■ Practice and encourage others to practice in a professional and ethical manner…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■ Promote the integrity and viability of the global capital markets…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■ Maintain and improve their professional competence…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7E3EB5-1686-49AD-B378-D7D756D8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Code of Ethics</a:t>
            </a:r>
          </a:p>
        </p:txBody>
      </p:sp>
    </p:spTree>
    <p:extLst>
      <p:ext uri="{BB962C8B-B14F-4D97-AF65-F5344CB8AC3E}">
        <p14:creationId xmlns:p14="http://schemas.microsoft.com/office/powerpoint/2010/main" val="189681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Probability Measures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Central Tendency</a:t>
            </a:r>
          </a:p>
          <a:p>
            <a:pPr marL="990600" lvl="1" indent="-533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Mean, Median, Mode</a:t>
            </a:r>
          </a:p>
          <a:p>
            <a:pPr marL="609600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Dispersion</a:t>
            </a:r>
          </a:p>
          <a:p>
            <a:pPr marL="990600" lvl="1" indent="-533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Deviation, Variance</a:t>
            </a:r>
          </a:p>
          <a:p>
            <a:pPr marL="609600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Moments</a:t>
            </a:r>
          </a:p>
          <a:p>
            <a:pPr marL="990600" lvl="1" indent="-533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Skewness, Kurtosis</a:t>
            </a:r>
          </a:p>
          <a:p>
            <a:pPr marL="609600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Dependence</a:t>
            </a:r>
          </a:p>
          <a:p>
            <a:pPr marL="990600" lvl="1" indent="-533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Covariance, Correlation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0098D-E401-4282-89F0-D25A8E935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I. PROFESSIONALISM</a:t>
            </a:r>
          </a:p>
          <a:p>
            <a:pPr marL="400050" lvl="1" indent="0">
              <a:buNone/>
            </a:pPr>
            <a:r>
              <a:rPr lang="en-US" dirty="0"/>
              <a:t>A Knowledge of the Law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 Independence and Objectivity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C Misrepresentation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D Misconduct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07BA1-B16B-4E23-8F31-9175D8CB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Standards of Professional Conduct</a:t>
            </a:r>
          </a:p>
        </p:txBody>
      </p:sp>
    </p:spTree>
    <p:extLst>
      <p:ext uri="{BB962C8B-B14F-4D97-AF65-F5344CB8AC3E}">
        <p14:creationId xmlns:p14="http://schemas.microsoft.com/office/powerpoint/2010/main" val="427964792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0098D-E401-4282-89F0-D25A8E93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II. INTEGRITY OF CAPITAL MARKETS</a:t>
            </a:r>
          </a:p>
          <a:p>
            <a:pPr marL="400050" lvl="1" indent="0">
              <a:buNone/>
            </a:pPr>
            <a:r>
              <a:rPr lang="en-US" dirty="0"/>
              <a:t>A Material Nonpublic Information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 Market Manipulation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07BA1-B16B-4E23-8F31-9175D8CB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Standards of Professional Conduct</a:t>
            </a:r>
          </a:p>
        </p:txBody>
      </p:sp>
    </p:spTree>
    <p:extLst>
      <p:ext uri="{BB962C8B-B14F-4D97-AF65-F5344CB8AC3E}">
        <p14:creationId xmlns:p14="http://schemas.microsoft.com/office/powerpoint/2010/main" val="341277591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0098D-E401-4282-89F0-D25A8E93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III. DUTIES TO CLIENTS</a:t>
            </a:r>
          </a:p>
          <a:p>
            <a:pPr marL="400050" lvl="1" indent="0">
              <a:buNone/>
            </a:pPr>
            <a:r>
              <a:rPr lang="en-US" dirty="0"/>
              <a:t>A Loyalty, Prudence, and Care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 Fair Dealing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C Suitability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D Performance Presentation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E Preservation of Confidentiality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07BA1-B16B-4E23-8F31-9175D8CB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Standards of Professional Conduct</a:t>
            </a:r>
          </a:p>
        </p:txBody>
      </p:sp>
    </p:spTree>
    <p:extLst>
      <p:ext uri="{BB962C8B-B14F-4D97-AF65-F5344CB8AC3E}">
        <p14:creationId xmlns:p14="http://schemas.microsoft.com/office/powerpoint/2010/main" val="41535507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0098D-E401-4282-89F0-D25A8E93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IV. DUTIES TO EMPLOYERS</a:t>
            </a:r>
          </a:p>
          <a:p>
            <a:pPr marL="400050" lvl="1" indent="0">
              <a:buNone/>
            </a:pPr>
            <a:r>
              <a:rPr lang="en-US" dirty="0"/>
              <a:t>A Loyalty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 Additional Compensation Arrangements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C Responsibilities of Supervisors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07BA1-B16B-4E23-8F31-9175D8CB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Standards of Professional Conduct</a:t>
            </a:r>
          </a:p>
        </p:txBody>
      </p:sp>
    </p:spTree>
    <p:extLst>
      <p:ext uri="{BB962C8B-B14F-4D97-AF65-F5344CB8AC3E}">
        <p14:creationId xmlns:p14="http://schemas.microsoft.com/office/powerpoint/2010/main" val="158006223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0098D-E401-4282-89F0-D25A8E93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INVESTMENT ANALYSIS, RECOMMENDATIONS, AND ACTIONS</a:t>
            </a:r>
          </a:p>
          <a:p>
            <a:pPr marL="400050" lvl="1" indent="0">
              <a:buNone/>
            </a:pPr>
            <a:r>
              <a:rPr lang="en-US" dirty="0"/>
              <a:t>A Diligence and Reasonable Basis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 Communication with Clients and Prospective Clients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C Record Retention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07BA1-B16B-4E23-8F31-9175D8CB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Standards of Professional Conduct III</a:t>
            </a:r>
          </a:p>
        </p:txBody>
      </p:sp>
    </p:spTree>
    <p:extLst>
      <p:ext uri="{BB962C8B-B14F-4D97-AF65-F5344CB8AC3E}">
        <p14:creationId xmlns:p14="http://schemas.microsoft.com/office/powerpoint/2010/main" val="44308269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0098D-E401-4282-89F0-D25A8E93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VI. CONFLICTS OF INTEREST</a:t>
            </a:r>
          </a:p>
          <a:p>
            <a:pPr marL="400050" lvl="1" indent="0">
              <a:buNone/>
            </a:pPr>
            <a:r>
              <a:rPr lang="en-US" dirty="0"/>
              <a:t>A Disclosure of Conflicts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 Priority of Transactions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C Referral Fees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07BA1-B16B-4E23-8F31-9175D8CB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Standards of Professional Conduct III</a:t>
            </a:r>
          </a:p>
        </p:txBody>
      </p:sp>
    </p:spTree>
    <p:extLst>
      <p:ext uri="{BB962C8B-B14F-4D97-AF65-F5344CB8AC3E}">
        <p14:creationId xmlns:p14="http://schemas.microsoft.com/office/powerpoint/2010/main" val="9494594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0098D-E401-4282-89F0-D25A8E935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VII. RESPONSIBILITIES AS A CFA INSTITUTE MEMBER OR CFA CANDIDATE</a:t>
            </a:r>
          </a:p>
          <a:p>
            <a:pPr marL="400050" lvl="1" indent="0">
              <a:buNone/>
            </a:pPr>
            <a:r>
              <a:rPr lang="en-US" dirty="0"/>
              <a:t>A Conduct as Participants in CFA Institute Programs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B Reference to CFA Institute, the CFA Designation, and the CFA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07BA1-B16B-4E23-8F31-9175D8CB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Standards of Professional Conduct III</a:t>
            </a:r>
          </a:p>
        </p:txBody>
      </p:sp>
    </p:spTree>
    <p:extLst>
      <p:ext uri="{BB962C8B-B14F-4D97-AF65-F5344CB8AC3E}">
        <p14:creationId xmlns:p14="http://schemas.microsoft.com/office/powerpoint/2010/main" val="4122019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5515A8-9E25-4161-8EC5-A22B25230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0 Fundamentals of Compliance</a:t>
            </a:r>
          </a:p>
          <a:p>
            <a:pPr marL="0" indent="0">
              <a:buNone/>
            </a:pPr>
            <a:r>
              <a:rPr lang="en-US" dirty="0"/>
              <a:t>1 Input Data</a:t>
            </a:r>
          </a:p>
          <a:p>
            <a:pPr marL="0" indent="0">
              <a:buNone/>
            </a:pPr>
            <a:r>
              <a:rPr lang="en-US" dirty="0"/>
              <a:t>2 Calculation Methodology</a:t>
            </a:r>
          </a:p>
          <a:p>
            <a:pPr marL="0" indent="0">
              <a:buNone/>
            </a:pPr>
            <a:r>
              <a:rPr lang="en-US" dirty="0"/>
              <a:t>3 Composite Construction</a:t>
            </a:r>
          </a:p>
          <a:p>
            <a:pPr marL="0" indent="0">
              <a:buNone/>
            </a:pPr>
            <a:r>
              <a:rPr lang="en-US" dirty="0"/>
              <a:t>4 Disclosure</a:t>
            </a:r>
          </a:p>
          <a:p>
            <a:pPr marL="0" indent="0">
              <a:buNone/>
            </a:pPr>
            <a:r>
              <a:rPr lang="en-US" dirty="0"/>
              <a:t>5 Presentation and Reporting</a:t>
            </a:r>
          </a:p>
          <a:p>
            <a:pPr marL="0" indent="0">
              <a:buNone/>
            </a:pPr>
            <a:r>
              <a:rPr lang="en-US" dirty="0"/>
              <a:t>6 Real Estate</a:t>
            </a:r>
          </a:p>
          <a:p>
            <a:pPr marL="0" indent="0">
              <a:buNone/>
            </a:pPr>
            <a:r>
              <a:rPr lang="en-US" dirty="0"/>
              <a:t>7 Private Equity</a:t>
            </a:r>
          </a:p>
          <a:p>
            <a:pPr marL="0" indent="0">
              <a:buNone/>
            </a:pPr>
            <a:r>
              <a:rPr lang="en-US" dirty="0"/>
              <a:t>8 Wrap Fee/Separately Managed Account (SMA) Portfolios (</a:t>
            </a:r>
            <a:r>
              <a:rPr lang="en-US" dirty="0">
                <a:hlinkClick r:id="rId2"/>
              </a:rPr>
              <a:t>Info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D0C40A-643B-441F-8547-76517F51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Investment</a:t>
            </a:r>
            <a:br>
              <a:rPr lang="en-US" dirty="0"/>
            </a:br>
            <a:r>
              <a:rPr lang="en-US" dirty="0"/>
              <a:t>Performance Standards (GIPS)</a:t>
            </a:r>
          </a:p>
        </p:txBody>
      </p:sp>
    </p:spTree>
    <p:extLst>
      <p:ext uri="{BB962C8B-B14F-4D97-AF65-F5344CB8AC3E}">
        <p14:creationId xmlns:p14="http://schemas.microsoft.com/office/powerpoint/2010/main" val="355056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Measures of Central Tendency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Measure of Central Tendency? 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1447800" y="5334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3" name="Freeform 5"/>
          <p:cNvSpPr>
            <a:spLocks/>
          </p:cNvSpPr>
          <p:nvPr/>
        </p:nvSpPr>
        <p:spPr bwMode="auto">
          <a:xfrm>
            <a:off x="1600200" y="28956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3810000" y="2286000"/>
            <a:ext cx="0" cy="304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(Average)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Equal Weighted Average (m,   ) </a:t>
            </a:r>
          </a:p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29395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4114800" y="2133600"/>
          <a:ext cx="4043362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Equation" r:id="rId4" imgW="1041120" imgH="609480" progId="Equation.DSMT4">
                  <p:embed/>
                </p:oleObj>
              </mc:Choice>
              <mc:Fallback>
                <p:oleObj name="Equation" r:id="rId4" imgW="1041120" imgH="609480" progId="Equation.DSMT4">
                  <p:embed/>
                  <p:pic>
                    <p:nvPicPr>
                      <p:cNvPr id="95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4043362" cy="236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34942"/>
              </p:ext>
            </p:extLst>
          </p:nvPr>
        </p:nvGraphicFramePr>
        <p:xfrm>
          <a:off x="7086600" y="1724572"/>
          <a:ext cx="386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6600" y="1724572"/>
                        <a:ext cx="38686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196664"/>
              </p:ext>
            </p:extLst>
          </p:nvPr>
        </p:nvGraphicFramePr>
        <p:xfrm>
          <a:off x="4572000" y="4717705"/>
          <a:ext cx="3963548" cy="108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Equation" r:id="rId8" imgW="2336760" imgH="634680" progId="Equation.DSMT4">
                  <p:embed/>
                </p:oleObj>
              </mc:Choice>
              <mc:Fallback>
                <p:oleObj name="Equation" r:id="rId8" imgW="2336760" imgH="6346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7705"/>
                        <a:ext cx="3963548" cy="1080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Mean (Average)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Calculating the Equally Weighted Average</a:t>
            </a:r>
          </a:p>
        </p:txBody>
      </p:sp>
      <p:graphicFrame>
        <p:nvGraphicFramePr>
          <p:cNvPr id="11264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2895600"/>
          <a:ext cx="3810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4" imgW="1549080" imgH="609480" progId="Equation.DSMT4">
                  <p:embed/>
                </p:oleObj>
              </mc:Choice>
              <mc:Fallback>
                <p:oleObj name="Equation" r:id="rId4" imgW="1549080" imgH="609480" progId="Equation.DSMT4">
                  <p:embed/>
                  <p:pic>
                    <p:nvPicPr>
                      <p:cNvPr id="112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38100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Mean (Average)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(Unequally) Weighted Average</a:t>
            </a:r>
          </a:p>
          <a:p>
            <a:pPr marL="660400" indent="-6604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660400" indent="-6604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29395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4038600" y="3214688"/>
          <a:ext cx="4765675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4" imgW="1143000" imgH="431640" progId="Equation.DSMT4">
                  <p:embed/>
                </p:oleObj>
              </mc:Choice>
              <mc:Fallback>
                <p:oleObj name="Equation" r:id="rId4" imgW="1143000" imgH="431640" progId="Equation.DSMT4">
                  <p:embed/>
                  <p:pic>
                    <p:nvPicPr>
                      <p:cNvPr id="96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14688"/>
                        <a:ext cx="4765675" cy="177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72971"/>
              </p:ext>
            </p:extLst>
          </p:nvPr>
        </p:nvGraphicFramePr>
        <p:xfrm>
          <a:off x="3865290" y="4953000"/>
          <a:ext cx="496065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6" imgW="3073320" imgH="672840" progId="Equation.DSMT4">
                  <p:embed/>
                </p:oleObj>
              </mc:Choice>
              <mc:Fallback>
                <p:oleObj name="Equation" r:id="rId6" imgW="3073320" imgH="672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290" y="4953000"/>
                        <a:ext cx="496065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Mean (Average)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Calculating the Unequally Weighted Average</a:t>
            </a:r>
          </a:p>
        </p:txBody>
      </p:sp>
      <p:graphicFrame>
        <p:nvGraphicFramePr>
          <p:cNvPr id="1126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49671"/>
              </p:ext>
            </p:extLst>
          </p:nvPr>
        </p:nvGraphicFramePr>
        <p:xfrm>
          <a:off x="2367284" y="2590800"/>
          <a:ext cx="440943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4" imgW="1701720" imgH="1117440" progId="Equation.DSMT4">
                  <p:embed/>
                </p:oleObj>
              </mc:Choice>
              <mc:Fallback>
                <p:oleObj name="Equation" r:id="rId4" imgW="1701720" imgH="1117440" progId="Equation.DSMT4">
                  <p:embed/>
                  <p:pic>
                    <p:nvPicPr>
                      <p:cNvPr id="112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284" y="2590800"/>
                        <a:ext cx="4409432" cy="289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14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mode is the most frequent number.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3, 4,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5, 7, 8,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mode is 2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median is the ‘middle’ number.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2, 3, 4, 2, 5, 7, 8, 2, 3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Ordered: 2, 2, 2, 3,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4, 5, 7, 8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median is 3.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1.1 What Is an Investment?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1.2 Measures of Return and Risk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1.3 Determinants of Required Rates of Return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1.4 Relationship between Risk and Return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1.5 Financial Ethics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Measures of Dispersion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Measure of Dispersion?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447800" y="5334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>
            <a:off x="1600200" y="28956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1600200" y="5486400"/>
            <a:ext cx="5562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diamond" w="lg" len="lg"/>
            <a:tailEnd type="diamond" w="lg" len="lg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Variance (</a:t>
            </a:r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versus Population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29395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4114800" y="2209800"/>
          <a:ext cx="31242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4" imgW="1129810" imgH="609336" progId="Equation.DSMT4">
                  <p:embed/>
                </p:oleObj>
              </mc:Choice>
              <mc:Fallback>
                <p:oleObj name="Equation" r:id="rId4" imgW="1129810" imgH="609336" progId="Equation.DSMT4">
                  <p:embed/>
                  <p:pic>
                    <p:nvPicPr>
                      <p:cNvPr id="109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3124200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02064"/>
              </p:ext>
            </p:extLst>
          </p:nvPr>
        </p:nvGraphicFramePr>
        <p:xfrm>
          <a:off x="4572000" y="4114800"/>
          <a:ext cx="3555821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6" imgW="2323800" imgH="888840" progId="Equation.DSMT4">
                  <p:embed/>
                </p:oleObj>
              </mc:Choice>
              <mc:Fallback>
                <p:oleObj name="Equation" r:id="rId6" imgW="2323800" imgH="888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3555821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Calculating Variance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29395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61150"/>
              </p:ext>
            </p:extLst>
          </p:nvPr>
        </p:nvGraphicFramePr>
        <p:xfrm>
          <a:off x="990600" y="2582863"/>
          <a:ext cx="74676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4" imgW="3593880" imgH="863280" progId="Equation.DSMT4">
                  <p:embed/>
                </p:oleObj>
              </mc:Choice>
              <mc:Fallback>
                <p:oleObj name="Equation" r:id="rId4" imgW="3593880" imgH="863280" progId="Equation.DSMT4">
                  <p:embed/>
                  <p:pic>
                    <p:nvPicPr>
                      <p:cNvPr id="1116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82863"/>
                        <a:ext cx="7467600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Standard Deviation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Deviation (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29395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1828800" y="2362200"/>
          <a:ext cx="44926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4" imgW="1625400" imgH="660240" progId="Equation.DSMT4">
                  <p:embed/>
                </p:oleObj>
              </mc:Choice>
              <mc:Fallback>
                <p:oleObj name="Equation" r:id="rId4" imgW="1625400" imgH="660240" progId="Equation.DSMT4">
                  <p:embed/>
                  <p:pic>
                    <p:nvPicPr>
                      <p:cNvPr id="115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4492625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27118"/>
              </p:ext>
            </p:extLst>
          </p:nvPr>
        </p:nvGraphicFramePr>
        <p:xfrm>
          <a:off x="4436739" y="4219015"/>
          <a:ext cx="3769372" cy="181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6" imgW="2323800" imgH="1117440" progId="Equation.DSMT4">
                  <p:embed/>
                </p:oleObj>
              </mc:Choice>
              <mc:Fallback>
                <p:oleObj name="Equation" r:id="rId6" imgW="2323800" imgH="11174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739" y="4219015"/>
                        <a:ext cx="3769372" cy="1819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Standard Deviation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Calculating Standard Deviation 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29395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1143000" y="2971800"/>
          <a:ext cx="7072312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4" imgW="3403440" imgH="939600" progId="Equation.DSMT4">
                  <p:embed/>
                </p:oleObj>
              </mc:Choice>
              <mc:Fallback>
                <p:oleObj name="Equation" r:id="rId4" imgW="3403440" imgH="939600" progId="Equation.DSMT4">
                  <p:embed/>
                  <p:pic>
                    <p:nvPicPr>
                      <p:cNvPr id="11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7072312" cy="194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1.2.4 Measuring the Risk of Expected Rates of Return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80D78F-1E45-4D9F-8CD2-FD7BCEEC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Sharpe Ratio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BC8CA5-4430-4908-A138-713FAF7EE9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4275" y="2711450"/>
          <a:ext cx="58293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4" imgW="1473120" imgH="406080" progId="Equation.DSMT4">
                  <p:embed/>
                </p:oleObj>
              </mc:Choice>
              <mc:Fallback>
                <p:oleObj name="Equation" r:id="rId4" imgW="1473120" imgH="406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BC8CA5-4430-4908-A138-713FAF7EE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4275" y="2711450"/>
                        <a:ext cx="5829300" cy="160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690647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95731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 the exams you must be able to calculate the probability measures using formulae.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Using the calculator functions is not an acceptable substitute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Calculations</a:t>
            </a:r>
          </a:p>
        </p:txBody>
      </p:sp>
    </p:spTree>
    <p:extLst>
      <p:ext uri="{BB962C8B-B14F-4D97-AF65-F5344CB8AC3E}">
        <p14:creationId xmlns:p14="http://schemas.microsoft.com/office/powerpoint/2010/main" val="3933087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Higher Moments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Higher Moment?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1447800" y="5334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9" name="Freeform 5"/>
          <p:cNvSpPr>
            <a:spLocks/>
          </p:cNvSpPr>
          <p:nvPr/>
        </p:nvSpPr>
        <p:spPr bwMode="auto">
          <a:xfrm>
            <a:off x="1600200" y="28956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2438400" y="2514600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1752600" y="5105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6934200" y="5105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Skewness</a:t>
            </a:r>
            <a:b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Distribution has a skewness of 0, i.e., it is symmetric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1367287" y="4547588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2357887" y="1792886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8" name="Freeform 10"/>
          <p:cNvSpPr>
            <a:spLocks/>
          </p:cNvSpPr>
          <p:nvPr/>
        </p:nvSpPr>
        <p:spPr bwMode="auto">
          <a:xfrm>
            <a:off x="1443487" y="2072286"/>
            <a:ext cx="5638800" cy="2463800"/>
          </a:xfrm>
          <a:custGeom>
            <a:avLst/>
            <a:gdLst/>
            <a:ahLst/>
            <a:cxnLst>
              <a:cxn ang="0">
                <a:pos x="0" y="1552"/>
              </a:cxn>
              <a:cxn ang="0">
                <a:pos x="624" y="64"/>
              </a:cxn>
              <a:cxn ang="0">
                <a:pos x="1392" y="1168"/>
              </a:cxn>
              <a:cxn ang="0">
                <a:pos x="3552" y="1552"/>
              </a:cxn>
            </a:cxnLst>
            <a:rect l="0" t="0" r="r" b="b"/>
            <a:pathLst>
              <a:path w="3552" h="1552">
                <a:moveTo>
                  <a:pt x="0" y="1552"/>
                </a:moveTo>
                <a:cubicBezTo>
                  <a:pt x="196" y="840"/>
                  <a:pt x="392" y="128"/>
                  <a:pt x="624" y="64"/>
                </a:cubicBezTo>
                <a:cubicBezTo>
                  <a:pt x="856" y="0"/>
                  <a:pt x="904" y="920"/>
                  <a:pt x="1392" y="1168"/>
                </a:cubicBezTo>
                <a:cubicBezTo>
                  <a:pt x="1880" y="1416"/>
                  <a:pt x="2716" y="1484"/>
                  <a:pt x="3552" y="155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Kurtosis</a:t>
            </a:r>
            <a:b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Distribution has a kurtosis of 3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1600200" y="40386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7" name="Freeform 5"/>
          <p:cNvSpPr>
            <a:spLocks/>
          </p:cNvSpPr>
          <p:nvPr/>
        </p:nvSpPr>
        <p:spPr bwMode="auto">
          <a:xfrm>
            <a:off x="1650521" y="16002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1802921" y="38100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6984521" y="38100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After you read this chapter, you should be able to answer the following questions: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Why do individuals invest?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an investment?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investors measure the rate of return on an investment?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investors measure the risk related to alternative investments?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factors contribute to the rates of return that investors require on alternative investments?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macroeconomic and microeconomic factors contribute to changes in the required rates of return for investments?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Dependence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Measure of Dependence?</a:t>
            </a:r>
          </a:p>
        </p:txBody>
      </p:sp>
      <p:sp>
        <p:nvSpPr>
          <p:cNvPr id="132100" name="Freeform 4"/>
          <p:cNvSpPr>
            <a:spLocks/>
          </p:cNvSpPr>
          <p:nvPr/>
        </p:nvSpPr>
        <p:spPr bwMode="auto">
          <a:xfrm>
            <a:off x="914400" y="2641600"/>
            <a:ext cx="7620000" cy="2552700"/>
          </a:xfrm>
          <a:custGeom>
            <a:avLst/>
            <a:gdLst/>
            <a:ahLst/>
            <a:cxnLst>
              <a:cxn ang="0">
                <a:pos x="0" y="1168"/>
              </a:cxn>
              <a:cxn ang="0">
                <a:pos x="672" y="304"/>
              </a:cxn>
              <a:cxn ang="0">
                <a:pos x="1440" y="1024"/>
              </a:cxn>
              <a:cxn ang="0">
                <a:pos x="2304" y="448"/>
              </a:cxn>
              <a:cxn ang="0">
                <a:pos x="3072" y="1024"/>
              </a:cxn>
              <a:cxn ang="0">
                <a:pos x="3552" y="64"/>
              </a:cxn>
              <a:cxn ang="0">
                <a:pos x="4560" y="1408"/>
              </a:cxn>
              <a:cxn ang="0">
                <a:pos x="4800" y="1264"/>
              </a:cxn>
            </a:cxnLst>
            <a:rect l="0" t="0" r="r" b="b"/>
            <a:pathLst>
              <a:path w="4800" h="1608">
                <a:moveTo>
                  <a:pt x="0" y="1168"/>
                </a:moveTo>
                <a:cubicBezTo>
                  <a:pt x="216" y="748"/>
                  <a:pt x="432" y="328"/>
                  <a:pt x="672" y="304"/>
                </a:cubicBezTo>
                <a:cubicBezTo>
                  <a:pt x="912" y="280"/>
                  <a:pt x="1168" y="1000"/>
                  <a:pt x="1440" y="1024"/>
                </a:cubicBezTo>
                <a:cubicBezTo>
                  <a:pt x="1712" y="1048"/>
                  <a:pt x="2032" y="448"/>
                  <a:pt x="2304" y="448"/>
                </a:cubicBezTo>
                <a:cubicBezTo>
                  <a:pt x="2576" y="448"/>
                  <a:pt x="2864" y="1088"/>
                  <a:pt x="3072" y="1024"/>
                </a:cubicBezTo>
                <a:cubicBezTo>
                  <a:pt x="3280" y="960"/>
                  <a:pt x="3304" y="0"/>
                  <a:pt x="3552" y="64"/>
                </a:cubicBezTo>
                <a:cubicBezTo>
                  <a:pt x="3800" y="128"/>
                  <a:pt x="4352" y="1208"/>
                  <a:pt x="4560" y="1408"/>
                </a:cubicBezTo>
                <a:cubicBezTo>
                  <a:pt x="4768" y="1608"/>
                  <a:pt x="4784" y="1436"/>
                  <a:pt x="4800" y="126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102" name="Freeform 6"/>
          <p:cNvSpPr>
            <a:spLocks/>
          </p:cNvSpPr>
          <p:nvPr/>
        </p:nvSpPr>
        <p:spPr bwMode="auto">
          <a:xfrm>
            <a:off x="1066800" y="2667000"/>
            <a:ext cx="7162800" cy="31496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288" y="192"/>
              </a:cxn>
              <a:cxn ang="0">
                <a:pos x="1200" y="1968"/>
              </a:cxn>
              <a:cxn ang="0">
                <a:pos x="2784" y="288"/>
              </a:cxn>
              <a:cxn ang="0">
                <a:pos x="3648" y="1056"/>
              </a:cxn>
              <a:cxn ang="0">
                <a:pos x="4512" y="0"/>
              </a:cxn>
            </a:cxnLst>
            <a:rect l="0" t="0" r="r" b="b"/>
            <a:pathLst>
              <a:path w="4512" h="1984">
                <a:moveTo>
                  <a:pt x="0" y="1152"/>
                </a:moveTo>
                <a:cubicBezTo>
                  <a:pt x="44" y="604"/>
                  <a:pt x="88" y="56"/>
                  <a:pt x="288" y="192"/>
                </a:cubicBezTo>
                <a:cubicBezTo>
                  <a:pt x="488" y="328"/>
                  <a:pt x="784" y="1952"/>
                  <a:pt x="1200" y="1968"/>
                </a:cubicBezTo>
                <a:cubicBezTo>
                  <a:pt x="1616" y="1984"/>
                  <a:pt x="2376" y="440"/>
                  <a:pt x="2784" y="288"/>
                </a:cubicBezTo>
                <a:cubicBezTo>
                  <a:pt x="3192" y="136"/>
                  <a:pt x="3360" y="1104"/>
                  <a:pt x="3648" y="1056"/>
                </a:cubicBezTo>
                <a:cubicBezTo>
                  <a:pt x="3936" y="1008"/>
                  <a:pt x="4224" y="504"/>
                  <a:pt x="4512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Covariance (</a:t>
            </a:r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9600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609600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9650" lvl="1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Variance versus Covariance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29395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72030"/>
              </p:ext>
            </p:extLst>
          </p:nvPr>
        </p:nvGraphicFramePr>
        <p:xfrm>
          <a:off x="3886200" y="2344738"/>
          <a:ext cx="422433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4" imgW="1650960" imgH="609480" progId="Equation.DSMT4">
                  <p:embed/>
                </p:oleObj>
              </mc:Choice>
              <mc:Fallback>
                <p:oleObj name="Equation" r:id="rId4" imgW="1650960" imgH="609480" progId="Equation.DSMT4">
                  <p:embed/>
                  <p:pic>
                    <p:nvPicPr>
                      <p:cNvPr id="134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44738"/>
                        <a:ext cx="4224338" cy="155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69889"/>
              </p:ext>
            </p:extLst>
          </p:nvPr>
        </p:nvGraphicFramePr>
        <p:xfrm>
          <a:off x="4497853" y="3903663"/>
          <a:ext cx="4370716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Equation" r:id="rId6" imgW="2501640" imgH="888840" progId="Equation.DSMT4">
                  <p:embed/>
                </p:oleObj>
              </mc:Choice>
              <mc:Fallback>
                <p:oleObj name="Equation" r:id="rId6" imgW="2501640" imgH="888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853" y="3903663"/>
                        <a:ext cx="4370716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Covariance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467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Calculating Covariance</a:t>
            </a:r>
          </a:p>
          <a:p>
            <a:pPr marL="609600" indent="-6096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9650" lvl="1" indent="-6096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Note: Unit Dependence</a:t>
            </a:r>
          </a:p>
        </p:txBody>
      </p:sp>
      <p:graphicFrame>
        <p:nvGraphicFramePr>
          <p:cNvPr id="13517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670175"/>
          <a:ext cx="678180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4" imgW="3619440" imgH="1079280" progId="Equation.DSMT4">
                  <p:embed/>
                </p:oleObj>
              </mc:Choice>
              <mc:Fallback>
                <p:oleObj name="Equation" r:id="rId4" imgW="3619440" imgH="1079280" progId="Equation.DSMT4">
                  <p:embed/>
                  <p:pic>
                    <p:nvPicPr>
                      <p:cNvPr id="135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70175"/>
                        <a:ext cx="6781800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Correlation (</a:t>
            </a:r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Calculation:</a:t>
            </a: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9650" lvl="1" indent="-6096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Range: -1 &lt; </a:t>
            </a:r>
            <a:r>
              <a:rPr lang="en-US" sz="3600" dirty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&lt;1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015734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56844"/>
              </p:ext>
            </p:extLst>
          </p:nvPr>
        </p:nvGraphicFramePr>
        <p:xfrm>
          <a:off x="4114800" y="2576512"/>
          <a:ext cx="234791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4" imgW="863280" imgH="457200" progId="Equation.DSMT4">
                  <p:embed/>
                </p:oleObj>
              </mc:Choice>
              <mc:Fallback>
                <p:oleObj name="Equation" r:id="rId4" imgW="863280" imgH="457200" progId="Equation.DSMT4">
                  <p:embed/>
                  <p:pic>
                    <p:nvPicPr>
                      <p:cNvPr id="137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76512"/>
                        <a:ext cx="2347912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41201"/>
              </p:ext>
            </p:extLst>
          </p:nvPr>
        </p:nvGraphicFramePr>
        <p:xfrm>
          <a:off x="4398717" y="4052887"/>
          <a:ext cx="4368311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6" imgW="2501640" imgH="711000" progId="Equation.DSMT4">
                  <p:embed/>
                </p:oleObj>
              </mc:Choice>
              <mc:Fallback>
                <p:oleObj name="Equation" r:id="rId6" imgW="2501640" imgH="711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717" y="4052887"/>
                        <a:ext cx="4368311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543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Calculating Correlation </a:t>
            </a:r>
          </a:p>
        </p:txBody>
      </p:sp>
      <p:graphicFrame>
        <p:nvGraphicFramePr>
          <p:cNvPr id="13824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9372289"/>
              </p:ext>
            </p:extLst>
          </p:nvPr>
        </p:nvGraphicFramePr>
        <p:xfrm>
          <a:off x="381000" y="2895600"/>
          <a:ext cx="3970090" cy="90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4" imgW="1726920" imgH="393480" progId="Equation.DSMT4">
                  <p:embed/>
                </p:oleObj>
              </mc:Choice>
              <mc:Fallback>
                <p:oleObj name="Equation" r:id="rId4" imgW="1726920" imgH="393480" progId="Equation.DSMT4">
                  <p:embed/>
                  <p:pic>
                    <p:nvPicPr>
                      <p:cNvPr id="138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3970090" cy="905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9690" y="2193925"/>
            <a:ext cx="4419600" cy="306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correlation?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0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0.5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1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None of the above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4" name="Freeform 3"/>
          <p:cNvSpPr/>
          <p:nvPr/>
        </p:nvSpPr>
        <p:spPr>
          <a:xfrm>
            <a:off x="828675" y="1904347"/>
            <a:ext cx="4048125" cy="1381954"/>
          </a:xfrm>
          <a:custGeom>
            <a:avLst/>
            <a:gdLst>
              <a:gd name="connsiteX0" fmla="*/ 0 w 4048125"/>
              <a:gd name="connsiteY0" fmla="*/ 1238903 h 1381954"/>
              <a:gd name="connsiteX1" fmla="*/ 590550 w 4048125"/>
              <a:gd name="connsiteY1" fmla="*/ 653 h 1381954"/>
              <a:gd name="connsiteX2" fmla="*/ 1924050 w 4048125"/>
              <a:gd name="connsiteY2" fmla="*/ 1381778 h 1381954"/>
              <a:gd name="connsiteX3" fmla="*/ 3190875 w 4048125"/>
              <a:gd name="connsiteY3" fmla="*/ 105428 h 1381954"/>
              <a:gd name="connsiteX4" fmla="*/ 4048125 w 4048125"/>
              <a:gd name="connsiteY4" fmla="*/ 1334153 h 138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25" h="1381954">
                <a:moveTo>
                  <a:pt x="0" y="1238903"/>
                </a:moveTo>
                <a:cubicBezTo>
                  <a:pt x="134937" y="607871"/>
                  <a:pt x="269875" y="-23160"/>
                  <a:pt x="590550" y="653"/>
                </a:cubicBezTo>
                <a:cubicBezTo>
                  <a:pt x="911225" y="24465"/>
                  <a:pt x="1490663" y="1364316"/>
                  <a:pt x="1924050" y="1381778"/>
                </a:cubicBezTo>
                <a:cubicBezTo>
                  <a:pt x="2357437" y="1399240"/>
                  <a:pt x="2836863" y="113365"/>
                  <a:pt x="3190875" y="105428"/>
                </a:cubicBezTo>
                <a:cubicBezTo>
                  <a:pt x="3544887" y="97491"/>
                  <a:pt x="3796506" y="715822"/>
                  <a:pt x="4048125" y="13341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28675" y="2362200"/>
            <a:ext cx="4048125" cy="690978"/>
          </a:xfrm>
          <a:custGeom>
            <a:avLst/>
            <a:gdLst>
              <a:gd name="connsiteX0" fmla="*/ 0 w 4048125"/>
              <a:gd name="connsiteY0" fmla="*/ 1238903 h 1381954"/>
              <a:gd name="connsiteX1" fmla="*/ 590550 w 4048125"/>
              <a:gd name="connsiteY1" fmla="*/ 653 h 1381954"/>
              <a:gd name="connsiteX2" fmla="*/ 1924050 w 4048125"/>
              <a:gd name="connsiteY2" fmla="*/ 1381778 h 1381954"/>
              <a:gd name="connsiteX3" fmla="*/ 3190875 w 4048125"/>
              <a:gd name="connsiteY3" fmla="*/ 105428 h 1381954"/>
              <a:gd name="connsiteX4" fmla="*/ 4048125 w 4048125"/>
              <a:gd name="connsiteY4" fmla="*/ 1334153 h 138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25" h="1381954">
                <a:moveTo>
                  <a:pt x="0" y="1238903"/>
                </a:moveTo>
                <a:cubicBezTo>
                  <a:pt x="134937" y="607871"/>
                  <a:pt x="269875" y="-23160"/>
                  <a:pt x="590550" y="653"/>
                </a:cubicBezTo>
                <a:cubicBezTo>
                  <a:pt x="911225" y="24465"/>
                  <a:pt x="1490663" y="1364316"/>
                  <a:pt x="1924050" y="1381778"/>
                </a:cubicBezTo>
                <a:cubicBezTo>
                  <a:pt x="2357437" y="1399240"/>
                  <a:pt x="2836863" y="113365"/>
                  <a:pt x="3190875" y="105428"/>
                </a:cubicBezTo>
                <a:cubicBezTo>
                  <a:pt x="3544887" y="97491"/>
                  <a:pt x="3796506" y="715822"/>
                  <a:pt x="4048125" y="13341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08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1.2.1 Measures of Historical Rates of Return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914400" y="1537419"/>
            <a:ext cx="8001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buSzTx/>
              <a:buFont typeface="Lucida Grande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Holding Period Return (HPR)</a:t>
            </a: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buSzTx/>
              <a:buFont typeface="Lucida Grande"/>
              <a:buChar char="•"/>
              <a:tabLst>
                <a:tab pos="1371600" algn="l"/>
              </a:tabLs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buSzTx/>
              <a:buFont typeface="Lucida Grande"/>
              <a:buChar char="•"/>
              <a:tabLst>
                <a:tab pos="1371600" algn="l"/>
              </a:tabLs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buSzTx/>
              <a:buFont typeface="Lucida Grande"/>
              <a:buChar char="•"/>
              <a:tabLst>
                <a:tab pos="1371600" algn="l"/>
              </a:tabLs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buSzTx/>
              <a:buFont typeface="Lucida Grande"/>
              <a:buChar char="•"/>
              <a:tabLst>
                <a:tab pos="1371600" algn="l"/>
              </a:tabLs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buSzTx/>
              <a:buFont typeface="Lucida Grande"/>
              <a:buChar char="•"/>
              <a:tabLst>
                <a:tab pos="1371600" algn="l"/>
              </a:tabLs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tabLst>
                <a:tab pos="1371600" algn="l"/>
              </a:tabLs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What 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call HPR,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textbook calls Holding Period Yield (HPY). I will not use the formula that the book introduces as HPR.</a:t>
            </a:r>
          </a:p>
          <a:p>
            <a:pPr marL="1014984" lvl="2" indent="-283464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tabLst>
                <a:tab pos="1371600" algn="l"/>
              </a:tabLst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695950" y="27908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273675" y="27908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429125" y="27908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5505450" y="23812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083175" y="23812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4238625" y="23812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+mn-lt"/>
              </a:rPr>
              <a:t>1-</a:t>
            </a:r>
            <a:fld id="{30A307CB-F8D9-4C1C-BD93-9F449CDE7420}" type="slidenum">
              <a:rPr lang="en-US">
                <a:latin typeface="+mn-lt"/>
              </a:rPr>
              <a:pPr/>
              <a:t>36</a:t>
            </a:fld>
            <a:endParaRPr lang="en-US" dirty="0">
              <a:latin typeface="+mn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203B3D-2152-4EA3-9DC8-DC0D39044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77093"/>
              </p:ext>
            </p:extLst>
          </p:nvPr>
        </p:nvGraphicFramePr>
        <p:xfrm>
          <a:off x="2149610" y="2664693"/>
          <a:ext cx="4178029" cy="185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1002960" imgH="444240" progId="Equation.DSMT4">
                  <p:embed/>
                </p:oleObj>
              </mc:Choice>
              <mc:Fallback>
                <p:oleObj name="Equation" r:id="rId4" imgW="1002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9610" y="2664693"/>
                        <a:ext cx="4178029" cy="1851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1.2.1 Measures of Historical Rates of Return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914400" y="1537419"/>
            <a:ext cx="8001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6032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360AB"/>
              </a:buClr>
              <a:buSzTx/>
              <a:buFont typeface="Lucida Grande"/>
              <a:buChar char="•"/>
              <a:tabLst>
                <a:tab pos="1371600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invested $95 five years ago, and my portfolio is now worth $150</a:t>
            </a:r>
          </a:p>
          <a:p>
            <a:pPr marL="1014984" lvl="2" indent="-283464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tabLst>
                <a:tab pos="1371600" algn="l"/>
              </a:tabLst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695950" y="27908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273675" y="27908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4429125" y="2790825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5505450" y="23812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083175" y="23812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4238625" y="2381250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 </a:t>
            </a:r>
            <a:endParaRPr lang="en-US" sz="2400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+mn-lt"/>
              </a:rPr>
              <a:t>1-</a:t>
            </a:r>
            <a:fld id="{30A307CB-F8D9-4C1C-BD93-9F449CDE7420}" type="slidenum">
              <a:rPr lang="en-US">
                <a:latin typeface="+mn-lt"/>
              </a:rPr>
              <a:pPr/>
              <a:t>37</a:t>
            </a:fld>
            <a:endParaRPr lang="en-US" dirty="0">
              <a:latin typeface="+mn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203B3D-2152-4EA3-9DC8-DC0D39044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15596"/>
              </p:ext>
            </p:extLst>
          </p:nvPr>
        </p:nvGraphicFramePr>
        <p:xfrm>
          <a:off x="1552750" y="2746375"/>
          <a:ext cx="6505575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1562040" imgH="634680" progId="Equation.DSMT4">
                  <p:embed/>
                </p:oleObj>
              </mc:Choice>
              <mc:Fallback>
                <p:oleObj name="Equation" r:id="rId4" imgW="1562040" imgH="6346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4203B3D-2152-4EA3-9DC8-DC0D39044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750" y="2746375"/>
                        <a:ext cx="6505575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2468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Period Return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Problem: Comparing assets with different holding periods.</a:t>
            </a:r>
          </a:p>
          <a:p>
            <a:endParaRPr lang="en-US" sz="2800" dirty="0"/>
          </a:p>
          <a:p>
            <a:r>
              <a:rPr lang="en-US" sz="2800" dirty="0"/>
              <a:t>Which is better?</a:t>
            </a:r>
          </a:p>
          <a:p>
            <a:pPr lvl="1"/>
            <a:r>
              <a:rPr lang="en-US" sz="2400" dirty="0"/>
              <a:t>7.8% over 7 years</a:t>
            </a:r>
          </a:p>
          <a:p>
            <a:pPr lvl="1"/>
            <a:r>
              <a:rPr lang="en-US" sz="2400" dirty="0"/>
              <a:t>10.5% over 10 year</a:t>
            </a:r>
          </a:p>
          <a:p>
            <a:pPr lvl="1"/>
            <a:endParaRPr lang="en-US" sz="2400" dirty="0"/>
          </a:p>
          <a:p>
            <a:r>
              <a:rPr lang="en-US" sz="2800" dirty="0"/>
              <a:t>Need a common time period</a:t>
            </a:r>
          </a:p>
          <a:p>
            <a:pPr lvl="1"/>
            <a:r>
              <a:rPr lang="en-US" sz="2400" dirty="0"/>
              <a:t>Convert all rates to an annual basis</a:t>
            </a:r>
          </a:p>
          <a:p>
            <a:pPr lvl="1"/>
            <a:r>
              <a:rPr lang="en-US" sz="2400" dirty="0"/>
              <a:t>‘Annualize’ them (as with ratios)</a:t>
            </a:r>
          </a:p>
        </p:txBody>
      </p:sp>
    </p:spTree>
    <p:extLst>
      <p:ext uri="{BB962C8B-B14F-4D97-AF65-F5344CB8AC3E}">
        <p14:creationId xmlns:p14="http://schemas.microsoft.com/office/powerpoint/2010/main" val="1571216093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1.2.2 Computing Mean Historical Returns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198" indent="-285750">
              <a:lnSpc>
                <a:spcPct val="90000"/>
              </a:lnSpc>
            </a:pP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Arithmetic Mean Return (AM)</a:t>
            </a:r>
          </a:p>
          <a:p>
            <a:pPr lvl="2">
              <a:lnSpc>
                <a:spcPct val="13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2">
              <a:lnSpc>
                <a:spcPct val="13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3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198" indent="-285750">
              <a:lnSpc>
                <a:spcPct val="90000"/>
              </a:lnSpc>
            </a:pP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198" indent="-285750">
              <a:lnSpc>
                <a:spcPct val="90000"/>
              </a:lnSpc>
            </a:pP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Geometric Mean Return (GM)</a:t>
            </a:r>
          </a:p>
          <a:p>
            <a:pPr lvl="2">
              <a:lnSpc>
                <a:spcPct val="13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C4DB53-844B-4BB2-8DE2-17DE96CD0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524294"/>
              </p:ext>
            </p:extLst>
          </p:nvPr>
        </p:nvGraphicFramePr>
        <p:xfrm>
          <a:off x="1828800" y="2163852"/>
          <a:ext cx="2057400" cy="161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4" imgW="774360" imgH="609480" progId="Equation.DSMT4">
                  <p:embed/>
                </p:oleObj>
              </mc:Choice>
              <mc:Fallback>
                <p:oleObj name="Equation" r:id="rId4" imgW="774360" imgH="609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4203B3D-2152-4EA3-9DC8-DC0D39044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163852"/>
                        <a:ext cx="2057400" cy="161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7B95AC-EE49-4A5C-917C-30C93BEE1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295906"/>
              </p:ext>
            </p:extLst>
          </p:nvPr>
        </p:nvGraphicFramePr>
        <p:xfrm>
          <a:off x="1800837" y="4953000"/>
          <a:ext cx="6511954" cy="86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6" imgW="2209680" imgH="291960" progId="Equation.DSMT4">
                  <p:embed/>
                </p:oleObj>
              </mc:Choice>
              <mc:Fallback>
                <p:oleObj name="Equation" r:id="rId6" imgW="220968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BC4DB53-844B-4BB2-8DE2-17DE96CD0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0837" y="4953000"/>
                        <a:ext cx="6511954" cy="860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1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1.2.2 Computing Mean Historical Returns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1198" indent="-285750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Return on IBM: 5%, 17%, 4%</a:t>
            </a:r>
          </a:p>
          <a:p>
            <a:pPr marL="441198" indent="-285750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Arithmetic Mean Return (AM)</a:t>
            </a:r>
          </a:p>
          <a:p>
            <a:pPr lvl="2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2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198" indent="-285750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Geometric Mean Return (GM)</a:t>
            </a:r>
          </a:p>
          <a:p>
            <a:pPr lvl="2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C4DB53-844B-4BB2-8DE2-17DE96CD0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052426"/>
              </p:ext>
            </p:extLst>
          </p:nvPr>
        </p:nvGraphicFramePr>
        <p:xfrm>
          <a:off x="1600200" y="3048000"/>
          <a:ext cx="62071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4" imgW="2336760" imgH="393480" progId="Equation.DSMT4">
                  <p:embed/>
                </p:oleObj>
              </mc:Choice>
              <mc:Fallback>
                <p:oleObj name="Equation" r:id="rId4" imgW="23367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BC4DB53-844B-4BB2-8DE2-17DE96CD0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3048000"/>
                        <a:ext cx="6207125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7B95AC-EE49-4A5C-917C-30C93BEE1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42697"/>
              </p:ext>
            </p:extLst>
          </p:nvPr>
        </p:nvGraphicFramePr>
        <p:xfrm>
          <a:off x="1143000" y="5257800"/>
          <a:ext cx="78597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6" imgW="2666880" imgH="291960" progId="Equation.DSMT4">
                  <p:embed/>
                </p:oleObj>
              </mc:Choice>
              <mc:Fallback>
                <p:oleObj name="Equation" r:id="rId6" imgW="26668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27B95AC-EE49-4A5C-917C-30C93BEE1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5257800"/>
                        <a:ext cx="7859713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247517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Simple Rates (Interest)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0550" indent="-533400"/>
            <a:r>
              <a:rPr lang="en-US" dirty="0"/>
              <a:t>Returns</a:t>
            </a:r>
          </a:p>
          <a:p>
            <a:pPr marL="990600" lvl="1" indent="-533400"/>
            <a:r>
              <a:rPr lang="en-US" dirty="0"/>
              <a:t>Return on your principal, but </a:t>
            </a:r>
          </a:p>
          <a:p>
            <a:pPr marL="990600" lvl="1" indent="-533400"/>
            <a:r>
              <a:rPr lang="en-US" dirty="0"/>
              <a:t>No return on the accumulated interest</a:t>
            </a:r>
          </a:p>
          <a:p>
            <a:pPr marL="990600" lvl="1" indent="-533400"/>
            <a:endParaRPr lang="en-US" dirty="0"/>
          </a:p>
          <a:p>
            <a:pPr marL="590550" indent="-533400"/>
            <a:r>
              <a:rPr lang="en-US" dirty="0"/>
              <a:t>$100 in an account for three year at 12% simple interest</a:t>
            </a:r>
          </a:p>
          <a:p>
            <a:pPr marL="590550" indent="-533400"/>
            <a:endParaRPr lang="en-US" dirty="0"/>
          </a:p>
          <a:p>
            <a:pPr marL="990600" lvl="1" indent="-533400"/>
            <a:r>
              <a:rPr lang="en-US" dirty="0"/>
              <a:t>100 + 12 + 12 + 12 = $136.</a:t>
            </a:r>
          </a:p>
        </p:txBody>
      </p:sp>
    </p:spTree>
    <p:extLst>
      <p:ext uri="{BB962C8B-B14F-4D97-AF65-F5344CB8AC3E}">
        <p14:creationId xmlns:p14="http://schemas.microsoft.com/office/powerpoint/2010/main" val="4066939411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Compound Rates (Interest)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Returns</a:t>
            </a:r>
          </a:p>
          <a:p>
            <a:pPr lvl="1"/>
            <a:r>
              <a:rPr lang="en-US" sz="2200" dirty="0"/>
              <a:t>Return on your principal, and </a:t>
            </a:r>
          </a:p>
          <a:p>
            <a:pPr lvl="1"/>
            <a:r>
              <a:rPr lang="en-US" sz="2200" dirty="0"/>
              <a:t>Return on the accumulated interest</a:t>
            </a:r>
          </a:p>
          <a:p>
            <a:pPr lvl="1"/>
            <a:endParaRPr lang="en-US" sz="2200" dirty="0"/>
          </a:p>
          <a:p>
            <a:pPr marL="514350" indent="-457200"/>
            <a:r>
              <a:rPr lang="en-US" sz="3200" dirty="0"/>
              <a:t>$100 in an account for three year at 12% compound interest</a:t>
            </a:r>
          </a:p>
          <a:p>
            <a:pPr marL="590550" indent="-533400"/>
            <a:endParaRPr lang="en-US" sz="3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A gain of $4.49 over simple interest!</a:t>
            </a:r>
          </a:p>
          <a:p>
            <a:endParaRPr lang="en-US" sz="2400" dirty="0"/>
          </a:p>
        </p:txBody>
      </p:sp>
      <p:graphicFrame>
        <p:nvGraphicFramePr>
          <p:cNvPr id="158751" name="Group 31"/>
          <p:cNvGraphicFramePr>
            <a:graphicFrameLocks noGrp="1"/>
          </p:cNvGraphicFramePr>
          <p:nvPr>
            <p:ph sz="half" idx="2"/>
          </p:nvPr>
        </p:nvGraphicFramePr>
        <p:xfrm>
          <a:off x="2209800" y="3810000"/>
          <a:ext cx="3886200" cy="146304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100.00*1.12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112.00*1.12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125.44*1.12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71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Non-Annual Rates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For example, monthly data for stock returns.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a stock was at $110 at the end of last month and $108 at the end of this month: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Need to annualize the return.</a:t>
            </a:r>
          </a:p>
        </p:txBody>
      </p:sp>
      <p:graphicFrame>
        <p:nvGraphicFramePr>
          <p:cNvPr id="1669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47800" y="3886200"/>
          <a:ext cx="61849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Equation" r:id="rId4" imgW="2743200" imgH="393700" progId="">
                  <p:embed/>
                </p:oleObj>
              </mc:Choice>
              <mc:Fallback>
                <p:oleObj name="Equation" r:id="rId4" imgW="2743200" imgH="393700" progId="">
                  <p:embed/>
                  <p:pic>
                    <p:nvPicPr>
                      <p:cNvPr id="16691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61849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014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Rate Conversions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often we will be converting a non-annual rate to an annual rate.</a:t>
            </a:r>
          </a:p>
          <a:p>
            <a:endParaRPr lang="en-US" dirty="0"/>
          </a:p>
          <a:p>
            <a:r>
              <a:rPr lang="en-US" dirty="0"/>
              <a:t>Unfortunately, there are several ‘versions’ of annual rates.</a:t>
            </a:r>
          </a:p>
        </p:txBody>
      </p:sp>
    </p:spTree>
    <p:extLst>
      <p:ext uri="{BB962C8B-B14F-4D97-AF65-F5344CB8AC3E}">
        <p14:creationId xmlns:p14="http://schemas.microsoft.com/office/powerpoint/2010/main" val="1643806916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711367"/>
              </p:ext>
            </p:extLst>
          </p:nvPr>
        </p:nvGraphicFramePr>
        <p:xfrm>
          <a:off x="457200" y="15024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</a:t>
            </a:r>
          </a:p>
        </p:txBody>
      </p:sp>
    </p:spTree>
    <p:extLst>
      <p:ext uri="{BB962C8B-B14F-4D97-AF65-F5344CB8AC3E}">
        <p14:creationId xmlns:p14="http://schemas.microsoft.com/office/powerpoint/2010/main" val="925193881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66775" indent="-866775"/>
            <a:r>
              <a:rPr lang="en-US"/>
              <a:t>Annual Percentage Rate (APR)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Percentage Rate (APR)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is an application of simple (not compound) interest.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AKA: Nominal, Stated, Quoted Rate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7156" name="Object 4"/>
          <p:cNvGraphicFramePr>
            <a:graphicFrameLocks noChangeAspect="1"/>
          </p:cNvGraphicFramePr>
          <p:nvPr/>
        </p:nvGraphicFramePr>
        <p:xfrm>
          <a:off x="1398588" y="2514600"/>
          <a:ext cx="30718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177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514600"/>
                        <a:ext cx="3071812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67263"/>
              </p:ext>
            </p:extLst>
          </p:nvPr>
        </p:nvGraphicFramePr>
        <p:xfrm>
          <a:off x="4572699" y="2971800"/>
          <a:ext cx="3817795" cy="116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Equation" r:id="rId6" imgW="2209680" imgH="672840" progId="Equation.DSMT4">
                  <p:embed/>
                </p:oleObj>
              </mc:Choice>
              <mc:Fallback>
                <p:oleObj name="Equation" r:id="rId6" imgW="2209680" imgH="672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699" y="2971800"/>
                        <a:ext cx="3817795" cy="1165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570341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643937" cy="914400"/>
          </a:xfrm>
        </p:spPr>
        <p:txBody>
          <a:bodyPr>
            <a:normAutofit/>
          </a:bodyPr>
          <a:lstStyle/>
          <a:p>
            <a:r>
              <a:rPr lang="en-US" dirty="0"/>
              <a:t>APR Example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you have a monthly HPR of 2%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But if I put $100 in an account at 2% per month and left it there for 12 months, I would have: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So the APR understates my return by 2.82%!</a:t>
            </a:r>
          </a:p>
        </p:txBody>
      </p:sp>
      <p:graphicFrame>
        <p:nvGraphicFramePr>
          <p:cNvPr id="1986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4038600"/>
          <a:ext cx="3086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" name="Equation" r:id="rId4" imgW="1536700" imgH="279400" progId="">
                  <p:embed/>
                </p:oleObj>
              </mc:Choice>
              <mc:Fallback>
                <p:oleObj name="Equation" r:id="rId4" imgW="1536700" imgH="279400" progId="">
                  <p:embed/>
                  <p:pic>
                    <p:nvPicPr>
                      <p:cNvPr id="1986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30861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1244600" y="5257800"/>
          <a:ext cx="62753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1" name="Equation" r:id="rId6" imgW="3124200" imgH="393700" progId="">
                  <p:embed/>
                </p:oleObj>
              </mc:Choice>
              <mc:Fallback>
                <p:oleObj name="Equation" r:id="rId6" imgW="3124200" imgH="393700" progId="">
                  <p:embed/>
                  <p:pic>
                    <p:nvPicPr>
                      <p:cNvPr id="198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5257800"/>
                        <a:ext cx="62753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1636713" y="2286000"/>
          <a:ext cx="29321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name="Equation" r:id="rId8" imgW="1459866" imgH="177723" progId="">
                  <p:embed/>
                </p:oleObj>
              </mc:Choice>
              <mc:Fallback>
                <p:oleObj name="Equation" r:id="rId8" imgW="1459866" imgH="177723" progId="">
                  <p:embed/>
                  <p:pic>
                    <p:nvPicPr>
                      <p:cNvPr id="1986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286000"/>
                        <a:ext cx="2932112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783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Annual Return (EAR)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correct annual rate to use is the Effective Annual Return (EAR).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This form of the annual rate recognizes compound interest.</a:t>
            </a:r>
          </a:p>
          <a:p>
            <a:endParaRPr lang="en-US" dirty="0"/>
          </a:p>
          <a:p>
            <a:pPr lvl="1"/>
            <a:r>
              <a:rPr lang="en-US" dirty="0"/>
              <a:t>AKA:</a:t>
            </a:r>
          </a:p>
          <a:p>
            <a:pPr lvl="1"/>
            <a:endParaRPr lang="en-US" sz="3200" dirty="0"/>
          </a:p>
          <a:p>
            <a:pPr lvl="2"/>
            <a:r>
              <a:rPr lang="en-US" sz="2800" dirty="0"/>
              <a:t>Equivalent Annual Return (EAR)</a:t>
            </a:r>
          </a:p>
        </p:txBody>
      </p:sp>
    </p:spTree>
    <p:extLst>
      <p:ext uri="{BB962C8B-B14F-4D97-AF65-F5344CB8AC3E}">
        <p14:creationId xmlns:p14="http://schemas.microsoft.com/office/powerpoint/2010/main" val="3214304632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Annual Return (EAR)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have an APR and want to convert it to EAR: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In our example, we had an APR of 24%.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269568"/>
              </p:ext>
            </p:extLst>
          </p:nvPr>
        </p:nvGraphicFramePr>
        <p:xfrm>
          <a:off x="1066800" y="2772569"/>
          <a:ext cx="360680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4" name="Equation" r:id="rId4" imgW="1549080" imgH="469800" progId="Equation.DSMT4">
                  <p:embed/>
                </p:oleObj>
              </mc:Choice>
              <mc:Fallback>
                <p:oleObj name="Equation" r:id="rId4" imgW="1549080" imgH="469800" progId="Equation.DSMT4">
                  <p:embed/>
                  <p:pic>
                    <p:nvPicPr>
                      <p:cNvPr id="201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72569"/>
                        <a:ext cx="3606800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2209800" y="4876800"/>
          <a:ext cx="53657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Equation" r:id="rId6" imgW="2222500" imgH="469900" progId="">
                  <p:embed/>
                </p:oleObj>
              </mc:Choice>
              <mc:Fallback>
                <p:oleObj name="Equation" r:id="rId6" imgW="2222500" imgH="469900" progId="">
                  <p:embed/>
                  <p:pic>
                    <p:nvPicPr>
                      <p:cNvPr id="201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76800"/>
                        <a:ext cx="53657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28153"/>
              </p:ext>
            </p:extLst>
          </p:nvPr>
        </p:nvGraphicFramePr>
        <p:xfrm>
          <a:off x="5105400" y="2746703"/>
          <a:ext cx="3783980" cy="113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6" name="Equation" r:id="rId8" imgW="2209680" imgH="660240" progId="Equation.DSMT4">
                  <p:embed/>
                </p:oleObj>
              </mc:Choice>
              <mc:Fallback>
                <p:oleObj name="Equation" r:id="rId8" imgW="2209680" imgH="6602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6703"/>
                        <a:ext cx="3783980" cy="1133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00942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1.1 What Is an Investment? 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Annual Return (EAR)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an HPR and want to convert it to EAR: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our example, we had a monthly rate of 2%.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3783" name="Object 7"/>
          <p:cNvGraphicFramePr>
            <a:graphicFrameLocks noChangeAspect="1"/>
          </p:cNvGraphicFramePr>
          <p:nvPr/>
        </p:nvGraphicFramePr>
        <p:xfrm>
          <a:off x="2133600" y="5486400"/>
          <a:ext cx="47625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Equation" r:id="rId4" imgW="1905000" imgH="279400" progId="">
                  <p:embed/>
                </p:oleObj>
              </mc:Choice>
              <mc:Fallback>
                <p:oleObj name="Equation" r:id="rId4" imgW="1905000" imgH="279400" progId="">
                  <p:embed/>
                  <p:pic>
                    <p:nvPicPr>
                      <p:cNvPr id="2037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6400"/>
                        <a:ext cx="476250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7999"/>
              </p:ext>
            </p:extLst>
          </p:nvPr>
        </p:nvGraphicFramePr>
        <p:xfrm>
          <a:off x="1219200" y="3085306"/>
          <a:ext cx="38417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Equation" r:id="rId6" imgW="1536480" imgH="279360" progId="Equation.DSMT4">
                  <p:embed/>
                </p:oleObj>
              </mc:Choice>
              <mc:Fallback>
                <p:oleObj name="Equation" r:id="rId6" imgW="1536480" imgH="279360" progId="Equation.DSMT4">
                  <p:embed/>
                  <p:pic>
                    <p:nvPicPr>
                      <p:cNvPr id="2037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5306"/>
                        <a:ext cx="38417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75036"/>
              </p:ext>
            </p:extLst>
          </p:nvPr>
        </p:nvGraphicFramePr>
        <p:xfrm>
          <a:off x="5181600" y="2920205"/>
          <a:ext cx="3607780" cy="114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0" name="Equation" r:id="rId8" imgW="2133360" imgH="672840" progId="Equation.DSMT4">
                  <p:embed/>
                </p:oleObj>
              </mc:Choice>
              <mc:Fallback>
                <p:oleObj name="Equation" r:id="rId8" imgW="2133360" imgH="672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20205"/>
                        <a:ext cx="3607780" cy="1142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861549"/>
      </p:ext>
    </p:extLst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Formula: APR </a:t>
            </a:r>
            <a:r>
              <a:rPr lang="en-US" dirty="0">
                <a:sym typeface="Symbol"/>
              </a:rPr>
              <a:t> EAR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/>
              <a:t>Formula: HPR </a:t>
            </a:r>
            <a:r>
              <a:rPr lang="en-US" dirty="0">
                <a:sym typeface="Symbol"/>
              </a:rPr>
              <a:t> 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DISTINCTION</a:t>
            </a:r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2017713" y="2362200"/>
          <a:ext cx="38147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3" imgW="1638000" imgH="482400" progId="Equation.DSMT4">
                  <p:embed/>
                </p:oleObj>
              </mc:Choice>
              <mc:Fallback>
                <p:oleObj name="Equation" r:id="rId3" imgW="1638000" imgH="482400" progId="Equation.DSMT4">
                  <p:embed/>
                  <p:pic>
                    <p:nvPicPr>
                      <p:cNvPr id="162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362200"/>
                        <a:ext cx="3814762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1860550" y="4724400"/>
          <a:ext cx="38417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5" imgW="1536480" imgH="279360" progId="Equation.DSMT4">
                  <p:embed/>
                </p:oleObj>
              </mc:Choice>
              <mc:Fallback>
                <p:oleObj name="Equation" r:id="rId5" imgW="1536480" imgH="279360" progId="Equation.DSMT4">
                  <p:embed/>
                  <p:pic>
                    <p:nvPicPr>
                      <p:cNvPr id="162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4724400"/>
                        <a:ext cx="38417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141357"/>
      </p:ext>
    </p:extLst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Annual Return (EAR)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can also start with the EAR and find any equivalent HPR.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If my EAR is 31%, then the equivalent weekly </a:t>
            </a:r>
            <a:r>
              <a:rPr lang="en-US" sz="3200" dirty="0" err="1"/>
              <a:t>HPR</a:t>
            </a:r>
            <a:r>
              <a:rPr lang="en-US" sz="3200" dirty="0"/>
              <a:t> is: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92466"/>
              </p:ext>
            </p:extLst>
          </p:nvPr>
        </p:nvGraphicFramePr>
        <p:xfrm>
          <a:off x="1036638" y="3016556"/>
          <a:ext cx="35353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4" imgW="1549080" imgH="342720" progId="Equation.DSMT4">
                  <p:embed/>
                </p:oleObj>
              </mc:Choice>
              <mc:Fallback>
                <p:oleObj name="Equation" r:id="rId4" imgW="1549080" imgH="342720" progId="Equation.DSMT4">
                  <p:embed/>
                  <p:pic>
                    <p:nvPicPr>
                      <p:cNvPr id="202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016556"/>
                        <a:ext cx="3535362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1511300" y="5410200"/>
          <a:ext cx="58229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6" imgW="2552400" imgH="342720" progId="Equation.DSMT4">
                  <p:embed/>
                </p:oleObj>
              </mc:Choice>
              <mc:Fallback>
                <p:oleObj name="Equation" r:id="rId6" imgW="2552400" imgH="342720" progId="Equation.DSMT4">
                  <p:embed/>
                  <p:pic>
                    <p:nvPicPr>
                      <p:cNvPr id="2027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410200"/>
                        <a:ext cx="582295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914079"/>
              </p:ext>
            </p:extLst>
          </p:nvPr>
        </p:nvGraphicFramePr>
        <p:xfrm>
          <a:off x="5008828" y="3023228"/>
          <a:ext cx="3697022" cy="117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Equation" r:id="rId8" imgW="2133360" imgH="672840" progId="Equation.DSMT4">
                  <p:embed/>
                </p:oleObj>
              </mc:Choice>
              <mc:Fallback>
                <p:oleObj name="Equation" r:id="rId8" imgW="2133360" imgH="672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828" y="3023228"/>
                        <a:ext cx="3697022" cy="1171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023461"/>
      </p:ext>
    </p:extLst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Calculator Functions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Nom = Nominal Rate (APR)</a:t>
            </a:r>
          </a:p>
          <a:p>
            <a:endParaRPr lang="en-US" sz="3200" dirty="0"/>
          </a:p>
          <a:p>
            <a:r>
              <a:rPr lang="en-US" sz="3200" dirty="0" err="1"/>
              <a:t>Eff</a:t>
            </a:r>
            <a:r>
              <a:rPr lang="en-US" sz="3200" dirty="0"/>
              <a:t> = Effective Rate (EAR)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3452"/>
      </p:ext>
    </p:extLst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678363"/>
          </a:xfrm>
        </p:spPr>
        <p:txBody>
          <a:bodyPr>
            <a:normAutofit/>
          </a:bodyPr>
          <a:lstStyle/>
          <a:p>
            <a:r>
              <a:rPr lang="en-US" sz="3200" dirty="0" err="1"/>
              <a:t>HPR</a:t>
            </a:r>
            <a:r>
              <a:rPr lang="en-US" sz="3200" baseline="-25000" dirty="0" err="1"/>
              <a:t>weekly</a:t>
            </a:r>
            <a:r>
              <a:rPr lang="en-US" sz="3200" dirty="0"/>
              <a:t> = 0.2%. Find EAR and APR.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err="1"/>
              <a:t>APR</a:t>
            </a:r>
            <a:r>
              <a:rPr lang="en-US" sz="3200" baseline="-25000" dirty="0" err="1"/>
              <a:t>weekly</a:t>
            </a:r>
            <a:r>
              <a:rPr lang="en-US" sz="3200" dirty="0"/>
              <a:t> = 20%. Find EAR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EAR = 10%. Find </a:t>
            </a:r>
            <a:r>
              <a:rPr lang="en-US" sz="3200" dirty="0" err="1"/>
              <a:t>HPR</a:t>
            </a:r>
            <a:r>
              <a:rPr lang="en-US" sz="3200" baseline="-25000" dirty="0" err="1"/>
              <a:t>quarterly</a:t>
            </a:r>
            <a:r>
              <a:rPr lang="en-US" sz="3200" dirty="0"/>
              <a:t>.</a:t>
            </a:r>
            <a:r>
              <a:rPr lang="en-US" sz="3200" dirty="0">
                <a:cs typeface="Arial" charset="0"/>
              </a:rPr>
              <a:t> ▪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Practice</a:t>
            </a: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617663" y="2209800"/>
          <a:ext cx="61341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" name="Equation" r:id="rId3" imgW="2971800" imgH="279360" progId="Equation.DSMT4">
                  <p:embed/>
                </p:oleObj>
              </mc:Choice>
              <mc:Fallback>
                <p:oleObj name="Equation" r:id="rId3" imgW="2971800" imgH="279360" progId="Equation.DSMT4">
                  <p:embed/>
                  <p:pic>
                    <p:nvPicPr>
                      <p:cNvPr id="164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209800"/>
                        <a:ext cx="61341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622425" y="2895600"/>
          <a:ext cx="56403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1" name="Equation" r:id="rId5" imgW="2654280" imgH="228600" progId="Equation.DSMT4">
                  <p:embed/>
                </p:oleObj>
              </mc:Choice>
              <mc:Fallback>
                <p:oleObj name="Equation" r:id="rId5" imgW="2654280" imgH="228600" progId="Equation.DSMT4">
                  <p:embed/>
                  <p:pic>
                    <p:nvPicPr>
                      <p:cNvPr id="164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2895600"/>
                        <a:ext cx="56403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1747838" y="4114800"/>
          <a:ext cx="57023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" name="Equation" r:id="rId7" imgW="3416040" imgH="482400" progId="Equation.DSMT4">
                  <p:embed/>
                </p:oleObj>
              </mc:Choice>
              <mc:Fallback>
                <p:oleObj name="Equation" r:id="rId7" imgW="3416040" imgH="482400" progId="Equation.DSMT4">
                  <p:embed/>
                  <p:pic>
                    <p:nvPicPr>
                      <p:cNvPr id="164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4114800"/>
                        <a:ext cx="57023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1714500" y="5486400"/>
          <a:ext cx="51149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" name="Equation" r:id="rId9" imgW="2679480" imgH="342720" progId="Equation.DSMT4">
                  <p:embed/>
                </p:oleObj>
              </mc:Choice>
              <mc:Fallback>
                <p:oleObj name="Equation" r:id="rId9" imgW="2679480" imgH="342720" progId="Equation.DSMT4">
                  <p:embed/>
                  <p:pic>
                    <p:nvPicPr>
                      <p:cNvPr id="164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486400"/>
                        <a:ext cx="5114925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0056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 Ignorance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every facet of our lives we face something unknown.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lack of knowledge is ‘ignorance’.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idea of its probability is ‘risk’.</a:t>
            </a:r>
          </a:p>
        </p:txBody>
      </p:sp>
    </p:spTree>
    <p:extLst>
      <p:ext uri="{BB962C8B-B14F-4D97-AF65-F5344CB8AC3E}">
        <p14:creationId xmlns:p14="http://schemas.microsoft.com/office/powerpoint/2010/main" val="1489643620"/>
      </p:ext>
    </p:extLst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and Ignorance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Ignorance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ask me to put my hand in a box and pull out a mystery object, this is Ignorance, since I have no idea what the box may contain.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ask me to put my hand in a box containing an equal number of red and blue balls and ask me to pull out a ball, this is risk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may not know which color I will get, but I know that the probability is 50-50 for each color.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Rational Expectation</a:t>
            </a:r>
          </a:p>
        </p:txBody>
      </p:sp>
    </p:spTree>
    <p:extLst>
      <p:ext uri="{BB962C8B-B14F-4D97-AF65-F5344CB8AC3E}">
        <p14:creationId xmlns:p14="http://schemas.microsoft.com/office/powerpoint/2010/main" val="3850800494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Quantification of Risk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prices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Forward-looking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Assumption: Future behaves like past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Statistical Distribution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Distribution,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Mean,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Variance, etc. </a:t>
            </a:r>
          </a:p>
        </p:txBody>
      </p:sp>
    </p:spTree>
    <p:extLst>
      <p:ext uri="{BB962C8B-B14F-4D97-AF65-F5344CB8AC3E}">
        <p14:creationId xmlns:p14="http://schemas.microsoft.com/office/powerpoint/2010/main" val="47922157"/>
      </p:ext>
    </p:extLst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‘Expected’ versus ‘Realized’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Forecast is only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</a:p>
          <a:p>
            <a:pPr marL="1060450" lvl="1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E[ ] = Expectations Operator</a:t>
            </a:r>
          </a:p>
          <a:p>
            <a:pPr marL="660400" indent="-6604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Contrast: realized/actual value</a:t>
            </a:r>
          </a:p>
          <a:p>
            <a:pPr marL="660400" indent="-6604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Quantify the forecast error</a:t>
            </a:r>
          </a:p>
          <a:p>
            <a:pPr marL="1060450" lvl="1" indent="-660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confidence intervals</a:t>
            </a:r>
          </a:p>
          <a:p>
            <a:pPr marL="1035050" lvl="1" indent="-57785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lvl="1" indent="-57785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In cases of ignorance, I could not even form such an expectation.</a:t>
            </a:r>
          </a:p>
        </p:txBody>
      </p:sp>
    </p:spTree>
    <p:extLst>
      <p:ext uri="{BB962C8B-B14F-4D97-AF65-F5344CB8AC3E}">
        <p14:creationId xmlns:p14="http://schemas.microsoft.com/office/powerpoint/2010/main" val="2018477348"/>
      </p:ext>
    </p:extLst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is Risk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possibility realized value will differ from expected value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free asset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realized = expected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Greater risk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greater likelihood realized value will differ from expected value.</a:t>
            </a:r>
          </a:p>
        </p:txBody>
      </p:sp>
    </p:spTree>
    <p:extLst>
      <p:ext uri="{BB962C8B-B14F-4D97-AF65-F5344CB8AC3E}">
        <p14:creationId xmlns:p14="http://schemas.microsoft.com/office/powerpoint/2010/main" val="193877209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22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1.1 What Is An Investment?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80307"/>
            <a:ext cx="8001000" cy="495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you do with savings to make them increase over time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 for Saving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Trade-off of present consumption for a higher level of future consumption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Downside versus Upside Risk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Realized value higher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lower than expected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Upside Risk: Better possibility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stock return higher than expected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Downside Risk: Worse possibility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stock return lower than expected</a:t>
            </a:r>
          </a:p>
          <a:p>
            <a:pPr lvl="2">
              <a:lnSpc>
                <a:spcPct val="9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Alternate definition–risk as only downside risk</a:t>
            </a:r>
          </a:p>
        </p:txBody>
      </p:sp>
    </p:spTree>
    <p:extLst>
      <p:ext uri="{BB962C8B-B14F-4D97-AF65-F5344CB8AC3E}">
        <p14:creationId xmlns:p14="http://schemas.microsoft.com/office/powerpoint/2010/main" val="2945882995"/>
      </p:ext>
    </p:extLst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Step Analysis of Risk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90600" lvl="1" indent="-5334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Identify Risk</a:t>
            </a:r>
          </a:p>
          <a:p>
            <a:pPr marL="990600" lvl="1" indent="-533400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Measure Risk</a:t>
            </a:r>
          </a:p>
          <a:p>
            <a:pPr marL="990600" lvl="1" indent="-533400">
              <a:buFont typeface="+mj-lt"/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Price Risk</a:t>
            </a:r>
          </a:p>
        </p:txBody>
      </p:sp>
    </p:spTree>
    <p:extLst>
      <p:ext uri="{BB962C8B-B14F-4D97-AF65-F5344CB8AC3E}">
        <p14:creationId xmlns:p14="http://schemas.microsoft.com/office/powerpoint/2010/main" val="27231524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1–Identify Risk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risk exposure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Profit of a firm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Input price changes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problems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Shifts in consumer tastes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Interest rate risk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Default risk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Foreign investment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Exchange rate risk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Result: Asset exposed to risks X, Y, etc.</a:t>
            </a:r>
          </a:p>
        </p:txBody>
      </p:sp>
    </p:spTree>
    <p:extLst>
      <p:ext uri="{BB962C8B-B14F-4D97-AF65-F5344CB8AC3E}">
        <p14:creationId xmlns:p14="http://schemas.microsoft.com/office/powerpoint/2010/main" val="3050472258"/>
      </p:ext>
    </p:extLst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2–Measure Risk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Measure/quantify the risk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‘Cardinal Ordering’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statistics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volatility/standard deviation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 measure of specific risks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Result: Asset exposure to risk X is 8 units.</a:t>
            </a:r>
          </a:p>
        </p:txBody>
      </p:sp>
    </p:spTree>
    <p:extLst>
      <p:ext uri="{BB962C8B-B14F-4D97-AF65-F5344CB8AC3E}">
        <p14:creationId xmlns:p14="http://schemas.microsoft.com/office/powerpoint/2010/main" val="145261293"/>
      </p:ext>
    </p:extLst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3–Price Risk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 the Risk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Compensation for specific level of risk.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Return, not dollar, compensation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risk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higher return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Result: Asset exposure to 8 units of X risk yields a risk premium of 10%.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Recall: Risk premium = E[r]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43331"/>
      </p:ext>
    </p:extLst>
  </p:cSld>
  <p:clrMapOvr>
    <a:masterClrMapping/>
  </p:clrMapOvr>
  <p:transition spd="med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Over-Simplified Example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Exposure: Return Volatility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Measure: Standard Deviation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Price: 1% risk premium per 2%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250853488"/>
      </p:ext>
    </p:extLst>
  </p:cSld>
  <p:clrMapOvr>
    <a:masterClrMapping/>
  </p:clrMapOvr>
  <p:transition spd="med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Which is Riskier?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305800" cy="451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266379"/>
      </p:ext>
    </p:extLst>
  </p:cSld>
  <p:clrMapOvr>
    <a:masterClrMapping/>
  </p:clrMapOvr>
  <p:transition spd="med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is Riskier? (cont’d)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Return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A = 10%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B = 10%</a:t>
            </a:r>
          </a:p>
          <a:p>
            <a:pPr lvl="1"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is riskier?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is more likely to differ from the expected value?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is more likely to actually have a return of about 10%?</a:t>
            </a:r>
          </a:p>
        </p:txBody>
      </p:sp>
    </p:spTree>
    <p:extLst>
      <p:ext uri="{BB962C8B-B14F-4D97-AF65-F5344CB8AC3E}">
        <p14:creationId xmlns:p14="http://schemas.microsoft.com/office/powerpoint/2010/main" val="3934032532"/>
      </p:ext>
    </p:extLst>
  </p:cSld>
  <p:clrMapOvr>
    <a:masterClrMapping/>
  </p:clrMapOvr>
  <p:transition spd="med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Selecting Stocks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Which stock would you choose from each pair?▪</a:t>
            </a:r>
          </a:p>
          <a:p>
            <a:pPr eaLnBrk="1" hangingPunct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3257" name="Group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5365650"/>
              </p:ext>
            </p:extLst>
          </p:nvPr>
        </p:nvGraphicFramePr>
        <p:xfrm>
          <a:off x="1066800" y="25908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327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98985"/>
              </p:ext>
            </p:extLst>
          </p:nvPr>
        </p:nvGraphicFramePr>
        <p:xfrm>
          <a:off x="1066800" y="43434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32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18085"/>
              </p:ext>
            </p:extLst>
          </p:nvPr>
        </p:nvGraphicFramePr>
        <p:xfrm>
          <a:off x="4572000" y="25908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3312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38851"/>
              </p:ext>
            </p:extLst>
          </p:nvPr>
        </p:nvGraphicFramePr>
        <p:xfrm>
          <a:off x="4572000" y="43434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3330" name="AutoShape 98"/>
          <p:cNvSpPr>
            <a:spLocks noChangeArrowheads="1"/>
          </p:cNvSpPr>
          <p:nvPr/>
        </p:nvSpPr>
        <p:spPr bwMode="auto">
          <a:xfrm>
            <a:off x="1524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331" name="AutoShape 99"/>
          <p:cNvSpPr>
            <a:spLocks noChangeArrowheads="1"/>
          </p:cNvSpPr>
          <p:nvPr/>
        </p:nvSpPr>
        <p:spPr bwMode="auto">
          <a:xfrm>
            <a:off x="152400" y="487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332" name="AutoShape 100"/>
          <p:cNvSpPr>
            <a:spLocks noChangeArrowheads="1"/>
          </p:cNvSpPr>
          <p:nvPr/>
        </p:nvSpPr>
        <p:spPr bwMode="auto">
          <a:xfrm>
            <a:off x="36576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333" name="Text Box 101"/>
          <p:cNvSpPr txBox="1">
            <a:spLocks noChangeArrowheads="1"/>
          </p:cNvSpPr>
          <p:nvPr/>
        </p:nvSpPr>
        <p:spPr bwMode="auto">
          <a:xfrm>
            <a:off x="4876800" y="4419600"/>
            <a:ext cx="8382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70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30" grpId="0" animBg="1"/>
      <p:bldP spid="223331" grpId="0" animBg="1"/>
      <p:bldP spid="223332" grpId="0" animBg="1"/>
      <p:bldP spid="22333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Basic Assumptions–Risk-Return Trade-Off</a:t>
            </a:r>
          </a:p>
          <a:p>
            <a:pPr lvl="1"/>
            <a:r>
              <a:rPr lang="en-US" sz="2400" dirty="0"/>
              <a:t>Like Return</a:t>
            </a:r>
          </a:p>
          <a:p>
            <a:pPr lvl="1"/>
            <a:r>
              <a:rPr lang="en-US" sz="2400" dirty="0"/>
              <a:t>Dislike Risk</a:t>
            </a:r>
          </a:p>
          <a:p>
            <a:pPr lvl="1"/>
            <a:endParaRPr lang="en-US" sz="2400" dirty="0"/>
          </a:p>
          <a:p>
            <a:r>
              <a:rPr lang="en-US" sz="3200" dirty="0"/>
              <a:t>Dominance </a:t>
            </a:r>
            <a:r>
              <a:rPr lang="en-US" sz="3200" dirty="0">
                <a:sym typeface="Symbol"/>
              </a:rPr>
              <a:t> </a:t>
            </a:r>
            <a:r>
              <a:rPr lang="en-US" sz="3200" dirty="0"/>
              <a:t>Universal Choice</a:t>
            </a:r>
          </a:p>
          <a:p>
            <a:pPr lvl="1"/>
            <a:r>
              <a:rPr lang="en-US" sz="2400" dirty="0"/>
              <a:t>B dominates A</a:t>
            </a:r>
          </a:p>
          <a:p>
            <a:pPr lvl="1"/>
            <a:r>
              <a:rPr lang="en-US" sz="2400" dirty="0"/>
              <a:t>C dominates D</a:t>
            </a:r>
          </a:p>
          <a:p>
            <a:pPr lvl="1"/>
            <a:r>
              <a:rPr lang="en-US" sz="2400" dirty="0"/>
              <a:t>F dominates E</a:t>
            </a:r>
          </a:p>
          <a:p>
            <a:pPr lvl="1"/>
            <a:r>
              <a:rPr lang="en-US" sz="2400" dirty="0"/>
              <a:t>No dominance between G and H</a:t>
            </a:r>
          </a:p>
          <a:p>
            <a:pPr lvl="1"/>
            <a:endParaRPr lang="en-US" sz="2400" dirty="0"/>
          </a:p>
          <a:p>
            <a:r>
              <a:rPr lang="en-US" sz="3200" dirty="0"/>
              <a:t>Dominance versus Taste Preference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06984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1.1 What Is An Investment?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02465"/>
            <a:ext cx="8001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Pure Rate of Interest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Rate of exchange between future and current consumption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Pure Time Value of Money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Difference between borrowed funds and surplus on their savings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Interest rate, 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pure time value of money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/>
              <a:t>Which stocks are dominated?▪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 Graph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685800" y="4038600"/>
            <a:ext cx="320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914400" y="5638800"/>
            <a:ext cx="601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563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28600" y="2743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11" name="Oval 10"/>
          <p:cNvSpPr/>
          <p:nvPr/>
        </p:nvSpPr>
        <p:spPr>
          <a:xfrm>
            <a:off x="4038600" y="2590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200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0" y="4495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90800" y="3048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2743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2286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3124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3886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4114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2895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1219200" y="4953000"/>
            <a:ext cx="1382759" cy="1115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409700" y="4381500"/>
            <a:ext cx="25146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628900" y="4152900"/>
            <a:ext cx="2971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267200"/>
            <a:ext cx="5029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67000" y="3124200"/>
            <a:ext cx="4267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2667000"/>
            <a:ext cx="28194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 rot="2730745">
            <a:off x="1931097" y="4368243"/>
            <a:ext cx="381000" cy="2329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2730745">
            <a:off x="2693099" y="3225244"/>
            <a:ext cx="381000" cy="2329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2730745">
            <a:off x="4140897" y="2768044"/>
            <a:ext cx="381000" cy="2329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1.3 Determinants of Required Rates of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41522"/>
      </p:ext>
    </p:extLst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1.3 Determinants of Required Rates of Return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Three Components of Required Return: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Opportunity cost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lvl="1">
              <a:lnSpc>
                <a:spcPct val="12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Complications of Estimating Required Return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 wide range of rates is available for alternative investments at any time.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rates of return on specific assets change dramatically over time.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the rates available on different assets change over time.</a:t>
            </a:r>
          </a:p>
          <a:p>
            <a:pPr>
              <a:lnSpc>
                <a:spcPct val="120000"/>
              </a:lnSpc>
            </a:pPr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Rise in the general level of prices</a:t>
            </a:r>
          </a:p>
          <a:p>
            <a:endParaRPr lang="en-US" dirty="0"/>
          </a:p>
          <a:p>
            <a:r>
              <a:rPr lang="en-US" dirty="0"/>
              <a:t>Unit of currency buys less</a:t>
            </a:r>
          </a:p>
          <a:p>
            <a:endParaRPr lang="en-US" dirty="0"/>
          </a:p>
          <a:p>
            <a:r>
              <a:rPr lang="en-US" dirty="0"/>
              <a:t>Erosion in purchasing power</a:t>
            </a:r>
          </a:p>
          <a:p>
            <a:endParaRPr lang="en-US" dirty="0"/>
          </a:p>
          <a:p>
            <a:r>
              <a:rPr lang="en-US" dirty="0"/>
              <a:t>Measure–Annualized percentage change in a general price index (CPI)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Basics</a:t>
            </a:r>
          </a:p>
        </p:txBody>
      </p:sp>
    </p:spTree>
    <p:extLst>
      <p:ext uri="{BB962C8B-B14F-4D97-AF65-F5344CB8AC3E}">
        <p14:creationId xmlns:p14="http://schemas.microsoft.com/office/powerpoint/2010/main" val="8020479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versus Nominal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Nominal Values</a:t>
            </a:r>
          </a:p>
          <a:p>
            <a:pPr lvl="1" eaLnBrk="1" hangingPunct="1"/>
            <a:r>
              <a:rPr lang="en-US" dirty="0"/>
              <a:t>‘Money of the Day’</a:t>
            </a:r>
          </a:p>
          <a:p>
            <a:pPr lvl="1" eaLnBrk="1" hangingPunct="1"/>
            <a:r>
              <a:rPr lang="en-US" dirty="0"/>
              <a:t>Not Adjusted for Inflation</a:t>
            </a:r>
          </a:p>
          <a:p>
            <a:pPr lvl="1" eaLnBrk="1" hangingPunct="1"/>
            <a:r>
              <a:rPr lang="en-US" dirty="0"/>
              <a:t>The Dollar Value You Actually Pay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Real Values</a:t>
            </a:r>
          </a:p>
          <a:p>
            <a:pPr lvl="1" eaLnBrk="1" hangingPunct="1"/>
            <a:r>
              <a:rPr lang="en-US" dirty="0"/>
              <a:t>Adjusted for Inflation</a:t>
            </a:r>
          </a:p>
          <a:p>
            <a:pPr lvl="1" eaLnBrk="1" hangingPunct="1"/>
            <a:r>
              <a:rPr lang="en-US" dirty="0"/>
              <a:t>‘Current’ Dollars/Today’s Dollars</a:t>
            </a:r>
          </a:p>
          <a:p>
            <a:pPr lvl="1" eaLnBrk="1" hangingPunct="1"/>
            <a:r>
              <a:rPr lang="en-US" dirty="0"/>
              <a:t>Constant Consumption Value</a:t>
            </a:r>
          </a:p>
        </p:txBody>
      </p:sp>
    </p:spTree>
    <p:extLst>
      <p:ext uri="{BB962C8B-B14F-4D97-AF65-F5344CB8AC3E}">
        <p14:creationId xmlns:p14="http://schemas.microsoft.com/office/powerpoint/2010/main" val="3157760653"/>
      </p:ext>
    </p:extLst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History</a:t>
            </a: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0593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Inflation Example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You want to be a millionaire by age 50.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You save $546.23/month at 9%, so that you have $1,000,000 at the end of 30 years. </a:t>
            </a:r>
            <a:endParaRPr 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You are technically a millionaire since you do have $1,000,000 in your investment account.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But, </a:t>
            </a:r>
            <a:r>
              <a:rPr lang="en-US" sz="2400" i="1" dirty="0"/>
              <a:t>in today’s dollars</a:t>
            </a:r>
            <a:r>
              <a:rPr lang="en-US" sz="2400" dirty="0"/>
              <a:t>, that million is only worth $301,795.87 if the inflation rate is 4%.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‘In Today’s Dollars’</a:t>
            </a:r>
            <a:r>
              <a:rPr lang="en-US" sz="2000" dirty="0">
                <a:cs typeface="Arial" charset="0"/>
              </a:rPr>
              <a:t>–</a:t>
            </a:r>
            <a:r>
              <a:rPr lang="en-US" sz="2000" dirty="0"/>
              <a:t>$1,000,000 in 30 years will allow you to buy the same goods that $301,795.87 buys today.</a:t>
            </a:r>
            <a:endParaRPr 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53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Example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/>
              <a:t>A can of soda costs $1.00 today and $1.05 next year. What is the inflation rate?</a:t>
            </a:r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At this rate of inflation, what will a can of soda cost in 5 years?</a:t>
            </a:r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2819400"/>
          <a:ext cx="302894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4" imgW="1346040" imgH="406080" progId="Equation.DSMT4">
                  <p:embed/>
                </p:oleObj>
              </mc:Choice>
              <mc:Fallback>
                <p:oleObj name="Equation" r:id="rId4" imgW="1346040" imgH="406080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3028949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905000" y="4953000"/>
          <a:ext cx="3185922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6" imgW="1460160" imgH="279360" progId="Equation.DSMT4">
                  <p:embed/>
                </p:oleObj>
              </mc:Choice>
              <mc:Fallback>
                <p:oleObj name="Equation" r:id="rId6" imgW="1460160" imgH="279360" progId="Equation.DSMT4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3185922" cy="609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4579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Simple Example with Calculator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648200"/>
          </a:xfrm>
        </p:spPr>
        <p:txBody>
          <a:bodyPr>
            <a:normAutofit lnSpcReduction="10000"/>
          </a:bodyPr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sz="2600" dirty="0"/>
              <a:t>At 5% inflation, what will a $1.00 can of soda cost in 5 years?</a:t>
            </a:r>
          </a:p>
          <a:p>
            <a:pPr marL="763588" lvl="1" indent="-4191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200" dirty="0"/>
              <a:t>Input </a:t>
            </a:r>
            <a:r>
              <a:rPr lang="en-US" sz="2200" b="1" dirty="0"/>
              <a:t>5</a:t>
            </a:r>
            <a:r>
              <a:rPr lang="en-US" sz="2200" dirty="0"/>
              <a:t>, Press </a:t>
            </a:r>
            <a:r>
              <a:rPr lang="en-US" sz="2200" i="1" dirty="0"/>
              <a:t>N </a:t>
            </a:r>
            <a:r>
              <a:rPr lang="en-US" sz="2200" dirty="0"/>
              <a:t>(This is annual so N = 5)</a:t>
            </a:r>
          </a:p>
          <a:p>
            <a:pPr marL="763588" lvl="1" indent="-4191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200" dirty="0"/>
              <a:t>Input </a:t>
            </a:r>
            <a:r>
              <a:rPr lang="en-US" sz="2200" b="1" dirty="0"/>
              <a:t>5</a:t>
            </a:r>
            <a:r>
              <a:rPr lang="en-US" sz="2200" dirty="0"/>
              <a:t>, Press </a:t>
            </a:r>
            <a:r>
              <a:rPr lang="en-US" sz="2200" i="1" dirty="0"/>
              <a:t>I/Y</a:t>
            </a:r>
            <a:r>
              <a:rPr lang="en-US" sz="2200" dirty="0"/>
              <a:t> </a:t>
            </a:r>
          </a:p>
          <a:p>
            <a:pPr marL="763588" lvl="1" indent="-4191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200" dirty="0"/>
              <a:t>Input </a:t>
            </a:r>
            <a:r>
              <a:rPr lang="en-US" sz="2200" b="1" dirty="0"/>
              <a:t>1</a:t>
            </a:r>
            <a:r>
              <a:rPr lang="en-US" sz="2200" dirty="0"/>
              <a:t>, press +/-, press PV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pPr marL="763588" lvl="1" indent="-4191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200" dirty="0"/>
              <a:t>Press </a:t>
            </a:r>
            <a:r>
              <a:rPr lang="en-US" sz="2200" i="1" dirty="0"/>
              <a:t>CPT</a:t>
            </a:r>
            <a:r>
              <a:rPr lang="en-US" sz="2200" dirty="0"/>
              <a:t>, </a:t>
            </a:r>
            <a:r>
              <a:rPr lang="en-US" sz="2200" i="1" dirty="0"/>
              <a:t>FV</a:t>
            </a:r>
            <a:r>
              <a:rPr lang="en-US" sz="2200" dirty="0"/>
              <a:t> to get </a:t>
            </a:r>
            <a:r>
              <a:rPr lang="en-US" sz="2200" b="1" dirty="0">
                <a:solidFill>
                  <a:srgbClr val="FF0000"/>
                </a:solidFill>
              </a:rPr>
              <a:t>$1.28</a:t>
            </a:r>
          </a:p>
          <a:p>
            <a:pPr marL="763588" lvl="1" indent="-4191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200" dirty="0"/>
          </a:p>
          <a:p>
            <a:pPr marL="495300" indent="-495300" eaLnBrk="1" hangingPunct="1">
              <a:lnSpc>
                <a:spcPct val="90000"/>
              </a:lnSpc>
            </a:pPr>
            <a:r>
              <a:rPr lang="en-US" sz="2600" dirty="0"/>
              <a:t>Do you recognize this pattern? </a:t>
            </a:r>
            <a:endParaRPr lang="en-US" sz="2600" dirty="0">
              <a:cs typeface="Arial" charset="0"/>
            </a:endParaRPr>
          </a:p>
          <a:p>
            <a:pPr marL="495300" indent="-495300" eaLnBrk="1" hangingPunct="1">
              <a:lnSpc>
                <a:spcPct val="90000"/>
              </a:lnSpc>
            </a:pPr>
            <a:endParaRPr lang="en-US" sz="2600" dirty="0"/>
          </a:p>
          <a:p>
            <a:pPr marL="495300" indent="-495300" eaLnBrk="1" hangingPunct="1">
              <a:lnSpc>
                <a:spcPct val="90000"/>
              </a:lnSpc>
            </a:pPr>
            <a:r>
              <a:rPr lang="en-US" sz="2600" dirty="0"/>
              <a:t>The following three questions are identical:</a:t>
            </a:r>
          </a:p>
          <a:p>
            <a:pPr marL="763588" lvl="1" indent="-419100" eaLnBrk="1" hangingPunct="1">
              <a:lnSpc>
                <a:spcPct val="90000"/>
              </a:lnSpc>
            </a:pPr>
            <a:r>
              <a:rPr lang="en-US" sz="2200" dirty="0"/>
              <a:t>At 5% inflation, what will a $1.00 can of soda cost in 5 years? </a:t>
            </a:r>
            <a:r>
              <a:rPr lang="en-US" sz="2200" b="1" dirty="0">
                <a:solidFill>
                  <a:srgbClr val="FF0000"/>
                </a:solidFill>
              </a:rPr>
              <a:t>$1.28</a:t>
            </a:r>
            <a:endParaRPr lang="en-US" sz="2200" dirty="0"/>
          </a:p>
          <a:p>
            <a:pPr marL="763588" lvl="1" indent="-419100">
              <a:lnSpc>
                <a:spcPct val="90000"/>
              </a:lnSpc>
            </a:pPr>
            <a:r>
              <a:rPr lang="en-US" sz="2200" dirty="0"/>
              <a:t>At 5% growth, how tall will a 1 foot tree be in 5 years? </a:t>
            </a:r>
            <a:r>
              <a:rPr lang="en-US" sz="2200" b="1" dirty="0">
                <a:solidFill>
                  <a:srgbClr val="FF0000"/>
                </a:solidFill>
              </a:rPr>
              <a:t>1.28</a:t>
            </a:r>
            <a:r>
              <a:rPr lang="en-US" sz="2200" dirty="0"/>
              <a:t> feet</a:t>
            </a:r>
          </a:p>
          <a:p>
            <a:pPr marL="763588" lvl="1" indent="-419100" eaLnBrk="1" hangingPunct="1">
              <a:lnSpc>
                <a:spcPct val="90000"/>
              </a:lnSpc>
            </a:pPr>
            <a:r>
              <a:rPr lang="en-US" sz="2200" dirty="0"/>
              <a:t>At a 5% interest rate, what will be the future value of $1.00 5 years? </a:t>
            </a:r>
            <a:r>
              <a:rPr lang="en-US" sz="2200" b="1" dirty="0">
                <a:solidFill>
                  <a:srgbClr val="FF0000"/>
                </a:solidFill>
              </a:rPr>
              <a:t>$1.28</a:t>
            </a:r>
            <a:r>
              <a:rPr lang="en-US" sz="2200" dirty="0"/>
              <a:t> </a:t>
            </a:r>
            <a:endParaRPr lang="en-US" sz="2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i="1" dirty="0"/>
              <a:t>Nominal</a:t>
            </a:r>
            <a:r>
              <a:rPr dirty="0"/>
              <a:t> interest rate (</a:t>
            </a:r>
            <a:r>
              <a:rPr lang="en-US" i="1" dirty="0"/>
              <a:t>NRFR</a:t>
            </a:r>
            <a:r>
              <a:rPr dirty="0"/>
              <a:t>)</a:t>
            </a:r>
            <a:r>
              <a:rPr i="1" dirty="0"/>
              <a:t>:</a:t>
            </a:r>
            <a:r>
              <a:rPr dirty="0"/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Growth rate of your money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dirty="0"/>
          </a:p>
          <a:p>
            <a:pPr eaLnBrk="1" hangingPunct="1">
              <a:buFont typeface="Arial" charset="0"/>
              <a:buChar char="•"/>
            </a:pPr>
            <a:r>
              <a:rPr i="1" dirty="0"/>
              <a:t>Real</a:t>
            </a:r>
            <a:r>
              <a:rPr dirty="0"/>
              <a:t> interest rate (</a:t>
            </a:r>
            <a:r>
              <a:rPr lang="en-US" i="1" dirty="0"/>
              <a:t>RRFR</a:t>
            </a:r>
            <a:r>
              <a:rPr dirty="0"/>
              <a:t>)</a:t>
            </a:r>
            <a:r>
              <a:rPr i="1" dirty="0"/>
              <a:t>:</a:t>
            </a:r>
            <a:r>
              <a:rPr dirty="0"/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dirty="0"/>
              <a:t>Growth rate of your purchasing power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dirty="0"/>
          </a:p>
        </p:txBody>
      </p:sp>
      <p:sp>
        <p:nvSpPr>
          <p:cNvPr id="1095" name="Title 1"/>
          <p:cNvSpPr>
            <a:spLocks noGrp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pPr eaLnBrk="1" hangingPunct="1"/>
            <a:r>
              <a:rPr lang="en-US" sz="3800"/>
              <a:t>Real and Nominal Rates of Interest</a:t>
            </a:r>
          </a:p>
        </p:txBody>
      </p:sp>
      <p:graphicFrame>
        <p:nvGraphicFramePr>
          <p:cNvPr id="1026" name="Object 68"/>
          <p:cNvGraphicFramePr>
            <a:graphicFrameLocks noChangeAspect="1"/>
          </p:cNvGraphicFramePr>
          <p:nvPr/>
        </p:nvGraphicFramePr>
        <p:xfrm>
          <a:off x="1295400" y="5350465"/>
          <a:ext cx="76692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4" imgW="3022560" imgH="203040" progId="Equation.DSMT4">
                  <p:embed/>
                </p:oleObj>
              </mc:Choice>
              <mc:Fallback>
                <p:oleObj name="Equation" r:id="rId4" imgW="3022560" imgH="203040" progId="Equation.DSMT4">
                  <p:embed/>
                  <p:pic>
                    <p:nvPicPr>
                      <p:cNvPr id="1026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50465"/>
                        <a:ext cx="7669213" cy="51435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058998"/>
              </p:ext>
            </p:extLst>
          </p:nvPr>
        </p:nvGraphicFramePr>
        <p:xfrm>
          <a:off x="2362200" y="4199300"/>
          <a:ext cx="32543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6" imgW="1257120" imgH="393480" progId="Equation.DSMT4">
                  <p:embed/>
                </p:oleObj>
              </mc:Choice>
              <mc:Fallback>
                <p:oleObj name="Equation" r:id="rId6" imgW="1257120" imgH="393480" progId="Equation.DSMT4">
                  <p:embed/>
                  <p:pic>
                    <p:nvPicPr>
                      <p:cNvPr id="1027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9300"/>
                        <a:ext cx="3254375" cy="101917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8331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What Is An Investment?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98933"/>
            <a:ext cx="8001000" cy="495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</a:p>
          <a:p>
            <a:pPr lvl="1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investors expect a change in prices, they will require a higher rate of return</a:t>
            </a:r>
          </a:p>
          <a:p>
            <a:pPr lvl="1">
              <a:lnSpc>
                <a:spcPct val="11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future payment is not certain, the investor demands interest rate exceeding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nominal risk-free interest rate</a:t>
            </a:r>
          </a:p>
          <a:p>
            <a:pPr lvl="2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 risk</a:t>
            </a:r>
          </a:p>
          <a:p>
            <a:pPr lvl="2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Risk premium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1.3.1 The Real Risk-Free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real risk-free rate (RRFR)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uncertainty about future cash flows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Influenced by investment opportunities in economy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 opportunities determined by the long-run real growth rate of the economy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Thus, positive relationship between the real growth rate in the economy and the RRFR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1.3.2 Factors Influencing the Nominal Risk-Free Rate (NRFR)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Nominal risk-free rate of interest is not stable because two other factors:</a:t>
            </a:r>
          </a:p>
          <a:p>
            <a:pPr>
              <a:lnSpc>
                <a:spcPct val="11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6102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Relative ease or tightness in capital markets, and </a:t>
            </a:r>
          </a:p>
          <a:p>
            <a:pPr marL="816102" lvl="1" indent="-514350">
              <a:lnSpc>
                <a:spcPct val="110000"/>
              </a:lnSpc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6102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expected rate of inflation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1.3.2 Factors Influencing the Nominal Risk-Free Rate (NRFR)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Conditions in the Capital Market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Cost of funds/interest rate is the price that equates the current supply and demand for capital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Short-run changes in the relative ease or tightness in the capital market caused by temporary disequilibrium in the supply and demand of capital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1.3.2 Factors Influencing the Nominal Risk-Free Rate (NRFR)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Expected Rate of Inflation</a:t>
            </a:r>
          </a:p>
          <a:p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216" lvl="2" indent="0">
              <a:buClr>
                <a:srgbClr val="2360AB"/>
              </a:buClr>
              <a:buNone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Fisher equation</a:t>
            </a:r>
          </a:p>
          <a:p>
            <a:pPr marL="841248" lvl="2" indent="-256032">
              <a:buClr>
                <a:srgbClr val="2360AB"/>
              </a:buClr>
              <a:buFont typeface="Lucida Grande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216" lvl="2" indent="0">
              <a:buClr>
                <a:srgbClr val="2360AB"/>
              </a:buClr>
              <a:buNone/>
            </a:pPr>
            <a:endParaRPr lang="en-CA" dirty="0"/>
          </a:p>
          <a:p>
            <a:endParaRPr lang="en-CA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70E64AA-94AB-4E0B-AC4B-DF757C9A8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51049"/>
              </p:ext>
            </p:extLst>
          </p:nvPr>
        </p:nvGraphicFramePr>
        <p:xfrm>
          <a:off x="1309112" y="3898834"/>
          <a:ext cx="65257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2603160" imgH="253800" progId="Equation.DSMT4">
                  <p:embed/>
                </p:oleObj>
              </mc:Choice>
              <mc:Fallback>
                <p:oleObj name="Equation" r:id="rId3" imgW="26031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BC8CA5-4430-4908-A138-713FAF7EE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9112" y="3898834"/>
                        <a:ext cx="6525775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1.3.2 Factors Influencing the Nominal Risk-Free Rate (NRFR)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The Common Effect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All factors regarding the required rate of return affect all investments equally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example, if a decline in the expected real growth rate of the economy causes a decline in the RRFR of 1 percent, then the required return on all investments should decline by 1 percent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versus Nominal CFs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Nominal Values </a:t>
            </a:r>
          </a:p>
          <a:p>
            <a:pPr lvl="1"/>
            <a:r>
              <a:rPr lang="en-US" sz="2400" dirty="0"/>
              <a:t>On price tags or in contracts</a:t>
            </a:r>
          </a:p>
          <a:p>
            <a:pPr lvl="1"/>
            <a:r>
              <a:rPr lang="en-US" sz="2400" dirty="0"/>
              <a:t>Amount that we actually pay</a:t>
            </a:r>
          </a:p>
          <a:p>
            <a:pPr lvl="1"/>
            <a:endParaRPr lang="en-US" sz="2400" dirty="0"/>
          </a:p>
          <a:p>
            <a:r>
              <a:rPr lang="en-US" sz="3200" dirty="0"/>
              <a:t>Real Values </a:t>
            </a:r>
          </a:p>
          <a:p>
            <a:pPr lvl="1"/>
            <a:r>
              <a:rPr lang="en-US" sz="2400" dirty="0"/>
              <a:t>Remove the effects of inflation</a:t>
            </a: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600200" y="4306889"/>
          <a:ext cx="30861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Equation" r:id="rId4" imgW="1079280" imgH="482400" progId="Equation.DSMT4">
                  <p:embed/>
                </p:oleObj>
              </mc:Choice>
              <mc:Fallback>
                <p:oleObj name="Equation" r:id="rId4" imgW="1079280" imgH="482400" progId="Equation.DSMT4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306889"/>
                        <a:ext cx="30861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18795"/>
              </p:ext>
            </p:extLst>
          </p:nvPr>
        </p:nvGraphicFramePr>
        <p:xfrm>
          <a:off x="5410200" y="4525169"/>
          <a:ext cx="3379620" cy="146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name="Equation" r:id="rId6" imgW="2057400" imgH="888840" progId="Equation.DSMT4">
                  <p:embed/>
                </p:oleObj>
              </mc:Choice>
              <mc:Fallback>
                <p:oleObj name="Equation" r:id="rId6" imgW="2057400" imgH="8888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25169"/>
                        <a:ext cx="3379620" cy="1465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versus Nominal CFs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229600" cy="4419600"/>
          </a:xfrm>
        </p:spPr>
        <p:txBody>
          <a:bodyPr/>
          <a:lstStyle/>
          <a:p>
            <a:r>
              <a:rPr lang="en-US" sz="2800" dirty="0"/>
              <a:t>If inflation is 5% per year and the nominal cash flow in year two is $150.00, then the corresponding real cash flow is: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r>
              <a:rPr lang="en-US" sz="2400" dirty="0"/>
              <a:t>P/Y = 1; N = 2; I/Y = 5; PV = </a:t>
            </a:r>
            <a:r>
              <a:rPr lang="en-US" sz="2400" b="1" dirty="0">
                <a:solidFill>
                  <a:srgbClr val="FF0000"/>
                </a:solidFill>
              </a:rPr>
              <a:t>$136.05</a:t>
            </a:r>
            <a:r>
              <a:rPr lang="en-US" sz="2400" dirty="0"/>
              <a:t>; PMT = 0; FV = -150</a:t>
            </a:r>
          </a:p>
        </p:txBody>
      </p:sp>
      <p:graphicFrame>
        <p:nvGraphicFramePr>
          <p:cNvPr id="24883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3429000"/>
          <a:ext cx="4343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Equation" r:id="rId4" imgW="1752480" imgH="469800" progId="Equation.DSMT4">
                  <p:embed/>
                </p:oleObj>
              </mc:Choice>
              <mc:Fallback>
                <p:oleObj name="Equation" r:id="rId4" imgW="1752480" imgH="469800" progId="Equation.DSMT4">
                  <p:embed/>
                  <p:pic>
                    <p:nvPicPr>
                      <p:cNvPr id="248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29000"/>
                        <a:ext cx="43434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versus Nominal Rates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Real (</a:t>
            </a:r>
            <a:r>
              <a:rPr lang="en-US" dirty="0" err="1"/>
              <a:t>r</a:t>
            </a:r>
            <a:r>
              <a:rPr lang="en-US" baseline="-25000" dirty="0" err="1"/>
              <a:t>r</a:t>
            </a:r>
            <a:r>
              <a:rPr lang="en-US" dirty="0"/>
              <a:t>) and nominal (</a:t>
            </a:r>
            <a:r>
              <a:rPr lang="en-US" dirty="0" err="1"/>
              <a:t>r</a:t>
            </a:r>
            <a:r>
              <a:rPr lang="en-US" baseline="-25000" dirty="0" err="1"/>
              <a:t>n</a:t>
            </a:r>
            <a:r>
              <a:rPr lang="en-US" dirty="0"/>
              <a:t>) interest rates: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r>
              <a:rPr lang="en-US" sz="2200" dirty="0"/>
              <a:t>Note: There is an approximation formula, </a:t>
            </a:r>
            <a:r>
              <a:rPr lang="en-US" sz="2200" dirty="0" err="1"/>
              <a:t>r</a:t>
            </a:r>
            <a:r>
              <a:rPr lang="en-US" sz="2200" baseline="-25000" dirty="0" err="1"/>
              <a:t>n</a:t>
            </a:r>
            <a:r>
              <a:rPr lang="en-US" sz="2200" dirty="0"/>
              <a:t> = </a:t>
            </a:r>
            <a:r>
              <a:rPr lang="en-US" sz="2200" dirty="0" err="1"/>
              <a:t>r</a:t>
            </a:r>
            <a:r>
              <a:rPr lang="en-US" sz="2200" baseline="-25000" dirty="0" err="1"/>
              <a:t>r</a:t>
            </a:r>
            <a:r>
              <a:rPr lang="en-US" sz="2200" dirty="0"/>
              <a:t> + </a:t>
            </a:r>
            <a:r>
              <a:rPr lang="en-US" sz="2200" dirty="0" err="1"/>
              <a:t>i</a:t>
            </a:r>
            <a:r>
              <a:rPr lang="en-US" sz="2200" dirty="0"/>
              <a:t> , that should </a:t>
            </a:r>
            <a:r>
              <a:rPr lang="en-US" sz="2200" i="1" dirty="0"/>
              <a:t>never</a:t>
            </a:r>
            <a:r>
              <a:rPr lang="en-US" sz="2200" dirty="0"/>
              <a:t> be used.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1752600" y="2733813"/>
          <a:ext cx="4572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4" imgW="1307532" imgH="253890" progId="Equation.DSMT4">
                  <p:embed/>
                </p:oleObj>
              </mc:Choice>
              <mc:Fallback>
                <p:oleObj name="Equation" r:id="rId4" imgW="1307532" imgH="253890" progId="Equation.DSMT4">
                  <p:embed/>
                  <p:pic>
                    <p:nvPicPr>
                      <p:cNvPr id="2508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33813"/>
                        <a:ext cx="45720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773589"/>
              </p:ext>
            </p:extLst>
          </p:nvPr>
        </p:nvGraphicFramePr>
        <p:xfrm>
          <a:off x="5638800" y="3607040"/>
          <a:ext cx="2286000" cy="123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Equation" r:id="rId6" imgW="1206360" imgH="647640" progId="Equation.DSMT4">
                  <p:embed/>
                </p:oleObj>
              </mc:Choice>
              <mc:Fallback>
                <p:oleObj name="Equation" r:id="rId6" imgW="1206360" imgH="647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07040"/>
                        <a:ext cx="2286000" cy="1232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versus Nominal Values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724400"/>
          </a:xfrm>
        </p:spPr>
        <p:txBody>
          <a:bodyPr/>
          <a:lstStyle/>
          <a:p>
            <a:r>
              <a:rPr lang="en-US" sz="2800" dirty="0"/>
              <a:t>Discount the annual, nominal cash flows (</a:t>
            </a:r>
            <a:r>
              <a:rPr lang="en-US" sz="2800" dirty="0" err="1"/>
              <a:t>r</a:t>
            </a:r>
            <a:r>
              <a:rPr lang="en-US" sz="2800" baseline="-25000" dirty="0" err="1"/>
              <a:t>r</a:t>
            </a:r>
            <a:r>
              <a:rPr lang="en-US" sz="2800" dirty="0"/>
              <a:t> = 6%; </a:t>
            </a:r>
            <a:r>
              <a:rPr lang="en-US" sz="2800" dirty="0" err="1"/>
              <a:t>i</a:t>
            </a:r>
            <a:r>
              <a:rPr lang="en-US" sz="2800" dirty="0"/>
              <a:t> = 4%):   150.00   220.00   -120.00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>
              <a:buNone/>
            </a:pPr>
            <a:r>
              <a:rPr lang="en-US" sz="2600" dirty="0"/>
              <a:t>1) Convert the rate and discount, or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>
              <a:buFont typeface="Wingdings" pitchFamily="2" charset="2"/>
              <a:buNone/>
            </a:pPr>
            <a:endParaRPr lang="en-US" sz="2600" dirty="0"/>
          </a:p>
        </p:txBody>
      </p:sp>
      <p:graphicFrame>
        <p:nvGraphicFramePr>
          <p:cNvPr id="25293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71600" y="3657600"/>
          <a:ext cx="71628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Equation" r:id="rId4" imgW="3213000" imgH="253800" progId="Equation.DSMT4">
                  <p:embed/>
                </p:oleObj>
              </mc:Choice>
              <mc:Fallback>
                <p:oleObj name="Equation" r:id="rId4" imgW="3213000" imgH="253800" progId="Equation.DSMT4">
                  <p:embed/>
                  <p:pic>
                    <p:nvPicPr>
                      <p:cNvPr id="252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657600"/>
                        <a:ext cx="716280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71600" y="4800600"/>
          <a:ext cx="72390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6" imgW="3365280" imgH="469800" progId="Equation.DSMT4">
                  <p:embed/>
                </p:oleObj>
              </mc:Choice>
              <mc:Fallback>
                <p:oleObj name="Equation" r:id="rId6" imgW="3365280" imgH="469800" progId="Equation.DSMT4">
                  <p:embed/>
                  <p:pic>
                    <p:nvPicPr>
                      <p:cNvPr id="2529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00600"/>
                        <a:ext cx="7239000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versus Nominal Values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924800" cy="4724400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sz="2600" dirty="0"/>
              <a:t>2) Discount the converted the cash flow.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You are mathematically certain to get the same answer for both procedures!</a:t>
            </a:r>
          </a:p>
          <a:p>
            <a:pPr lvl="1"/>
            <a:endParaRPr lang="en-US" sz="2600" dirty="0"/>
          </a:p>
          <a:p>
            <a:r>
              <a:rPr lang="en-US" sz="3400" dirty="0"/>
              <a:t>Simple Rule–Be Consistent. Discount…</a:t>
            </a:r>
          </a:p>
          <a:p>
            <a:pPr lvl="1"/>
            <a:r>
              <a:rPr lang="en-US" sz="2600" dirty="0"/>
              <a:t>Real Amounts with Real Rate</a:t>
            </a:r>
          </a:p>
          <a:p>
            <a:pPr lvl="1"/>
            <a:r>
              <a:rPr lang="en-US" sz="2600" dirty="0"/>
              <a:t>Nominal Amounts with Nominal Rate</a:t>
            </a:r>
          </a:p>
          <a:p>
            <a:pPr lvl="2"/>
            <a:endParaRPr lang="en-US" sz="2200" dirty="0"/>
          </a:p>
        </p:txBody>
      </p:sp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1447800" y="2209800"/>
          <a:ext cx="741521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Equation" r:id="rId4" imgW="2984400" imgH="723600" progId="Equation.DSMT4">
                  <p:embed/>
                </p:oleObj>
              </mc:Choice>
              <mc:Fallback>
                <p:oleObj name="Equation" r:id="rId4" imgW="2984400" imgH="723600" progId="Equation.DSMT4">
                  <p:embed/>
                  <p:pic>
                    <p:nvPicPr>
                      <p:cNvPr id="260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09800"/>
                        <a:ext cx="7415213" cy="180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r>
              <a:rPr lang="en-CA" dirty="0"/>
              <a:t>1.1.1 Investment Defined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59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Commitment of dollars for a period of time to obtain future payments compensate the investor for: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Time funds are committed (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opportunity cost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Expected rate of inflation over period (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Uncertainty of the future payments (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16935"/>
            <a:ext cx="8077200" cy="5181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Business Risk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of earnings caused by the nature of a firm’s business 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Operating Risk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of earnings caused by the nature of a firm’s production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Sales volatility and operating leverage determine the level of operating risk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Financial Risk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of earnings caused by the use of debt financing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Borrowing requires fixed payments which must be paid ahead of payments to stockholders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 of debt increases uncertainty of stockholder income and causes an increase in the stock’s risk premium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+mn-lt"/>
              </a:rPr>
              <a:t>1-</a:t>
            </a:r>
            <a:fld id="{0A8B23FB-27C3-4093-AB55-58EAC07EB0B0}" type="slidenum">
              <a:rPr lang="en-US">
                <a:latin typeface="+mn-lt"/>
              </a:rPr>
              <a:pPr/>
              <a:t>90</a:t>
            </a:fld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1.3.3 Risk Premium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02465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Liquidity Risk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long to convert an investment into cash?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certain is the price that will be received?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Exchange Rate Risk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introduced by acquiring securities denominated in a different currency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in return when converting an investment back into the “home” currency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+mn-lt"/>
              </a:rPr>
              <a:t>1-</a:t>
            </a:r>
            <a:fld id="{8A4200ED-92CD-42A6-82BD-1B9AE8F0809E}" type="slidenum">
              <a:rPr lang="en-US">
                <a:latin typeface="+mn-lt"/>
              </a:rPr>
              <a:pPr/>
              <a:t>91</a:t>
            </a:fld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1.3.3 Risk Premium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02465"/>
            <a:ext cx="8077200" cy="51816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Country Risk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 caused by the possibility of a major change in the political or economic environment in a country</a:t>
            </a:r>
          </a:p>
          <a:p>
            <a:pPr lvl="1"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Investments in countries that have unstable political-economic systems must include a country risk-premium when determining their required rate of return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+mn-lt"/>
              </a:rPr>
              <a:t>1-</a:t>
            </a:r>
            <a:fld id="{83281F6B-71E4-4330-83FD-2F65A846599F}" type="slidenum">
              <a:rPr lang="en-US">
                <a:latin typeface="+mn-lt"/>
              </a:rPr>
              <a:pPr/>
              <a:t>92</a:t>
            </a:fld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1.3.3 Risk Premium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93989"/>
            <a:ext cx="8077200" cy="474141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portfolio theory, relevant risk measure for an asset is its co-movement with the market portfolio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Systematic risk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relates the variance of the investment to the variance of the market</a:t>
            </a:r>
          </a:p>
          <a:p>
            <a:pPr lvl="1"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Unsystematic risk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due to the asset’s unique features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+mn-lt"/>
              </a:rPr>
              <a:t>1-</a:t>
            </a:r>
            <a:fld id="{49348824-B446-44EF-97CC-C941FFD07A42}" type="slidenum">
              <a:rPr lang="en-US">
                <a:latin typeface="+mn-lt"/>
              </a:rPr>
              <a:pPr/>
              <a:t>93</a:t>
            </a:fld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1.3.4 Risk Premium and Portfolio Theory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Classes of Risk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Thousands of possible risks</a:t>
            </a:r>
          </a:p>
          <a:p>
            <a:pPr marL="609600" indent="-609600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basic classes: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Non-Market Risk</a:t>
            </a:r>
          </a:p>
          <a:p>
            <a:pPr marL="990600" lvl="1" indent="-533400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Risk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22970"/>
      </p:ext>
    </p:extLst>
  </p:cSld>
  <p:clrMapOvr>
    <a:masterClrMapping/>
  </p:clrMapOvr>
  <p:transition spd="med"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Non-Market Risk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an effect on…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firm,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Selection of firms, or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Maybe even an industry, but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the market as a whole.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Labor Problem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an Input Price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Litigation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66869091"/>
      </p:ext>
    </p:extLst>
  </p:cSld>
  <p:clrMapOvr>
    <a:masterClrMapping/>
  </p:clrMapOvr>
  <p:transition spd="med"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Risk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an effect on…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as a whole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Economy-wide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Interest Rate Changes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Change in the Corporate Tax Rate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47712543"/>
      </p:ext>
    </p:extLst>
  </p:cSld>
  <p:clrMapOvr>
    <a:masterClrMapping/>
  </p:clrMapOvr>
  <p:transition spd="med"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do the following risks fall?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Warehouse fire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Social Security tax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Strike in auto industry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Bug found in Windows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in foreign exchange rate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Inflation expectations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Market–Non-Market Continuum</a:t>
            </a:r>
          </a:p>
        </p:txBody>
      </p:sp>
    </p:spTree>
    <p:extLst>
      <p:ext uri="{BB962C8B-B14F-4D97-AF65-F5344CB8AC3E}">
        <p14:creationId xmlns:p14="http://schemas.microsoft.com/office/powerpoint/2010/main" val="37535023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06984"/>
            <a:ext cx="8077200" cy="47414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premium for an individual asset is a function of the asset’s systematic risk </a:t>
            </a:r>
          </a:p>
          <a:p>
            <a:pPr>
              <a:lnSpc>
                <a:spcPct val="11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measure of an asset’s systematic risk is its beta (</a:t>
            </a:r>
            <a:r>
              <a:rPr lang="en-CA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latin typeface="+mn-lt"/>
              </a:rPr>
              <a:t>1-</a:t>
            </a:r>
            <a:fld id="{49348824-B446-44EF-97CC-C941FFD07A42}" type="slidenum">
              <a:rPr lang="en-US">
                <a:latin typeface="+mn-lt"/>
              </a:rPr>
              <a:pPr/>
              <a:t>98</a:t>
            </a:fld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1.3.4 Risk Premium and Portfolio Theory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1.4 Relationship between Risk and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6514"/>
      </p:ext>
    </p:extLst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3968</Words>
  <Application>Microsoft Office PowerPoint</Application>
  <PresentationFormat>On-screen Show (4:3)</PresentationFormat>
  <Paragraphs>915</Paragraphs>
  <Slides>127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7" baseType="lpstr">
      <vt:lpstr>Arial</vt:lpstr>
      <vt:lpstr>Calibri</vt:lpstr>
      <vt:lpstr>Century Gothic</vt:lpstr>
      <vt:lpstr>Corbel</vt:lpstr>
      <vt:lpstr>Lucida Grande</vt:lpstr>
      <vt:lpstr>Symbol</vt:lpstr>
      <vt:lpstr>Times New Roman</vt:lpstr>
      <vt:lpstr>Wingdings</vt:lpstr>
      <vt:lpstr>Contemporary blue</vt:lpstr>
      <vt:lpstr>Equation</vt:lpstr>
      <vt:lpstr>FIN 377: Investments</vt:lpstr>
      <vt:lpstr>Overview</vt:lpstr>
      <vt:lpstr>Learning Objectives</vt:lpstr>
      <vt:lpstr>Readings</vt:lpstr>
      <vt:lpstr>1.1 What Is an Investment? </vt:lpstr>
      <vt:lpstr>1.1 What Is An Investment?</vt:lpstr>
      <vt:lpstr>1.1 What Is An Investment?</vt:lpstr>
      <vt:lpstr>1.1 What Is An Investment? </vt:lpstr>
      <vt:lpstr>1.1.1 Investment Defined</vt:lpstr>
      <vt:lpstr>1.1.1 Investment Defined</vt:lpstr>
      <vt:lpstr>1.2 Measures of Return and Risk</vt:lpstr>
      <vt:lpstr>Probability Measures</vt:lpstr>
      <vt:lpstr>Measures of Central Tendency</vt:lpstr>
      <vt:lpstr>Mean (Average)</vt:lpstr>
      <vt:lpstr>Mean (Average)</vt:lpstr>
      <vt:lpstr>Mean (Average)</vt:lpstr>
      <vt:lpstr>Mean (Average)</vt:lpstr>
      <vt:lpstr>Mode</vt:lpstr>
      <vt:lpstr>Median</vt:lpstr>
      <vt:lpstr>Measures of Dispersion</vt:lpstr>
      <vt:lpstr>Variance</vt:lpstr>
      <vt:lpstr>Variance</vt:lpstr>
      <vt:lpstr>Standard Deviation </vt:lpstr>
      <vt:lpstr>Standard Deviation </vt:lpstr>
      <vt:lpstr>1.2.4 Measuring the Risk of Expected Rates of Return</vt:lpstr>
      <vt:lpstr>Statistical Calculations</vt:lpstr>
      <vt:lpstr>Higher Moments</vt:lpstr>
      <vt:lpstr>Skewness </vt:lpstr>
      <vt:lpstr>Kurtosis </vt:lpstr>
      <vt:lpstr>Measures of Dependence</vt:lpstr>
      <vt:lpstr>Covariance</vt:lpstr>
      <vt:lpstr>Covariance</vt:lpstr>
      <vt:lpstr>Correlation </vt:lpstr>
      <vt:lpstr>Correlation </vt:lpstr>
      <vt:lpstr>Question:</vt:lpstr>
      <vt:lpstr>1.2.1 Measures of Historical Rates of Return</vt:lpstr>
      <vt:lpstr>1.2.1 Measures of Historical Rates of Return</vt:lpstr>
      <vt:lpstr>Holding Period Return</vt:lpstr>
      <vt:lpstr>1.2.2 Computing Mean Historical Returns</vt:lpstr>
      <vt:lpstr>1.2.2 Computing Mean Historical Returns</vt:lpstr>
      <vt:lpstr>Simple Rates (Interest)</vt:lpstr>
      <vt:lpstr>Compound Rates (Interest) </vt:lpstr>
      <vt:lpstr>Non-Annual Rates</vt:lpstr>
      <vt:lpstr>Rate Conversions</vt:lpstr>
      <vt:lpstr>Conversions</vt:lpstr>
      <vt:lpstr>Annual Percentage Rate (APR)</vt:lpstr>
      <vt:lpstr>APR Example</vt:lpstr>
      <vt:lpstr>Effective Annual Return (EAR)</vt:lpstr>
      <vt:lpstr>Effective Annual Return (EAR)</vt:lpstr>
      <vt:lpstr>Effective Annual Return (EAR)</vt:lpstr>
      <vt:lpstr>IMPORTANT DISTINCTION</vt:lpstr>
      <vt:lpstr>Effective Annual Return (EAR)</vt:lpstr>
      <vt:lpstr>Calculator Functions</vt:lpstr>
      <vt:lpstr>Rate Practice</vt:lpstr>
      <vt:lpstr>Risk and Ignorance</vt:lpstr>
      <vt:lpstr>Risk and Ignorance</vt:lpstr>
      <vt:lpstr>The Quantification of Risk</vt:lpstr>
      <vt:lpstr>‘Expected’ versus ‘Realized’</vt:lpstr>
      <vt:lpstr>What is Risk</vt:lpstr>
      <vt:lpstr>Downside versus Upside Risk</vt:lpstr>
      <vt:lpstr>Three Step Analysis of Risk</vt:lpstr>
      <vt:lpstr>Step 1–Identify Risk</vt:lpstr>
      <vt:lpstr>Step 2–Measure Risk</vt:lpstr>
      <vt:lpstr>Step 3–Price Risk</vt:lpstr>
      <vt:lpstr>Over-Simplified Example</vt:lpstr>
      <vt:lpstr>Which is Riskier?</vt:lpstr>
      <vt:lpstr>Which is Riskier? (cont’d)</vt:lpstr>
      <vt:lpstr>Selecting Stocks</vt:lpstr>
      <vt:lpstr>Dominance</vt:lpstr>
      <vt:lpstr>Dominance Graph</vt:lpstr>
      <vt:lpstr>1.3 Determinants of Required Rates of Return</vt:lpstr>
      <vt:lpstr>1.3 Determinants of Required Rates of Return</vt:lpstr>
      <vt:lpstr>Inflation Basics</vt:lpstr>
      <vt:lpstr>Real versus Nominal</vt:lpstr>
      <vt:lpstr>Inflation History</vt:lpstr>
      <vt:lpstr>Inflation Example</vt:lpstr>
      <vt:lpstr>Simple Example</vt:lpstr>
      <vt:lpstr>Simple Example with Calculator</vt:lpstr>
      <vt:lpstr>Real and Nominal Rates of Interest</vt:lpstr>
      <vt:lpstr>1.3.1 The Real Risk-Free Rate</vt:lpstr>
      <vt:lpstr>1.3.2 Factors Influencing the Nominal Risk-Free Rate (NRFR)</vt:lpstr>
      <vt:lpstr>1.3.2 Factors Influencing the Nominal Risk-Free Rate (NRFR)</vt:lpstr>
      <vt:lpstr>1.3.2 Factors Influencing the Nominal Risk-Free Rate (NRFR)</vt:lpstr>
      <vt:lpstr>1.3.2 Factors Influencing the Nominal Risk-Free Rate (NRFR)</vt:lpstr>
      <vt:lpstr>Real versus Nominal CFs</vt:lpstr>
      <vt:lpstr>Real versus Nominal CFs</vt:lpstr>
      <vt:lpstr>Real versus Nominal Rates</vt:lpstr>
      <vt:lpstr>Real versus Nominal Values</vt:lpstr>
      <vt:lpstr>Real versus Nominal Values</vt:lpstr>
      <vt:lpstr>1.3.3 Risk Premium</vt:lpstr>
      <vt:lpstr>1.3.3 Risk Premium</vt:lpstr>
      <vt:lpstr>1.3.3 Risk Premium</vt:lpstr>
      <vt:lpstr>1.3.4 Risk Premium and Portfolio Theory</vt:lpstr>
      <vt:lpstr>Two Classes of Risk</vt:lpstr>
      <vt:lpstr>Non-Market Risk</vt:lpstr>
      <vt:lpstr>Market Risk</vt:lpstr>
      <vt:lpstr>Market–Non-Market Continuum</vt:lpstr>
      <vt:lpstr>1.3.4 Risk Premium and Portfolio Theory</vt:lpstr>
      <vt:lpstr>1.4 Relationship between Risk and Return</vt:lpstr>
      <vt:lpstr>1.4 Relationship Between Risk and Return</vt:lpstr>
      <vt:lpstr>Security Market Line (SML)</vt:lpstr>
      <vt:lpstr>1.4 Changes in the SML</vt:lpstr>
      <vt:lpstr>1.4.1 Movements Along the SML</vt:lpstr>
      <vt:lpstr>1.4.1 Movements Along the SML</vt:lpstr>
      <vt:lpstr>1.4.2 Changes in the Slope of the SML</vt:lpstr>
      <vt:lpstr>1.4.2 Changes in the Slope of the SML</vt:lpstr>
      <vt:lpstr>1.4.2 Changes in the Slope of the SML</vt:lpstr>
      <vt:lpstr>1.4.2 Changes in the Slope of the SML</vt:lpstr>
      <vt:lpstr>1.4.2 Changes in the Slope of the SML</vt:lpstr>
      <vt:lpstr>1.4.3 Changes in Capital Market Conditions or Expected Inflation</vt:lpstr>
      <vt:lpstr>1.4.3 Changes in Capital Market Conditions or Expected Inflation</vt:lpstr>
      <vt:lpstr>1.5 Financial Ethics</vt:lpstr>
      <vt:lpstr>Readings (Course Web Pages)</vt:lpstr>
      <vt:lpstr>Ethics and Trust in the Investment Profession</vt:lpstr>
      <vt:lpstr>Challenges to Ethical Conduct</vt:lpstr>
      <vt:lpstr>Ethical Conduct in the Investment Industry</vt:lpstr>
      <vt:lpstr>Ethical vs. Legal</vt:lpstr>
      <vt:lpstr>CFA Institute Guidelines</vt:lpstr>
      <vt:lpstr>The Code of Ethics</vt:lpstr>
      <vt:lpstr>Standards of Professional Conduct</vt:lpstr>
      <vt:lpstr>Standards of Professional Conduct</vt:lpstr>
      <vt:lpstr>Standards of Professional Conduct</vt:lpstr>
      <vt:lpstr>Standards of Professional Conduct</vt:lpstr>
      <vt:lpstr>Standards of Professional Conduct III</vt:lpstr>
      <vt:lpstr>Standards of Professional Conduct III</vt:lpstr>
      <vt:lpstr>Standards of Professional Conduct III</vt:lpstr>
      <vt:lpstr>Global Investment Performance Standards (GIPS)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389</cp:revision>
  <dcterms:created xsi:type="dcterms:W3CDTF">2004-10-03T21:09:17Z</dcterms:created>
  <dcterms:modified xsi:type="dcterms:W3CDTF">2020-08-06T17:33:03Z</dcterms:modified>
</cp:coreProperties>
</file>