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5" r:id="rId1"/>
  </p:sldMasterIdLst>
  <p:notesMasterIdLst>
    <p:notesMasterId r:id="rId48"/>
  </p:notesMasterIdLst>
  <p:handoutMasterIdLst>
    <p:handoutMasterId r:id="rId49"/>
  </p:handoutMasterIdLst>
  <p:sldIdLst>
    <p:sldId id="381" r:id="rId2"/>
    <p:sldId id="393" r:id="rId3"/>
    <p:sldId id="395" r:id="rId4"/>
    <p:sldId id="396" r:id="rId5"/>
    <p:sldId id="400" r:id="rId6"/>
    <p:sldId id="293" r:id="rId7"/>
    <p:sldId id="294" r:id="rId8"/>
    <p:sldId id="307" r:id="rId9"/>
    <p:sldId id="411" r:id="rId10"/>
    <p:sldId id="412" r:id="rId11"/>
    <p:sldId id="413" r:id="rId12"/>
    <p:sldId id="415" r:id="rId13"/>
    <p:sldId id="296" r:id="rId14"/>
    <p:sldId id="401" r:id="rId15"/>
    <p:sldId id="402" r:id="rId16"/>
    <p:sldId id="403" r:id="rId17"/>
    <p:sldId id="404" r:id="rId18"/>
    <p:sldId id="298" r:id="rId19"/>
    <p:sldId id="299" r:id="rId20"/>
    <p:sldId id="405" r:id="rId21"/>
    <p:sldId id="406" r:id="rId22"/>
    <p:sldId id="303" r:id="rId23"/>
    <p:sldId id="305" r:id="rId24"/>
    <p:sldId id="408" r:id="rId25"/>
    <p:sldId id="410" r:id="rId26"/>
    <p:sldId id="409" r:id="rId27"/>
    <p:sldId id="394" r:id="rId28"/>
    <p:sldId id="297" r:id="rId29"/>
    <p:sldId id="397" r:id="rId30"/>
    <p:sldId id="306" r:id="rId31"/>
    <p:sldId id="308" r:id="rId32"/>
    <p:sldId id="309" r:id="rId33"/>
    <p:sldId id="310" r:id="rId34"/>
    <p:sldId id="311" r:id="rId35"/>
    <p:sldId id="399" r:id="rId36"/>
    <p:sldId id="318" r:id="rId37"/>
    <p:sldId id="321" r:id="rId38"/>
    <p:sldId id="327" r:id="rId39"/>
    <p:sldId id="330" r:id="rId40"/>
    <p:sldId id="332" r:id="rId41"/>
    <p:sldId id="333" r:id="rId42"/>
    <p:sldId id="335" r:id="rId43"/>
    <p:sldId id="398" r:id="rId44"/>
    <p:sldId id="340" r:id="rId45"/>
    <p:sldId id="341" r:id="rId46"/>
    <p:sldId id="343" r:id="rId47"/>
  </p:sldIdLst>
  <p:sldSz cx="9144000" cy="6858000" type="screen4x3"/>
  <p:notesSz cx="6858000" cy="9144000"/>
  <p:custDataLst>
    <p:tags r:id="rId50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  <a:srgbClr val="B3C3D3"/>
    <a:srgbClr val="002B5C"/>
    <a:srgbClr val="ADC6D7"/>
    <a:srgbClr val="00BEB9"/>
    <a:srgbClr val="00CAC5"/>
    <a:srgbClr val="00CFCA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218" autoAdjust="0"/>
    <p:restoredTop sz="96163" autoAdjust="0"/>
  </p:normalViewPr>
  <p:slideViewPr>
    <p:cSldViewPr>
      <p:cViewPr varScale="1">
        <p:scale>
          <a:sx n="114" d="100"/>
          <a:sy n="114" d="100"/>
        </p:scale>
        <p:origin x="166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41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3840" y="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tags" Target="tags/tag1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commentAuthors" Target="commentAuthors.xml"/><Relationship Id="rId3" Type="http://schemas.openxmlformats.org/officeDocument/2006/relationships/slide" Target="slides/slide2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8-03-10T09:45:19.109" idx="3">
    <p:pos x="2419" y="914"/>
    <p:text>Should this be "owned"?</p:text>
    <p:extLst>
      <p:ext uri="{C676402C-5697-4E1C-873F-D02D1690AC5C}">
        <p15:threadingInfo xmlns:p15="http://schemas.microsoft.com/office/powerpoint/2012/main" timeZoneBias="300"/>
      </p:ext>
    </p:extLs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5620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fld id="{03F7FA54-1521-4DD7-9404-29EC1BA7038B}" type="datetimeFigureOut">
              <a:rPr lang="en-US"/>
              <a:pPr>
                <a:defRPr/>
              </a:pPr>
              <a:t>2/13/2020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fld id="{EBFD8F90-EA37-43C3-8ED6-D915013D74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0202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IN">
              <a:ea typeface="ＭＳ Ｐゴシック" pitchFamily="34" charset="-128"/>
            </a:endParaRPr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D9ED65E-29F0-4097-BAC4-D9A9D48F6A9E}" type="slidenum">
              <a:rPr lang="en-US" smtClean="0">
                <a:ea typeface="ＭＳ Ｐゴシック" pitchFamily="34" charset="-128"/>
              </a:rPr>
              <a:pPr>
                <a:defRPr/>
              </a:pPr>
              <a:t>15</a:t>
            </a:fld>
            <a:endParaRPr lang="en-US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302274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IN">
              <a:ea typeface="ＭＳ Ｐゴシック" pitchFamily="34" charset="-128"/>
            </a:endParaRPr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D6A6A7E-4F47-4786-9396-641A3C8678D2}" type="slidenum">
              <a:rPr lang="en-US" smtClean="0">
                <a:ea typeface="ＭＳ Ｐゴシック" pitchFamily="34" charset="-128"/>
              </a:rPr>
              <a:pPr>
                <a:defRPr/>
              </a:pPr>
              <a:t>16</a:t>
            </a:fld>
            <a:endParaRPr lang="en-US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545492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IN">
              <a:ea typeface="ＭＳ Ｐゴシック" pitchFamily="34" charset="-128"/>
            </a:endParaRPr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C116A13-B94C-4BA1-B593-CE1B7D3B5246}" type="slidenum">
              <a:rPr lang="en-US" smtClean="0">
                <a:ea typeface="ＭＳ Ｐゴシック" pitchFamily="34" charset="-128"/>
              </a:rPr>
              <a:pPr>
                <a:defRPr/>
              </a:pPr>
              <a:t>17</a:t>
            </a:fld>
            <a:endParaRPr lang="en-US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157424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IN">
              <a:ea typeface="ＭＳ Ｐゴシック" pitchFamily="34" charset="-128"/>
            </a:endParaRPr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28FB036-F255-4444-81B9-27A8FB558C7A}" type="slidenum">
              <a:rPr lang="en-US" smtClean="0">
                <a:ea typeface="ＭＳ Ｐゴシック" pitchFamily="34" charset="-128"/>
              </a:rPr>
              <a:pPr>
                <a:defRPr/>
              </a:pPr>
              <a:t>20</a:t>
            </a:fld>
            <a:endParaRPr lang="en-US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594164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IN">
              <a:ea typeface="ＭＳ Ｐゴシック" pitchFamily="34" charset="-128"/>
            </a:endParaRPr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F8994CD-FE95-4850-8AA8-06C3E8D3D6C9}" type="slidenum">
              <a:rPr lang="en-US" smtClean="0">
                <a:ea typeface="ＭＳ Ｐゴシック" pitchFamily="34" charset="-128"/>
              </a:rPr>
              <a:pPr>
                <a:defRPr/>
              </a:pPr>
              <a:t>21</a:t>
            </a:fld>
            <a:endParaRPr lang="en-US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195752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97530C8F-6FAF-4C9A-BE26-7F20AF8ED549}" type="slidenum">
              <a:rPr lang="en-US" sz="1200"/>
              <a:pPr algn="r"/>
              <a:t>24</a:t>
            </a:fld>
            <a:endParaRPr lang="en-US" sz="1200"/>
          </a:p>
        </p:txBody>
      </p:sp>
      <p:sp>
        <p:nvSpPr>
          <p:cNvPr id="624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0488" tIns="44450" rIns="90488" bIns="44450"/>
          <a:lstStyle/>
          <a:p>
            <a:pPr eaLnBrk="1" hangingPunct="1"/>
            <a:endParaRPr lang="en-IN">
              <a:ea typeface="ＭＳ Ｐゴシック" pitchFamily="34" charset="-128"/>
            </a:endParaRPr>
          </a:p>
        </p:txBody>
      </p:sp>
      <p:sp>
        <p:nvSpPr>
          <p:cNvPr id="6246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7388"/>
            <a:ext cx="4568825" cy="3425825"/>
          </a:xfrm>
          <a:ln w="12700" cap="flat">
            <a:solidFill>
              <a:schemeClr val="tx1"/>
            </a:solidFill>
          </a:ln>
        </p:spPr>
      </p:sp>
    </p:spTree>
    <p:extLst>
      <p:ext uri="{BB962C8B-B14F-4D97-AF65-F5344CB8AC3E}">
        <p14:creationId xmlns:p14="http://schemas.microsoft.com/office/powerpoint/2010/main" val="6471338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IN">
              <a:ea typeface="ＭＳ Ｐゴシック" pitchFamily="34" charset="-128"/>
            </a:endParaRPr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169A433-073D-4871-9089-47195E8CD73E}" type="slidenum">
              <a:rPr lang="en-US" smtClean="0">
                <a:ea typeface="ＭＳ Ｐゴシック" pitchFamily="34" charset="-128"/>
              </a:rPr>
              <a:pPr>
                <a:defRPr/>
              </a:pPr>
              <a:t>25</a:t>
            </a:fld>
            <a:endParaRPr lang="en-US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42817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IN">
              <a:ea typeface="ＭＳ Ｐゴシック" pitchFamily="34" charset="-128"/>
            </a:endParaRPr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CF27CD5-EEDD-42A7-ACE0-62E627735514}" type="slidenum">
              <a:rPr lang="en-US" smtClean="0">
                <a:ea typeface="ＭＳ Ｐゴシック" pitchFamily="34" charset="-128"/>
              </a:rPr>
              <a:pPr>
                <a:defRPr/>
              </a:pPr>
              <a:t>26</a:t>
            </a:fld>
            <a:endParaRPr lang="en-US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021414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JP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1.jpg"/>
          <p:cNvPicPr>
            <a:picLocks noChangeAspect="1"/>
          </p:cNvPicPr>
          <p:nvPr/>
        </p:nvPicPr>
        <p:blipFill>
          <a:blip r:embed="rId2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2.png"/>
          <p:cNvPicPr>
            <a:picLocks noChangeAspect="1"/>
          </p:cNvPicPr>
          <p:nvPr/>
        </p:nvPicPr>
        <p:blipFill>
          <a:blip r:embed="rId3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3.png"/>
          <p:cNvPicPr>
            <a:picLocks noChangeAspect="1"/>
          </p:cNvPicPr>
          <p:nvPr/>
        </p:nvPicPr>
        <p:blipFill>
          <a:blip r:embed="rId4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4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Rectangle 31"/>
          <p:cNvSpPr>
            <a:spLocks noGrp="1"/>
          </p:cNvSpPr>
          <p:nvPr>
            <p:ph type="subTitle" idx="1"/>
          </p:nvPr>
        </p:nvSpPr>
        <p:spPr>
          <a:xfrm>
            <a:off x="2492734" y="5094577"/>
            <a:ext cx="6194066" cy="925223"/>
          </a:xfrm>
        </p:spPr>
        <p:txBody>
          <a:bodyPr/>
          <a:lstStyle>
            <a:lvl1pPr marL="0" indent="0" algn="r">
              <a:buNone/>
              <a:defRPr sz="2800">
                <a:latin typeface="Century Gothic" pitchFamily="34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/>
          </p:cNvSpPr>
          <p:nvPr>
            <p:ph type="ctrTitle"/>
          </p:nvPr>
        </p:nvSpPr>
        <p:spPr>
          <a:xfrm>
            <a:off x="1108986" y="3606800"/>
            <a:ext cx="7577814" cy="1470025"/>
          </a:xfrm>
        </p:spPr>
        <p:txBody>
          <a:bodyPr anchor="b" anchorCtr="0"/>
          <a:lstStyle>
            <a:lvl1pPr algn="r">
              <a:defRPr sz="4000">
                <a:latin typeface="Century Gothic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itchFamily="34" charset="0"/>
              </a:defRPr>
            </a:lvl1pPr>
          </a:lstStyle>
          <a:p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395839"/>
            <a:ext cx="5638273" cy="3089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5726181"/>
      </p:ext>
    </p:extLst>
  </p:cSld>
  <p:clrMapOvr>
    <a:masterClrMapping/>
  </p:clrMapOvr>
  <p:transition spd="med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36413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>
            <a:lvl1pPr>
              <a:defRPr>
                <a:latin typeface="Century Gothic" pitchFamily="34" charset="0"/>
              </a:defRPr>
            </a:lvl1pPr>
          </a:lstStyle>
          <a:p>
            <a:pPr algn="l"/>
            <a:r>
              <a:rPr lang="en-US"/>
              <a:t>Click to edit Master title style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598013"/>
      </p:ext>
    </p:extLst>
  </p:cSld>
  <p:clrMapOvr>
    <a:masterClrMapping/>
  </p:clrMapOvr>
  <p:transition spd="med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995549"/>
      </p:ext>
    </p:extLst>
  </p:cSld>
  <p:clrMapOvr>
    <a:masterClrMapping/>
  </p:clrMapOvr>
  <p:transition spd="med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-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Rectangle 11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/>
              <a:t>Click to edit Master title style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80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88861331"/>
      </p:ext>
    </p:extLst>
  </p:cSld>
  <p:clrMapOvr>
    <a:masterClrMapping/>
  </p:clrMapOvr>
  <p:transition spd="med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30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Rectangle 17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/>
              <a:t>Click to edit Master title style</a:t>
            </a: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85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3.JP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shade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5.png"/>
          <p:cNvPicPr>
            <a:picLocks noChangeAspect="1"/>
          </p:cNvPicPr>
          <p:nvPr/>
        </p:nvPicPr>
        <p:blipFill>
          <a:blip r:embed="rId9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1142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6.pn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1142" y="428"/>
            <a:ext cx="9142858" cy="6857143"/>
          </a:xfrm>
          <a:prstGeom prst="rect">
            <a:avLst/>
          </a:prstGeom>
          <a:noFill/>
        </p:spPr>
      </p:pic>
      <p:sp>
        <p:nvSpPr>
          <p:cNvPr id="30" name="Rectangle 30"/>
          <p:cNvSpPr>
            <a:spLocks noGrp="1"/>
          </p:cNvSpPr>
          <p:nvPr>
            <p:ph type="title"/>
          </p:nvPr>
        </p:nvSpPr>
        <p:spPr>
          <a:xfrm>
            <a:off x="457771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 dirty="0"/>
              <a:t>Click to edit Master title style</a:t>
            </a:r>
          </a:p>
        </p:txBody>
      </p:sp>
      <p:sp>
        <p:nvSpPr>
          <p:cNvPr id="12" name="Rectangle 12"/>
          <p:cNvSpPr>
            <a:spLocks noGrp="1"/>
          </p:cNvSpPr>
          <p:nvPr>
            <p:ph type="body" idx="1"/>
          </p:nvPr>
        </p:nvSpPr>
        <p:spPr>
          <a:xfrm>
            <a:off x="457771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7620571" y="63246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5142B5BB-0271-4951-9864-F5338956FB89}" type="slidenum"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‹#›</a:t>
            </a:fld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of 46</a:t>
            </a:r>
          </a:p>
        </p:txBody>
      </p:sp>
      <p:sp>
        <p:nvSpPr>
          <p:cNvPr id="13" name="TextBox 12"/>
          <p:cNvSpPr txBox="1"/>
          <p:nvPr userDrawn="1"/>
        </p:nvSpPr>
        <p:spPr>
          <a:xfrm>
            <a:off x="305371" y="63246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49EF39E9-0DEB-488D-A1FF-A8C274C77028}" type="datetime12"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8:53 AM</a:t>
            </a:fld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971" y="6157813"/>
            <a:ext cx="1219200" cy="668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9123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6" r:id="rId1"/>
    <p:sldLayoutId id="2147483877" r:id="rId2"/>
    <p:sldLayoutId id="2147483878" r:id="rId3"/>
    <p:sldLayoutId id="2147483879" r:id="rId4"/>
    <p:sldLayoutId id="2147483880" r:id="rId5"/>
    <p:sldLayoutId id="2147483881" r:id="rId6"/>
    <p:sldLayoutId id="2147483882" r:id="rId7"/>
  </p:sldLayoutIdLst>
  <p:transition spd="med">
    <p:fade thruBlk="1"/>
  </p:transition>
  <p:txStyles>
    <p:titleStyle>
      <a:defPPr>
        <a:defRPr sz="4400">
          <a:solidFill>
            <a:schemeClr val="tx1"/>
          </a:solidFill>
          <a:latin typeface="+mj-lt"/>
          <a:ea typeface="+mj-ea"/>
          <a:cs typeface="+mj-cs"/>
        </a:defRPr>
      </a:defPPr>
      <a:lvl1pPr algn="l" eaLnBrk="1" hangingPunct="1">
        <a:buNone/>
        <a:defRPr sz="4400" b="1">
          <a:solidFill>
            <a:schemeClr val="tx1">
              <a:alpha val="100000"/>
            </a:schemeClr>
          </a:solidFill>
          <a:latin typeface="Arial" panose="020B0604020202020204" pitchFamily="34" charset="0"/>
          <a:cs typeface="Arial" panose="020B0604020202020204" pitchFamily="34" charset="0"/>
        </a:defRPr>
      </a:lvl1pPr>
    </p:titleStyle>
    <p:body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342900" indent="-342900" eaLnBrk="1" hangingPunct="1">
        <a:buChar char="•"/>
        <a:defRPr sz="3600">
          <a:latin typeface="Arial" panose="020B0604020202020204" pitchFamily="34" charset="0"/>
          <a:cs typeface="Arial" panose="020B0604020202020204" pitchFamily="34" charset="0"/>
        </a:defRPr>
      </a:lvl1pPr>
      <a:lvl2pPr marL="742950" indent="-285750" eaLnBrk="1" hangingPunct="1">
        <a:buChar char="–"/>
        <a:defRPr sz="2800">
          <a:latin typeface="Arial" panose="020B0604020202020204" pitchFamily="34" charset="0"/>
          <a:cs typeface="Arial" panose="020B0604020202020204" pitchFamily="34" charset="0"/>
        </a:defRPr>
      </a:lvl2pPr>
      <a:lvl3pPr marL="1143000" indent="-228600" eaLnBrk="1" hangingPunct="1">
        <a:buChar char="•"/>
        <a:defRPr sz="2400">
          <a:latin typeface="Arial" panose="020B0604020202020204" pitchFamily="34" charset="0"/>
          <a:cs typeface="Arial" panose="020B0604020202020204" pitchFamily="34" charset="0"/>
        </a:defRPr>
      </a:lvl3pPr>
      <a:lvl4pPr marL="1600200" indent="-228600" eaLnBrk="1" hangingPunct="1">
        <a:buChar char="–"/>
        <a:defRPr sz="2000">
          <a:latin typeface="Arial" panose="020B0604020202020204" pitchFamily="34" charset="0"/>
          <a:cs typeface="Arial" panose="020B0604020202020204" pitchFamily="34" charset="0"/>
        </a:defRPr>
      </a:lvl4pPr>
      <a:lvl5pPr marL="2057400" indent="-228600" eaLnBrk="1" hangingPunct="1">
        <a:buChar char="»"/>
        <a:defRPr sz="1800">
          <a:latin typeface="Arial" panose="020B0604020202020204" pitchFamily="34" charset="0"/>
          <a:cs typeface="Arial" panose="020B0604020202020204" pitchFamily="34" charset="0"/>
        </a:defRPr>
      </a:lvl5pPr>
      <a:lvl6pPr marL="2514600" indent="-228600" eaLnBrk="1" hangingPunct="1">
        <a:buChar char="•"/>
        <a:defRPr sz="2000"/>
      </a:lvl6pPr>
      <a:lvl7pPr marL="2971800" indent="-228600" eaLnBrk="1" hangingPunct="1">
        <a:buChar char="•"/>
        <a:defRPr sz="2000"/>
      </a:lvl7pPr>
      <a:lvl8pPr marL="3429000" indent="-228600" eaLnBrk="1" hangingPunct="1">
        <a:buChar char="•"/>
        <a:defRPr sz="2000"/>
      </a:lvl8pPr>
      <a:lvl9pPr marL="3886200" indent="-228600" eaLnBrk="1" hangingPunct="1">
        <a:buChar char="•"/>
        <a:defRPr sz="2000"/>
      </a:lvl9pPr>
    </p:bodyStyle>
    <p:other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eaLnBrk="1" hangingPunct="1"/>
      <a:lvl2pPr marL="457200" eaLnBrk="1" hangingPunct="1"/>
      <a:lvl3pPr marL="914400" eaLnBrk="1" hangingPunct="1"/>
      <a:lvl4pPr marL="1371600" eaLnBrk="1" hangingPunct="1"/>
      <a:lvl5pPr marL="1828800" eaLnBrk="1" hangingPunct="1"/>
      <a:lvl6pPr marL="2286000" eaLnBrk="1" hangingPunct="1"/>
      <a:lvl7pPr marL="2743200" eaLnBrk="1" hangingPunct="1"/>
      <a:lvl8pPr marL="3200400" eaLnBrk="1" hangingPunct="1"/>
      <a:lvl9pPr marL="3657600" eaLnBrk="1" hangingPunct="1"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5094577"/>
            <a:ext cx="8153400" cy="130622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Topic 2: Organization and Functioning of Securities Markets</a:t>
            </a:r>
          </a:p>
          <a:p>
            <a:r>
              <a:rPr lang="en-US" sz="2400" dirty="0"/>
              <a:t>Larry Schrenk, Instructor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FIN 377: Investments</a:t>
            </a:r>
          </a:p>
        </p:txBody>
      </p:sp>
    </p:spTree>
    <p:extLst>
      <p:ext uri="{BB962C8B-B14F-4D97-AF65-F5344CB8AC3E}">
        <p14:creationId xmlns:p14="http://schemas.microsoft.com/office/powerpoint/2010/main" val="3434617955"/>
      </p:ext>
    </p:extLst>
  </p:cSld>
  <p:clrMapOvr>
    <a:masterClrMapping/>
  </p:clrMapOvr>
  <p:transition spd="med"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dirty="0"/>
              <a:t>Weak-Form </a:t>
            </a:r>
            <a:r>
              <a:rPr lang="en-US" dirty="0" err="1"/>
              <a:t>EMH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Current prices reflect all security-market historical information</a:t>
            </a:r>
          </a:p>
          <a:p>
            <a:pPr lvl="1">
              <a:lnSpc>
                <a:spcPct val="12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Including the historical sequence of prices, rates of return, trading volume data, and other market-generated information</a:t>
            </a:r>
          </a:p>
          <a:p>
            <a:pPr>
              <a:lnSpc>
                <a:spcPct val="120000"/>
              </a:lnSpc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Past rates of return and other market data should have no relationship with future rates of return</a:t>
            </a:r>
          </a:p>
          <a:p>
            <a:pPr>
              <a:lnSpc>
                <a:spcPct val="120000"/>
              </a:lnSpc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 short, prices reflect all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market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information</a:t>
            </a: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dirty="0" err="1"/>
              <a:t>Semistrong</a:t>
            </a:r>
            <a:r>
              <a:rPr lang="en-US" dirty="0"/>
              <a:t>-Form </a:t>
            </a:r>
            <a:r>
              <a:rPr lang="en-US" dirty="0" err="1"/>
              <a:t>EMH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Autofit/>
          </a:bodyPr>
          <a:lstStyle/>
          <a:p>
            <a:pPr>
              <a:lnSpc>
                <a:spcPct val="160000"/>
              </a:lnSpc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Current security prices reflect all public information</a:t>
            </a:r>
            <a:endParaRPr lang="en-US" sz="2800" dirty="0"/>
          </a:p>
          <a:p>
            <a:pPr lvl="1">
              <a:lnSpc>
                <a:spcPct val="16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Market and non-market information</a:t>
            </a:r>
          </a:p>
          <a:p>
            <a:pPr>
              <a:lnSpc>
                <a:spcPct val="160000"/>
              </a:lnSpc>
            </a:pPr>
            <a:r>
              <a:rPr lang="en-US" sz="2800" dirty="0"/>
              <a:t>Public information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after it is should not lead to above-average, risk-adjusted profits</a:t>
            </a:r>
          </a:p>
          <a:p>
            <a:pPr>
              <a:lnSpc>
                <a:spcPct val="160000"/>
              </a:lnSpc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In short, prices reflect all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public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information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dirty="0"/>
              <a:t>Strong-Form </a:t>
            </a:r>
            <a:r>
              <a:rPr lang="en-US" dirty="0" err="1"/>
              <a:t>EMH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771" y="1600200"/>
            <a:ext cx="8229600" cy="4898335"/>
          </a:xfrm>
        </p:spPr>
        <p:txBody>
          <a:bodyPr>
            <a:normAutofit/>
          </a:bodyPr>
          <a:lstStyle/>
          <a:p>
            <a:pPr>
              <a:lnSpc>
                <a:spcPct val="170000"/>
              </a:lnSpc>
            </a:pPr>
            <a:r>
              <a:rPr lang="en-US" sz="2800" dirty="0"/>
              <a:t>Stock prices reflect all public and private information</a:t>
            </a:r>
          </a:p>
          <a:p>
            <a:pPr>
              <a:lnSpc>
                <a:spcPct val="170000"/>
              </a:lnSpc>
            </a:pPr>
            <a:r>
              <a:rPr lang="en-US" sz="2800" dirty="0"/>
              <a:t>No investors consistently derive above-average, risk-adjusted rates of return</a:t>
            </a:r>
          </a:p>
          <a:p>
            <a:pPr>
              <a:lnSpc>
                <a:spcPct val="170000"/>
              </a:lnSpc>
            </a:pPr>
            <a:r>
              <a:rPr lang="en-US" sz="2800" dirty="0"/>
              <a:t>In short, prices reflect all </a:t>
            </a:r>
            <a:r>
              <a:rPr lang="en-US" sz="2800" b="1" dirty="0"/>
              <a:t>public and private </a:t>
            </a:r>
            <a:r>
              <a:rPr lang="en-US" sz="2800" dirty="0"/>
              <a:t>information</a:t>
            </a:r>
          </a:p>
        </p:txBody>
      </p:sp>
    </p:spTree>
    <p:extLst>
      <p:ext uri="{BB962C8B-B14F-4D97-AF65-F5344CB8AC3E}">
        <p14:creationId xmlns:p14="http://schemas.microsoft.com/office/powerpoint/2010/main" val="1372140056"/>
      </p:ext>
    </p:extLst>
  </p:cSld>
  <p:clrMapOvr>
    <a:masterClrMapping/>
  </p:clrMapOvr>
  <p:transition spd="med">
    <p:fade thruBlk="1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/>
              <a:t>3.1.3 Organization of the Securities Market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Principal distinction</a:t>
            </a:r>
          </a:p>
          <a:p>
            <a:pPr lvl="1"/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Primary markets: new securities are sold</a:t>
            </a:r>
          </a:p>
          <a:p>
            <a:pPr lvl="1"/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Secondary markets: outstanding securities are bought and sold</a:t>
            </a:r>
          </a:p>
          <a:p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dirty="0"/>
              <a:t>F</a:t>
            </a:r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urther divided by type of security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74625" indent="-174625" algn="l">
              <a:buFont typeface="Arial" charset="0"/>
              <a:buChar char="•"/>
            </a:pPr>
            <a:r>
              <a:rPr lang="en-US" dirty="0"/>
              <a:t> Money markets vs. capital markets</a:t>
            </a:r>
          </a:p>
          <a:p>
            <a:pPr marL="174625" indent="-174625" algn="l">
              <a:buFont typeface="Arial" charset="0"/>
              <a:buChar char="•"/>
            </a:pPr>
            <a:endParaRPr lang="en-US" dirty="0"/>
          </a:p>
          <a:p>
            <a:pPr marL="574675" lvl="1" indent="-174625">
              <a:buFont typeface="Arial" charset="0"/>
              <a:buChar char="•"/>
            </a:pPr>
            <a:r>
              <a:rPr lang="en-US" dirty="0"/>
              <a:t> </a:t>
            </a:r>
            <a:r>
              <a:rPr dirty="0"/>
              <a:t>Types of money market instruments</a:t>
            </a:r>
            <a:endParaRPr lang="en-US" dirty="0"/>
          </a:p>
          <a:p>
            <a:pPr marL="174625" indent="-174625" eaLnBrk="1" hangingPunct="1">
              <a:buFont typeface="Arial" charset="0"/>
              <a:buChar char="•"/>
            </a:pPr>
            <a:endParaRPr dirty="0"/>
          </a:p>
          <a:p>
            <a:pPr marL="174625" indent="-174625" eaLnBrk="1" hangingPunct="1">
              <a:buFont typeface="Arial" charset="0"/>
              <a:buChar char="•"/>
            </a:pPr>
            <a:r>
              <a:rPr lang="en-US" dirty="0"/>
              <a:t> </a:t>
            </a:r>
            <a:r>
              <a:rPr dirty="0"/>
              <a:t>Capital market securities:</a:t>
            </a:r>
            <a:endParaRPr lang="en-US" dirty="0"/>
          </a:p>
          <a:p>
            <a:pPr marL="174625" indent="-174625" eaLnBrk="1" hangingPunct="1">
              <a:buFont typeface="Arial" charset="0"/>
              <a:buChar char="•"/>
            </a:pPr>
            <a:endParaRPr dirty="0"/>
          </a:p>
          <a:p>
            <a:pPr lvl="1" eaLnBrk="1" hangingPunct="1">
              <a:buFont typeface="Arial" charset="0"/>
              <a:buChar char="•"/>
            </a:pPr>
            <a:r>
              <a:rPr dirty="0"/>
              <a:t>Bonds</a:t>
            </a:r>
            <a:endParaRPr lang="en-US" dirty="0"/>
          </a:p>
          <a:p>
            <a:pPr lvl="1" eaLnBrk="1" hangingPunct="1">
              <a:buFont typeface="Arial" charset="0"/>
              <a:buChar char="•"/>
            </a:pPr>
            <a:endParaRPr dirty="0"/>
          </a:p>
          <a:p>
            <a:pPr lvl="1" eaLnBrk="1" hangingPunct="1">
              <a:buFont typeface="Arial" charset="0"/>
              <a:buChar char="•"/>
            </a:pPr>
            <a:r>
              <a:rPr dirty="0"/>
              <a:t>Equity</a:t>
            </a:r>
            <a:endParaRPr lang="en-US" dirty="0"/>
          </a:p>
          <a:p>
            <a:pPr lvl="1" eaLnBrk="1" hangingPunct="1">
              <a:buFont typeface="Arial" charset="0"/>
              <a:buChar char="•"/>
            </a:pPr>
            <a:endParaRPr dirty="0"/>
          </a:p>
          <a:p>
            <a:pPr lvl="1" eaLnBrk="1" hangingPunct="1">
              <a:buFont typeface="Arial" charset="0"/>
              <a:buChar char="•"/>
            </a:pPr>
            <a:r>
              <a:rPr dirty="0"/>
              <a:t>Derivatives</a:t>
            </a:r>
          </a:p>
          <a:p>
            <a:pPr marL="174625" indent="-174625" eaLnBrk="1" hangingPunct="1">
              <a:buFont typeface="Arial" charset="0"/>
              <a:buChar char="•"/>
            </a:pPr>
            <a:endParaRPr dirty="0"/>
          </a:p>
        </p:txBody>
      </p:sp>
      <p:sp>
        <p:nvSpPr>
          <p:cNvPr id="17410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 dirty="0"/>
              <a:t>Overview</a:t>
            </a:r>
          </a:p>
        </p:txBody>
      </p:sp>
    </p:spTree>
    <p:extLst>
      <p:ext uri="{BB962C8B-B14F-4D97-AF65-F5344CB8AC3E}">
        <p14:creationId xmlns:p14="http://schemas.microsoft.com/office/powerpoint/2010/main" val="2165323281"/>
      </p:ext>
    </p:extLst>
  </p:cSld>
  <p:clrMapOvr>
    <a:masterClrMapping/>
  </p:clrMapOvr>
  <p:transition spd="med">
    <p:fade thruBlk="1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5" name="Rectangle 3"/>
          <p:cNvSpPr>
            <a:spLocks noGrp="1" noChangeArrowheads="1"/>
          </p:cNvSpPr>
          <p:nvPr>
            <p:ph idx="1"/>
          </p:nvPr>
        </p:nvSpPr>
        <p:spPr/>
        <p:txBody>
          <a:bodyPr lIns="90488" tIns="44450" rIns="90488" bIns="44450">
            <a:normAutofit/>
          </a:bodyPr>
          <a:lstStyle/>
          <a:p>
            <a:pPr eaLnBrk="1" hangingPunct="1">
              <a:buFont typeface="Arial" charset="0"/>
              <a:buChar char="•"/>
            </a:pPr>
            <a:r>
              <a:rPr dirty="0"/>
              <a:t>Subsector of the fixed-income market</a:t>
            </a:r>
            <a:endParaRPr lang="en-US" dirty="0"/>
          </a:p>
          <a:p>
            <a:pPr eaLnBrk="1" hangingPunct="1">
              <a:buFont typeface="Arial" charset="0"/>
              <a:buChar char="•"/>
            </a:pPr>
            <a:endParaRPr lang="en-US" dirty="0"/>
          </a:p>
          <a:p>
            <a:pPr eaLnBrk="1" hangingPunct="1">
              <a:buFont typeface="Arial" charset="0"/>
              <a:buChar char="•"/>
            </a:pPr>
            <a:r>
              <a:rPr lang="en-US" dirty="0"/>
              <a:t>S</a:t>
            </a:r>
            <a:r>
              <a:rPr dirty="0"/>
              <a:t>hort-term, liquid, low risk, often large denominations</a:t>
            </a:r>
            <a:endParaRPr lang="en-US" dirty="0"/>
          </a:p>
          <a:p>
            <a:pPr eaLnBrk="1" hangingPunct="1">
              <a:buFont typeface="Arial" charset="0"/>
              <a:buChar char="•"/>
            </a:pPr>
            <a:endParaRPr dirty="0"/>
          </a:p>
          <a:p>
            <a:pPr eaLnBrk="1" hangingPunct="1">
              <a:buFont typeface="Arial" charset="0"/>
              <a:buChar char="•"/>
            </a:pPr>
            <a:r>
              <a:rPr dirty="0"/>
              <a:t>Money market mutual funds</a:t>
            </a: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 eaLnBrk="1" hangingPunct="1"/>
            <a:r>
              <a:rPr lang="en-US" sz="3800"/>
              <a:t>The Money Market</a:t>
            </a:r>
          </a:p>
        </p:txBody>
      </p:sp>
    </p:spTree>
    <p:extLst>
      <p:ext uri="{BB962C8B-B14F-4D97-AF65-F5344CB8AC3E}">
        <p14:creationId xmlns:p14="http://schemas.microsoft.com/office/powerpoint/2010/main" val="1347025537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Char char="•"/>
            </a:pPr>
            <a:r>
              <a:rPr dirty="0"/>
              <a:t>Treasury bills</a:t>
            </a:r>
            <a:endParaRPr lang="en-US" dirty="0"/>
          </a:p>
          <a:p>
            <a:pPr eaLnBrk="1" hangingPunct="1">
              <a:buFont typeface="Arial" charset="0"/>
              <a:buChar char="•"/>
            </a:pPr>
            <a:endParaRPr lang="en-US" dirty="0"/>
          </a:p>
          <a:p>
            <a:pPr eaLnBrk="1" hangingPunct="1">
              <a:buFont typeface="Arial" charset="0"/>
              <a:buChar char="•"/>
            </a:pPr>
            <a:r>
              <a:rPr dirty="0"/>
              <a:t>Certificates of deposit</a:t>
            </a:r>
            <a:endParaRPr lang="en-US" dirty="0"/>
          </a:p>
          <a:p>
            <a:pPr eaLnBrk="1" hangingPunct="1">
              <a:buFont typeface="Arial" charset="0"/>
              <a:buChar char="•"/>
            </a:pPr>
            <a:endParaRPr lang="en-US" dirty="0"/>
          </a:p>
          <a:p>
            <a:pPr eaLnBrk="1" hangingPunct="1">
              <a:buFont typeface="Arial" charset="0"/>
              <a:buChar char="•"/>
            </a:pPr>
            <a:r>
              <a:rPr dirty="0"/>
              <a:t>Commercial paper</a:t>
            </a:r>
            <a:endParaRPr lang="en-US" dirty="0"/>
          </a:p>
          <a:p>
            <a:pPr eaLnBrk="1" hangingPunct="1">
              <a:buFont typeface="Arial" charset="0"/>
              <a:buChar char="•"/>
            </a:pPr>
            <a:endParaRPr dirty="0"/>
          </a:p>
          <a:p>
            <a:pPr eaLnBrk="1" hangingPunct="1">
              <a:buFont typeface="Arial" charset="0"/>
              <a:buChar char="•"/>
            </a:pPr>
            <a:endParaRPr dirty="0"/>
          </a:p>
          <a:p>
            <a:pPr eaLnBrk="1" hangingPunct="1">
              <a:buFont typeface="Arial" charset="0"/>
              <a:buChar char="•"/>
            </a:pPr>
            <a:endParaRPr dirty="0"/>
          </a:p>
          <a:p>
            <a:pPr eaLnBrk="1" hangingPunct="1">
              <a:buFont typeface="Arial" charset="0"/>
              <a:buChar char="•"/>
            </a:pPr>
            <a:endParaRPr dirty="0"/>
          </a:p>
        </p:txBody>
      </p:sp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 eaLnBrk="1" hangingPunct="1"/>
            <a:r>
              <a:rPr lang="en-US" sz="3800"/>
              <a:t>Money Market Securities</a:t>
            </a:r>
          </a:p>
        </p:txBody>
      </p:sp>
    </p:spTree>
    <p:extLst>
      <p:ext uri="{BB962C8B-B14F-4D97-AF65-F5344CB8AC3E}">
        <p14:creationId xmlns:p14="http://schemas.microsoft.com/office/powerpoint/2010/main" val="4201895730"/>
      </p:ext>
    </p:extLst>
  </p:cSld>
  <p:clrMapOvr>
    <a:masterClrMapping/>
  </p:clrMapOvr>
  <p:transition spd="med">
    <p:fade thruBlk="1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 lIns="90488" tIns="44450" rIns="90488" bIns="44450"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500" dirty="0"/>
              <a:t>Government Bonds</a:t>
            </a:r>
          </a:p>
          <a:p>
            <a:pPr lvl="1">
              <a:defRPr/>
            </a:pPr>
            <a:r>
              <a:rPr sz="2700" dirty="0"/>
              <a:t>Treasury Notes and Bonds</a:t>
            </a:r>
            <a:r>
              <a:rPr lang="en-US" sz="2700" dirty="0"/>
              <a:t>, TIPS</a:t>
            </a:r>
            <a:endParaRPr sz="2700" dirty="0"/>
          </a:p>
          <a:p>
            <a:pPr lvl="1">
              <a:defRPr/>
            </a:pPr>
            <a:r>
              <a:rPr sz="2700" dirty="0"/>
              <a:t>Federal Agency Debt</a:t>
            </a:r>
            <a:endParaRPr lang="en-US" sz="2700" dirty="0"/>
          </a:p>
          <a:p>
            <a:pPr lvl="1">
              <a:defRPr/>
            </a:pPr>
            <a:r>
              <a:rPr lang="en-US" dirty="0"/>
              <a:t>Municipal Bonds (Muni’s)</a:t>
            </a:r>
          </a:p>
          <a:p>
            <a:pPr lvl="1">
              <a:defRPr/>
            </a:pPr>
            <a:endParaRPr sz="2700" dirty="0"/>
          </a:p>
          <a:p>
            <a:pPr>
              <a:defRPr/>
            </a:pPr>
            <a:r>
              <a:rPr lang="en-US" sz="3500" dirty="0"/>
              <a:t>Corporate Bonds</a:t>
            </a:r>
          </a:p>
          <a:p>
            <a:pPr lvl="1">
              <a:defRPr/>
            </a:pPr>
            <a:r>
              <a:rPr sz="2700" dirty="0"/>
              <a:t>International Bonds</a:t>
            </a:r>
            <a:endParaRPr lang="en-US" sz="2700" dirty="0"/>
          </a:p>
          <a:p>
            <a:pPr eaLnBrk="1" fontAlgn="auto" hangingPunct="1">
              <a:spcAft>
                <a:spcPts val="0"/>
              </a:spcAft>
              <a:defRPr/>
            </a:pPr>
            <a:endParaRPr sz="3500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sz="3500" dirty="0"/>
              <a:t>Mortgages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sz="3600" dirty="0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 eaLnBrk="1" hangingPunct="1"/>
            <a:r>
              <a:rPr lang="en-US" sz="3800"/>
              <a:t>The Bond Market</a:t>
            </a:r>
          </a:p>
        </p:txBody>
      </p:sp>
    </p:spTree>
    <p:extLst>
      <p:ext uri="{BB962C8B-B14F-4D97-AF65-F5344CB8AC3E}">
        <p14:creationId xmlns:p14="http://schemas.microsoft.com/office/powerpoint/2010/main" val="2586238770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/>
              <a:t>3.2.1 Government Bond Issues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U.S. government bond segments:</a:t>
            </a:r>
          </a:p>
          <a:p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88670" lvl="1" indent="-514350">
              <a:buFont typeface="+mj-lt"/>
              <a:buAutoNum type="arabicPeriod"/>
            </a:pPr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Treasury bills: Maturities &lt; 1 year</a:t>
            </a:r>
          </a:p>
          <a:p>
            <a:pPr marL="788670" lvl="1" indent="-514350">
              <a:buFont typeface="+mj-lt"/>
              <a:buAutoNum type="arabicPeriod"/>
            </a:pP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88670" lvl="1" indent="-514350">
              <a:buFont typeface="+mj-lt"/>
              <a:buAutoNum type="arabicPeriod"/>
            </a:pPr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Treasury notes: Maturities 2-10 years</a:t>
            </a:r>
          </a:p>
          <a:p>
            <a:pPr marL="1373886" lvl="2" indent="-514350"/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88670" lvl="1" indent="-514350">
              <a:buFont typeface="+mj-lt"/>
              <a:buAutoNum type="arabicPeriod"/>
            </a:pPr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Treasury bonds: Maturities &gt; 10 years</a:t>
            </a:r>
          </a:p>
        </p:txBody>
      </p:sp>
    </p:spTree>
    <p:extLst>
      <p:ext uri="{BB962C8B-B14F-4D97-AF65-F5344CB8AC3E}">
        <p14:creationId xmlns:p14="http://schemas.microsoft.com/office/powerpoint/2010/main" val="3265221254"/>
      </p:ext>
    </p:extLst>
  </p:cSld>
  <p:clrMapOvr>
    <a:masterClrMapping/>
  </p:clrMapOvr>
  <p:transition spd="med">
    <p:fade thruBlk="1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3.2.2 Municipal Bond Issues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b="1" dirty="0"/>
              <a:t>General Obligation (GO)  Bonds</a:t>
            </a:r>
            <a:r>
              <a:rPr lang="en-US" dirty="0"/>
              <a:t>−</a:t>
            </a:r>
            <a:r>
              <a:rPr lang="en-US" b="1" dirty="0"/>
              <a:t> </a:t>
            </a:r>
            <a:r>
              <a:rPr lang="en-US" dirty="0"/>
              <a:t>backed by general taxing power of political entity</a:t>
            </a:r>
          </a:p>
          <a:p>
            <a:pPr>
              <a:lnSpc>
                <a:spcPct val="120000"/>
              </a:lnSpc>
            </a:pPr>
            <a:endParaRPr lang="en-US" b="1" dirty="0"/>
          </a:p>
          <a:p>
            <a:pPr>
              <a:lnSpc>
                <a:spcPct val="120000"/>
              </a:lnSpc>
            </a:pPr>
            <a:r>
              <a:rPr lang="en-US" b="1" dirty="0"/>
              <a:t>Revenue Bonds</a:t>
            </a:r>
            <a:r>
              <a:rPr lang="en-US" dirty="0"/>
              <a:t>−financed with cash flows from a specific project.</a:t>
            </a: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5217440"/>
      </p:ext>
    </p:extLst>
  </p:cSld>
  <p:clrMapOvr>
    <a:masterClrMapping/>
  </p:clrMapOvr>
  <p:transition spd="med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3.1 What is a Market?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3.2 Primary Capital Markets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3.3 Secondary Financial Markets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3.4 Secondary Equity Markets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3.5 Alternative Types of Orders</a:t>
            </a: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</p:spTree>
    <p:extLst>
      <p:ext uri="{BB962C8B-B14F-4D97-AF65-F5344CB8AC3E}">
        <p14:creationId xmlns:p14="http://schemas.microsoft.com/office/powerpoint/2010/main" val="14693129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 lIns="90488" tIns="44450" rIns="90488" bIns="44450">
            <a:normAutofit lnSpcReduction="10000"/>
          </a:bodyPr>
          <a:lstStyle/>
          <a:p>
            <a:pPr>
              <a:spcBef>
                <a:spcPct val="40000"/>
              </a:spcBef>
              <a:buFont typeface="Arial" charset="0"/>
              <a:buChar char="•"/>
            </a:pPr>
            <a:r>
              <a:rPr lang="en-US" dirty="0"/>
              <a:t>Issued by private firms </a:t>
            </a:r>
          </a:p>
          <a:p>
            <a:pPr>
              <a:spcBef>
                <a:spcPct val="40000"/>
              </a:spcBef>
              <a:buFont typeface="Arial" charset="0"/>
              <a:buChar char="•"/>
            </a:pPr>
            <a:r>
              <a:rPr lang="en-US" dirty="0"/>
              <a:t>Semi-annual interest payments</a:t>
            </a:r>
          </a:p>
          <a:p>
            <a:pPr>
              <a:spcBef>
                <a:spcPct val="40000"/>
              </a:spcBef>
              <a:buFont typeface="Arial" charset="0"/>
              <a:buChar char="•"/>
            </a:pPr>
            <a:r>
              <a:rPr lang="en-US" dirty="0"/>
              <a:t>Subject to larger default risk than government securities</a:t>
            </a:r>
          </a:p>
          <a:p>
            <a:pPr>
              <a:spcBef>
                <a:spcPct val="40000"/>
              </a:spcBef>
              <a:buFont typeface="Arial" charset="0"/>
              <a:buChar char="•"/>
            </a:pPr>
            <a:r>
              <a:rPr lang="en-US" dirty="0"/>
              <a:t>Options in corporate bonds</a:t>
            </a:r>
          </a:p>
          <a:p>
            <a:pPr lvl="1">
              <a:spcBef>
                <a:spcPct val="40000"/>
              </a:spcBef>
              <a:buFont typeface="Arial" charset="0"/>
              <a:buChar char="•"/>
            </a:pPr>
            <a:r>
              <a:rPr lang="en-US" sz="3000" dirty="0"/>
              <a:t>Callable</a:t>
            </a:r>
          </a:p>
          <a:p>
            <a:pPr lvl="1">
              <a:spcBef>
                <a:spcPct val="40000"/>
              </a:spcBef>
              <a:buFont typeface="Arial" charset="0"/>
              <a:buChar char="•"/>
            </a:pPr>
            <a:r>
              <a:rPr lang="en-US" sz="3000" dirty="0"/>
              <a:t>Convertible</a:t>
            </a:r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spcBef>
                <a:spcPct val="40000"/>
              </a:spcBef>
            </a:pPr>
            <a:r>
              <a:rPr lang="en-US" sz="4000" dirty="0"/>
              <a:t>Corporate Bonds</a:t>
            </a:r>
          </a:p>
        </p:txBody>
      </p:sp>
    </p:spTree>
    <p:extLst>
      <p:ext uri="{BB962C8B-B14F-4D97-AF65-F5344CB8AC3E}">
        <p14:creationId xmlns:p14="http://schemas.microsoft.com/office/powerpoint/2010/main" val="2109342481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7" name="Rectangle 3"/>
          <p:cNvSpPr>
            <a:spLocks noGrp="1" noChangeArrowheads="1"/>
          </p:cNvSpPr>
          <p:nvPr>
            <p:ph idx="1"/>
          </p:nvPr>
        </p:nvSpPr>
        <p:spPr/>
        <p:txBody>
          <a:bodyPr lIns="90488" tIns="44450" rIns="90488" bIns="44450" rtlCol="0">
            <a:normAutofit/>
          </a:bodyPr>
          <a:lstStyle/>
          <a:p>
            <a:pPr eaLnBrk="1" fontAlgn="auto" hangingPunct="1">
              <a:lnSpc>
                <a:spcPct val="90000"/>
              </a:lnSpc>
              <a:spcBef>
                <a:spcPct val="40000"/>
              </a:spcBef>
              <a:spcAft>
                <a:spcPts val="0"/>
              </a:spcAft>
              <a:defRPr/>
            </a:pPr>
            <a:r>
              <a:rPr sz="3500" dirty="0"/>
              <a:t>Common stock: Ownership</a:t>
            </a:r>
          </a:p>
          <a:p>
            <a:pPr lvl="1" eaLnBrk="1" fontAlgn="auto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defRPr/>
            </a:pPr>
            <a:r>
              <a:rPr sz="3000" dirty="0"/>
              <a:t>Residual claim</a:t>
            </a:r>
          </a:p>
          <a:p>
            <a:pPr lvl="1" eaLnBrk="1" fontAlgn="auto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defRPr/>
            </a:pPr>
            <a:r>
              <a:rPr sz="3000" dirty="0"/>
              <a:t>Limited liability</a:t>
            </a:r>
            <a:endParaRPr lang="en-US" sz="3000" dirty="0"/>
          </a:p>
          <a:p>
            <a:pPr lvl="1" eaLnBrk="1" fontAlgn="auto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defRPr/>
            </a:pPr>
            <a:endParaRPr sz="3000" dirty="0"/>
          </a:p>
          <a:p>
            <a:pPr eaLnBrk="1" fontAlgn="auto" hangingPunct="1">
              <a:lnSpc>
                <a:spcPct val="90000"/>
              </a:lnSpc>
              <a:spcBef>
                <a:spcPct val="40000"/>
              </a:spcBef>
              <a:spcAft>
                <a:spcPts val="0"/>
              </a:spcAft>
              <a:defRPr/>
            </a:pPr>
            <a:r>
              <a:rPr sz="3500" dirty="0"/>
              <a:t>Preferred stock: Perpetuity</a:t>
            </a:r>
          </a:p>
          <a:p>
            <a:pPr lvl="1" eaLnBrk="1" fontAlgn="auto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defRPr/>
            </a:pPr>
            <a:r>
              <a:rPr sz="3000" dirty="0"/>
              <a:t>Fixed dividends</a:t>
            </a:r>
          </a:p>
          <a:p>
            <a:pPr lvl="1" eaLnBrk="1" fontAlgn="auto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defRPr/>
            </a:pPr>
            <a:r>
              <a:rPr sz="3000" dirty="0"/>
              <a:t>Priority over common</a:t>
            </a:r>
          </a:p>
          <a:p>
            <a:pPr lvl="1" eaLnBrk="1" fontAlgn="auto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defRPr/>
            </a:pPr>
            <a:r>
              <a:rPr sz="3000" dirty="0"/>
              <a:t>Tax treatment</a:t>
            </a:r>
          </a:p>
        </p:txBody>
      </p:sp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 anchorCtr="1"/>
          <a:lstStyle/>
          <a:p>
            <a:pPr eaLnBrk="1" hangingPunct="1"/>
            <a:r>
              <a:rPr lang="en-US" sz="3800" dirty="0"/>
              <a:t>Equity Securities</a:t>
            </a:r>
          </a:p>
        </p:txBody>
      </p:sp>
    </p:spTree>
    <p:extLst>
      <p:ext uri="{BB962C8B-B14F-4D97-AF65-F5344CB8AC3E}">
        <p14:creationId xmlns:p14="http://schemas.microsoft.com/office/powerpoint/2010/main" val="2165113570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3.2.4 Corporate Stock Issues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CA" b="1" dirty="0"/>
              <a:t>Initial public offerings (IPOs) </a:t>
            </a:r>
          </a:p>
          <a:p>
            <a:pPr lvl="1">
              <a:lnSpc>
                <a:spcPct val="110000"/>
              </a:lnSpc>
            </a:pPr>
            <a:r>
              <a:rPr lang="en-CA" dirty="0"/>
              <a:t>A firm selling its common stock to the public for the first time</a:t>
            </a:r>
          </a:p>
          <a:p>
            <a:pPr lvl="1">
              <a:lnSpc>
                <a:spcPct val="110000"/>
              </a:lnSpc>
            </a:pPr>
            <a:endParaRPr lang="en-CA" dirty="0"/>
          </a:p>
          <a:p>
            <a:pPr>
              <a:lnSpc>
                <a:spcPct val="110000"/>
              </a:lnSpc>
            </a:pPr>
            <a:r>
              <a:rPr lang="en-CA" b="1" dirty="0">
                <a:latin typeface="Arial" panose="020B0604020202020204" pitchFamily="34" charset="0"/>
                <a:cs typeface="Arial" panose="020B0604020202020204" pitchFamily="34" charset="0"/>
              </a:rPr>
              <a:t>Seasoned equity issues </a:t>
            </a:r>
          </a:p>
          <a:p>
            <a:pPr lvl="1">
              <a:lnSpc>
                <a:spcPct val="110000"/>
              </a:lnSpc>
            </a:pPr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New shares offered by firms that have stock outstanding</a:t>
            </a:r>
          </a:p>
        </p:txBody>
      </p:sp>
    </p:spTree>
    <p:extLst>
      <p:ext uri="{BB962C8B-B14F-4D97-AF65-F5344CB8AC3E}">
        <p14:creationId xmlns:p14="http://schemas.microsoft.com/office/powerpoint/2010/main" val="1716111539"/>
      </p:ext>
    </p:extLst>
  </p:cSld>
  <p:clrMapOvr>
    <a:masterClrMapping/>
  </p:clrMapOvr>
  <p:transition spd="med">
    <p:fade thruBlk="1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/>
              <a:t>3.2.5 Private Placements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b="1" dirty="0">
                <a:latin typeface="Arial" panose="020B0604020202020204" pitchFamily="34" charset="0"/>
                <a:cs typeface="Arial" panose="020B0604020202020204" pitchFamily="34" charset="0"/>
              </a:rPr>
              <a:t>Rule 144A</a:t>
            </a:r>
          </a:p>
          <a:p>
            <a:pPr lvl="1"/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Allows corporations to place securities privately with large, sophisticated institutional investors without extensive registration documents</a:t>
            </a:r>
          </a:p>
          <a:p>
            <a:pPr lvl="1"/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Securities can subsequently be traded among large sophisticated investors (assets in excess of $100 million)</a:t>
            </a:r>
          </a:p>
        </p:txBody>
      </p:sp>
    </p:spTree>
    <p:extLst>
      <p:ext uri="{BB962C8B-B14F-4D97-AF65-F5344CB8AC3E}">
        <p14:creationId xmlns:p14="http://schemas.microsoft.com/office/powerpoint/2010/main" val="2692340189"/>
      </p:ext>
    </p:extLst>
  </p:cSld>
  <p:clrMapOvr>
    <a:masterClrMapping/>
  </p:clrMapOvr>
  <p:transition spd="med">
    <p:fade thruBlk="1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Char char="•"/>
            </a:pPr>
            <a:r>
              <a:rPr dirty="0"/>
              <a:t>A derivative is a security that gets its value from the values of another asset</a:t>
            </a:r>
            <a:endParaRPr lang="en-US" dirty="0"/>
          </a:p>
          <a:p>
            <a:pPr lvl="1">
              <a:buFont typeface="Arial" charset="0"/>
              <a:buChar char="•"/>
            </a:pPr>
            <a:r>
              <a:rPr lang="en-US" dirty="0"/>
              <a:t>S</a:t>
            </a:r>
            <a:r>
              <a:rPr dirty="0"/>
              <a:t>uch as commodity prices, bond and stock prices, or market index values</a:t>
            </a:r>
          </a:p>
          <a:p>
            <a:pPr eaLnBrk="1" hangingPunct="1">
              <a:buFont typeface="Arial" charset="0"/>
              <a:buChar char="•"/>
            </a:pPr>
            <a:endParaRPr dirty="0"/>
          </a:p>
          <a:p>
            <a:pPr eaLnBrk="1" hangingPunct="1">
              <a:buFont typeface="Arial" charset="0"/>
              <a:buChar char="•"/>
            </a:pPr>
            <a:endParaRPr dirty="0"/>
          </a:p>
          <a:p>
            <a:pPr eaLnBrk="1" hangingPunct="1">
              <a:buFont typeface="Arial" charset="0"/>
              <a:buChar char="•"/>
            </a:pPr>
            <a:endParaRPr dirty="0"/>
          </a:p>
        </p:txBody>
      </p:sp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 anchorCtr="1"/>
          <a:lstStyle/>
          <a:p>
            <a:pPr eaLnBrk="1" hangingPunct="1"/>
            <a:r>
              <a:rPr lang="en-US" sz="3800"/>
              <a:t>Derivatives Markets</a:t>
            </a:r>
          </a:p>
        </p:txBody>
      </p:sp>
    </p:spTree>
    <p:extLst>
      <p:ext uri="{BB962C8B-B14F-4D97-AF65-F5344CB8AC3E}">
        <p14:creationId xmlns:p14="http://schemas.microsoft.com/office/powerpoint/2010/main" val="1608034642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Arial" charset="0"/>
              <a:buChar char="•"/>
            </a:pPr>
            <a:r>
              <a:rPr dirty="0"/>
              <a:t>Futures Contracts</a:t>
            </a:r>
          </a:p>
          <a:p>
            <a:pPr lvl="1" eaLnBrk="1" hangingPunct="1">
              <a:buFont typeface="Arial" charset="0"/>
              <a:buChar char="•"/>
            </a:pPr>
            <a:r>
              <a:rPr dirty="0"/>
              <a:t>An agreement made today regarding the delivery of an asset (or in some cases, its cash value) at a specified delivery or maturity date for an agreed-upon price, called the futures price, to be paid at contract maturity</a:t>
            </a:r>
          </a:p>
          <a:p>
            <a:pPr lvl="1" eaLnBrk="1" hangingPunct="1">
              <a:buFont typeface="Arial" charset="0"/>
              <a:buChar char="•"/>
            </a:pPr>
            <a:endParaRPr lang="en-US" i="1" dirty="0"/>
          </a:p>
          <a:p>
            <a:pPr lvl="1" eaLnBrk="1" hangingPunct="1">
              <a:buFont typeface="Arial" charset="0"/>
              <a:buChar char="•"/>
            </a:pPr>
            <a:r>
              <a:rPr i="1" dirty="0"/>
              <a:t>Long position</a:t>
            </a:r>
            <a:r>
              <a:rPr dirty="0"/>
              <a:t>: Take delivery at maturity</a:t>
            </a:r>
          </a:p>
          <a:p>
            <a:pPr lvl="1" eaLnBrk="1" hangingPunct="1">
              <a:buFont typeface="Arial" charset="0"/>
              <a:buChar char="•"/>
            </a:pPr>
            <a:endParaRPr lang="en-US" i="1" dirty="0"/>
          </a:p>
          <a:p>
            <a:pPr lvl="1" eaLnBrk="1" hangingPunct="1">
              <a:buFont typeface="Arial" charset="0"/>
              <a:buChar char="•"/>
            </a:pPr>
            <a:r>
              <a:rPr i="1" dirty="0"/>
              <a:t>Short position</a:t>
            </a:r>
            <a:r>
              <a:rPr dirty="0"/>
              <a:t>: Make delivery at maturity</a:t>
            </a:r>
          </a:p>
          <a:p>
            <a:pPr eaLnBrk="1" hangingPunct="1">
              <a:buFont typeface="Arial" charset="0"/>
              <a:buChar char="•"/>
            </a:pPr>
            <a:endParaRPr dirty="0"/>
          </a:p>
        </p:txBody>
      </p:sp>
      <p:sp>
        <p:nvSpPr>
          <p:cNvPr id="655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/>
              <a:t>Derivatives Markets</a:t>
            </a:r>
          </a:p>
        </p:txBody>
      </p:sp>
    </p:spTree>
    <p:extLst>
      <p:ext uri="{BB962C8B-B14F-4D97-AF65-F5344CB8AC3E}">
        <p14:creationId xmlns:p14="http://schemas.microsoft.com/office/powerpoint/2010/main" val="2044526871"/>
      </p:ext>
    </p:extLst>
  </p:cSld>
  <p:clrMapOvr>
    <a:masterClrMapping/>
  </p:clrMapOvr>
  <p:transition spd="med">
    <p:fade thruBlk="1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eaLnBrk="1" hangingPunct="1">
              <a:buFont typeface="Arial" charset="0"/>
              <a:buChar char="•"/>
            </a:pPr>
            <a:r>
              <a:rPr dirty="0"/>
              <a:t>Options</a:t>
            </a:r>
          </a:p>
          <a:p>
            <a:pPr lvl="1" eaLnBrk="1" hangingPunct="1">
              <a:buFont typeface="Arial" charset="0"/>
              <a:buChar char="•"/>
            </a:pPr>
            <a:r>
              <a:rPr i="1" dirty="0"/>
              <a:t>Call</a:t>
            </a:r>
            <a:r>
              <a:rPr dirty="0"/>
              <a:t>: Right to buy underlying asset at the strike or exercise price</a:t>
            </a:r>
          </a:p>
          <a:p>
            <a:pPr lvl="2" eaLnBrk="1" hangingPunct="1">
              <a:buFont typeface="Arial" charset="0"/>
              <a:buChar char="•"/>
            </a:pPr>
            <a:r>
              <a:rPr sz="2600" dirty="0"/>
              <a:t>Value of calls decreases as strike price increases</a:t>
            </a:r>
          </a:p>
          <a:p>
            <a:pPr lvl="1" eaLnBrk="1" hangingPunct="1">
              <a:buFont typeface="Arial" charset="0"/>
              <a:buChar char="•"/>
            </a:pPr>
            <a:endParaRPr lang="en-US" i="1" dirty="0"/>
          </a:p>
          <a:p>
            <a:pPr lvl="1" eaLnBrk="1" hangingPunct="1">
              <a:buFont typeface="Arial" charset="0"/>
              <a:buChar char="•"/>
            </a:pPr>
            <a:r>
              <a:rPr i="1" dirty="0"/>
              <a:t>Put</a:t>
            </a:r>
            <a:r>
              <a:rPr dirty="0"/>
              <a:t>: Right to sell underlying asset at the strike or exercise price</a:t>
            </a:r>
          </a:p>
          <a:p>
            <a:pPr lvl="2" eaLnBrk="1" hangingPunct="1">
              <a:buFont typeface="Arial" charset="0"/>
              <a:buChar char="•"/>
            </a:pPr>
            <a:r>
              <a:rPr sz="2600" dirty="0"/>
              <a:t>Value of puts increase with strike price</a:t>
            </a:r>
          </a:p>
          <a:p>
            <a:pPr lvl="1" eaLnBrk="1" hangingPunct="1">
              <a:buFont typeface="Arial" charset="0"/>
              <a:buChar char="•"/>
            </a:pPr>
            <a:endParaRPr lang="en-US" dirty="0"/>
          </a:p>
          <a:p>
            <a:pPr lvl="1" eaLnBrk="1" hangingPunct="1">
              <a:buFont typeface="Arial" charset="0"/>
              <a:buChar char="•"/>
            </a:pPr>
            <a:r>
              <a:rPr dirty="0"/>
              <a:t>Value of both calls and puts increases with time until expiration</a:t>
            </a:r>
          </a:p>
          <a:p>
            <a:pPr lvl="1" eaLnBrk="1" hangingPunct="1">
              <a:buFont typeface="Arial" charset="0"/>
              <a:buChar char="•"/>
            </a:pPr>
            <a:endParaRPr dirty="0"/>
          </a:p>
          <a:p>
            <a:pPr lvl="1" eaLnBrk="1" hangingPunct="1">
              <a:buFont typeface="Arial" charset="0"/>
              <a:buChar char="•"/>
            </a:pPr>
            <a:endParaRPr dirty="0"/>
          </a:p>
        </p:txBody>
      </p:sp>
      <p:sp>
        <p:nvSpPr>
          <p:cNvPr id="634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/>
              <a:t>Derivatives Markets</a:t>
            </a:r>
          </a:p>
        </p:txBody>
      </p:sp>
    </p:spTree>
    <p:extLst>
      <p:ext uri="{BB962C8B-B14F-4D97-AF65-F5344CB8AC3E}">
        <p14:creationId xmlns:p14="http://schemas.microsoft.com/office/powerpoint/2010/main" val="4106485036"/>
      </p:ext>
    </p:extLst>
  </p:cSld>
  <p:clrMapOvr>
    <a:masterClrMapping/>
  </p:clrMapOvr>
  <p:transition spd="med">
    <p:fade thruBlk="1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F65F414-B6D1-41BC-AD3B-741BEFEF97B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3.2 Primary Capital Markets</a:t>
            </a:r>
          </a:p>
        </p:txBody>
      </p:sp>
    </p:spTree>
    <p:extLst>
      <p:ext uri="{BB962C8B-B14F-4D97-AF65-F5344CB8AC3E}">
        <p14:creationId xmlns:p14="http://schemas.microsoft.com/office/powerpoint/2010/main" val="4229954124"/>
      </p:ext>
    </p:extLst>
  </p:cSld>
  <p:clrMapOvr>
    <a:masterClrMapping/>
  </p:clrMapOvr>
  <p:transition spd="med">
    <p:fade thruBlk="1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3.2 Primary Capital Markets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P</a:t>
            </a:r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rimary market is where new issues are sold </a:t>
            </a:r>
          </a:p>
          <a:p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CA" dirty="0"/>
              <a:t>B</a:t>
            </a:r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onds, preferred stock, or common stock are sold by government units, municipalities, or companies who want to acquire new capital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F65F414-B6D1-41BC-AD3B-741BEFEF97B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3.3 Secondary Financial Markets</a:t>
            </a:r>
          </a:p>
        </p:txBody>
      </p:sp>
    </p:spTree>
    <p:extLst>
      <p:ext uri="{BB962C8B-B14F-4D97-AF65-F5344CB8AC3E}">
        <p14:creationId xmlns:p14="http://schemas.microsoft.com/office/powerpoint/2010/main" val="2945324884"/>
      </p:ext>
    </p:extLst>
  </p:cSld>
  <p:clrMapOvr>
    <a:masterClrMapping/>
  </p:clrMapOvr>
  <p:transition spd="med"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half"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lnSpc>
                <a:spcPct val="200000"/>
              </a:lnSpc>
              <a:buNone/>
            </a:pPr>
            <a:r>
              <a:rPr lang="en-US" sz="4000" dirty="0"/>
              <a:t>After you read this chapter, you should be able to answer the following questions: </a:t>
            </a:r>
          </a:p>
          <a:p>
            <a:pPr marL="742950" indent="-742950">
              <a:lnSpc>
                <a:spcPct val="200000"/>
              </a:lnSpc>
              <a:buFont typeface="+mj-lt"/>
              <a:buAutoNum type="arabicPeriod"/>
            </a:pPr>
            <a:r>
              <a:rPr lang="en-US" sz="4000" dirty="0"/>
              <a:t>What is involved in the asset allocation process? </a:t>
            </a:r>
          </a:p>
          <a:p>
            <a:pPr marL="742950" indent="-742950">
              <a:lnSpc>
                <a:spcPct val="200000"/>
              </a:lnSpc>
              <a:buFont typeface="+mj-lt"/>
              <a:buAutoNum type="arabicPeriod"/>
            </a:pPr>
            <a:r>
              <a:rPr lang="en-US" sz="4000" dirty="0"/>
              <a:t>What are the four steps in the portfolio management process? </a:t>
            </a:r>
          </a:p>
          <a:p>
            <a:pPr marL="742950" indent="-742950">
              <a:lnSpc>
                <a:spcPct val="200000"/>
              </a:lnSpc>
              <a:buFont typeface="+mj-lt"/>
              <a:buAutoNum type="arabicPeriod"/>
            </a:pPr>
            <a:r>
              <a:rPr lang="en-US" sz="4000" dirty="0"/>
              <a:t>What is the role of asset allocation in investment planning? </a:t>
            </a:r>
          </a:p>
          <a:p>
            <a:pPr marL="742950" indent="-742950">
              <a:lnSpc>
                <a:spcPct val="200000"/>
              </a:lnSpc>
              <a:buFont typeface="+mj-lt"/>
              <a:buAutoNum type="arabicPeriod"/>
            </a:pPr>
            <a:r>
              <a:rPr lang="en-US" sz="4000" dirty="0"/>
              <a:t>Why is a policy statement important to the planning process? </a:t>
            </a:r>
          </a:p>
          <a:p>
            <a:pPr marL="742950" indent="-742950">
              <a:lnSpc>
                <a:spcPct val="200000"/>
              </a:lnSpc>
              <a:buFont typeface="+mj-lt"/>
              <a:buAutoNum type="arabicPeriod"/>
            </a:pPr>
            <a:r>
              <a:rPr lang="en-US" sz="4000" dirty="0"/>
              <a:t>What objectives and constraints should be detailed in a policy statement? </a:t>
            </a:r>
          </a:p>
          <a:p>
            <a:pPr marL="742950" indent="-742950">
              <a:lnSpc>
                <a:spcPct val="200000"/>
              </a:lnSpc>
              <a:buFont typeface="+mj-lt"/>
              <a:buAutoNum type="arabicPeriod"/>
            </a:pPr>
            <a:r>
              <a:rPr lang="en-US" sz="4000" dirty="0"/>
              <a:t>How and why do investment goals change over a person’s lifetime? </a:t>
            </a:r>
          </a:p>
          <a:p>
            <a:pPr marL="742950" indent="-742950">
              <a:lnSpc>
                <a:spcPct val="200000"/>
              </a:lnSpc>
              <a:buFont typeface="+mj-lt"/>
              <a:buAutoNum type="arabicPeriod"/>
            </a:pPr>
            <a:r>
              <a:rPr lang="en-US" sz="4000" dirty="0"/>
              <a:t>Why should investors have a global perspective regarding their investments? </a:t>
            </a:r>
          </a:p>
          <a:p>
            <a:pPr marL="742950" indent="-742950">
              <a:lnSpc>
                <a:spcPct val="200000"/>
              </a:lnSpc>
              <a:buFont typeface="+mj-lt"/>
              <a:buAutoNum type="arabicPeriod"/>
            </a:pPr>
            <a:r>
              <a:rPr lang="en-US" sz="4000" dirty="0"/>
              <a:t>What has happened to the relative size of U.S. and foreign stock and bond markets? </a:t>
            </a: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D312AD-E8DD-46B1-9151-C1758A98498C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25000" lnSpcReduction="20000"/>
          </a:bodyPr>
          <a:lstStyle/>
          <a:p>
            <a:pPr marL="742950" indent="-742950">
              <a:lnSpc>
                <a:spcPct val="200000"/>
              </a:lnSpc>
              <a:buFont typeface="+mj-lt"/>
              <a:buAutoNum type="arabicPeriod" startAt="9"/>
            </a:pPr>
            <a:r>
              <a:rPr lang="en-US" sz="4000" dirty="0"/>
              <a:t>What are the differences in the rates of return on U.S. and foreign securities markets? </a:t>
            </a:r>
          </a:p>
          <a:p>
            <a:pPr marL="742950" indent="-742950">
              <a:lnSpc>
                <a:spcPct val="200000"/>
              </a:lnSpc>
              <a:buFont typeface="+mj-lt"/>
              <a:buAutoNum type="arabicPeriod" startAt="9"/>
            </a:pPr>
            <a:r>
              <a:rPr lang="en-US" sz="4000" dirty="0"/>
              <a:t>How can changes in currency exchange rates affect the returns that U.S. investors experience on foreign securities? </a:t>
            </a:r>
          </a:p>
          <a:p>
            <a:pPr marL="742950" indent="-742950">
              <a:lnSpc>
                <a:spcPct val="200000"/>
              </a:lnSpc>
              <a:buFont typeface="+mj-lt"/>
              <a:buAutoNum type="arabicPeriod" startAt="9"/>
            </a:pPr>
            <a:r>
              <a:rPr lang="en-US" sz="4000" dirty="0"/>
              <a:t>What are the additional advantages to diversifying in international markets beyond domestic diversification? </a:t>
            </a:r>
          </a:p>
          <a:p>
            <a:pPr marL="742950" indent="-742950">
              <a:lnSpc>
                <a:spcPct val="200000"/>
              </a:lnSpc>
              <a:buFont typeface="+mj-lt"/>
              <a:buAutoNum type="arabicPeriod" startAt="9"/>
            </a:pPr>
            <a:r>
              <a:rPr lang="en-US" sz="4000" dirty="0"/>
              <a:t>What alternative securities are available? What are their cash flow and risk properties? </a:t>
            </a:r>
          </a:p>
          <a:p>
            <a:pPr marL="742950" indent="-742950">
              <a:lnSpc>
                <a:spcPct val="200000"/>
              </a:lnSpc>
              <a:buFont typeface="+mj-lt"/>
              <a:buAutoNum type="arabicPeriod" startAt="9"/>
            </a:pPr>
            <a:r>
              <a:rPr lang="en-US" sz="4000" dirty="0"/>
              <a:t>What are the historical return and risk characteristics of the major investment instruments? </a:t>
            </a:r>
          </a:p>
          <a:p>
            <a:pPr marL="742950" indent="-742950">
              <a:lnSpc>
                <a:spcPct val="200000"/>
              </a:lnSpc>
              <a:buFont typeface="+mj-lt"/>
              <a:buAutoNum type="arabicPeriod" startAt="9"/>
            </a:pPr>
            <a:r>
              <a:rPr lang="en-US" sz="4000" dirty="0"/>
              <a:t>What is the relationship among the returns for foreign and domestic investment instruments? </a:t>
            </a:r>
          </a:p>
          <a:p>
            <a:pPr marL="742950" indent="-742950">
              <a:lnSpc>
                <a:spcPct val="200000"/>
              </a:lnSpc>
              <a:buFont typeface="+mj-lt"/>
              <a:buAutoNum type="arabicPeriod" startAt="9"/>
            </a:pPr>
            <a:r>
              <a:rPr lang="en-US" sz="4000" dirty="0"/>
              <a:t>What is the implication of these relationships for portfolio diversification</a:t>
            </a:r>
            <a:endParaRPr lang="en-US" sz="4000" dirty="0">
              <a:highlight>
                <a:srgbClr val="FFFF00"/>
              </a:highlight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Objectives</a:t>
            </a:r>
          </a:p>
        </p:txBody>
      </p:sp>
    </p:spTree>
    <p:extLst>
      <p:ext uri="{BB962C8B-B14F-4D97-AF65-F5344CB8AC3E}">
        <p14:creationId xmlns:p14="http://schemas.microsoft.com/office/powerpoint/2010/main" val="217890154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/>
              <a:t>3.3 Secondary Financial Markets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Secondary markets permit trading in outstanding issues</a:t>
            </a:r>
          </a:p>
          <a:p>
            <a:pPr lvl="1"/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Stocks or bonds already issued by the firm are traded</a:t>
            </a:r>
          </a:p>
          <a:p>
            <a:pPr lvl="1"/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Proceeds from a sale go to the current owner (</a:t>
            </a:r>
            <a:r>
              <a:rPr lang="en-CA" i="1" dirty="0">
                <a:latin typeface="Arial" panose="020B0604020202020204" pitchFamily="34" charset="0"/>
                <a:cs typeface="Arial" panose="020B0604020202020204" pitchFamily="34" charset="0"/>
              </a:rPr>
              <a:t>not the issuing firm</a:t>
            </a:r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/>
              <a:t>3.3.1 Why Secondary Markets Are Important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Provides liquidity to the securities’ owners</a:t>
            </a:r>
          </a:p>
          <a:p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Prevailing market price (price discovery) determined by the secondary market</a:t>
            </a:r>
          </a:p>
          <a:p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Affects market efficiency and price volatility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/>
              <a:t>3.3.2 Secondary US Government Bond Markets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U.S. Government bonds are traded by bond dealers</a:t>
            </a:r>
          </a:p>
          <a:p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Treasury issues are bought or sold through primary dealers</a:t>
            </a:r>
          </a:p>
          <a:p>
            <a:pPr lvl="1"/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Large banks and large investment banks </a:t>
            </a:r>
          </a:p>
          <a:p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No formal set of dealers for agency securities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/>
              <a:t>3.3.2 Secondary Municipal Bond Markets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Banks are active in municipal bond trading and underwriting of general obligation bond issues</a:t>
            </a:r>
          </a:p>
          <a:p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Many large investment firms have municipal bond departments that underwrite and trade these issues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59465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CA" dirty="0"/>
              <a:t>Secondary Corporate Bond Markets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Traded over the counter (OTC) by dealers who buy and sell for their own accounts</a:t>
            </a:r>
          </a:p>
          <a:p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Major bond dealers are the large investment banking firms that underwrite the issues: </a:t>
            </a:r>
          </a:p>
          <a:p>
            <a:pPr lvl="1"/>
            <a:r>
              <a:rPr lang="en-CA" sz="3100" dirty="0">
                <a:latin typeface="Arial" panose="020B0604020202020204" pitchFamily="34" charset="0"/>
                <a:cs typeface="Arial" panose="020B0604020202020204" pitchFamily="34" charset="0"/>
              </a:rPr>
              <a:t>Goldman Sachs, JPMorgan, Barclay Capital, and Morgan Stanley</a:t>
            </a:r>
          </a:p>
          <a:p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F65F414-B6D1-41BC-AD3B-741BEFEF97B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3.4 Secondary Equity Markets</a:t>
            </a:r>
          </a:p>
        </p:txBody>
      </p:sp>
    </p:spTree>
    <p:extLst>
      <p:ext uri="{BB962C8B-B14F-4D97-AF65-F5344CB8AC3E}">
        <p14:creationId xmlns:p14="http://schemas.microsoft.com/office/powerpoint/2010/main" val="1252835830"/>
      </p:ext>
    </p:extLst>
  </p:cSld>
  <p:clrMapOvr>
    <a:masterClrMapping/>
  </p:clrMapOvr>
  <p:transition spd="med">
    <p:fade thruBlk="1"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3.4.1 Primary Listing Markets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CA" b="1" dirty="0">
                <a:latin typeface="Arial" panose="020B0604020202020204" pitchFamily="34" charset="0"/>
                <a:cs typeface="Arial" panose="020B0604020202020204" pitchFamily="34" charset="0"/>
              </a:rPr>
              <a:t>New York Stock Exchange (NYSE) </a:t>
            </a:r>
          </a:p>
          <a:p>
            <a:pPr lvl="1">
              <a:lnSpc>
                <a:spcPct val="150000"/>
              </a:lnSpc>
            </a:pPr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Largest organized securities market in the United States</a:t>
            </a:r>
          </a:p>
          <a:p>
            <a:pPr lvl="1">
              <a:lnSpc>
                <a:spcPct val="150000"/>
              </a:lnSpc>
            </a:pPr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Approximately 2,850 companies </a:t>
            </a:r>
          </a:p>
          <a:p>
            <a:pPr lvl="1">
              <a:lnSpc>
                <a:spcPct val="150000"/>
              </a:lnSpc>
            </a:pPr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Total market value of more than $14 trillion (2016)</a:t>
            </a:r>
          </a:p>
          <a:p>
            <a:pPr lvl="1">
              <a:lnSpc>
                <a:spcPct val="150000"/>
              </a:lnSpc>
            </a:pPr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Average daily volume of about 3.5 billion shares (2016)</a:t>
            </a:r>
          </a:p>
          <a:p>
            <a:pPr lvl="1"/>
            <a:endParaRPr lang="en-CA" dirty="0"/>
          </a:p>
        </p:txBody>
      </p:sp>
    </p:spTree>
  </p:cSld>
  <p:clrMapOvr>
    <a:masterClrMapping/>
  </p:clrMapOvr>
  <p:transition spd="med">
    <p:fade thruBlk="1"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/>
              <a:t>3.4.1 Primary Listing Markets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382571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CA" b="1" dirty="0">
                <a:latin typeface="Arial" panose="020B0604020202020204" pitchFamily="34" charset="0"/>
                <a:cs typeface="Arial" panose="020B0604020202020204" pitchFamily="34" charset="0"/>
              </a:rPr>
              <a:t>The NASDAQ Market</a:t>
            </a:r>
          </a:p>
          <a:p>
            <a:pPr lvl="1">
              <a:lnSpc>
                <a:spcPct val="150000"/>
              </a:lnSpc>
            </a:pPr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An over-the-counter (OTC) and dealer market</a:t>
            </a:r>
          </a:p>
          <a:p>
            <a:pPr lvl="1">
              <a:lnSpc>
                <a:spcPct val="150000"/>
              </a:lnSpc>
            </a:pPr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Computer rather than trading floor</a:t>
            </a:r>
          </a:p>
          <a:p>
            <a:pPr lvl="1">
              <a:lnSpc>
                <a:spcPct val="150000"/>
              </a:lnSpc>
            </a:pPr>
            <a:r>
              <a:rPr lang="en-CA" dirty="0"/>
              <a:t>L</a:t>
            </a:r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argest U.S. secondary market in issues traded</a:t>
            </a:r>
          </a:p>
          <a:p>
            <a:pPr lvl="1">
              <a:lnSpc>
                <a:spcPct val="150000"/>
              </a:lnSpc>
            </a:pPr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3,000 companies (2015)</a:t>
            </a:r>
          </a:p>
          <a:p>
            <a:pPr lvl="1">
              <a:lnSpc>
                <a:spcPct val="150000"/>
              </a:lnSpc>
            </a:pPr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650 were either foreign stocks or American Depository Receipts (ADRs) (2017)</a:t>
            </a:r>
          </a:p>
          <a:p>
            <a:pPr lvl="1">
              <a:lnSpc>
                <a:spcPct val="150000"/>
              </a:lnSpc>
            </a:pPr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Average daily equity trading is about $80 billion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/>
              <a:t>3.4.2 The Significant Transition of the U.S. Equity Markets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CA" b="1" dirty="0">
                <a:latin typeface="Arial" panose="020B0604020202020204" pitchFamily="34" charset="0"/>
                <a:cs typeface="Arial" panose="020B0604020202020204" pitchFamily="34" charset="0"/>
              </a:rPr>
              <a:t>Stock Exchanges </a:t>
            </a:r>
          </a:p>
          <a:p>
            <a:pPr lvl="1">
              <a:lnSpc>
                <a:spcPct val="120000"/>
              </a:lnSpc>
            </a:pPr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Major exchange groups:</a:t>
            </a:r>
          </a:p>
          <a:p>
            <a:pPr lvl="2">
              <a:lnSpc>
                <a:spcPct val="120000"/>
              </a:lnSpc>
            </a:pPr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The New York Stock Exchange</a:t>
            </a:r>
          </a:p>
          <a:p>
            <a:pPr lvl="2">
              <a:lnSpc>
                <a:spcPct val="120000"/>
              </a:lnSpc>
            </a:pPr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The NASDAQ Stock Exchange</a:t>
            </a:r>
          </a:p>
          <a:p>
            <a:pPr lvl="2">
              <a:lnSpc>
                <a:spcPct val="120000"/>
              </a:lnSpc>
            </a:pPr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The CBOE Stock Exchanges</a:t>
            </a:r>
          </a:p>
          <a:p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b="1" dirty="0"/>
              <a:t>Electronic Communication Networks (ECNs) </a:t>
            </a:r>
          </a:p>
          <a:p>
            <a:pPr lvl="1"/>
            <a:r>
              <a:rPr lang="en-CA" dirty="0"/>
              <a:t>Limit order book markets with pre and post-trade transparency</a:t>
            </a:r>
          </a:p>
          <a:p>
            <a:pPr lvl="1"/>
            <a:r>
              <a:rPr lang="en-CA" dirty="0"/>
              <a:t>Eventually applied to become registered exchanges or were acquired by the large exchanges</a:t>
            </a:r>
          </a:p>
          <a:p>
            <a:pPr lvl="1"/>
            <a:r>
              <a:rPr lang="en-CA" dirty="0"/>
              <a:t>Currently only one significant ECN: Lava Flow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/>
              <a:t>3.4.2 The Significant Transition of the U.S. Equity Markets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CA" b="1" dirty="0">
                <a:latin typeface="Arial" panose="020B0604020202020204" pitchFamily="34" charset="0"/>
                <a:cs typeface="Arial" panose="020B0604020202020204" pitchFamily="34" charset="0"/>
              </a:rPr>
              <a:t>Dark Pools</a:t>
            </a:r>
          </a:p>
          <a:p>
            <a:pPr lvl="1">
              <a:lnSpc>
                <a:spcPct val="160000"/>
              </a:lnSpc>
            </a:pPr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Orders not displayed to other market participants</a:t>
            </a:r>
          </a:p>
          <a:p>
            <a:pPr lvl="1">
              <a:lnSpc>
                <a:spcPct val="160000"/>
              </a:lnSpc>
            </a:pPr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Participants by invitation, and high-frequency traders (HFTs) not allowed </a:t>
            </a:r>
          </a:p>
          <a:p>
            <a:pPr lvl="1">
              <a:lnSpc>
                <a:spcPct val="160000"/>
              </a:lnSpc>
            </a:pPr>
            <a:r>
              <a:rPr lang="en-CA" dirty="0"/>
              <a:t>A</a:t>
            </a:r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dvantage better pricing and lower transaction fees</a:t>
            </a:r>
          </a:p>
          <a:p>
            <a:pPr lvl="1">
              <a:lnSpc>
                <a:spcPct val="160000"/>
              </a:lnSpc>
            </a:pPr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They do report their transactions on the composite tape</a:t>
            </a:r>
          </a:p>
          <a:p>
            <a:pPr lvl="1">
              <a:lnSpc>
                <a:spcPct val="160000"/>
              </a:lnSpc>
            </a:pPr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Responsible for about 25 percent of trading volume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200000"/>
              </a:lnSpc>
              <a:buNone/>
            </a:pPr>
            <a:r>
              <a:rPr lang="en-US" dirty="0"/>
              <a:t>Reilley, </a:t>
            </a:r>
            <a:r>
              <a:rPr lang="en-US" i="1" dirty="0"/>
              <a:t>et al</a:t>
            </a:r>
            <a:r>
              <a:rPr lang="en-US" dirty="0"/>
              <a:t>., </a:t>
            </a:r>
            <a:r>
              <a:rPr lang="en-US" i="1" dirty="0"/>
              <a:t>Investment Analysis and Portfolio Management</a:t>
            </a:r>
            <a:r>
              <a:rPr lang="en-US" dirty="0"/>
              <a:t>, Chap. </a:t>
            </a:r>
            <a:r>
              <a:rPr lang="en-US"/>
              <a:t>3, 5.1</a:t>
            </a: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Readings</a:t>
            </a:r>
          </a:p>
        </p:txBody>
      </p:sp>
    </p:spTree>
    <p:extLst>
      <p:ext uri="{BB962C8B-B14F-4D97-AF65-F5344CB8AC3E}">
        <p14:creationId xmlns:p14="http://schemas.microsoft.com/office/powerpoint/2010/main" val="407589408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/>
              <a:t>3.4.2 The Significant Transition of the U.S. Equity Markets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CA" b="1" dirty="0">
                <a:latin typeface="Arial" panose="020B0604020202020204" pitchFamily="34" charset="0"/>
                <a:cs typeface="Arial" panose="020B0604020202020204" pitchFamily="34" charset="0"/>
              </a:rPr>
              <a:t>Algorithmic Trading (AT) </a:t>
            </a:r>
          </a:p>
          <a:p>
            <a:pPr lvl="1">
              <a:lnSpc>
                <a:spcPct val="150000"/>
              </a:lnSpc>
            </a:pPr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Computer programs making trading decisions</a:t>
            </a:r>
          </a:p>
          <a:p>
            <a:pPr lvl="1">
              <a:lnSpc>
                <a:spcPct val="150000"/>
              </a:lnSpc>
            </a:pP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50000"/>
              </a:lnSpc>
            </a:pPr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Sophisticated, fast, and complex</a:t>
            </a:r>
          </a:p>
          <a:p>
            <a:pPr lvl="1">
              <a:lnSpc>
                <a:spcPct val="150000"/>
              </a:lnSpc>
            </a:pP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50000"/>
              </a:lnSpc>
            </a:pPr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Act on it in milli-/nanoseconds in competition with other investors</a:t>
            </a:r>
          </a:p>
          <a:p>
            <a:pPr lvl="1"/>
            <a:endParaRPr lang="en-CA" dirty="0"/>
          </a:p>
        </p:txBody>
      </p:sp>
    </p:spTree>
  </p:cSld>
  <p:clrMapOvr>
    <a:masterClrMapping/>
  </p:clrMapOvr>
  <p:transition spd="med">
    <p:fade thruBlk="1"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/>
              <a:t>3.4.2 The Significant Transition of the U.S. Equity Markets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771" y="1600200"/>
            <a:ext cx="8229600" cy="489833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CA" b="1" dirty="0">
                <a:latin typeface="Arial" panose="020B0604020202020204" pitchFamily="34" charset="0"/>
                <a:cs typeface="Arial" panose="020B0604020202020204" pitchFamily="34" charset="0"/>
              </a:rPr>
              <a:t>High-Frequency Trading (HFT) </a:t>
            </a:r>
          </a:p>
          <a:p>
            <a:pPr lvl="1">
              <a:lnSpc>
                <a:spcPct val="160000"/>
              </a:lnSpc>
            </a:pPr>
            <a:r>
              <a:rPr lang="en-CA" dirty="0"/>
              <a:t>Significant decline in </a:t>
            </a:r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cost of trading</a:t>
            </a:r>
            <a:r>
              <a:rPr lang="en-CA" dirty="0"/>
              <a:t>–about </a:t>
            </a:r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80-90%</a:t>
            </a:r>
          </a:p>
          <a:p>
            <a:pPr lvl="1">
              <a:lnSpc>
                <a:spcPct val="160000"/>
              </a:lnSpc>
            </a:pPr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Thousands of </a:t>
            </a:r>
            <a:r>
              <a:rPr lang="en-CA" dirty="0"/>
              <a:t>trades </a:t>
            </a:r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a day for small profits</a:t>
            </a:r>
          </a:p>
          <a:p>
            <a:pPr lvl="1">
              <a:lnSpc>
                <a:spcPct val="160000"/>
              </a:lnSpc>
            </a:pPr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Pros:</a:t>
            </a:r>
          </a:p>
          <a:p>
            <a:pPr lvl="2">
              <a:lnSpc>
                <a:spcPct val="160000"/>
              </a:lnSpc>
            </a:pPr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Significant liquidity to the market, smaller bid-ask spreads, and substantially lower transaction costs </a:t>
            </a:r>
          </a:p>
          <a:p>
            <a:pPr lvl="2">
              <a:lnSpc>
                <a:spcPct val="160000"/>
              </a:lnSpc>
            </a:pPr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Estimated about 50 percent of market</a:t>
            </a:r>
          </a:p>
          <a:p>
            <a:pPr lvl="1">
              <a:lnSpc>
                <a:spcPct val="160000"/>
              </a:lnSpc>
            </a:pPr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But added volatility to the market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/>
              <a:t>3.4.2 The Significant Transition of the U.S. Equity Markets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599"/>
            <a:ext cx="8229600" cy="5126935"/>
          </a:xfrm>
        </p:spPr>
        <p:txBody>
          <a:bodyPr>
            <a:normAutofit fontScale="92500"/>
          </a:bodyPr>
          <a:lstStyle/>
          <a:p>
            <a:pPr>
              <a:lnSpc>
                <a:spcPct val="160000"/>
              </a:lnSpc>
            </a:pPr>
            <a:r>
              <a:rPr lang="en-CA" sz="2800" dirty="0">
                <a:latin typeface="Arial" panose="020B0604020202020204" pitchFamily="34" charset="0"/>
                <a:cs typeface="Arial" panose="020B0604020202020204" pitchFamily="34" charset="0"/>
              </a:rPr>
              <a:t>What has changed:</a:t>
            </a:r>
          </a:p>
          <a:p>
            <a:pPr lvl="1">
              <a:lnSpc>
                <a:spcPct val="160000"/>
              </a:lnSpc>
            </a:pPr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Market more efficient; trading easier, faster, and cheaper </a:t>
            </a:r>
          </a:p>
          <a:p>
            <a:pPr lvl="1">
              <a:lnSpc>
                <a:spcPct val="160000"/>
              </a:lnSpc>
            </a:pPr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NYSE lost market power: NASDAQ grown in significance</a:t>
            </a:r>
          </a:p>
          <a:p>
            <a:pPr>
              <a:lnSpc>
                <a:spcPct val="160000"/>
              </a:lnSpc>
            </a:pPr>
            <a:r>
              <a:rPr lang="en-CA" sz="2800" dirty="0">
                <a:latin typeface="Arial" panose="020B0604020202020204" pitchFamily="34" charset="0"/>
                <a:cs typeface="Arial" panose="020B0604020202020204" pitchFamily="34" charset="0"/>
              </a:rPr>
              <a:t>What has not changed:</a:t>
            </a:r>
          </a:p>
          <a:p>
            <a:pPr lvl="1">
              <a:lnSpc>
                <a:spcPct val="160000"/>
              </a:lnSpc>
            </a:pPr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The basic orders used to implement trading</a:t>
            </a:r>
          </a:p>
          <a:p>
            <a:pPr>
              <a:lnSpc>
                <a:spcPct val="160000"/>
              </a:lnSpc>
            </a:pPr>
            <a:r>
              <a:rPr lang="en-CA" sz="2800" dirty="0">
                <a:latin typeface="Arial" panose="020B0604020202020204" pitchFamily="34" charset="0"/>
                <a:cs typeface="Arial" panose="020B0604020202020204" pitchFamily="34" charset="0"/>
              </a:rPr>
              <a:t>What will change:</a:t>
            </a:r>
          </a:p>
          <a:p>
            <a:pPr lvl="1">
              <a:lnSpc>
                <a:spcPct val="160000"/>
              </a:lnSpc>
            </a:pPr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Makeup of the secondary market due to mergers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F65F414-B6D1-41BC-AD3B-741BEFEF97B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3.5 Alternative Types of Orders</a:t>
            </a:r>
          </a:p>
        </p:txBody>
      </p:sp>
    </p:spTree>
    <p:extLst>
      <p:ext uri="{BB962C8B-B14F-4D97-AF65-F5344CB8AC3E}">
        <p14:creationId xmlns:p14="http://schemas.microsoft.com/office/powerpoint/2010/main" val="342214506"/>
      </p:ext>
    </p:extLst>
  </p:cSld>
  <p:clrMapOvr>
    <a:masterClrMapping/>
  </p:clrMapOvr>
  <p:transition spd="med">
    <p:fade thruBlk="1"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3.5.4 Margin Transactions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770" y="1600200"/>
            <a:ext cx="8381429" cy="4525963"/>
          </a:xfrm>
        </p:spPr>
        <p:txBody>
          <a:bodyPr>
            <a:normAutofit lnSpcReduction="10000"/>
          </a:bodyPr>
          <a:lstStyle/>
          <a:p>
            <a:r>
              <a:rPr lang="en-CA" dirty="0"/>
              <a:t>Buying on margin</a:t>
            </a:r>
          </a:p>
          <a:p>
            <a:pPr lvl="1"/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Borrow part of the cost, leveraging transaction </a:t>
            </a:r>
          </a:p>
          <a:p>
            <a:pPr lvl="1"/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Stock is collateral</a:t>
            </a:r>
          </a:p>
          <a:p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Maximum that can be borrowed</a:t>
            </a:r>
          </a:p>
          <a:p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Margin requirement</a:t>
            </a:r>
          </a:p>
          <a:p>
            <a:pPr lvl="1"/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Proportion of transaction value paid in cash</a:t>
            </a:r>
          </a:p>
          <a:p>
            <a:pPr lvl="1"/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Varied over time from 40% to 100%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/>
              <a:t>3.5.4 Margin Transactions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</a:pPr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If price up, margin exceeds initial requirement</a:t>
            </a:r>
          </a:p>
          <a:p>
            <a:pPr>
              <a:lnSpc>
                <a:spcPct val="120000"/>
              </a:lnSpc>
            </a:pP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en-CA" dirty="0"/>
              <a:t>Maintenance margin: required proportion of equity to the total value of the stock after the initial transaction</a:t>
            </a:r>
          </a:p>
          <a:p>
            <a:pPr lvl="1">
              <a:lnSpc>
                <a:spcPct val="120000"/>
              </a:lnSpc>
            </a:pPr>
            <a:endParaRPr lang="en-CA" dirty="0"/>
          </a:p>
          <a:p>
            <a:pPr>
              <a:lnSpc>
                <a:spcPct val="120000"/>
              </a:lnSpc>
            </a:pPr>
            <a:r>
              <a:rPr lang="en-CA" dirty="0"/>
              <a:t>Minimum maintenance margin: 25%</a:t>
            </a:r>
          </a:p>
          <a:p>
            <a:pPr lvl="1">
              <a:lnSpc>
                <a:spcPct val="120000"/>
              </a:lnSpc>
            </a:pPr>
            <a:r>
              <a:rPr lang="en-CA" b="1" dirty="0" err="1"/>
              <a:t>Undermargined</a:t>
            </a:r>
            <a:r>
              <a:rPr lang="en-CA" b="1" dirty="0"/>
              <a:t>:</a:t>
            </a:r>
            <a:r>
              <a:rPr lang="en-CA" dirty="0"/>
              <a:t> equity drops below 25 percent </a:t>
            </a:r>
          </a:p>
          <a:p>
            <a:pPr lvl="1">
              <a:lnSpc>
                <a:spcPct val="120000"/>
              </a:lnSpc>
            </a:pPr>
            <a:r>
              <a:rPr lang="en-CA" dirty="0"/>
              <a:t>Investor receives margin call</a:t>
            </a: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3.5.5 Short Sales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371600"/>
            <a:ext cx="8087740" cy="4702974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CA" sz="2800" dirty="0"/>
              <a:t>Profit on price decline</a:t>
            </a:r>
          </a:p>
          <a:p>
            <a:pPr>
              <a:lnSpc>
                <a:spcPct val="150000"/>
              </a:lnSpc>
            </a:pPr>
            <a:r>
              <a:rPr lang="en-CA" sz="2800" dirty="0"/>
              <a:t>S</a:t>
            </a:r>
            <a:r>
              <a:rPr lang="en-CA" sz="2800" dirty="0">
                <a:latin typeface="Arial" panose="020B0604020202020204" pitchFamily="34" charset="0"/>
                <a:cs typeface="Arial" panose="020B0604020202020204" pitchFamily="34" charset="0"/>
              </a:rPr>
              <a:t>ale of stock not owed</a:t>
            </a:r>
          </a:p>
          <a:p>
            <a:pPr lvl="1">
              <a:lnSpc>
                <a:spcPct val="150000"/>
              </a:lnSpc>
            </a:pPr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Stock is borrowed through the broker </a:t>
            </a:r>
          </a:p>
          <a:p>
            <a:pPr lvl="1">
              <a:lnSpc>
                <a:spcPct val="150000"/>
              </a:lnSpc>
            </a:pPr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Later replaced by buying shares</a:t>
            </a:r>
          </a:p>
          <a:p>
            <a:pPr>
              <a:lnSpc>
                <a:spcPct val="150000"/>
              </a:lnSpc>
            </a:pPr>
            <a:r>
              <a:rPr lang="en-CA" sz="2800" dirty="0">
                <a:latin typeface="Arial" panose="020B0604020202020204" pitchFamily="34" charset="0"/>
                <a:cs typeface="Arial" panose="020B0604020202020204" pitchFamily="34" charset="0"/>
              </a:rPr>
              <a:t>Technical points affecting short sales:</a:t>
            </a:r>
          </a:p>
          <a:p>
            <a:pPr lvl="1">
              <a:lnSpc>
                <a:spcPct val="150000"/>
              </a:lnSpc>
            </a:pPr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Short seller must pay any dividends due </a:t>
            </a:r>
          </a:p>
          <a:p>
            <a:pPr lvl="1">
              <a:lnSpc>
                <a:spcPct val="150000"/>
              </a:lnSpc>
            </a:pPr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Short sellers must post same margin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F65F414-B6D1-41BC-AD3B-741BEFEF97B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3.1 What is a Market?</a:t>
            </a:r>
          </a:p>
        </p:txBody>
      </p:sp>
    </p:spTree>
    <p:extLst>
      <p:ext uri="{BB962C8B-B14F-4D97-AF65-F5344CB8AC3E}">
        <p14:creationId xmlns:p14="http://schemas.microsoft.com/office/powerpoint/2010/main" val="2425169279"/>
      </p:ext>
    </p:extLst>
  </p:cSld>
  <p:clrMapOvr>
    <a:masterClrMapping/>
  </p:clrMapOvr>
  <p:transition spd="med"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</p:spPr>
        <p:txBody>
          <a:bodyPr/>
          <a:lstStyle/>
          <a:p>
            <a:r>
              <a:rPr lang="en-CA" dirty="0"/>
              <a:t>3.1 What is a Market?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Means through which buyers and sellers are brought together for transfer of goods and/or services</a:t>
            </a:r>
          </a:p>
          <a:p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A market:</a:t>
            </a:r>
          </a:p>
          <a:p>
            <a:pPr lvl="1">
              <a:lnSpc>
                <a:spcPct val="150000"/>
              </a:lnSpc>
            </a:pPr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Need not have a physical location </a:t>
            </a:r>
          </a:p>
          <a:p>
            <a:pPr lvl="1">
              <a:lnSpc>
                <a:spcPct val="150000"/>
              </a:lnSpc>
            </a:pPr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Does not necessarily own the goods or services </a:t>
            </a:r>
          </a:p>
          <a:p>
            <a:pPr lvl="1">
              <a:lnSpc>
                <a:spcPct val="150000"/>
              </a:lnSpc>
            </a:pPr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Can deal in various goods and services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/>
              <a:t>3.1.1 Characteristics of a Good Market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788670" lvl="1" indent="-514350">
              <a:buFont typeface="+mj-lt"/>
              <a:buAutoNum type="arabicPeriod"/>
            </a:pPr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Timely and accurate information</a:t>
            </a:r>
          </a:p>
          <a:p>
            <a:pPr marL="788670" lvl="1" indent="-514350">
              <a:buFont typeface="+mj-lt"/>
              <a:buAutoNum type="arabicPeriod"/>
            </a:pP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31520" lvl="1" indent="-457200">
              <a:buFont typeface="+mj-lt"/>
              <a:buAutoNum type="arabicPeriod"/>
            </a:pPr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Liquidity</a:t>
            </a:r>
          </a:p>
          <a:p>
            <a:pPr marL="1316736" lvl="2" indent="-457200"/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Marketability</a:t>
            </a:r>
          </a:p>
          <a:p>
            <a:pPr marL="1316736" lvl="2" indent="-457200"/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Price continuity</a:t>
            </a:r>
          </a:p>
          <a:p>
            <a:pPr marL="1316736" lvl="2" indent="-457200"/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Depth</a:t>
            </a:r>
          </a:p>
          <a:p>
            <a:pPr marL="1316736" lvl="2" indent="-457200"/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31520" lvl="1" indent="-457200">
              <a:buFont typeface="+mj-lt"/>
              <a:buAutoNum type="arabicPeriod"/>
            </a:pPr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Low transaction costs</a:t>
            </a:r>
          </a:p>
          <a:p>
            <a:pPr marL="1316736" lvl="2" indent="-457200"/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Cost of reaching the market</a:t>
            </a:r>
          </a:p>
          <a:p>
            <a:pPr marL="1316736" lvl="2" indent="-457200"/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Brokerage costs</a:t>
            </a:r>
          </a:p>
          <a:p>
            <a:pPr marL="1316736" lvl="2" indent="-457200"/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Cost of transferring the asset</a:t>
            </a:r>
          </a:p>
          <a:p>
            <a:pPr marL="1316736" lvl="2" indent="-457200"/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31520" lvl="1" indent="-457200">
              <a:buFont typeface="+mj-lt"/>
              <a:buAutoNum type="arabicPeriod"/>
            </a:pPr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Prices rapidly adjust to new information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/>
              <a:t>Efficient Capital Markets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Security prices adjust rapidly to the arrival of new information</a:t>
            </a:r>
          </a:p>
          <a:p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Current prices of securities reflect all information about the security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				</a:t>
            </a:r>
            <a:r>
              <a:rPr lang="en-CA" sz="2800" dirty="0">
                <a:latin typeface="Arial" panose="020B0604020202020204" pitchFamily="34" charset="0"/>
                <a:cs typeface="Arial" panose="020B0604020202020204" pitchFamily="34" charset="0"/>
              </a:rPr>
              <a:t>(See Chapter 5.1)</a:t>
            </a:r>
          </a:p>
          <a:p>
            <a:endParaRPr lang="en-CA" dirty="0"/>
          </a:p>
        </p:txBody>
      </p:sp>
    </p:spTree>
  </p:cSld>
  <p:clrMapOvr>
    <a:masterClrMapping/>
  </p:clrMapOvr>
  <p:transition spd="med"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/>
              <a:t>Informationally Efficient Market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</a:pPr>
            <a:r>
              <a:rPr lang="en-US" dirty="0"/>
              <a:t>L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arge number of competing profit-maximizing participants </a:t>
            </a:r>
          </a:p>
          <a:p>
            <a:pPr>
              <a:lnSpc>
                <a:spcPct val="110000"/>
              </a:lnSpc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New information comes in a random fashion</a:t>
            </a:r>
          </a:p>
          <a:p>
            <a:pPr>
              <a:lnSpc>
                <a:spcPct val="110000"/>
              </a:lnSpc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Profit-maximizing investors cause security prices to adjust rapidly to reflect the effect of new information</a:t>
            </a:r>
          </a:p>
          <a:p>
            <a:endParaRPr lang="en-CA" dirty="0"/>
          </a:p>
        </p:txBody>
      </p:sp>
    </p:spTree>
  </p:cSld>
  <p:clrMapOvr>
    <a:masterClrMapping/>
  </p:clrMapOvr>
  <p:transition spd="med">
    <p:fade thruBlk="1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Contemporary blu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 Effects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40000">
              <a:schemeClr val="phClr">
                <a:tint val="100000"/>
                <a:shade val="70000"/>
                <a:satMod val="145000"/>
              </a:schemeClr>
            </a:gs>
            <a:gs pos="100000">
              <a:schemeClr val="phClr">
                <a:tint val="85000"/>
                <a:shade val="100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30000">
              <a:schemeClr val="phClr">
                <a:tint val="100000"/>
                <a:shade val="65000"/>
                <a:satMod val="155000"/>
              </a:schemeClr>
            </a:gs>
            <a:gs pos="100000">
              <a:schemeClr val="phClr">
                <a:tint val="60000"/>
                <a:shade val="10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3232</TotalTime>
  <Words>1753</Words>
  <Application>Microsoft Office PowerPoint</Application>
  <PresentationFormat>On-screen Show (4:3)</PresentationFormat>
  <Paragraphs>308</Paragraphs>
  <Slides>46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50" baseType="lpstr">
      <vt:lpstr>Arial</vt:lpstr>
      <vt:lpstr>Calibri</vt:lpstr>
      <vt:lpstr>Century Gothic</vt:lpstr>
      <vt:lpstr>Contemporary blue</vt:lpstr>
      <vt:lpstr>FIN 377: Investments</vt:lpstr>
      <vt:lpstr>Overview</vt:lpstr>
      <vt:lpstr>Learning Objectives</vt:lpstr>
      <vt:lpstr>Readings</vt:lpstr>
      <vt:lpstr>3.1 What is a Market?</vt:lpstr>
      <vt:lpstr>3.1 What is a Market?</vt:lpstr>
      <vt:lpstr>3.1.1 Characteristics of a Good Market</vt:lpstr>
      <vt:lpstr>Efficient Capital Markets</vt:lpstr>
      <vt:lpstr>Informationally Efficient Market</vt:lpstr>
      <vt:lpstr>Weak-Form EMH</vt:lpstr>
      <vt:lpstr>Semistrong-Form EMH</vt:lpstr>
      <vt:lpstr>Strong-Form EMH</vt:lpstr>
      <vt:lpstr>3.1.3 Organization of the Securities Market</vt:lpstr>
      <vt:lpstr>Overview</vt:lpstr>
      <vt:lpstr>The Money Market</vt:lpstr>
      <vt:lpstr>Money Market Securities</vt:lpstr>
      <vt:lpstr>The Bond Market</vt:lpstr>
      <vt:lpstr>3.2.1 Government Bond Issues</vt:lpstr>
      <vt:lpstr>3.2.2 Municipal Bond Issues</vt:lpstr>
      <vt:lpstr>Corporate Bonds</vt:lpstr>
      <vt:lpstr>Equity Securities</vt:lpstr>
      <vt:lpstr>3.2.4 Corporate Stock Issues</vt:lpstr>
      <vt:lpstr>3.2.5 Private Placements</vt:lpstr>
      <vt:lpstr>Derivatives Markets</vt:lpstr>
      <vt:lpstr>Derivatives Markets</vt:lpstr>
      <vt:lpstr>Derivatives Markets</vt:lpstr>
      <vt:lpstr>3.2 Primary Capital Markets</vt:lpstr>
      <vt:lpstr>3.2 Primary Capital Markets</vt:lpstr>
      <vt:lpstr>3.3 Secondary Financial Markets</vt:lpstr>
      <vt:lpstr>3.3 Secondary Financial Markets</vt:lpstr>
      <vt:lpstr>3.3.1 Why Secondary Markets Are Important</vt:lpstr>
      <vt:lpstr>3.3.2 Secondary US Government Bond Markets</vt:lpstr>
      <vt:lpstr>3.3.2 Secondary Municipal Bond Markets</vt:lpstr>
      <vt:lpstr>Secondary Corporate Bond Markets</vt:lpstr>
      <vt:lpstr>3.4 Secondary Equity Markets</vt:lpstr>
      <vt:lpstr>3.4.1 Primary Listing Markets</vt:lpstr>
      <vt:lpstr>3.4.1 Primary Listing Markets</vt:lpstr>
      <vt:lpstr>3.4.2 The Significant Transition of the U.S. Equity Markets</vt:lpstr>
      <vt:lpstr>3.4.2 The Significant Transition of the U.S. Equity Markets</vt:lpstr>
      <vt:lpstr>3.4.2 The Significant Transition of the U.S. Equity Markets</vt:lpstr>
      <vt:lpstr>3.4.2 The Significant Transition of the U.S. Equity Markets</vt:lpstr>
      <vt:lpstr>3.4.2 The Significant Transition of the U.S. Equity Markets</vt:lpstr>
      <vt:lpstr>3.5 Alternative Types of Orders</vt:lpstr>
      <vt:lpstr>3.5.4 Margin Transactions</vt:lpstr>
      <vt:lpstr>3.5.4 Margin Transactions</vt:lpstr>
      <vt:lpstr>3.5.5 Short Sales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Sue</dc:creator>
  <cp:lastModifiedBy>Schrenk, Lawrence</cp:lastModifiedBy>
  <cp:revision>366</cp:revision>
  <dcterms:created xsi:type="dcterms:W3CDTF">2004-10-03T21:09:17Z</dcterms:created>
  <dcterms:modified xsi:type="dcterms:W3CDTF">2020-02-13T15:24:00Z</dcterms:modified>
</cp:coreProperties>
</file>