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101"/>
  </p:notesMasterIdLst>
  <p:handoutMasterIdLst>
    <p:handoutMasterId r:id="rId102"/>
  </p:handoutMasterIdLst>
  <p:sldIdLst>
    <p:sldId id="381" r:id="rId2"/>
    <p:sldId id="393" r:id="rId3"/>
    <p:sldId id="395" r:id="rId4"/>
    <p:sldId id="396" r:id="rId5"/>
    <p:sldId id="394" r:id="rId6"/>
    <p:sldId id="257" r:id="rId7"/>
    <p:sldId id="258" r:id="rId8"/>
    <p:sldId id="259" r:id="rId9"/>
    <p:sldId id="408" r:id="rId10"/>
    <p:sldId id="409" r:id="rId11"/>
    <p:sldId id="410" r:id="rId12"/>
    <p:sldId id="411" r:id="rId13"/>
    <p:sldId id="387" r:id="rId14"/>
    <p:sldId id="388" r:id="rId15"/>
    <p:sldId id="389" r:id="rId16"/>
    <p:sldId id="412" r:id="rId17"/>
    <p:sldId id="413" r:id="rId18"/>
    <p:sldId id="414" r:id="rId19"/>
    <p:sldId id="415" r:id="rId20"/>
    <p:sldId id="416" r:id="rId21"/>
    <p:sldId id="417" r:id="rId22"/>
    <p:sldId id="419" r:id="rId23"/>
    <p:sldId id="420" r:id="rId24"/>
    <p:sldId id="373" r:id="rId25"/>
    <p:sldId id="421" r:id="rId26"/>
    <p:sldId id="422" r:id="rId27"/>
    <p:sldId id="423" r:id="rId28"/>
    <p:sldId id="424" r:id="rId29"/>
    <p:sldId id="425" r:id="rId30"/>
    <p:sldId id="426" r:id="rId31"/>
    <p:sldId id="390" r:id="rId32"/>
    <p:sldId id="427" r:id="rId33"/>
    <p:sldId id="428" r:id="rId34"/>
    <p:sldId id="309" r:id="rId35"/>
    <p:sldId id="429" r:id="rId36"/>
    <p:sldId id="398" r:id="rId37"/>
    <p:sldId id="260" r:id="rId38"/>
    <p:sldId id="262" r:id="rId39"/>
    <p:sldId id="263" r:id="rId40"/>
    <p:sldId id="264" r:id="rId41"/>
    <p:sldId id="265" r:id="rId42"/>
    <p:sldId id="295" r:id="rId43"/>
    <p:sldId id="296" r:id="rId44"/>
    <p:sldId id="297" r:id="rId45"/>
    <p:sldId id="401" r:id="rId46"/>
    <p:sldId id="298" r:id="rId47"/>
    <p:sldId id="300" r:id="rId48"/>
    <p:sldId id="301" r:id="rId49"/>
    <p:sldId id="302" r:id="rId50"/>
    <p:sldId id="303" r:id="rId51"/>
    <p:sldId id="304" r:id="rId52"/>
    <p:sldId id="307" r:id="rId53"/>
    <p:sldId id="305" r:id="rId54"/>
    <p:sldId id="306" r:id="rId55"/>
    <p:sldId id="308" r:id="rId56"/>
    <p:sldId id="310" r:id="rId57"/>
    <p:sldId id="403" r:id="rId58"/>
    <p:sldId id="404" r:id="rId59"/>
    <p:sldId id="405" r:id="rId60"/>
    <p:sldId id="312" r:id="rId61"/>
    <p:sldId id="319" r:id="rId62"/>
    <p:sldId id="392" r:id="rId63"/>
    <p:sldId id="406" r:id="rId64"/>
    <p:sldId id="407" r:id="rId65"/>
    <p:sldId id="285" r:id="rId66"/>
    <p:sldId id="286" r:id="rId67"/>
    <p:sldId id="287" r:id="rId68"/>
    <p:sldId id="399" r:id="rId69"/>
    <p:sldId id="289" r:id="rId70"/>
    <p:sldId id="320" r:id="rId71"/>
    <p:sldId id="322" r:id="rId72"/>
    <p:sldId id="326" r:id="rId73"/>
    <p:sldId id="324" r:id="rId74"/>
    <p:sldId id="325" r:id="rId75"/>
    <p:sldId id="292" r:id="rId76"/>
    <p:sldId id="430" r:id="rId77"/>
    <p:sldId id="293" r:id="rId78"/>
    <p:sldId id="327" r:id="rId79"/>
    <p:sldId id="400" r:id="rId80"/>
    <p:sldId id="329" r:id="rId81"/>
    <p:sldId id="330" r:id="rId82"/>
    <p:sldId id="331" r:id="rId83"/>
    <p:sldId id="332" r:id="rId84"/>
    <p:sldId id="370" r:id="rId85"/>
    <p:sldId id="371" r:id="rId86"/>
    <p:sldId id="372" r:id="rId87"/>
    <p:sldId id="374" r:id="rId88"/>
    <p:sldId id="375" r:id="rId89"/>
    <p:sldId id="377" r:id="rId90"/>
    <p:sldId id="378" r:id="rId91"/>
    <p:sldId id="379" r:id="rId92"/>
    <p:sldId id="380" r:id="rId93"/>
    <p:sldId id="397" r:id="rId94"/>
    <p:sldId id="382" r:id="rId95"/>
    <p:sldId id="383" r:id="rId96"/>
    <p:sldId id="384" r:id="rId97"/>
    <p:sldId id="385" r:id="rId98"/>
    <p:sldId id="346" r:id="rId99"/>
    <p:sldId id="386" r:id="rId100"/>
  </p:sldIdLst>
  <p:sldSz cx="9144000" cy="6858000" type="screen4x3"/>
  <p:notesSz cx="6858000" cy="9144000"/>
  <p:custDataLst>
    <p:tags r:id="rId10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B3C3D3"/>
    <a:srgbClr val="002B5C"/>
    <a:srgbClr val="ADC6D7"/>
    <a:srgbClr val="00BEB9"/>
    <a:srgbClr val="00CAC5"/>
    <a:srgbClr val="00CFCA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17" autoAdjust="0"/>
    <p:restoredTop sz="96163" autoAdjust="0"/>
  </p:normalViewPr>
  <p:slideViewPr>
    <p:cSldViewPr>
      <p:cViewPr varScale="1">
        <p:scale>
          <a:sx n="114" d="100"/>
          <a:sy n="114" d="100"/>
        </p:scale>
        <p:origin x="120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62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03F7FA54-1521-4DD7-9404-29EC1BA7038B}" type="datetimeFigureOut">
              <a:rPr lang="en-US"/>
              <a:pPr>
                <a:defRPr/>
              </a:pPr>
              <a:t>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EBFD8F90-EA37-43C3-8ED6-D915013D7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20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792A5E-E5C0-4D28-9F67-5983207F623A}" type="slidenum">
              <a:rPr lang="en-US"/>
              <a:pPr/>
              <a:t>6</a:t>
            </a:fld>
            <a:endParaRPr lang="en-US"/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6EEE7D-4F02-4913-9D4D-A374B57C3C00}" type="slidenum">
              <a:rPr lang="en-US">
                <a:latin typeface="Arial" charset="0"/>
              </a:rPr>
              <a:pPr/>
              <a:t>22</a:t>
            </a:fld>
            <a:endParaRPr lang="en-US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CF1209-5AF1-49B0-A9B7-C662E6720DCD}" type="slidenum">
              <a:rPr lang="en-US">
                <a:latin typeface="Arial" charset="0"/>
              </a:rPr>
              <a:pPr/>
              <a:t>23</a:t>
            </a:fld>
            <a:endParaRPr lang="en-US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E766F2-0E56-42EB-84AD-053684AB6261}" type="slidenum">
              <a:rPr lang="en-US">
                <a:latin typeface="Arial" charset="0"/>
              </a:rPr>
              <a:pPr/>
              <a:t>24</a:t>
            </a:fld>
            <a:endParaRPr lang="en-US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2B16B2-C4E5-4082-A18B-B467832A0512}" type="slidenum">
              <a:rPr lang="en-US">
                <a:latin typeface="Arial" charset="0"/>
              </a:rPr>
              <a:pPr/>
              <a:t>25</a:t>
            </a:fld>
            <a:endParaRPr lang="en-US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FB7CD3-AEE6-4498-A4F5-3476A3031B6B}" type="slidenum">
              <a:rPr lang="en-US">
                <a:latin typeface="Arial" charset="0"/>
              </a:rPr>
              <a:pPr/>
              <a:t>26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22A476-34BA-43A3-A814-8991D1172942}" type="slidenum">
              <a:rPr lang="en-US">
                <a:latin typeface="Arial" charset="0"/>
              </a:rPr>
              <a:pPr/>
              <a:t>27</a:t>
            </a:fld>
            <a:endParaRPr lang="en-US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069E3E-3785-4B53-BBB7-EC9E6CC71A20}" type="slidenum">
              <a:rPr lang="en-US">
                <a:latin typeface="Arial" charset="0"/>
              </a:rPr>
              <a:pPr/>
              <a:t>28</a:t>
            </a:fld>
            <a:endParaRPr lang="en-US"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6626C5-7E73-4373-9C8E-F7B845EFA293}" type="slidenum">
              <a:rPr lang="en-US">
                <a:latin typeface="Arial" charset="0"/>
              </a:rPr>
              <a:pPr/>
              <a:t>29</a:t>
            </a:fld>
            <a:endParaRPr lang="en-US">
              <a:latin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E8B64F-DCF2-41F0-A12B-784AE6B2A797}" type="slidenum">
              <a:rPr lang="en-US"/>
              <a:pPr/>
              <a:t>7</a:t>
            </a:fld>
            <a:endParaRPr lang="en-US"/>
          </a:p>
        </p:txBody>
      </p:sp>
      <p:sp>
        <p:nvSpPr>
          <p:cNvPr id="63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B07408-FA34-4AD3-A4F6-7D1E3E65C61A}" type="slidenum">
              <a:rPr lang="en-US">
                <a:latin typeface="Arial" charset="0"/>
              </a:rPr>
              <a:pPr/>
              <a:t>30</a:t>
            </a:fld>
            <a:endParaRPr lang="en-US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3792A9-3B26-4818-906A-552E005B4DC7}" type="slidenum">
              <a:rPr lang="en-US">
                <a:latin typeface="Arial" charset="0"/>
              </a:rPr>
              <a:pPr/>
              <a:t>32</a:t>
            </a:fld>
            <a:endParaRPr lang="en-US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434208-A036-4206-BB6A-85283D69A3DE}" type="slidenum">
              <a:rPr lang="en-US">
                <a:latin typeface="Arial" charset="0"/>
              </a:rPr>
              <a:pPr/>
              <a:t>33</a:t>
            </a:fld>
            <a:endParaRPr lang="en-US">
              <a:latin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953AA-ED35-488B-B6AB-D8C2269B23D9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2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1F6137-756B-421C-BAEC-AE07C52E1ED9}" type="slidenum">
              <a:rPr lang="en-US"/>
              <a:pPr/>
              <a:t>8</a:t>
            </a:fld>
            <a:endParaRPr lang="en-US"/>
          </a:p>
        </p:txBody>
      </p:sp>
      <p:sp>
        <p:nvSpPr>
          <p:cNvPr id="63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>
                <a:latin typeface="Century Gothic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95839"/>
            <a:ext cx="5638273" cy="30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26181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641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latin typeface="Century Gothic" pitchFamily="34" charset="0"/>
              </a:defRPr>
            </a:lvl1pPr>
          </a:lstStyle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98013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95549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8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8861331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42" y="32080"/>
            <a:ext cx="9142858" cy="6857143"/>
          </a:xfrm>
          <a:prstGeom prst="rect">
            <a:avLst/>
          </a:prstGeom>
          <a:noFill/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771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/>
              <a:t>Click to edit Master title style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771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315200" y="6324600"/>
            <a:ext cx="1372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142B5BB-0271-4951-9864-F5338956FB8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99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05371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9EF39E9-0DEB-488D-A1FF-A8C274C77028}" type="datetime12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11:01 AM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71" y="6157813"/>
            <a:ext cx="1219200" cy="66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2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</p:sldLayoutIdLst>
  <p:transition spd="med">
    <p:fade thruBlk="1"/>
  </p:transition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4400" b="1">
          <a:solidFill>
            <a:schemeClr val="tx1">
              <a:alpha val="10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3600">
          <a:latin typeface="Arial" panose="020B0604020202020204" pitchFamily="34" charset="0"/>
          <a:cs typeface="Arial" panose="020B0604020202020204" pitchFamily="34" charset="0"/>
        </a:defRPr>
      </a:lvl1pPr>
      <a:lvl2pPr marL="742950" indent="-285750" eaLnBrk="1" hangingPunct="1">
        <a:buChar char="–"/>
        <a:defRPr sz="2800"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eaLnBrk="1" hangingPunct="1">
        <a:buChar char="•"/>
        <a:defRPr sz="2400"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eaLnBrk="1" hangingPunct="1">
        <a:buChar char="–"/>
        <a:defRPr sz="2000"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eaLnBrk="1" hangingPunct="1">
        <a:buChar char="»"/>
        <a:defRPr sz="1800"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8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0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6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8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9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0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1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3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0.w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1.w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2.w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094577"/>
            <a:ext cx="8153400" cy="1306223"/>
          </a:xfrm>
        </p:spPr>
        <p:txBody>
          <a:bodyPr>
            <a:normAutofit lnSpcReduction="10000"/>
          </a:bodyPr>
          <a:lstStyle/>
          <a:p>
            <a:r>
              <a:rPr lang="en-US"/>
              <a:t>Topic 4: </a:t>
            </a:r>
            <a:r>
              <a:rPr lang="en-CA" dirty="0">
                <a:solidFill>
                  <a:schemeClr val="tx1"/>
                </a:solidFill>
              </a:rPr>
              <a:t>An Introduction to Portfolio Management</a:t>
            </a:r>
          </a:p>
          <a:p>
            <a:r>
              <a:rPr lang="en-US" sz="2400" dirty="0"/>
              <a:t>Larry Schrenk, Instructor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 377: Investments</a:t>
            </a:r>
          </a:p>
        </p:txBody>
      </p:sp>
    </p:spTree>
    <p:extLst>
      <p:ext uri="{BB962C8B-B14F-4D97-AF65-F5344CB8AC3E}">
        <p14:creationId xmlns:p14="http://schemas.microsoft.com/office/powerpoint/2010/main" val="3434617955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Bounce</a:t>
            </a:r>
          </a:p>
        </p:txBody>
      </p:sp>
      <p:pic>
        <p:nvPicPr>
          <p:cNvPr id="4956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" y="1600200"/>
            <a:ext cx="759550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Bounce</a:t>
            </a:r>
          </a:p>
        </p:txBody>
      </p:sp>
      <p:pic>
        <p:nvPicPr>
          <p:cNvPr id="4986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" y="1600200"/>
            <a:ext cx="759550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Bounce</a:t>
            </a:r>
          </a:p>
        </p:txBody>
      </p:sp>
      <p:pic>
        <p:nvPicPr>
          <p:cNvPr id="4997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" y="1600200"/>
            <a:ext cx="758500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Bounce</a:t>
            </a:r>
          </a:p>
        </p:txBody>
      </p:sp>
      <p:pic>
        <p:nvPicPr>
          <p:cNvPr id="500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" y="1600200"/>
            <a:ext cx="758500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9465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Bouncing Ball Standard Deviation</a:t>
            </a:r>
          </a:p>
        </p:txBody>
      </p:sp>
      <p:pic>
        <p:nvPicPr>
          <p:cNvPr id="5017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" y="1600200"/>
            <a:ext cx="759550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/>
            <a:r>
              <a:rPr lang="en-US" dirty="0"/>
              <a:t>Diversification: An Analogy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4800600"/>
          </a:xfrm>
        </p:spPr>
        <p:txBody>
          <a:bodyPr>
            <a:normAutofit/>
          </a:bodyPr>
          <a:lstStyle/>
          <a:p>
            <a:r>
              <a:rPr lang="en-US" sz="3200" dirty="0"/>
              <a:t>‘Cancellation’ effect = diversification</a:t>
            </a:r>
          </a:p>
          <a:p>
            <a:endParaRPr lang="en-US" sz="3200" dirty="0"/>
          </a:p>
          <a:p>
            <a:r>
              <a:rPr lang="en-US" sz="3200" dirty="0"/>
              <a:t>Hold one stock and record daily return</a:t>
            </a:r>
          </a:p>
          <a:p>
            <a:pPr lvl="1"/>
            <a:r>
              <a:rPr lang="en-US" dirty="0"/>
              <a:t>The return is very volatile.</a:t>
            </a:r>
          </a:p>
          <a:p>
            <a:pPr lvl="1"/>
            <a:endParaRPr lang="en-US" dirty="0"/>
          </a:p>
          <a:p>
            <a:r>
              <a:rPr lang="en-US" sz="3200" dirty="0"/>
              <a:t>As we add more stock…</a:t>
            </a:r>
          </a:p>
          <a:p>
            <a:pPr lvl="1"/>
            <a:r>
              <a:rPr lang="en-US" dirty="0"/>
              <a:t>Average return less volatile</a:t>
            </a:r>
          </a:p>
          <a:p>
            <a:pPr lvl="1"/>
            <a:r>
              <a:rPr lang="en-US" dirty="0"/>
              <a:t>Larger returns ‘cancels’ smaller returns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Diversification: The </a:t>
            </a:r>
            <a:r>
              <a:rPr lang="en-US" dirty="0" err="1"/>
              <a:t>Dis</a:t>
            </a:r>
            <a:r>
              <a:rPr lang="en-US" dirty="0"/>
              <a:t>-Analogy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Stocks are not identical to balls.</a:t>
            </a:r>
          </a:p>
          <a:p>
            <a:endParaRPr lang="en-US" dirty="0"/>
          </a:p>
          <a:p>
            <a:r>
              <a:rPr lang="en-US" dirty="0"/>
              <a:t>Drop more balls, volatility will </a:t>
            </a:r>
          </a:p>
          <a:p>
            <a:pPr lvl="1"/>
            <a:r>
              <a:rPr lang="en-US" dirty="0"/>
              <a:t>Eventually go to zero.</a:t>
            </a:r>
          </a:p>
          <a:p>
            <a:pPr lvl="1"/>
            <a:endParaRPr lang="en-US" dirty="0"/>
          </a:p>
          <a:p>
            <a:r>
              <a:rPr lang="en-US" dirty="0"/>
              <a:t>Add more stocks, volatility will </a:t>
            </a:r>
          </a:p>
          <a:p>
            <a:pPr lvl="1"/>
            <a:r>
              <a:rPr lang="en-US" dirty="0"/>
              <a:t>Decrease, but</a:t>
            </a:r>
          </a:p>
          <a:p>
            <a:pPr lvl="1"/>
            <a:r>
              <a:rPr lang="en-US" dirty="0"/>
              <a:t>Level out at a point </a:t>
            </a:r>
            <a:r>
              <a:rPr lang="en-US" i="1" dirty="0"/>
              <a:t>well above zero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Stock Diversification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Key Idea: </a:t>
            </a:r>
            <a:r>
              <a:rPr lang="en-US" i="1" dirty="0"/>
              <a:t>No matter how many stocks in my portfolio, the volatility will not get to zero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2546718"/>
      </p:ext>
    </p:extLst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What Different about Stocks?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As I start adding stocks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i="1" dirty="0"/>
              <a:t>non-market</a:t>
            </a:r>
            <a:r>
              <a:rPr lang="en-US" dirty="0"/>
              <a:t> risks of some stocks cancel the </a:t>
            </a:r>
            <a:r>
              <a:rPr lang="en-US" i="1" dirty="0"/>
              <a:t>non-market</a:t>
            </a:r>
            <a:r>
              <a:rPr lang="en-US" dirty="0"/>
              <a:t> risks of other stocks.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volatility begins to go down.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What Different about Stocks?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At some point, all </a:t>
            </a:r>
            <a:r>
              <a:rPr lang="en-US" i="1" dirty="0"/>
              <a:t>non</a:t>
            </a:r>
            <a:r>
              <a:rPr lang="en-US" dirty="0"/>
              <a:t>-market risks cancel each other.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But there is still market risk!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But volatility can never reach zero.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i="1" dirty="0"/>
              <a:t>Diversification cannot reduce market risk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6885565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/>
              <a:t>6.1 Some Background Assumptions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6.2 Markowitz Portfolio Theory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6.3 The Efficient Frontier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6.4 Capital Market Theory</a:t>
            </a:r>
          </a:p>
          <a:p>
            <a:pPr marL="0" indent="0">
              <a:lnSpc>
                <a:spcPct val="200000"/>
              </a:lnSpc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469312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Diversification and Market Risk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Market risk </a:t>
            </a:r>
          </a:p>
          <a:p>
            <a:pPr lvl="1"/>
            <a:r>
              <a:rPr lang="en-US" sz="2400" dirty="0"/>
              <a:t>Impact on all firms in the market</a:t>
            </a:r>
          </a:p>
          <a:p>
            <a:pPr lvl="1"/>
            <a:r>
              <a:rPr lang="en-US" sz="2400" dirty="0"/>
              <a:t>No cancellation effect</a:t>
            </a:r>
          </a:p>
          <a:p>
            <a:pPr lvl="1"/>
            <a:endParaRPr lang="en-US" sz="2400" dirty="0"/>
          </a:p>
          <a:p>
            <a:r>
              <a:rPr lang="en-US" sz="2800" dirty="0"/>
              <a:t>Example: </a:t>
            </a:r>
          </a:p>
          <a:p>
            <a:pPr lvl="1"/>
            <a:r>
              <a:rPr lang="en-US" sz="2400" dirty="0"/>
              <a:t>Government doubles the corporate tax</a:t>
            </a:r>
          </a:p>
          <a:p>
            <a:pPr lvl="1"/>
            <a:r>
              <a:rPr lang="en-US" sz="2400" dirty="0"/>
              <a:t>All firms worse off</a:t>
            </a:r>
          </a:p>
          <a:p>
            <a:pPr lvl="1"/>
            <a:r>
              <a:rPr lang="en-US" sz="2400" dirty="0"/>
              <a:t>Holding many different stocks would not help.</a:t>
            </a:r>
          </a:p>
          <a:p>
            <a:pPr lvl="2"/>
            <a:endParaRPr lang="en-US" sz="2000" dirty="0"/>
          </a:p>
          <a:p>
            <a:r>
              <a:rPr lang="en-US" sz="2800" dirty="0"/>
              <a:t>Diversification can eliminate my portfolio’s exposure to non-markets risks, but not the exposure to market risk.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8" name="Rectangle 16"/>
          <p:cNvSpPr>
            <a:spLocks noChangeArrowheads="1"/>
          </p:cNvSpPr>
          <p:nvPr/>
        </p:nvSpPr>
        <p:spPr bwMode="auto">
          <a:xfrm>
            <a:off x="1447800" y="4191000"/>
            <a:ext cx="6248400" cy="1066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/>
              <a:t>What Happens in Stock Diversification?</a:t>
            </a:r>
            <a:r>
              <a:rPr lang="en-US" sz="3800" dirty="0">
                <a:latin typeface="Arial"/>
                <a:cs typeface="Arial"/>
              </a:rPr>
              <a:t>▪</a:t>
            </a:r>
            <a:endParaRPr lang="en-US" sz="3800" dirty="0"/>
          </a:p>
        </p:txBody>
      </p:sp>
      <p:sp>
        <p:nvSpPr>
          <p:cNvPr id="207876" name="Line 4"/>
          <p:cNvSpPr>
            <a:spLocks noChangeShapeType="1"/>
          </p:cNvSpPr>
          <p:nvPr/>
        </p:nvSpPr>
        <p:spPr bwMode="auto">
          <a:xfrm>
            <a:off x="1447800" y="1828800"/>
            <a:ext cx="0" cy="3429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877" name="Line 5"/>
          <p:cNvSpPr>
            <a:spLocks noChangeShapeType="1"/>
          </p:cNvSpPr>
          <p:nvPr/>
        </p:nvSpPr>
        <p:spPr bwMode="auto">
          <a:xfrm>
            <a:off x="1447800" y="52578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3886200" y="5410200"/>
            <a:ext cx="31242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Number of Stocks</a:t>
            </a:r>
          </a:p>
        </p:txBody>
      </p:sp>
      <p:sp>
        <p:nvSpPr>
          <p:cNvPr id="207879" name="Text Box 7"/>
          <p:cNvSpPr txBox="1">
            <a:spLocks noChangeArrowheads="1"/>
          </p:cNvSpPr>
          <p:nvPr/>
        </p:nvSpPr>
        <p:spPr bwMode="auto">
          <a:xfrm rot="16200000">
            <a:off x="-692943" y="3207543"/>
            <a:ext cx="31242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Volatility of Portfolio</a:t>
            </a:r>
          </a:p>
        </p:txBody>
      </p:sp>
      <p:sp>
        <p:nvSpPr>
          <p:cNvPr id="207880" name="Line 8"/>
          <p:cNvSpPr>
            <a:spLocks noChangeShapeType="1"/>
          </p:cNvSpPr>
          <p:nvPr/>
        </p:nvSpPr>
        <p:spPr bwMode="auto">
          <a:xfrm>
            <a:off x="1447800" y="4191000"/>
            <a:ext cx="6248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884" name="Freeform 12"/>
          <p:cNvSpPr>
            <a:spLocks/>
          </p:cNvSpPr>
          <p:nvPr/>
        </p:nvSpPr>
        <p:spPr bwMode="auto">
          <a:xfrm>
            <a:off x="1447800" y="2057400"/>
            <a:ext cx="6248400" cy="2184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64" y="1152"/>
              </a:cxn>
              <a:cxn ang="0">
                <a:pos x="3936" y="1344"/>
              </a:cxn>
            </a:cxnLst>
            <a:rect l="0" t="0" r="r" b="b"/>
            <a:pathLst>
              <a:path w="3936" h="1376">
                <a:moveTo>
                  <a:pt x="0" y="0"/>
                </a:moveTo>
                <a:cubicBezTo>
                  <a:pt x="104" y="464"/>
                  <a:pt x="208" y="928"/>
                  <a:pt x="864" y="1152"/>
                </a:cubicBezTo>
                <a:cubicBezTo>
                  <a:pt x="1520" y="1376"/>
                  <a:pt x="2728" y="1360"/>
                  <a:pt x="3936" y="1344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885" name="Text Box 13"/>
          <p:cNvSpPr txBox="1">
            <a:spLocks noChangeArrowheads="1"/>
          </p:cNvSpPr>
          <p:nvPr/>
        </p:nvSpPr>
        <p:spPr bwMode="auto">
          <a:xfrm>
            <a:off x="4038600" y="4572000"/>
            <a:ext cx="14478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/>
              <a:t>Market Risk</a:t>
            </a:r>
          </a:p>
        </p:txBody>
      </p:sp>
      <p:sp>
        <p:nvSpPr>
          <p:cNvPr id="207886" name="Text Box 14"/>
          <p:cNvSpPr txBox="1">
            <a:spLocks noChangeArrowheads="1"/>
          </p:cNvSpPr>
          <p:nvPr/>
        </p:nvSpPr>
        <p:spPr bwMode="auto">
          <a:xfrm>
            <a:off x="3276600" y="2209800"/>
            <a:ext cx="25908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Non-Market Risk</a:t>
            </a:r>
          </a:p>
        </p:txBody>
      </p:sp>
      <p:sp>
        <p:nvSpPr>
          <p:cNvPr id="207892" name="Line 20"/>
          <p:cNvSpPr>
            <a:spLocks noChangeShapeType="1"/>
          </p:cNvSpPr>
          <p:nvPr/>
        </p:nvSpPr>
        <p:spPr bwMode="auto">
          <a:xfrm flipH="1">
            <a:off x="1752600" y="2514600"/>
            <a:ext cx="220980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0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7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7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7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8" grpId="0" animBg="1"/>
      <p:bldP spid="207880" grpId="0" animBg="1"/>
      <p:bldP spid="207884" grpId="0" animBg="1"/>
      <p:bldP spid="207885" grpId="0"/>
      <p:bldP spid="207886" grpId="0"/>
      <p:bldP spid="20789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9465"/>
            <a:ext cx="8382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Empirical Diversification Example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Five Companies</a:t>
            </a:r>
          </a:p>
          <a:p>
            <a:pPr lvl="1" eaLnBrk="1" hangingPunct="1"/>
            <a:r>
              <a:rPr lang="en-US" dirty="0"/>
              <a:t>Ford (F)</a:t>
            </a:r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/>
              <a:t>Walt Disney (DIS)</a:t>
            </a:r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/>
              <a:t>IBM</a:t>
            </a:r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/>
              <a:t>Marriott International (MAR)</a:t>
            </a:r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/>
              <a:t>Wal-Mart (WMT)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Diversification Example (cont’d)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Five Equally Weighted Portfolios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u="sng" dirty="0"/>
              <a:t>Portfolio	Equal Value in…			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/>
              <a:t>	F		Ford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/>
              <a:t>	F,D		Ford, Disney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/>
              <a:t>	F,D,I, 	Ford, Disney, IBM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/>
              <a:t>	F,D,I,M	Ford, Disney, IBM, Marriott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/>
              <a:t>	F,D,I,M,W	Ford, Disney, IBM, Marriott, Wal-Mart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/>
          </a:p>
          <a:p>
            <a:r>
              <a:rPr lang="en-US" dirty="0"/>
              <a:t>Minimum Variance Portfolio (MVP)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Individual Returns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" y="1600200"/>
            <a:ext cx="6962134" cy="457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 Portfolio</a:t>
            </a: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" y="1600200"/>
            <a:ext cx="8356510" cy="457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F,D Portfolio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" y="1600200"/>
            <a:ext cx="8356510" cy="457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F,D,I Portfolio</a:t>
            </a: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" y="1600200"/>
            <a:ext cx="8356510" cy="457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F,D,I,M Portfolio</a:t>
            </a: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" y="1600200"/>
            <a:ext cx="8356510" cy="457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F,D,I,M,W Portfolio</a:t>
            </a: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" y="1600200"/>
            <a:ext cx="8356510" cy="457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do we mean by risk aversion, and what evidence indicates that investors are generally risk averse?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are the basic assumptions behind the Markowitz portfolio theory?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do we mean by risk, and what are some measures of risk used in investments?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How do we compute the expected rate of return for a portfolio of assets?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How do we compute the standard deviation of rates of return for an individual risky asset?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are the covariance and correlation statistics and what is the relationship between them?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is the formula for the standard deviation for a portfolio of risky assets, and how does it differ from the standard deviation of an individual risky asset?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Given the formula for the standard deviation of a portfolio, how do we diversify a portfolio?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happens to the portfolio standard deviation when the correlation between the assets changes?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is the mean-variance efficient frontier of risky assets?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determines which portfolio an investor selects on the efficient frontier?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How does capital market theory extend Markowitz portfolio theory with the addition of a risk-free asset?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is the capital market line (CML), and how does it enhance our understanding of the relationship between risk and expected return?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is the market portfolio, and what role does it play in the investment process implied by the CML?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is the difference between systematic and unsystematic risk, and how does that relate to the concept of diversification?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Under what conditions does the CML recommend the use of leverage in forming an investor’s preferred strategy.</a:t>
            </a: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2178901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F,D,I,M,W versus F Portfolio</a:t>
            </a: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" y="1600200"/>
            <a:ext cx="8356510" cy="457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Equally Weighted versus MVP</a:t>
            </a:r>
          </a:p>
        </p:txBody>
      </p:sp>
      <p:pic>
        <p:nvPicPr>
          <p:cNvPr id="502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4283075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27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124200"/>
            <a:ext cx="4283075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MVP versus F Portfolio</a:t>
            </a:r>
          </a:p>
        </p:txBody>
      </p:sp>
      <p:pic>
        <p:nvPicPr>
          <p:cNvPr id="521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" y="1600200"/>
            <a:ext cx="834488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Decreasing Risk</a:t>
            </a:r>
          </a:p>
        </p:txBody>
      </p:sp>
      <p:pic>
        <p:nvPicPr>
          <p:cNvPr id="520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4738" y="1535113"/>
            <a:ext cx="6994525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0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5410200"/>
            <a:ext cx="720810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Well-Diversified Portfolio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r>
              <a:rPr lang="en-US" dirty="0"/>
              <a:t>‘Well-diversified’ portfolio </a:t>
            </a:r>
          </a:p>
          <a:p>
            <a:pPr lvl="1"/>
            <a:r>
              <a:rPr lang="en-US" dirty="0"/>
              <a:t>Non-market risks eliminated by diversification</a:t>
            </a:r>
          </a:p>
          <a:p>
            <a:pPr lvl="1"/>
            <a:endParaRPr lang="en-US" dirty="0"/>
          </a:p>
          <a:p>
            <a:r>
              <a:rPr lang="en-US" dirty="0"/>
              <a:t>Assumption: All investors hold well-diversified portfolios.</a:t>
            </a:r>
          </a:p>
          <a:p>
            <a:pPr lvl="1"/>
            <a:r>
              <a:rPr lang="en-US" dirty="0"/>
              <a:t>Index funds</a:t>
            </a:r>
          </a:p>
          <a:p>
            <a:pPr lvl="2"/>
            <a:r>
              <a:rPr lang="en-US" dirty="0"/>
              <a:t>S&amp;P 500</a:t>
            </a:r>
          </a:p>
          <a:p>
            <a:pPr lvl="2"/>
            <a:r>
              <a:rPr lang="en-US" dirty="0"/>
              <a:t>Russell 3000</a:t>
            </a:r>
          </a:p>
          <a:p>
            <a:pPr lvl="2"/>
            <a:r>
              <a:rPr lang="en-US" dirty="0"/>
              <a:t>Wilshire 5000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If investors hold well-diversified portfolios</a:t>
            </a:r>
            <a:r>
              <a:rPr lang="en-US" sz="2800" dirty="0">
                <a:cs typeface="Arial" charset="0"/>
              </a:rPr>
              <a:t>…</a:t>
            </a:r>
            <a:r>
              <a:rPr lang="en-US" sz="2800" dirty="0"/>
              <a:t> </a:t>
            </a:r>
          </a:p>
          <a:p>
            <a:pPr lvl="1"/>
            <a:r>
              <a:rPr lang="en-US" sz="2400" dirty="0"/>
              <a:t>Ignore non-market risk</a:t>
            </a:r>
          </a:p>
          <a:p>
            <a:pPr lvl="1"/>
            <a:r>
              <a:rPr lang="en-US" sz="2400" dirty="0"/>
              <a:t>No compensation for non-market risk</a:t>
            </a:r>
          </a:p>
          <a:p>
            <a:pPr lvl="1"/>
            <a:r>
              <a:rPr lang="en-US" sz="2400" dirty="0"/>
              <a:t>Only concern is market risk</a:t>
            </a:r>
          </a:p>
          <a:p>
            <a:pPr lvl="1"/>
            <a:endParaRPr lang="en-US" sz="2400" dirty="0"/>
          </a:p>
          <a:p>
            <a:r>
              <a:rPr lang="en-US" sz="2800" dirty="0"/>
              <a:t>Risk Identification.</a:t>
            </a:r>
          </a:p>
          <a:p>
            <a:pPr lvl="1"/>
            <a:r>
              <a:rPr lang="en-US" sz="2400" dirty="0"/>
              <a:t>If you hold a well diversified portfolio, then your only exposure is to market risk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6.2 Markowitz Portfolio Theory</a:t>
            </a:r>
          </a:p>
        </p:txBody>
      </p:sp>
    </p:spTree>
    <p:extLst>
      <p:ext uri="{BB962C8B-B14F-4D97-AF65-F5344CB8AC3E}">
        <p14:creationId xmlns:p14="http://schemas.microsoft.com/office/powerpoint/2010/main" val="685105232"/>
      </p:ext>
    </p:extLst>
  </p:cSld>
  <p:clrMapOvr>
    <a:masterClrMapping/>
  </p:clrMapOvr>
  <p:transition spd="med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6.2 Markowitz Portfolio Theory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02465"/>
            <a:ext cx="8077200" cy="4724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Assumptions regarding investor behavior:</a:t>
            </a:r>
          </a:p>
          <a:p>
            <a:pPr marL="0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6102" lvl="1" indent="-51435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Investments represented by probability distribution </a:t>
            </a:r>
          </a:p>
          <a:p>
            <a:pPr marL="816102" lvl="1" indent="-514350">
              <a:buFont typeface="+mj-lt"/>
              <a:buAutoNum type="arabicPeriod"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6102" lvl="1" indent="-51435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Maximize one-period expected utility with utility curves with diminishing marginal utility of wealth</a:t>
            </a:r>
          </a:p>
          <a:p>
            <a:pPr marL="816102" lvl="1" indent="-514350">
              <a:buFont typeface="+mj-lt"/>
              <a:buAutoNum type="arabicPeriod"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6102" lvl="1" indent="-51435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Estimate </a:t>
            </a:r>
            <a:r>
              <a:rPr lang="en-CA" dirty="0"/>
              <a:t>portfolio risk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as variability of returns</a:t>
            </a:r>
          </a:p>
          <a:p>
            <a:pPr marL="816102" lvl="1" indent="-514350">
              <a:buFont typeface="+mj-lt"/>
              <a:buAutoNum type="arabicPeriod"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6102" lvl="1" indent="-51435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Base decisions on return and risk</a:t>
            </a:r>
          </a:p>
          <a:p>
            <a:pPr marL="1216152" lvl="2" indent="-514350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6102" lvl="1" indent="-51435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Prefer higher returns and less risk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295400"/>
            <a:ext cx="80772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Asset or portfolio is efficient if no other asset or portfolio offers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Higher expected return with the same (or lower) risk or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Lower risk with the same (or higher) expected return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I.e., not dominated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78933" y="283586"/>
            <a:ext cx="8213990" cy="101181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6.2 Markowitz Portfolio Theory</a:t>
            </a:r>
            <a:endParaRPr lang="en-CA" dirty="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59465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CA" dirty="0"/>
              <a:t>6.2.1 Alternative Measures of Risk</a:t>
            </a:r>
            <a:endParaRPr lang="en-US" b="1" dirty="0"/>
          </a:p>
        </p:txBody>
      </p:sp>
      <p:sp>
        <p:nvSpPr>
          <p:cNvPr id="54272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02465"/>
            <a:ext cx="8153400" cy="48768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Variance or standard deviation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Range of returns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Returns below expectations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Semi-variance (only considers deviations below the mean)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Assumes investors minimize damage from returns less than some target rate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/>
              <a:t>Reilley, </a:t>
            </a:r>
            <a:r>
              <a:rPr lang="en-US" i="1" dirty="0"/>
              <a:t>et al</a:t>
            </a:r>
            <a:r>
              <a:rPr lang="en-US" dirty="0"/>
              <a:t>., </a:t>
            </a:r>
            <a:r>
              <a:rPr lang="en-US" i="1" dirty="0"/>
              <a:t>Investment Analysis and Portfolio Management</a:t>
            </a:r>
            <a:r>
              <a:rPr lang="en-US" dirty="0"/>
              <a:t>, Chap. 6</a:t>
            </a:r>
            <a:endParaRPr lang="it-IT" dirty="0"/>
          </a:p>
          <a:p>
            <a:pPr marL="0" indent="0">
              <a:lnSpc>
                <a:spcPct val="20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</a:t>
            </a:r>
          </a:p>
        </p:txBody>
      </p:sp>
    </p:spTree>
    <p:extLst>
      <p:ext uri="{BB962C8B-B14F-4D97-AF65-F5344CB8AC3E}">
        <p14:creationId xmlns:p14="http://schemas.microsoft.com/office/powerpoint/2010/main" val="40758940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CA" dirty="0"/>
              <a:t>6.2.1 Alternative Measures of Risk</a:t>
            </a:r>
            <a:endParaRPr lang="en-US" b="1" dirty="0"/>
          </a:p>
        </p:txBody>
      </p:sp>
      <p:sp>
        <p:nvSpPr>
          <p:cNvPr id="6359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00930"/>
            <a:ext cx="8458200" cy="4876800"/>
          </a:xfrm>
        </p:spPr>
        <p:txBody>
          <a:bodyPr/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Advantages variance/standard deviation</a:t>
            </a:r>
          </a:p>
          <a:p>
            <a:pPr marL="0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Measure is somewhat intuitive</a:t>
            </a:r>
          </a:p>
          <a:p>
            <a:pPr marL="788670" lvl="1" indent="-514350">
              <a:buFont typeface="+mj-lt"/>
              <a:buAutoNum type="arabicPeriod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8670" lvl="1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Widely recognized risk measure </a:t>
            </a:r>
          </a:p>
          <a:p>
            <a:pPr marL="788670" lvl="1" indent="-514350">
              <a:lnSpc>
                <a:spcPct val="110000"/>
              </a:lnSpc>
              <a:buFont typeface="+mj-lt"/>
              <a:buAutoNum type="arabicPeriod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8670" lvl="1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Used in most asset pricing models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6.2.2 Expected Rates of Return</a:t>
            </a:r>
            <a:endParaRPr lang="en-US" b="1" dirty="0"/>
          </a:p>
        </p:txBody>
      </p:sp>
      <p:sp>
        <p:nvSpPr>
          <p:cNvPr id="54374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02465"/>
            <a:ext cx="8153400" cy="4876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Expected rate of return </a:t>
            </a:r>
          </a:p>
          <a:p>
            <a:pPr lvl="1">
              <a:lnSpc>
                <a:spcPct val="11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For an individual investment</a:t>
            </a:r>
          </a:p>
          <a:p>
            <a:pPr lvl="2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Sum of potential returns multiplied by probability of returns</a:t>
            </a:r>
          </a:p>
          <a:p>
            <a:pPr lvl="2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For 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portfolio of investments</a:t>
            </a:r>
          </a:p>
          <a:p>
            <a:pPr lvl="2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Weighted average of the expected rates of individual investments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6.2.2 Expected Rates of Return</a:t>
            </a:r>
            <a:endParaRPr lang="en-US" b="1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9" y="1981200"/>
            <a:ext cx="899283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6.2.2 Expected Rates of Return</a:t>
            </a:r>
            <a:endParaRPr lang="en-US" b="1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143672"/>
            <a:ext cx="9118411" cy="28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6.2.3 Variance of Returns for an Individual Investment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 variance is a measure of the variation of possible rates of return: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D7FCE7CC-AEE8-475D-9CC0-C85540AB8B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50467"/>
              </p:ext>
            </p:extLst>
          </p:nvPr>
        </p:nvGraphicFramePr>
        <p:xfrm>
          <a:off x="2286000" y="3124200"/>
          <a:ext cx="3124200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3" imgW="1129810" imgH="609336" progId="Equation.DSMT4">
                  <p:embed/>
                </p:oleObj>
              </mc:Choice>
              <mc:Fallback>
                <p:oleObj name="Equation" r:id="rId3" imgW="1129810" imgH="609336" progId="Equation.DSMT4">
                  <p:embed/>
                  <p:pic>
                    <p:nvPicPr>
                      <p:cNvPr id="1095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124200"/>
                        <a:ext cx="3124200" cy="167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6.2.3 Variance of Returns for an Individual Investment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 standard deviation is also a measure of the variation of possible rates of return: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BC5AB608-845F-40B8-91C3-40336A35E9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207905"/>
              </p:ext>
            </p:extLst>
          </p:nvPr>
        </p:nvGraphicFramePr>
        <p:xfrm>
          <a:off x="2133600" y="3581400"/>
          <a:ext cx="4492625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Equation" r:id="rId3" imgW="1625400" imgH="660240" progId="Equation.DSMT4">
                  <p:embed/>
                </p:oleObj>
              </mc:Choice>
              <mc:Fallback>
                <p:oleObj name="Equation" r:id="rId3" imgW="1625400" imgH="660240" progId="Equation.DSMT4">
                  <p:embed/>
                  <p:pic>
                    <p:nvPicPr>
                      <p:cNvPr id="1157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581400"/>
                        <a:ext cx="4492625" cy="181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3206276"/>
      </p:ext>
    </p:extLst>
  </p:cSld>
  <p:clrMapOvr>
    <a:masterClrMapping/>
  </p:clrMapOvr>
  <p:transition spd="med"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6.2.3 Variance (Standard Deviation) of Returns for an Individual Investment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5" y="2233613"/>
            <a:ext cx="9048464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6.2.4 Variance of Returns for a Portfolio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Covariance of Returns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Degree to which two variables “move together” over time</a:t>
            </a: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dirty="0"/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055C0C88-F74E-4B1C-A6FF-5A5EDDED2E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835345"/>
              </p:ext>
            </p:extLst>
          </p:nvPr>
        </p:nvGraphicFramePr>
        <p:xfrm>
          <a:off x="1676400" y="3429000"/>
          <a:ext cx="5575094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Equation" r:id="rId3" imgW="1650960" imgH="609480" progId="Equation.DSMT4">
                  <p:embed/>
                </p:oleObj>
              </mc:Choice>
              <mc:Fallback>
                <p:oleObj name="Equation" r:id="rId3" imgW="1650960" imgH="609480" progId="Equation.DSMT4">
                  <p:embed/>
                  <p:pic>
                    <p:nvPicPr>
                      <p:cNvPr id="1341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429000"/>
                        <a:ext cx="5575094" cy="205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6.2.4 Variance of Returns for a Portfolio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587" y="1502465"/>
            <a:ext cx="8858826" cy="456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6.2.4 Variance of Returns for a Portfolio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05960"/>
            <a:ext cx="7248956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6.1 Some Background Assumptions</a:t>
            </a:r>
          </a:p>
        </p:txBody>
      </p:sp>
    </p:spTree>
    <p:extLst>
      <p:ext uri="{BB962C8B-B14F-4D97-AF65-F5344CB8AC3E}">
        <p14:creationId xmlns:p14="http://schemas.microsoft.com/office/powerpoint/2010/main" val="3433661985"/>
      </p:ext>
    </p:extLst>
  </p:cSld>
  <p:clrMapOvr>
    <a:masterClrMapping/>
  </p:clrMapOvr>
  <p:transition spd="med"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6.2.4 Variance of Returns for a Portfolio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44" y="1502465"/>
            <a:ext cx="7410511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6.2.4 Variance of Returns for a Portfolio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52600"/>
            <a:ext cx="86793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6.2.4 Variance of Returns for a Portfolio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02465"/>
            <a:ext cx="6631080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6.2.4 Variance of Returns for a Portfolio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Covariance and Correlation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Correlation coefficient (</a:t>
            </a:r>
            <a:r>
              <a:rPr lang="en-US" dirty="0">
                <a:latin typeface="Symbol" panose="05050102010706020507" pitchFamily="18" charset="2"/>
              </a:rPr>
              <a:t>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standardizes covariance by dividing by the product of the individual standard deviations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64A84E9-B3FB-438B-9A7E-C6332101C5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68610"/>
              </p:ext>
            </p:extLst>
          </p:nvPr>
        </p:nvGraphicFramePr>
        <p:xfrm>
          <a:off x="3048000" y="4038600"/>
          <a:ext cx="3657600" cy="1943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Equation" r:id="rId3" imgW="863280" imgH="457200" progId="Equation.DSMT4">
                  <p:embed/>
                </p:oleObj>
              </mc:Choice>
              <mc:Fallback>
                <p:oleObj name="Equation" r:id="rId3" imgW="863280" imgH="457200" progId="Equation.DSMT4">
                  <p:embed/>
                  <p:pic>
                    <p:nvPicPr>
                      <p:cNvPr id="1372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038600"/>
                        <a:ext cx="3657600" cy="19437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6.2.4 Variance of Returns for a Portfolio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Correlation varies in the range +1 to -1 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+1 indicates perfect positive correlation.  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–1 indicates perfect negative correlation. </a:t>
            </a:r>
            <a:endParaRPr lang="en-CA" sz="3200" i="1" baseline="-25000" dirty="0"/>
          </a:p>
        </p:txBody>
      </p:sp>
    </p:spTree>
  </p:cSld>
  <p:clrMapOvr>
    <a:masterClrMapping/>
  </p:clrMapOvr>
  <p:transition spd="med"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6.2.4 Variance of Returns for a Portfolio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1510854"/>
            <a:ext cx="8915400" cy="462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6.2.4 Variance of Returns for a Portfolio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Portfolio Variance Formula</a:t>
            </a:r>
          </a:p>
          <a:p>
            <a:endParaRPr lang="en-CA" b="1" dirty="0"/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b="1" dirty="0"/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b="1" dirty="0"/>
          </a:p>
          <a:p>
            <a:endParaRPr lang="en-CA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5F4DFB9-718B-4601-8AAE-5BD7F502FE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387537"/>
              </p:ext>
            </p:extLst>
          </p:nvPr>
        </p:nvGraphicFramePr>
        <p:xfrm>
          <a:off x="786016" y="2971800"/>
          <a:ext cx="7571967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Equation" r:id="rId3" imgW="2209680" imgH="444240" progId="Equation.DSMT4">
                  <p:embed/>
                </p:oleObj>
              </mc:Choice>
              <mc:Fallback>
                <p:oleObj name="Equation" r:id="rId3" imgW="2209680" imgH="4442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B36D875-28F2-4CA1-BD6C-8767ACEAE2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6016" y="2971800"/>
                        <a:ext cx="7571967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6.2.4 Variance of Returns for a Portfolio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Two-Asset Portfolio Variance Formula</a:t>
            </a: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b="1" dirty="0"/>
          </a:p>
          <a:p>
            <a:endParaRPr lang="en-CA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5F4DFB9-718B-4601-8AAE-5BD7F502FE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279174"/>
              </p:ext>
            </p:extLst>
          </p:nvPr>
        </p:nvGraphicFramePr>
        <p:xfrm>
          <a:off x="800100" y="3276600"/>
          <a:ext cx="7545388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Equation" r:id="rId3" imgW="2222280" imgH="253800" progId="Equation.DSMT4">
                  <p:embed/>
                </p:oleObj>
              </mc:Choice>
              <mc:Fallback>
                <p:oleObj name="Equation" r:id="rId3" imgW="222228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5F4DFB9-718B-4601-8AAE-5BD7F502FE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0100" y="3276600"/>
                        <a:ext cx="7545388" cy="862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5777100"/>
      </p:ext>
    </p:extLst>
  </p:cSld>
  <p:clrMapOvr>
    <a:masterClrMapping/>
  </p:clrMapOvr>
  <p:transition spd="med">
    <p:fade thruBlk="1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6.2.5 Standard Deviation of Returns for a Portfolio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Portfolio </a:t>
            </a:r>
            <a:r>
              <a:rPr lang="en-CA" b="1" dirty="0"/>
              <a:t>Standard Deviation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 Formula</a:t>
            </a:r>
          </a:p>
          <a:p>
            <a:endParaRPr lang="en-CA" b="1" dirty="0"/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b="1" dirty="0"/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b="1" dirty="0"/>
          </a:p>
          <a:p>
            <a:endParaRPr lang="en-CA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5F4DFB9-718B-4601-8AAE-5BD7F502FE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776078"/>
              </p:ext>
            </p:extLst>
          </p:nvPr>
        </p:nvGraphicFramePr>
        <p:xfrm>
          <a:off x="468513" y="3200400"/>
          <a:ext cx="7641447" cy="167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Equation" r:id="rId3" imgW="2260440" imgH="495000" progId="Equation.DSMT4">
                  <p:embed/>
                </p:oleObj>
              </mc:Choice>
              <mc:Fallback>
                <p:oleObj name="Equation" r:id="rId3" imgW="2260440" imgH="4950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5F4DFB9-718B-4601-8AAE-5BD7F502FE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513" y="3200400"/>
                        <a:ext cx="7641447" cy="167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6637766"/>
      </p:ext>
    </p:extLst>
  </p:cSld>
  <p:clrMapOvr>
    <a:masterClrMapping/>
  </p:clrMapOvr>
  <p:transition spd="med">
    <p:fade thruBlk="1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6.2.5 Standard Deviation of Returns for a Portfolio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Two-Asset </a:t>
            </a:r>
            <a:r>
              <a:rPr lang="en-CA" b="1" dirty="0"/>
              <a:t>Standard Deviation 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Variance Formula</a:t>
            </a: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b="1" dirty="0"/>
          </a:p>
          <a:p>
            <a:endParaRPr lang="en-CA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5F4DFB9-718B-4601-8AAE-5BD7F502FE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414676"/>
              </p:ext>
            </p:extLst>
          </p:nvPr>
        </p:nvGraphicFramePr>
        <p:xfrm>
          <a:off x="298450" y="3438525"/>
          <a:ext cx="8170863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Equation" r:id="rId3" imgW="2286000" imgH="304560" progId="Equation.DSMT4">
                  <p:embed/>
                </p:oleObj>
              </mc:Choice>
              <mc:Fallback>
                <p:oleObj name="Equation" r:id="rId3" imgW="2286000" imgH="3045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5F4DFB9-718B-4601-8AAE-5BD7F502FE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8450" y="3438525"/>
                        <a:ext cx="8170863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3095694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6.1 Some Background Assumptions</a:t>
            </a:r>
            <a:endParaRPr lang="en-US" dirty="0"/>
          </a:p>
        </p:txBody>
      </p:sp>
      <p:sp>
        <p:nvSpPr>
          <p:cNvPr id="52941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02465"/>
            <a:ext cx="79248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Investors maximize return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for a given level of risk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Portfolio includes all assets and liabilities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Relationship between the returns important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good portfolio more than collection of individually good investments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6.2.5 Standard Deviation of a Portfolio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Any asset or portfolio described by two characteristics:</a:t>
            </a:r>
          </a:p>
          <a:p>
            <a:pPr marL="0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 expected rate of return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 standard deviation of returns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6.2.5 Standard Deviation of a Portfolio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0587" y="1600200"/>
            <a:ext cx="7362825" cy="478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Asset Portfolio: Example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15240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itchFamily="34" charset="0"/>
                        </a:rPr>
                        <a:t>Asset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itchFamily="34" charset="0"/>
                        </a:rPr>
                        <a:t>Return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ymbol" pitchFamily="18" charset="2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itchFamily="34" charset="0"/>
                        </a:rPr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lt1"/>
                          </a:solidFill>
                          <a:latin typeface="Symbol" pitchFamily="18" charset="2"/>
                          <a:ea typeface="+mn-ea"/>
                          <a:cs typeface="+mn-cs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itchFamily="34" charset="0"/>
                        </a:rPr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itchFamily="34" charset="0"/>
                        </a:rPr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itchFamily="34" charset="0"/>
                        </a:rPr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itchFamily="34" charset="0"/>
                        </a:rPr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itchFamily="34" charset="0"/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itchFamily="34" charset="0"/>
                        </a:rPr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itchFamily="34" charset="0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04834" name="Object 2"/>
          <p:cNvGraphicFramePr>
            <a:graphicFrameLocks noChangeAspect="1"/>
          </p:cNvGraphicFramePr>
          <p:nvPr/>
        </p:nvGraphicFramePr>
        <p:xfrm>
          <a:off x="381000" y="3657600"/>
          <a:ext cx="8253412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6" name="Equation" r:id="rId3" imgW="4609800" imgH="876240" progId="Equation.DSMT4">
                  <p:embed/>
                </p:oleObj>
              </mc:Choice>
              <mc:Fallback>
                <p:oleObj name="Equation" r:id="rId3" imgW="4609800" imgH="876240" progId="Equation.DSMT4">
                  <p:embed/>
                  <p:pic>
                    <p:nvPicPr>
                      <p:cNvPr id="5048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657600"/>
                        <a:ext cx="8253412" cy="158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4835" name="Object 3"/>
          <p:cNvGraphicFramePr>
            <a:graphicFrameLocks noChangeAspect="1"/>
          </p:cNvGraphicFramePr>
          <p:nvPr/>
        </p:nvGraphicFramePr>
        <p:xfrm>
          <a:off x="304800" y="2743200"/>
          <a:ext cx="44545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7" name="Equation" r:id="rId5" imgW="2501640" imgH="507960" progId="Equation.DSMT4">
                  <p:embed/>
                </p:oleObj>
              </mc:Choice>
              <mc:Fallback>
                <p:oleObj name="Equation" r:id="rId5" imgW="2501640" imgH="507960" progId="Equation.DSMT4">
                  <p:embed/>
                  <p:pic>
                    <p:nvPicPr>
                      <p:cNvPr id="5048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743200"/>
                        <a:ext cx="44545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4800" y="5334000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/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</a:rPr>
              <a:t>NOTE: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rPr>
              <a:t>s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</a:rPr>
              <a:t>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</a:rPr>
              <a:t> &lt; </a:t>
            </a:r>
            <a:r>
              <a:rPr lang="en-US" sz="2400" kern="0" dirty="0" err="1">
                <a:solidFill>
                  <a:sysClr val="windowText" lastClr="000000"/>
                </a:solidFill>
                <a:latin typeface="Symbol" pitchFamily="18" charset="2"/>
              </a:rPr>
              <a:t>s</a:t>
            </a:r>
            <a:r>
              <a:rPr lang="en-US" sz="2400" kern="0" baseline="-25000" dirty="0" err="1">
                <a:solidFill>
                  <a:sysClr val="windowText" lastClr="000000"/>
                </a:solidFill>
                <a:latin typeface="Century Gothic" pitchFamily="34" charset="0"/>
              </a:rPr>
              <a:t>A</a:t>
            </a:r>
            <a:r>
              <a:rPr lang="en-US" sz="2400" kern="0" baseline="-25000" dirty="0">
                <a:solidFill>
                  <a:sysClr val="windowText" lastClr="000000"/>
                </a:solidFill>
                <a:latin typeface="Century Gothic" pitchFamily="34" charset="0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Century Gothic" pitchFamily="34" charset="0"/>
              </a:rPr>
              <a:t>and </a:t>
            </a:r>
            <a:r>
              <a:rPr lang="en-US" sz="2400" kern="0" dirty="0">
                <a:solidFill>
                  <a:sysClr val="windowText" lastClr="000000"/>
                </a:solidFill>
                <a:latin typeface="Symbol" pitchFamily="18" charset="2"/>
              </a:rPr>
              <a:t>s</a:t>
            </a:r>
            <a:r>
              <a:rPr lang="en-US" sz="2400" kern="0" baseline="-25000" dirty="0">
                <a:solidFill>
                  <a:sysClr val="windowText" lastClr="000000"/>
                </a:solidFill>
                <a:latin typeface="Century Gothic" pitchFamily="34" charset="0"/>
              </a:rPr>
              <a:t>p</a:t>
            </a:r>
            <a:r>
              <a:rPr lang="en-US" sz="2400" kern="0" dirty="0">
                <a:solidFill>
                  <a:sysClr val="windowText" lastClr="000000"/>
                </a:solidFill>
                <a:latin typeface="Century Gothic" pitchFamily="34" charset="0"/>
              </a:rPr>
              <a:t> &lt; </a:t>
            </a:r>
            <a:r>
              <a:rPr lang="en-US" sz="2400" kern="0" dirty="0" err="1">
                <a:solidFill>
                  <a:sysClr val="windowText" lastClr="000000"/>
                </a:solidFill>
                <a:latin typeface="Symbol" pitchFamily="18" charset="2"/>
              </a:rPr>
              <a:t>s</a:t>
            </a:r>
            <a:r>
              <a:rPr lang="en-US" sz="2400" kern="0" baseline="-25000" dirty="0" err="1">
                <a:solidFill>
                  <a:sysClr val="windowText" lastClr="000000"/>
                </a:solidFill>
                <a:latin typeface="Century Gothic" pitchFamily="34" charset="0"/>
              </a:rPr>
              <a:t>B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Example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If I hold a stock with a standard deviation of 20%, would I get more diversification by adding a stock with a standard deviation of 10% or 30%?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If I added two stocks each with a standard deviation of 25%, the standard deviation of the portfolio could be anywhere from 25% to 0%</a:t>
            </a:r>
            <a:r>
              <a:rPr lang="en-US" sz="2800" dirty="0">
                <a:cs typeface="Arial" charset="0"/>
              </a:rPr>
              <a:t>–depending on the correlation.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Arial" charset="0"/>
              </a:rPr>
              <a:t>If </a:t>
            </a:r>
            <a:r>
              <a:rPr lang="en-US" sz="2400" dirty="0">
                <a:latin typeface="Symbol" pitchFamily="18" charset="2"/>
              </a:rPr>
              <a:t>r</a:t>
            </a:r>
            <a:r>
              <a:rPr lang="en-US" sz="2400" dirty="0"/>
              <a:t> = 1, </a:t>
            </a:r>
            <a:r>
              <a:rPr lang="en-US" sz="2400" dirty="0">
                <a:latin typeface="Symbol" pitchFamily="18" charset="2"/>
              </a:rPr>
              <a:t>s</a:t>
            </a:r>
            <a:r>
              <a:rPr lang="en-US" sz="2400" dirty="0"/>
              <a:t> = 25%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>
                <a:cs typeface="Arial" charset="0"/>
              </a:rPr>
              <a:t>If </a:t>
            </a:r>
            <a:r>
              <a:rPr lang="en-US" sz="2400" dirty="0">
                <a:latin typeface="Symbol" pitchFamily="18" charset="2"/>
              </a:rPr>
              <a:t>r</a:t>
            </a:r>
            <a:r>
              <a:rPr lang="en-US" sz="2400" dirty="0"/>
              <a:t> = -1, </a:t>
            </a:r>
            <a:r>
              <a:rPr lang="en-US" sz="2400" dirty="0">
                <a:latin typeface="Symbol" pitchFamily="18" charset="2"/>
              </a:rPr>
              <a:t>s</a:t>
            </a:r>
            <a:r>
              <a:rPr lang="en-US" sz="2400" dirty="0"/>
              <a:t> = 0% (with the optimal weights)</a:t>
            </a:r>
            <a:endParaRPr lang="en-US" sz="2400" dirty="0">
              <a:cs typeface="Arial" charset="0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cs typeface="Arial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Standard Deviation and Stock Risk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10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Standard deviation tells nothing about</a:t>
            </a:r>
            <a:r>
              <a:rPr lang="en-US" sz="3200" dirty="0">
                <a:cs typeface="Arial" charset="0"/>
              </a:rPr>
              <a:t>…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Stock’s diversification effect on a portfolio; or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Whether including that stock will increase or decrease the exposure to market risk.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3200" dirty="0"/>
              <a:t>Thus, standard deviation (and variance)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Not a correct measure of market risk, and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Cannot be used as our measure of risk in the analysis of stocks.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6.2.6 A Three-Asset Portfolio</a:t>
            </a:r>
            <a:endParaRPr lang="en-US" b="1" dirty="0"/>
          </a:p>
        </p:txBody>
      </p:sp>
      <p:sp>
        <p:nvSpPr>
          <p:cNvPr id="5713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21735"/>
            <a:ext cx="8305800" cy="4876800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Extend </a:t>
            </a:r>
            <a:r>
              <a:rPr lang="en-US" sz="4000" dirty="0"/>
              <a:t>results to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/>
              <a:t>n asset portfolio</a:t>
            </a:r>
          </a:p>
          <a:p>
            <a:pPr>
              <a:lnSpc>
                <a:spcPts val="3500"/>
              </a:lnSpc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5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More assets; more risk reduction</a:t>
            </a:r>
          </a:p>
          <a:p>
            <a:pPr>
              <a:lnSpc>
                <a:spcPts val="3500"/>
              </a:lnSpc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5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Amount of computation increases rapidly (geometrically)</a:t>
            </a:r>
          </a:p>
          <a:p>
            <a:pPr marL="0" indent="0">
              <a:lnSpc>
                <a:spcPts val="3500"/>
              </a:lnSpc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29628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6.2.7 Estimation Issues</a:t>
            </a:r>
            <a:endParaRPr lang="en-US" b="1" dirty="0"/>
          </a:p>
        </p:txBody>
      </p:sp>
      <p:sp>
        <p:nvSpPr>
          <p:cNvPr id="5713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78696"/>
            <a:ext cx="83058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Results depend on accurate statistical inputs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Estimates of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Expected returns 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Standard deviation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Correlation coefficient 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Among entire set of assets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100 assets, 4,950 correlation estimates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Estimation risk refers to potential errors</a:t>
            </a:r>
          </a:p>
        </p:txBody>
      </p:sp>
    </p:spTree>
    <p:extLst>
      <p:ext uri="{BB962C8B-B14F-4D97-AF65-F5344CB8AC3E}">
        <p14:creationId xmlns:p14="http://schemas.microsoft.com/office/powerpoint/2010/main" val="2244888434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6.2.7 Estimation Issues</a:t>
            </a:r>
            <a:endParaRPr lang="en-US" b="1" dirty="0"/>
          </a:p>
        </p:txBody>
      </p:sp>
      <p:sp>
        <p:nvSpPr>
          <p:cNvPr id="572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single market model (like CAPM), the number of correlations reduces to the number of assets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Single index market model: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R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a</a:t>
            </a:r>
            <a:r>
              <a:rPr lang="en-US" baseline="-25000" dirty="0"/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aseline="-25000" dirty="0" err="1"/>
              <a:t>i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aseline="-25000" dirty="0" err="1"/>
              <a:t>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dirty="0" err="1">
                <a:latin typeface="Symbol" panose="05050102010706020507" pitchFamily="18" charset="2"/>
              </a:rPr>
              <a:t>e</a:t>
            </a:r>
            <a:r>
              <a:rPr lang="en-US" baseline="-25000" dirty="0" err="1"/>
              <a:t>i</a:t>
            </a:r>
            <a:endParaRPr lang="en-US" baseline="-25000" dirty="0"/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6.3 The Efficient Frontier</a:t>
            </a:r>
          </a:p>
        </p:txBody>
      </p:sp>
    </p:spTree>
    <p:extLst>
      <p:ext uri="{BB962C8B-B14F-4D97-AF65-F5344CB8AC3E}">
        <p14:creationId xmlns:p14="http://schemas.microsoft.com/office/powerpoint/2010/main" val="2297597114"/>
      </p:ext>
    </p:extLst>
  </p:cSld>
  <p:clrMapOvr>
    <a:masterClrMapping/>
  </p:clrMapOvr>
  <p:transition spd="med">
    <p:fade thruBlk="1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6.3 The Efficient Frontier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02465"/>
            <a:ext cx="7772400" cy="49530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Portfolios with maximum return for given level of risk (or the minimum risk for </a:t>
            </a:r>
            <a:r>
              <a:rPr lang="en-US" dirty="0"/>
              <a:t>given level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return)</a:t>
            </a:r>
          </a:p>
          <a:p>
            <a:pPr>
              <a:lnSpc>
                <a:spcPct val="12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CA" dirty="0"/>
              <a:t>P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ortfolios on efficient frontier have either a higher return for same risk or lower risk for same return</a:t>
            </a:r>
          </a:p>
          <a:p>
            <a:pPr>
              <a:lnSpc>
                <a:spcPct val="120000"/>
              </a:lnSpc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6.1.1 Risk Aversion</a:t>
            </a:r>
            <a:endParaRPr lang="en-US" dirty="0"/>
          </a:p>
        </p:txBody>
      </p:sp>
      <p:sp>
        <p:nvSpPr>
          <p:cNvPr id="63181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02465"/>
            <a:ext cx="7924800" cy="4876800"/>
          </a:xfrm>
        </p:spPr>
        <p:txBody>
          <a:bodyPr>
            <a:normAutofit fontScale="92500" lnSpcReduction="10000"/>
          </a:bodyPr>
          <a:lstStyle/>
          <a:p>
            <a:pPr marL="0" indent="0" eaLnBrk="0" hangingPunc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equal return, risk-averse investors select asset with lower risk</a:t>
            </a:r>
          </a:p>
          <a:p>
            <a:pPr marL="0" indent="0" eaLnBrk="0" hangingPunc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Evidence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Insurance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purchases: life insurance, car insurance, and health insurance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Bond yield increases with risk classifications, 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all investors are risk averse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depend on the amount of money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Risk small amounts; insure large losses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6.3 The Efficient Frontier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1470" y="1486996"/>
            <a:ext cx="6612136" cy="344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82D727-B1F9-4131-84C9-9C422F3AB91C}"/>
              </a:ext>
            </a:extLst>
          </p:cNvPr>
          <p:cNvSpPr/>
          <p:nvPr/>
        </p:nvSpPr>
        <p:spPr>
          <a:xfrm>
            <a:off x="32238" y="4956896"/>
            <a:ext cx="8610600" cy="1059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Portfolio A dominates C because it has an equal return but less risk</a:t>
            </a:r>
          </a:p>
          <a:p>
            <a:pPr lvl="1">
              <a:lnSpc>
                <a:spcPct val="120000"/>
              </a:lnSpc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Portfolio B dominates C because it has equal risk but a higher expected return</a:t>
            </a: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6.3 The Efficient Frontier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02465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Constrained optimization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problem: Select investment weights that minimize portfolio risk while satisfying two restrictions: 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31036" lvl="2" indent="-571500">
              <a:buFont typeface="+mj-lt"/>
              <a:buAutoNum type="romanLcPeriod"/>
            </a:pPr>
            <a:r>
              <a:rPr lang="en-CA" sz="3500" dirty="0">
                <a:latin typeface="Arial" panose="020B0604020202020204" pitchFamily="34" charset="0"/>
                <a:cs typeface="Arial" panose="020B0604020202020204" pitchFamily="34" charset="0"/>
              </a:rPr>
              <a:t>Produce a return at least as large as goal, R; and </a:t>
            </a:r>
          </a:p>
          <a:p>
            <a:pPr marL="1431036" lvl="2" indent="-571500">
              <a:buFont typeface="+mj-lt"/>
              <a:buAutoNum type="romanLcPeriod"/>
            </a:pPr>
            <a:endParaRPr lang="en-CA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31036" lvl="2" indent="-571500">
              <a:buFont typeface="+mj-lt"/>
              <a:buAutoNum type="romanLcPeriod"/>
            </a:pPr>
            <a:r>
              <a:rPr lang="en-CA" sz="3500" dirty="0">
                <a:latin typeface="Arial" panose="020B0604020202020204" pitchFamily="34" charset="0"/>
                <a:cs typeface="Arial" panose="020B0604020202020204" pitchFamily="34" charset="0"/>
              </a:rPr>
              <a:t>Weights must sum to 1.0</a:t>
            </a:r>
          </a:p>
          <a:p>
            <a:pPr marL="1431036" lvl="2" indent="-571500">
              <a:buFont typeface="+mj-lt"/>
              <a:buAutoNum type="romanLcPeriod"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Mean-variance optimization: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Minimize portfolio risk for a given expected return</a:t>
            </a: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6.3.1 The Efficient Frontier: 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71" y="1600200"/>
            <a:ext cx="3352229" cy="4525963"/>
          </a:xfrm>
        </p:spPr>
        <p:txBody>
          <a:bodyPr/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What would be the optimal asset allocation strategy using these five asset classes?</a:t>
            </a:r>
          </a:p>
          <a:p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034112"/>
            <a:ext cx="4940522" cy="318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6.3.1 The Efficient Frontier: An Example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84" y="2247900"/>
            <a:ext cx="869924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6.3.1 The Efficient Frontier: An Example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447800"/>
            <a:ext cx="6164778" cy="470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Student Managed Investment Fund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67D10B-4AA1-4608-847E-24B4CFDE2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17119"/>
            <a:ext cx="8229601" cy="446374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6.3.2 The Efficient Frontier and Investor Utility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Utility curve specifies trade-offs between expected return and risk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Slope of efficient frontier decreases steadily as you move upward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Interactions of these curves determines portfolio selected by individual investor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Optimal portfolio has highest utility</a:t>
            </a:r>
          </a:p>
        </p:txBody>
      </p:sp>
    </p:spTree>
    <p:extLst>
      <p:ext uri="{BB962C8B-B14F-4D97-AF65-F5344CB8AC3E}">
        <p14:creationId xmlns:p14="http://schemas.microsoft.com/office/powerpoint/2010/main" val="3759347004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6.3.2 The Efficient Frontier and Investor Utility</a:t>
            </a:r>
          </a:p>
        </p:txBody>
      </p:sp>
      <p:sp>
        <p:nvSpPr>
          <p:cNvPr id="67277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optimal lies at the point of tangency between the efficient frontier and the utility curve with the highest possible utility</a:t>
            </a:r>
          </a:p>
          <a:p>
            <a:pPr marL="342900" indent="-342900"/>
            <a:endParaRPr lang="en-US" dirty="0"/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6.3.2 The Efficient Frontier and Investor Utility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02465"/>
            <a:ext cx="5334000" cy="358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FBF3666-9CB5-4A9C-8828-8F9C32E6D861}"/>
              </a:ext>
            </a:extLst>
          </p:cNvPr>
          <p:cNvSpPr/>
          <p:nvPr/>
        </p:nvSpPr>
        <p:spPr>
          <a:xfrm>
            <a:off x="304800" y="5105400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4652" lvl="1" indent="-3429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Investor X achieves the highest utility by investing at X</a:t>
            </a:r>
          </a:p>
          <a:p>
            <a:pPr marL="644652" lvl="1" indent="-3429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Investor Y achieves the highest utility by investing at Y</a:t>
            </a:r>
          </a:p>
          <a:p>
            <a:pPr marL="644652" lvl="1" indent="-3429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investor is more risk averse?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6.4 Capital Market Theory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594426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6.1.2 Definition of Risk</a:t>
            </a:r>
            <a:endParaRPr lang="en-US" dirty="0"/>
          </a:p>
        </p:txBody>
      </p:sp>
      <p:sp>
        <p:nvSpPr>
          <p:cNvPr id="63385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7924800" cy="4876800"/>
          </a:xfrm>
        </p:spPr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For most, risk means the uncertainty of future outcomes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An alternative, the probability of an adverse outcome</a:t>
            </a:r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85687"/>
            <a:ext cx="8534400" cy="4876800"/>
          </a:xfrm>
        </p:spPr>
        <p:txBody>
          <a:bodyPr>
            <a:normAutofit lnSpcReduction="100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Capital market theory extends efficient frontier to model valuing all risky assets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It has important implications for how portfolios are managed in practice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It depends on a risk-free asset, which leads to the designation of the market portfolio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6.4 Capital Market Theory: An Overview</a:t>
            </a: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Investor Assumptions:</a:t>
            </a:r>
          </a:p>
          <a:p>
            <a:pPr marL="788670" lvl="1" indent="-514350" eaLnBrk="1" hangingPunct="1"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Markowitz-efficient who want to be on the efficient frontier </a:t>
            </a:r>
          </a:p>
          <a:p>
            <a:pPr marL="788670" lvl="1" indent="-514350" eaLnBrk="1" hangingPunct="1">
              <a:buFont typeface="+mj-lt"/>
              <a:buAutoNum type="arabicPeriod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8670" lvl="1" indent="-514350" eaLnBrk="1" hangingPunct="1"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Can borrow or lend any amount of money at r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  <a:p>
            <a:pPr marL="788670" lvl="1" indent="-514350" eaLnBrk="1" hangingPunct="1">
              <a:buFont typeface="+mj-lt"/>
              <a:buAutoNum type="arabicPeriod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8670" lvl="1" indent="-514350" eaLnBrk="1" hangingPunct="1"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Homogeneous expectations</a:t>
            </a:r>
          </a:p>
          <a:p>
            <a:pPr marL="788670" lvl="1" indent="-514350" eaLnBrk="1" hangingPunct="1">
              <a:buFont typeface="+mj-lt"/>
              <a:buAutoNum type="arabicPeriod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8670" lvl="1" indent="-514350" eaLnBrk="1" hangingPunct="1"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Same one-period time horizon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6.4.1 Background for Capital Market Theory</a:t>
            </a: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Investor Assumptions (Continued)</a:t>
            </a:r>
          </a:p>
          <a:p>
            <a:pPr marL="788670" lvl="1" indent="-514350" eaLnBrk="1" hangingPunct="1">
              <a:buFont typeface="+mj-lt"/>
              <a:buAutoNum type="arabicPeriod" startAt="5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Investments infinitely divisible</a:t>
            </a:r>
          </a:p>
          <a:p>
            <a:pPr marL="788670" lvl="1" indent="-514350" eaLnBrk="1" hangingPunct="1">
              <a:buFont typeface="+mj-lt"/>
              <a:buAutoNum type="arabicPeriod" startAt="5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8670" lvl="1" indent="-514350" eaLnBrk="1" hangingPunct="1">
              <a:buFont typeface="+mj-lt"/>
              <a:buAutoNum type="arabicPeriod" startAt="5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 taxes or transaction costs</a:t>
            </a:r>
          </a:p>
          <a:p>
            <a:pPr marL="788670" lvl="1" indent="-514350" eaLnBrk="1" hangingPunct="1">
              <a:buFont typeface="+mj-lt"/>
              <a:buAutoNum type="arabicPeriod" startAt="5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8670" lvl="1" indent="-514350" eaLnBrk="1" hangingPunct="1">
              <a:buFont typeface="+mj-lt"/>
              <a:buAutoNum type="arabicPeriod" startAt="5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 inflation or changes in interest rates</a:t>
            </a:r>
          </a:p>
          <a:p>
            <a:pPr marL="788670" lvl="1" indent="-514350" eaLnBrk="1" hangingPunct="1">
              <a:buFont typeface="+mj-lt"/>
              <a:buAutoNum type="arabicPeriod" startAt="5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8670" lvl="1" indent="-514350" eaLnBrk="1" hangingPunct="1">
              <a:buFont typeface="+mj-lt"/>
              <a:buAutoNum type="arabicPeriod" startAt="5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Capital markets are in equilibrium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6.4.1 Background for Capital Market Theory</a:t>
            </a:r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534399" cy="4525963"/>
          </a:xfrm>
        </p:spPr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Risky asset → future returns uncertain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Uncertainty measured by standard deviation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/>
              <a:t>Risk-free return is risk-free</a:t>
            </a:r>
            <a:endParaRPr lang="en-US" dirty="0"/>
          </a:p>
          <a:p>
            <a:endParaRPr lang="en-CA"/>
          </a:p>
          <a:p>
            <a:r>
              <a:rPr lang="en-CA"/>
              <a:t>Risk-free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standard deviation is zero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6.4.2 Developing the Capital Market Line</a:t>
            </a:r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Covariance with a Risk-Free Asset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Covariance is: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Covariance/correlation between the risk-free asset and any risky asset or portfolio = 0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6.4.2 Developing the Capital Market Line</a:t>
            </a:r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38C7E4F9-99DE-4455-8B73-09C186D524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812492"/>
              </p:ext>
            </p:extLst>
          </p:nvPr>
        </p:nvGraphicFramePr>
        <p:xfrm>
          <a:off x="3200400" y="2514600"/>
          <a:ext cx="4336183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name="Equation" r:id="rId3" imgW="1650960" imgH="609480" progId="Equation.DSMT4">
                  <p:embed/>
                </p:oleObj>
              </mc:Choice>
              <mc:Fallback>
                <p:oleObj name="Equation" r:id="rId3" imgW="1650960" imgH="609480" progId="Equation.DSMT4">
                  <p:embed/>
                  <p:pic>
                    <p:nvPicPr>
                      <p:cNvPr id="1341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514600"/>
                        <a:ext cx="4336183" cy="1600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Combining Risk-Free Asset with a Risky Portfolio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Expected Return: W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eighted average	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	E(</a:t>
            </a:r>
            <a:r>
              <a:rPr lang="en-CA" dirty="0" err="1"/>
              <a:t>R</a:t>
            </a:r>
            <a:r>
              <a:rPr lang="en-CA" baseline="-25000" dirty="0" err="1"/>
              <a:t>port</a:t>
            </a:r>
            <a:r>
              <a:rPr lang="en-CA" dirty="0"/>
              <a:t>) = </a:t>
            </a:r>
            <a:r>
              <a:rPr lang="en-CA" dirty="0" err="1"/>
              <a:t>w</a:t>
            </a:r>
            <a:r>
              <a:rPr lang="en-CA" baseline="-25000" dirty="0" err="1"/>
              <a:t>rf</a:t>
            </a:r>
            <a:r>
              <a:rPr lang="en-CA" dirty="0"/>
              <a:t> r</a:t>
            </a:r>
            <a:r>
              <a:rPr lang="en-CA" baseline="-25000" dirty="0"/>
              <a:t>f</a:t>
            </a:r>
            <a:r>
              <a:rPr lang="en-CA" dirty="0"/>
              <a:t> + (1 - </a:t>
            </a:r>
            <a:r>
              <a:rPr lang="en-CA" dirty="0" err="1"/>
              <a:t>w</a:t>
            </a:r>
            <a:r>
              <a:rPr lang="en-CA" baseline="-25000" dirty="0" err="1"/>
              <a:t>rf</a:t>
            </a:r>
            <a:r>
              <a:rPr lang="en-CA" dirty="0"/>
              <a:t>)E(R</a:t>
            </a:r>
            <a:r>
              <a:rPr lang="en-CA" baseline="-25000" dirty="0"/>
              <a:t>m</a:t>
            </a:r>
            <a:r>
              <a:rPr lang="en-CA" dirty="0"/>
              <a:t>) 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Standard Deviation: L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inear proportion</a:t>
            </a:r>
            <a:endParaRPr lang="en-CA" b="1" dirty="0"/>
          </a:p>
          <a:p>
            <a:pPr lvl="2"/>
            <a:endParaRPr lang="en-CA" b="1" dirty="0"/>
          </a:p>
          <a:p>
            <a:pPr lvl="2"/>
            <a:endParaRPr lang="en-US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6.4.2 Developing the Capital Market Line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AB60B7C-F8F0-4BC1-9726-19714F5D07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468189"/>
              </p:ext>
            </p:extLst>
          </p:nvPr>
        </p:nvGraphicFramePr>
        <p:xfrm>
          <a:off x="1219200" y="5257800"/>
          <a:ext cx="5409629" cy="799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name="Equation" r:id="rId3" imgW="2234880" imgH="330120" progId="Equation.DSMT4">
                  <p:embed/>
                </p:oleObj>
              </mc:Choice>
              <mc:Fallback>
                <p:oleObj name="Equation" r:id="rId3" imgW="2234880" imgH="3301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5F4DFB9-718B-4601-8AAE-5BD7F502FE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5257800"/>
                        <a:ext cx="5409629" cy="7998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457771" y="1600201"/>
            <a:ext cx="82296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 Risk-Return Combination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Return on risk-free and the risky asset/portfolio M equals risk-free rate plus compensation for the number of risk units (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CA" baseline="-25000" dirty="0"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) they accept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CA" b="1" dirty="0"/>
          </a:p>
          <a:p>
            <a:pPr lvl="2"/>
            <a:endParaRPr lang="en-US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6.4.2 Developing the Capital Market Line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CBFE9B2-3671-4FA6-A3AC-0F0A27C1B8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111200"/>
              </p:ext>
            </p:extLst>
          </p:nvPr>
        </p:nvGraphicFramePr>
        <p:xfrm>
          <a:off x="1339392" y="4495799"/>
          <a:ext cx="6465216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6" name="Equation" r:id="rId3" imgW="2158920" imgH="507960" progId="Equation.DSMT4">
                  <p:embed/>
                </p:oleObj>
              </mc:Choice>
              <mc:Fallback>
                <p:oleObj name="Equation" r:id="rId3" imgW="2158920" imgH="5079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AB60B7C-F8F0-4BC1-9726-19714F5D07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9392" y="4495799"/>
                        <a:ext cx="6465216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The Capital Market Line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 risk-return relationship holds for every combination of risk-free and risky asset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the risky portfolio is the market </a:t>
            </a:r>
            <a:r>
              <a:rPr lang="en-US" dirty="0"/>
              <a:t>portfolio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this linear relationship is called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Capital Market Line (CML)</a:t>
            </a:r>
          </a:p>
          <a:p>
            <a:endParaRPr lang="en-CA" b="1" dirty="0"/>
          </a:p>
          <a:p>
            <a:pPr lvl="2"/>
            <a:endParaRPr lang="en-US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6.4.2 Developing the Capital Market Line</a:t>
            </a:r>
          </a:p>
        </p:txBody>
      </p: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6.4.2 Developing the Capital Market Line</a:t>
            </a:r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4674" y="1445264"/>
            <a:ext cx="4914651" cy="338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50EB552-DF91-4846-8E33-38D42D441786}"/>
              </a:ext>
            </a:extLst>
          </p:cNvPr>
          <p:cNvSpPr/>
          <p:nvPr/>
        </p:nvSpPr>
        <p:spPr>
          <a:xfrm>
            <a:off x="381000" y="4827389"/>
            <a:ext cx="86106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can attain a higher expected return than is available at point M 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can invest along the efficient frontier beyond point M, such as point D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risk-free asset, one can add leverage to the portfolio to achieve a point like E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Point E dominates point D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Reduce the investment risk by lending money at the risk-free asset to reach C </a:t>
            </a:r>
          </a:p>
        </p:txBody>
      </p:sp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6.4.2 Developing the Capital Market Line</a:t>
            </a:r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523" y="1447800"/>
            <a:ext cx="822527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/>
            <a:r>
              <a:rPr lang="en-US" dirty="0"/>
              <a:t>Diversification: An Example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4800600"/>
          </a:xfrm>
        </p:spPr>
        <p:txBody>
          <a:bodyPr>
            <a:normAutofit/>
          </a:bodyPr>
          <a:lstStyle/>
          <a:p>
            <a:r>
              <a:rPr lang="en-US" sz="3200" dirty="0"/>
              <a:t>We bounce a rubber ball and record the height of each bounce.</a:t>
            </a:r>
          </a:p>
          <a:p>
            <a:pPr lvl="1"/>
            <a:r>
              <a:rPr lang="en-US" dirty="0"/>
              <a:t>The average bounce height is very volatile</a:t>
            </a:r>
          </a:p>
          <a:p>
            <a:pPr lvl="1"/>
            <a:endParaRPr lang="en-US" dirty="0"/>
          </a:p>
          <a:p>
            <a:r>
              <a:rPr lang="en-US" sz="3200" dirty="0"/>
              <a:t>As we add more balls…</a:t>
            </a:r>
          </a:p>
          <a:p>
            <a:pPr lvl="1"/>
            <a:r>
              <a:rPr lang="en-US" dirty="0"/>
              <a:t>Average bounce height less volatile.</a:t>
            </a:r>
          </a:p>
          <a:p>
            <a:pPr lvl="1"/>
            <a:r>
              <a:rPr lang="en-US" dirty="0"/>
              <a:t>Greater heights ‘cancels’ smaller heights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10599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 lies at the point of tangency and has the highest line</a:t>
            </a: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Everybody invests in M and borrows/lends to be on CML</a:t>
            </a: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 must include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all risky assets</a:t>
            </a:r>
          </a:p>
          <a:p>
            <a:pPr>
              <a:lnSpc>
                <a:spcPct val="90000"/>
              </a:lnSpc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assets in M are in proportion to their market values</a:t>
            </a: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 is completely diversified portfolio, that the unique risk 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unsystematic risk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is diversified away</a:t>
            </a:r>
          </a:p>
          <a:p>
            <a:endParaRPr lang="en-US" sz="26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6.4.3 Risk, Diversification, and the Market Portfolio</a:t>
            </a:r>
          </a:p>
        </p:txBody>
      </p: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Systematic risk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Only systematic risk remains in market portfolio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Systematic risk measured by standard deviation of market portfolio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Systematic risk caused by macroeconomic variables:</a:t>
            </a:r>
          </a:p>
          <a:p>
            <a:pPr lvl="1">
              <a:buFont typeface="Wingdings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Variability in growth of money supply</a:t>
            </a:r>
          </a:p>
          <a:p>
            <a:pPr lvl="1">
              <a:buFont typeface="Wingdings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Interest rate volatility</a:t>
            </a:r>
          </a:p>
          <a:p>
            <a:pPr lvl="1">
              <a:buFont typeface="Wingdings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Variability in factors like industrial production, corporate earnings, cash flow</a:t>
            </a:r>
          </a:p>
          <a:p>
            <a:endParaRPr lang="en-US" sz="26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6.4.3 Risk, Diversification, and the Market Portfolio</a:t>
            </a:r>
          </a:p>
        </p:txBody>
      </p:sp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Diversification and the Elimination of Unsystematic Risk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Diversification reduces standard deviation of total portfolio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Assumes imperfect correlations exist among securities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With securities, </a:t>
            </a:r>
            <a:r>
              <a:rPr lang="en-US" sz="4000" dirty="0"/>
              <a:t>average portfolio variance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declines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How many securities to obtain a completely diversified portfolio?</a:t>
            </a:r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6.4.3 Risk, Diversification, and the Market Portfolio</a:t>
            </a:r>
          </a:p>
        </p:txBody>
      </p:sp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6.4.3 Risk, Diversification, and the Market Portfolio</a:t>
            </a:r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996" y="1510854"/>
            <a:ext cx="8444753" cy="4593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686799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CML and the Separation Theorem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CML leads all investors to invest in the M portfolio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Individuals differ in position on the CML depending on risk preferences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an investor gets to a point depends on financing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risk averse investors lend at risk-free rate; less, borrow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Choosing point on CML separate from the financing decision</a:t>
            </a:r>
            <a:endParaRPr lang="en-US" sz="26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6.4.3 Risk, Diversification, and the Market Portfolio</a:t>
            </a:r>
          </a:p>
        </p:txBody>
      </p:sp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3800" b="1" dirty="0">
                <a:latin typeface="Arial" panose="020B0604020202020204" pitchFamily="34" charset="0"/>
                <a:cs typeface="Arial" panose="020B0604020202020204" pitchFamily="34" charset="0"/>
              </a:rPr>
              <a:t>A Risk Measure for the CML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Only relevant portfolio is the market portfolio. </a:t>
            </a:r>
          </a:p>
          <a:p>
            <a:endParaRPr lang="en-CA" dirty="0"/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Only important consideration for any individual risky asset is its average covariance with the market portfolio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This covariance, then, is the relevant risk measure for an individual risky asset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r>
              <a:rPr lang="en-US" dirty="0"/>
              <a:t>		</a:t>
            </a:r>
            <a:endParaRPr lang="en-CA" sz="2400" b="1" dirty="0"/>
          </a:p>
          <a:p>
            <a:endParaRPr lang="en-US" sz="26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6.4.3 Risk, Diversification, and the Market Portfolio</a:t>
            </a:r>
          </a:p>
        </p:txBody>
      </p:sp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5535"/>
            <a:ext cx="8229600" cy="4525963"/>
          </a:xfrm>
        </p:spPr>
        <p:txBody>
          <a:bodyPr>
            <a:normAutofit/>
          </a:bodyPr>
          <a:lstStyle/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CA" sz="2400" dirty="0"/>
              <a:t>individual returns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in relation to returns for Portfolio M using a linear model: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CA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CA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 = a</a:t>
            </a:r>
            <a:r>
              <a:rPr lang="en-CA" sz="2400" baseline="-25000" dirty="0"/>
              <a:t>i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CA" sz="24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CA" sz="2400" baseline="-25000" dirty="0" err="1"/>
              <a:t>i</a:t>
            </a:r>
            <a:r>
              <a:rPr lang="en-CA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CA" sz="2400" baseline="-25000" dirty="0" err="1"/>
              <a:t>Mt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CA" sz="2400" dirty="0">
                <a:latin typeface="Symbol" panose="05050102010706020507" pitchFamily="18" charset="2"/>
              </a:rPr>
              <a:t>e</a:t>
            </a:r>
          </a:p>
          <a:p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Variance of a risky asset:</a:t>
            </a:r>
          </a:p>
          <a:p>
            <a:endParaRPr lang="en-CA" sz="2400" dirty="0"/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CA" sz="2400" dirty="0"/>
              <a:t>Var(</a:t>
            </a:r>
            <a:r>
              <a:rPr lang="en-CA" sz="2400" dirty="0" err="1"/>
              <a:t>R</a:t>
            </a:r>
            <a:r>
              <a:rPr lang="en-CA" sz="2400" baseline="-25000" dirty="0" err="1"/>
              <a:t>it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en-CA" sz="2400" dirty="0"/>
              <a:t>Var(a</a:t>
            </a:r>
            <a:r>
              <a:rPr lang="en-CA" sz="2400" baseline="-25000" dirty="0"/>
              <a:t>i </a:t>
            </a:r>
            <a:r>
              <a:rPr lang="en-CA" sz="2400" dirty="0"/>
              <a:t>+</a:t>
            </a:r>
            <a:r>
              <a:rPr lang="en-CA" sz="2400" dirty="0" err="1"/>
              <a:t>b</a:t>
            </a:r>
            <a:r>
              <a:rPr lang="en-CA" sz="2400" baseline="-25000" dirty="0" err="1"/>
              <a:t>i</a:t>
            </a:r>
            <a:r>
              <a:rPr lang="en-CA" sz="2400" dirty="0" err="1"/>
              <a:t>R</a:t>
            </a:r>
            <a:r>
              <a:rPr lang="en-CA" sz="2400" baseline="-25000" dirty="0" err="1"/>
              <a:t>Mt</a:t>
            </a:r>
            <a:r>
              <a:rPr lang="en-CA" sz="2400" dirty="0"/>
              <a:t> + </a:t>
            </a:r>
            <a:r>
              <a:rPr lang="en-CA" sz="2400" dirty="0">
                <a:latin typeface="Symbol" panose="05050102010706020507" pitchFamily="18" charset="2"/>
              </a:rPr>
              <a:t>e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			  = </a:t>
            </a:r>
            <a:r>
              <a:rPr lang="en-CA" sz="2400" dirty="0"/>
              <a:t>Var(a</a:t>
            </a:r>
            <a:r>
              <a:rPr lang="en-CA" sz="2400" baseline="-25000" dirty="0"/>
              <a:t>i</a:t>
            </a:r>
            <a:r>
              <a:rPr lang="en-CA" sz="2400" dirty="0"/>
              <a:t>) + Var(</a:t>
            </a:r>
            <a:r>
              <a:rPr lang="en-CA" sz="2400" dirty="0" err="1"/>
              <a:t>b</a:t>
            </a:r>
            <a:r>
              <a:rPr lang="en-CA" sz="2400" baseline="-25000" dirty="0" err="1"/>
              <a:t>i</a:t>
            </a:r>
            <a:r>
              <a:rPr lang="en-CA" sz="2400" dirty="0" err="1"/>
              <a:t>R</a:t>
            </a:r>
            <a:r>
              <a:rPr lang="en-CA" sz="2400" baseline="-25000" dirty="0" err="1"/>
              <a:t>Mt</a:t>
            </a:r>
            <a:r>
              <a:rPr lang="en-CA" sz="2400" dirty="0"/>
              <a:t>) + Var(</a:t>
            </a:r>
            <a:r>
              <a:rPr lang="en-CA" sz="2400" dirty="0">
                <a:latin typeface="Symbol" panose="05050102010706020507" pitchFamily="18" charset="2"/>
              </a:rPr>
              <a:t>e</a:t>
            </a:r>
            <a:r>
              <a:rPr lang="en-CA" sz="2400" dirty="0"/>
              <a:t>)</a:t>
            </a:r>
          </a:p>
          <a:p>
            <a:pPr marL="0" indent="0">
              <a:buNone/>
            </a:pPr>
            <a:r>
              <a:rPr lang="en-CA" sz="2400" dirty="0"/>
              <a:t>			  = 0 + Var(</a:t>
            </a:r>
            <a:r>
              <a:rPr lang="en-CA" sz="2400" dirty="0" err="1"/>
              <a:t>b</a:t>
            </a:r>
            <a:r>
              <a:rPr lang="en-CA" sz="2400" baseline="-25000" dirty="0" err="1"/>
              <a:t>i</a:t>
            </a:r>
            <a:r>
              <a:rPr lang="en-CA" sz="2400" dirty="0" err="1"/>
              <a:t>R</a:t>
            </a:r>
            <a:r>
              <a:rPr lang="en-CA" sz="2400" baseline="-25000" dirty="0" err="1"/>
              <a:t>Mt</a:t>
            </a:r>
            <a:r>
              <a:rPr lang="en-CA" sz="2400" dirty="0"/>
              <a:t>) + Var(</a:t>
            </a:r>
            <a:r>
              <a:rPr lang="en-CA" sz="2400" dirty="0">
                <a:latin typeface="Symbol" panose="05050102010706020507" pitchFamily="18" charset="2"/>
              </a:rPr>
              <a:t>e</a:t>
            </a:r>
            <a:r>
              <a:rPr lang="en-CA" sz="2400" dirty="0"/>
              <a:t>)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400" dirty="0"/>
          </a:p>
          <a:p>
            <a:endParaRPr lang="en-CA" sz="2400" dirty="0"/>
          </a:p>
          <a:p>
            <a:endParaRPr lang="en-US" sz="26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6.4.3 Risk, Diversification, and the Market Portfolio</a:t>
            </a:r>
          </a:p>
        </p:txBody>
      </p:sp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Var(</a:t>
            </a:r>
            <a:r>
              <a:rPr lang="en-CA" sz="24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CA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CA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CA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): Variance of </a:t>
            </a:r>
            <a:r>
              <a:rPr lang="en-CA" sz="2400" dirty="0"/>
              <a:t>asset return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relative to </a:t>
            </a:r>
            <a:r>
              <a:rPr lang="en-CA" sz="2400" dirty="0"/>
              <a:t>market variance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of the return, i.e., systematic variance </a:t>
            </a:r>
          </a:p>
          <a:p>
            <a:endParaRPr lang="en-CA" sz="2400" dirty="0"/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Var(ε): Residual </a:t>
            </a:r>
            <a:r>
              <a:rPr lang="en-CA" sz="2400" dirty="0"/>
              <a:t>variance, i.e., </a:t>
            </a:r>
            <a:r>
              <a:rPr lang="en-CA" sz="2400" dirty="0" err="1"/>
              <a:t>variance</a:t>
            </a:r>
            <a:r>
              <a:rPr lang="en-CA" sz="24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 related to the market portfolio</a:t>
            </a:r>
          </a:p>
          <a:p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Residual variance is unsystematic or unique risk </a:t>
            </a:r>
          </a:p>
          <a:p>
            <a:endParaRPr lang="en-CA" sz="2400" dirty="0"/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Therefore:</a:t>
            </a:r>
          </a:p>
          <a:p>
            <a:endParaRPr lang="en-CA" sz="2400" dirty="0"/>
          </a:p>
          <a:p>
            <a:pPr marL="0" indent="0">
              <a:buNone/>
            </a:pPr>
            <a:r>
              <a:rPr lang="en-CA" sz="2400" dirty="0"/>
              <a:t>     Var(</a:t>
            </a:r>
            <a:r>
              <a:rPr lang="en-CA" sz="2400" dirty="0" err="1"/>
              <a:t>R</a:t>
            </a:r>
            <a:r>
              <a:rPr lang="en-CA" sz="2400" baseline="-25000" dirty="0" err="1"/>
              <a:t>it</a:t>
            </a:r>
            <a:r>
              <a:rPr lang="en-CA" sz="2400" dirty="0"/>
              <a:t>) = Systematic Variance + Unsystematic Variance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400" dirty="0"/>
          </a:p>
          <a:p>
            <a:endParaRPr lang="en-CA" sz="2400" dirty="0"/>
          </a:p>
          <a:p>
            <a:endParaRPr lang="en-CA" sz="2400" dirty="0"/>
          </a:p>
          <a:p>
            <a:endParaRPr lang="en-US" sz="26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6.4.3 Risk, Diversification, and the Market Portfolio</a:t>
            </a:r>
          </a:p>
        </p:txBody>
      </p:sp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3" name="AutoShape 5"/>
          <p:cNvSpPr>
            <a:spLocks noGrp="1" noChangeArrowheads="1"/>
          </p:cNvSpPr>
          <p:nvPr>
            <p:ph idx="1"/>
          </p:nvPr>
        </p:nvSpPr>
        <p:spPr>
          <a:xfrm>
            <a:off x="723900" y="1466394"/>
            <a:ext cx="7696200" cy="1549474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FF9900"/>
            </a:solidFill>
            <a:round/>
            <a:headEnd type="none" w="med" len="med"/>
            <a:tailEnd type="none" w="med" len="med"/>
          </a:ln>
        </p:spPr>
        <p:txBody>
          <a:bodyPr>
            <a:normAutofit lnSpcReduction="10000"/>
          </a:bodyPr>
          <a:lstStyle/>
          <a:p>
            <a:pPr marL="109538" indent="-109538" eaLnBrk="1" hangingPunct="1">
              <a:lnSpc>
                <a:spcPct val="90000"/>
              </a:lnSpc>
              <a:buFontTx/>
              <a:buNone/>
            </a:pPr>
            <a:r>
              <a:rPr lang="en-US" dirty="0"/>
              <a:t>	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Suppose you have a riskless security at 4% and a market portfolio with a return of 9% and a standard deviation of 10%. How should you go about investing your money so that your investment will have a risk level of 15%?</a:t>
            </a:r>
          </a:p>
        </p:txBody>
      </p:sp>
      <p:sp>
        <p:nvSpPr>
          <p:cNvPr id="703495" name="Rectangle 7"/>
          <p:cNvSpPr>
            <a:spLocks noChangeArrowheads="1"/>
          </p:cNvSpPr>
          <p:nvPr/>
        </p:nvSpPr>
        <p:spPr bwMode="auto">
          <a:xfrm>
            <a:off x="838200" y="3015868"/>
            <a:ext cx="80010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Portfolio Return   </a:t>
            </a:r>
          </a:p>
          <a:p>
            <a:pPr marL="742950" lvl="1" indent="-285750" eaLnBrk="1" hangingPunct="1">
              <a:lnSpc>
                <a:spcPct val="110000"/>
              </a:lnSpc>
              <a:spcBef>
                <a:spcPct val="200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E(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 = r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[(E(R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 - r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)/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 eaLnBrk="1" hangingPunct="1">
              <a:lnSpc>
                <a:spcPct val="130000"/>
              </a:lnSpc>
              <a:spcBef>
                <a:spcPct val="200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	         = 4% + 15%[(9% - 4%)/10%] = 11.5%</a:t>
            </a: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Money invested in riskless security, w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RF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11.5% =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RF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(4%) + (1 -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RF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)(9%) →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RF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= -0.5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investment strategy is to borrow 50% and invest 150% of equity in the market portfolio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6.4.4 Investing with the CML: An Example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3" grpId="0" build="p" animBg="1"/>
      <p:bldP spid="703495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6.4.4 Investing with the CML: An Example</a:t>
            </a:r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589" y="2438400"/>
            <a:ext cx="8738822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ontemporary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3357</TotalTime>
  <Words>2977</Words>
  <Application>Microsoft Office PowerPoint</Application>
  <PresentationFormat>On-screen Show (4:3)</PresentationFormat>
  <Paragraphs>535</Paragraphs>
  <Slides>99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99</vt:i4>
      </vt:variant>
    </vt:vector>
  </HeadingPairs>
  <TitlesOfParts>
    <vt:vector size="107" baseType="lpstr">
      <vt:lpstr>Arial</vt:lpstr>
      <vt:lpstr>Calibri</vt:lpstr>
      <vt:lpstr>Century Gothic</vt:lpstr>
      <vt:lpstr>Symbol</vt:lpstr>
      <vt:lpstr>Wingdings</vt:lpstr>
      <vt:lpstr>Contemporary blue</vt:lpstr>
      <vt:lpstr>Equation</vt:lpstr>
      <vt:lpstr>MathType 6.0 Equation</vt:lpstr>
      <vt:lpstr>FIN 377: Investments</vt:lpstr>
      <vt:lpstr>Overview</vt:lpstr>
      <vt:lpstr>Learning Objectives</vt:lpstr>
      <vt:lpstr>Readings</vt:lpstr>
      <vt:lpstr>6.1 Some Background Assumptions</vt:lpstr>
      <vt:lpstr>6.1 Some Background Assumptions</vt:lpstr>
      <vt:lpstr>6.1.1 Risk Aversion</vt:lpstr>
      <vt:lpstr>6.1.2 Definition of Risk</vt:lpstr>
      <vt:lpstr>Diversification: An Example</vt:lpstr>
      <vt:lpstr>Average Bounce</vt:lpstr>
      <vt:lpstr>Average Bounce</vt:lpstr>
      <vt:lpstr>Average Bounce</vt:lpstr>
      <vt:lpstr>Average Bounce</vt:lpstr>
      <vt:lpstr>Bouncing Ball Standard Deviation</vt:lpstr>
      <vt:lpstr>Diversification: An Analogy</vt:lpstr>
      <vt:lpstr>Diversification: The Dis-Analogy</vt:lpstr>
      <vt:lpstr>Stock Diversification</vt:lpstr>
      <vt:lpstr>What Different about Stocks?</vt:lpstr>
      <vt:lpstr>What Different about Stocks?</vt:lpstr>
      <vt:lpstr>Diversification and Market Risk</vt:lpstr>
      <vt:lpstr>What Happens in Stock Diversification?▪</vt:lpstr>
      <vt:lpstr>Empirical Diversification Example</vt:lpstr>
      <vt:lpstr>Diversification Example (cont’d)</vt:lpstr>
      <vt:lpstr>Individual Returns</vt:lpstr>
      <vt:lpstr>F Portfolio</vt:lpstr>
      <vt:lpstr>F,D Portfolio</vt:lpstr>
      <vt:lpstr>F,D,I Portfolio</vt:lpstr>
      <vt:lpstr>F,D,I,M Portfolio</vt:lpstr>
      <vt:lpstr>F,D,I,M,W Portfolio</vt:lpstr>
      <vt:lpstr>F,D,I,M,W versus F Portfolio</vt:lpstr>
      <vt:lpstr>Equally Weighted versus MVP</vt:lpstr>
      <vt:lpstr>MVP versus F Portfolio</vt:lpstr>
      <vt:lpstr>Decreasing Risk</vt:lpstr>
      <vt:lpstr>A Well-Diversified Portfolio</vt:lpstr>
      <vt:lpstr>Implications</vt:lpstr>
      <vt:lpstr>6.2 Markowitz Portfolio Theory</vt:lpstr>
      <vt:lpstr>6.2 Markowitz Portfolio Theory</vt:lpstr>
      <vt:lpstr>6.2 Markowitz Portfolio Theory</vt:lpstr>
      <vt:lpstr>6.2.1 Alternative Measures of Risk</vt:lpstr>
      <vt:lpstr>6.2.1 Alternative Measures of Risk</vt:lpstr>
      <vt:lpstr>6.2.2 Expected Rates of Return</vt:lpstr>
      <vt:lpstr>6.2.2 Expected Rates of Return</vt:lpstr>
      <vt:lpstr>6.2.2 Expected Rates of Return</vt:lpstr>
      <vt:lpstr>6.2.3 Variance of Returns for an Individual Investment</vt:lpstr>
      <vt:lpstr>6.2.3 Variance of Returns for an Individual Investment</vt:lpstr>
      <vt:lpstr>6.2.3 Variance (Standard Deviation) of Returns for an Individual Investment</vt:lpstr>
      <vt:lpstr>6.2.4 Variance of Returns for a Portfolio</vt:lpstr>
      <vt:lpstr>6.2.4 Variance of Returns for a Portfolio</vt:lpstr>
      <vt:lpstr>6.2.4 Variance of Returns for a Portfolio</vt:lpstr>
      <vt:lpstr>6.2.4 Variance of Returns for a Portfolio</vt:lpstr>
      <vt:lpstr>6.2.4 Variance of Returns for a Portfolio</vt:lpstr>
      <vt:lpstr>6.2.4 Variance of Returns for a Portfolio</vt:lpstr>
      <vt:lpstr>6.2.4 Variance of Returns for a Portfolio</vt:lpstr>
      <vt:lpstr>6.2.4 Variance of Returns for a Portfolio</vt:lpstr>
      <vt:lpstr>6.2.4 Variance of Returns for a Portfolio</vt:lpstr>
      <vt:lpstr>6.2.4 Variance of Returns for a Portfolio</vt:lpstr>
      <vt:lpstr>6.2.4 Variance of Returns for a Portfolio</vt:lpstr>
      <vt:lpstr>6.2.5 Standard Deviation of Returns for a Portfolio</vt:lpstr>
      <vt:lpstr>6.2.5 Standard Deviation of Returns for a Portfolio</vt:lpstr>
      <vt:lpstr>6.2.5 Standard Deviation of a Portfolio</vt:lpstr>
      <vt:lpstr>6.2.5 Standard Deviation of a Portfolio</vt:lpstr>
      <vt:lpstr>Two Asset Portfolio: Example</vt:lpstr>
      <vt:lpstr>Example</vt:lpstr>
      <vt:lpstr>Standard Deviation and Stock Risk</vt:lpstr>
      <vt:lpstr>6.2.6 A Three-Asset Portfolio</vt:lpstr>
      <vt:lpstr>6.2.7 Estimation Issues</vt:lpstr>
      <vt:lpstr>6.2.7 Estimation Issues</vt:lpstr>
      <vt:lpstr>6.3 The Efficient Frontier</vt:lpstr>
      <vt:lpstr>6.3 The Efficient Frontier</vt:lpstr>
      <vt:lpstr>6.3 The Efficient Frontier</vt:lpstr>
      <vt:lpstr>6.3 The Efficient Frontier</vt:lpstr>
      <vt:lpstr>6.3.1 The Efficient Frontier: An Example</vt:lpstr>
      <vt:lpstr>6.3.1 The Efficient Frontier: An Example</vt:lpstr>
      <vt:lpstr>6.3.1 The Efficient Frontier: An Example</vt:lpstr>
      <vt:lpstr>Student Managed Investment Fund</vt:lpstr>
      <vt:lpstr>6.3.2 The Efficient Frontier and Investor Utility</vt:lpstr>
      <vt:lpstr>6.3.2 The Efficient Frontier and Investor Utility</vt:lpstr>
      <vt:lpstr>6.3.2 The Efficient Frontier and Investor Utility</vt:lpstr>
      <vt:lpstr>6.4 Capital Market Theory</vt:lpstr>
      <vt:lpstr>6.4 Capital Market Theory: An Overview</vt:lpstr>
      <vt:lpstr>6.4.1 Background for Capital Market Theory</vt:lpstr>
      <vt:lpstr>6.4.1 Background for Capital Market Theory</vt:lpstr>
      <vt:lpstr>6.4.2 Developing the Capital Market Line</vt:lpstr>
      <vt:lpstr>6.4.2 Developing the Capital Market Line</vt:lpstr>
      <vt:lpstr>6.4.2 Developing the Capital Market Line</vt:lpstr>
      <vt:lpstr>6.4.2 Developing the Capital Market Line</vt:lpstr>
      <vt:lpstr>6.4.2 Developing the Capital Market Line</vt:lpstr>
      <vt:lpstr>6.4.2 Developing the Capital Market Line</vt:lpstr>
      <vt:lpstr>6.4.2 Developing the Capital Market Line</vt:lpstr>
      <vt:lpstr>6.4.3 Risk, Diversification, and the Market Portfolio</vt:lpstr>
      <vt:lpstr>6.4.3 Risk, Diversification, and the Market Portfolio</vt:lpstr>
      <vt:lpstr>6.4.3 Risk, Diversification, and the Market Portfolio</vt:lpstr>
      <vt:lpstr>6.4.3 Risk, Diversification, and the Market Portfolio</vt:lpstr>
      <vt:lpstr>6.4.3 Risk, Diversification, and the Market Portfolio</vt:lpstr>
      <vt:lpstr>6.4.3 Risk, Diversification, and the Market Portfolio</vt:lpstr>
      <vt:lpstr>6.4.3 Risk, Diversification, and the Market Portfolio</vt:lpstr>
      <vt:lpstr>6.4.3 Risk, Diversification, and the Market Portfolio</vt:lpstr>
      <vt:lpstr>6.4.4 Investing with the CML: An Example</vt:lpstr>
      <vt:lpstr>6.4.4 Investing with the CML: An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</dc:creator>
  <cp:lastModifiedBy>Schrenk, Lawrence</cp:lastModifiedBy>
  <cp:revision>387</cp:revision>
  <dcterms:created xsi:type="dcterms:W3CDTF">2004-10-03T21:09:17Z</dcterms:created>
  <dcterms:modified xsi:type="dcterms:W3CDTF">2020-02-21T17:05:00Z</dcterms:modified>
</cp:coreProperties>
</file>