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8" r:id="rId1"/>
  </p:sldMasterIdLst>
  <p:notesMasterIdLst>
    <p:notesMasterId r:id="rId64"/>
  </p:notesMasterIdLst>
  <p:handoutMasterIdLst>
    <p:handoutMasterId r:id="rId65"/>
  </p:handoutMasterIdLst>
  <p:sldIdLst>
    <p:sldId id="340" r:id="rId2"/>
    <p:sldId id="336" r:id="rId3"/>
    <p:sldId id="363" r:id="rId4"/>
    <p:sldId id="364" r:id="rId5"/>
    <p:sldId id="365" r:id="rId6"/>
    <p:sldId id="366" r:id="rId7"/>
    <p:sldId id="367" r:id="rId8"/>
    <p:sldId id="368" r:id="rId9"/>
    <p:sldId id="369" r:id="rId10"/>
    <p:sldId id="353" r:id="rId11"/>
    <p:sldId id="343" r:id="rId12"/>
    <p:sldId id="375" r:id="rId13"/>
    <p:sldId id="280" r:id="rId14"/>
    <p:sldId id="281" r:id="rId15"/>
    <p:sldId id="288" r:id="rId16"/>
    <p:sldId id="290" r:id="rId17"/>
    <p:sldId id="417" r:id="rId18"/>
    <p:sldId id="298" r:id="rId19"/>
    <p:sldId id="332" r:id="rId20"/>
    <p:sldId id="414" r:id="rId21"/>
    <p:sldId id="415" r:id="rId22"/>
    <p:sldId id="335" r:id="rId23"/>
    <p:sldId id="337" r:id="rId24"/>
    <p:sldId id="354" r:id="rId25"/>
    <p:sldId id="418" r:id="rId26"/>
    <p:sldId id="419" r:id="rId27"/>
    <p:sldId id="392" r:id="rId28"/>
    <p:sldId id="269" r:id="rId29"/>
    <p:sldId id="344" r:id="rId30"/>
    <p:sldId id="420" r:id="rId31"/>
    <p:sldId id="421" r:id="rId32"/>
    <p:sldId id="422" r:id="rId33"/>
    <p:sldId id="347" r:id="rId34"/>
    <p:sldId id="393" r:id="rId35"/>
    <p:sldId id="362" r:id="rId36"/>
    <p:sldId id="423" r:id="rId37"/>
    <p:sldId id="306" r:id="rId38"/>
    <p:sldId id="326" r:id="rId39"/>
    <p:sldId id="327" r:id="rId40"/>
    <p:sldId id="379" r:id="rId41"/>
    <p:sldId id="356" r:id="rId42"/>
    <p:sldId id="424" r:id="rId43"/>
    <p:sldId id="257" r:id="rId44"/>
    <p:sldId id="425" r:id="rId45"/>
    <p:sldId id="319" r:id="rId46"/>
    <p:sldId id="262" r:id="rId47"/>
    <p:sldId id="310" r:id="rId48"/>
    <p:sldId id="403" r:id="rId49"/>
    <p:sldId id="404" r:id="rId50"/>
    <p:sldId id="405" r:id="rId51"/>
    <p:sldId id="320" r:id="rId52"/>
    <p:sldId id="426" r:id="rId53"/>
    <p:sldId id="427" r:id="rId54"/>
    <p:sldId id="371" r:id="rId55"/>
    <p:sldId id="372" r:id="rId56"/>
    <p:sldId id="428" r:id="rId57"/>
    <p:sldId id="328" r:id="rId58"/>
    <p:sldId id="330" r:id="rId59"/>
    <p:sldId id="348" r:id="rId60"/>
    <p:sldId id="357" r:id="rId61"/>
    <p:sldId id="300" r:id="rId62"/>
    <p:sldId id="374" r:id="rId63"/>
  </p:sldIdLst>
  <p:sldSz cx="9144000" cy="6858000" type="screen4x3"/>
  <p:notesSz cx="6858000" cy="9144000"/>
  <p:embeddedFontLst>
    <p:embeddedFont>
      <p:font typeface="Century Gothic" panose="020B0502020202020204" pitchFamily="34" charset="0"/>
      <p:regular r:id="rId66"/>
      <p:bold r:id="rId67"/>
      <p:italic r:id="rId68"/>
      <p:boldItalic r:id="rId69"/>
    </p:embeddedFont>
    <p:embeddedFont>
      <p:font typeface="Corbel" panose="020B0503020204020204" pitchFamily="34" charset="0"/>
      <p:regular r:id="rId70"/>
      <p:bold r:id="rId71"/>
      <p:italic r:id="rId72"/>
      <p:boldItalic r:id="rId73"/>
    </p:embeddedFont>
  </p:embeddedFontLst>
  <p:custDataLst>
    <p:tags r:id="rId74"/>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EB9"/>
    <a:srgbClr val="00CAC5"/>
    <a:srgbClr val="00CFCA"/>
    <a:srgbClr val="CCFFFF"/>
    <a:srgbClr val="009B9B"/>
    <a:srgbClr val="009E9A"/>
    <a:srgbClr val="000066"/>
    <a:srgbClr val="97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18" autoAdjust="0"/>
    <p:restoredTop sz="94614" autoAdjust="0"/>
  </p:normalViewPr>
  <p:slideViewPr>
    <p:cSldViewPr>
      <p:cViewPr varScale="1">
        <p:scale>
          <a:sx n="108" d="100"/>
          <a:sy n="108" d="100"/>
        </p:scale>
        <p:origin x="19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92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3.fntdata"/><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73" Type="http://schemas.openxmlformats.org/officeDocument/2006/relationships/font" Target="fonts/font8.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4.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1.wmf"/><Relationship Id="rId4"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1310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p>
        </p:txBody>
      </p:sp>
      <p:sp>
        <p:nvSpPr>
          <p:cNvPr id="1310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1310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n-ea"/>
              </a:defRPr>
            </a:lvl1pPr>
          </a:lstStyle>
          <a:p>
            <a:pPr>
              <a:defRPr/>
            </a:pPr>
            <a:endParaRPr lang="en-US"/>
          </a:p>
        </p:txBody>
      </p:sp>
    </p:spTree>
    <p:extLst>
      <p:ext uri="{BB962C8B-B14F-4D97-AF65-F5344CB8AC3E}">
        <p14:creationId xmlns:p14="http://schemas.microsoft.com/office/powerpoint/2010/main" val="2025868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634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34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34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634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1739048-9C62-414C-89B9-11C203E4F5B2}" type="slidenum">
              <a:rPr lang="en-US"/>
              <a:pPr/>
              <a:t>‹#›</a:t>
            </a:fld>
            <a:endParaRPr lang="en-US"/>
          </a:p>
        </p:txBody>
      </p:sp>
    </p:spTree>
    <p:extLst>
      <p:ext uri="{BB962C8B-B14F-4D97-AF65-F5344CB8AC3E}">
        <p14:creationId xmlns:p14="http://schemas.microsoft.com/office/powerpoint/2010/main" val="14420512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0240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5F739F8-BA4D-B943-9D83-E4DE45F45925}" type="slidenum">
              <a:rPr lang="en-US" smtClean="0"/>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endParaRPr lang="en-US">
              <a:ea typeface="ＭＳ Ｐゴシック" pitchFamily="34" charset="-128"/>
            </a:endParaRPr>
          </a:p>
        </p:txBody>
      </p:sp>
      <p:sp>
        <p:nvSpPr>
          <p:cNvPr id="39939" name="Slide Number Placeholder 3"/>
          <p:cNvSpPr>
            <a:spLocks noGrp="1"/>
          </p:cNvSpPr>
          <p:nvPr>
            <p:ph type="sldNum" sz="quarter" idx="5"/>
          </p:nvPr>
        </p:nvSpPr>
        <p:spPr/>
        <p:txBody>
          <a:bodyPr/>
          <a:lstStyle/>
          <a:p>
            <a:pPr>
              <a:defRPr/>
            </a:pPr>
            <a:fld id="{ADA8FAF1-A891-422D-87BC-A40C89A57231}" type="slidenum">
              <a:rPr lang="en-US" smtClean="0">
                <a:ea typeface="ＭＳ Ｐゴシック" pitchFamily="34" charset="-128"/>
              </a:rPr>
              <a:pPr>
                <a:defRPr/>
              </a:pPr>
              <a:t>24</a:t>
            </a:fld>
            <a:endParaRPr lang="en-US">
              <a:ea typeface="ＭＳ Ｐゴシック" pitchFamily="34" charset="-128"/>
            </a:endParaRPr>
          </a:p>
        </p:txBody>
      </p:sp>
    </p:spTree>
    <p:extLst>
      <p:ext uri="{BB962C8B-B14F-4D97-AF65-F5344CB8AC3E}">
        <p14:creationId xmlns:p14="http://schemas.microsoft.com/office/powerpoint/2010/main" val="2204348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4781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7792A5E-E5C0-4D28-9F67-5983207F623A}" type="slidenum">
              <a:rPr lang="en-US"/>
              <a:pPr/>
              <a:t>43</a:t>
            </a:fld>
            <a:endParaRPr lang="en-US"/>
          </a:p>
        </p:txBody>
      </p:sp>
      <p:sp>
        <p:nvSpPr>
          <p:cNvPr id="530434" name="Rectangle 2"/>
          <p:cNvSpPr>
            <a:spLocks noGrp="1" noRot="1" noChangeAspect="1" noChangeArrowheads="1" noTextEdit="1"/>
          </p:cNvSpPr>
          <p:nvPr>
            <p:ph type="sldImg"/>
          </p:nvPr>
        </p:nvSpPr>
        <p:spPr>
          <a:xfrm>
            <a:off x="1150938" y="692150"/>
            <a:ext cx="4556125" cy="3416300"/>
          </a:xfrm>
          <a:ln/>
        </p:spPr>
      </p:sp>
      <p:sp>
        <p:nvSpPr>
          <p:cNvPr id="530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7792A5E-E5C0-4D28-9F67-5983207F623A}" type="slidenum">
              <a:rPr lang="en-US"/>
              <a:pPr/>
              <a:t>44</a:t>
            </a:fld>
            <a:endParaRPr lang="en-US"/>
          </a:p>
        </p:txBody>
      </p:sp>
      <p:sp>
        <p:nvSpPr>
          <p:cNvPr id="530434" name="Rectangle 2"/>
          <p:cNvSpPr>
            <a:spLocks noGrp="1" noRot="1" noChangeAspect="1" noChangeArrowheads="1" noTextEdit="1"/>
          </p:cNvSpPr>
          <p:nvPr>
            <p:ph type="sldImg"/>
          </p:nvPr>
        </p:nvSpPr>
        <p:spPr>
          <a:xfrm>
            <a:off x="1150938" y="692150"/>
            <a:ext cx="4556125" cy="3416300"/>
          </a:xfrm>
          <a:ln/>
        </p:spPr>
      </p:sp>
      <p:sp>
        <p:nvSpPr>
          <p:cNvPr id="530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74154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Grp="1" noChangeArrowheads="1"/>
          </p:cNvSpPr>
          <p:nvPr>
            <p:ph type="sldNum" sz="quarter" idx="5"/>
          </p:nvPr>
        </p:nvSpPr>
        <p:spPr>
          <a:ln/>
        </p:spPr>
        <p:txBody>
          <a:bodyPr/>
          <a:lstStyle/>
          <a:p>
            <a:fld id="{95187DA6-9D68-43E7-AA9D-C90409D7E9F2}" type="slidenum">
              <a:rPr lang="en-US"/>
              <a:pPr/>
              <a:t>61</a:t>
            </a:fld>
            <a:endParaRPr lang="en-US"/>
          </a:p>
        </p:txBody>
      </p:sp>
      <p:sp>
        <p:nvSpPr>
          <p:cNvPr id="73318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18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n-US" sz="1000" i="1">
                <a:latin typeface="Times New Roman" pitchFamily="18" charset="0"/>
              </a:rPr>
              <a:t>15</a:t>
            </a:r>
          </a:p>
        </p:txBody>
      </p:sp>
      <p:sp>
        <p:nvSpPr>
          <p:cNvPr id="73318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18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190" name="Rectangle 6"/>
          <p:cNvSpPr>
            <a:spLocks noGrp="1" noRot="1" noChangeAspect="1" noChangeArrowheads="1" noTextEdit="1"/>
          </p:cNvSpPr>
          <p:nvPr>
            <p:ph type="sldImg"/>
          </p:nvPr>
        </p:nvSpPr>
        <p:spPr>
          <a:xfrm>
            <a:off x="1150938" y="692150"/>
            <a:ext cx="4556125" cy="3416300"/>
          </a:xfrm>
          <a:ln cap="flat"/>
        </p:spPr>
      </p:sp>
      <p:sp>
        <p:nvSpPr>
          <p:cNvPr id="733191" name="Rectangle 7"/>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0342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2493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2697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4029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4233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5F739F8-BA4D-B943-9D83-E4DE45F45925}" type="slidenum">
              <a:rPr lang="en-US" smtClean="0"/>
              <a:pPr/>
              <a:t>20</a:t>
            </a:fld>
            <a:endParaRPr lang="en-US"/>
          </a:p>
        </p:txBody>
      </p:sp>
    </p:spTree>
    <p:extLst>
      <p:ext uri="{BB962C8B-B14F-4D97-AF65-F5344CB8AC3E}">
        <p14:creationId xmlns:p14="http://schemas.microsoft.com/office/powerpoint/2010/main" val="904892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5F739F8-BA4D-B943-9D83-E4DE45F45925}" type="slidenum">
              <a:rPr lang="en-US" smtClean="0"/>
              <a:pPr/>
              <a:t>21</a:t>
            </a:fld>
            <a:endParaRPr lang="en-US"/>
          </a:p>
        </p:txBody>
      </p:sp>
    </p:spTree>
    <p:extLst>
      <p:ext uri="{BB962C8B-B14F-4D97-AF65-F5344CB8AC3E}">
        <p14:creationId xmlns:p14="http://schemas.microsoft.com/office/powerpoint/2010/main" val="2847132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5F739F8-BA4D-B943-9D83-E4DE45F45925}"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atin typeface="Century Gothic"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Rectangle 5"/>
          <p:cNvSpPr>
            <a:spLocks noGrp="1"/>
          </p:cNvSpPr>
          <p:nvPr>
            <p:ph type="ctrTitle"/>
          </p:nvPr>
        </p:nvSpPr>
        <p:spPr>
          <a:xfrm>
            <a:off x="1108986" y="3606800"/>
            <a:ext cx="7577814" cy="1470025"/>
          </a:xfrm>
        </p:spPr>
        <p:txBody>
          <a:bodyPr anchor="b" anchorCtr="0"/>
          <a:lstStyle>
            <a:lvl1pPr algn="r">
              <a:defRPr sz="4000">
                <a:latin typeface="Century Gothic" pitchFamily="34" charset="0"/>
              </a:defRPr>
            </a:lvl1pPr>
          </a:lstStyle>
          <a:p>
            <a:r>
              <a:rPr lang="en-US"/>
              <a:t>Click to edit Master title style</a:t>
            </a:r>
          </a:p>
        </p:txBody>
      </p:sp>
      <p:sp>
        <p:nvSpPr>
          <p:cNvPr id="12" name="Footer Placeholder 11"/>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98024" y="990730"/>
            <a:ext cx="4347952" cy="2382624"/>
          </a:xfrm>
          <a:prstGeom prst="rect">
            <a:avLst/>
          </a:prstGeom>
        </p:spPr>
      </p:pic>
    </p:spTree>
    <p:extLst>
      <p:ext uri="{BB962C8B-B14F-4D97-AF65-F5344CB8AC3E}">
        <p14:creationId xmlns:p14="http://schemas.microsoft.com/office/powerpoint/2010/main" val="3193714312"/>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Tree>
    <p:extLst>
      <p:ext uri="{BB962C8B-B14F-4D97-AF65-F5344CB8AC3E}">
        <p14:creationId xmlns:p14="http://schemas.microsoft.com/office/powerpoint/2010/main" val="230976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lvl1pPr>
              <a:defRPr>
                <a:latin typeface="Century Gothic" pitchFamily="34" charset="0"/>
              </a:defRPr>
            </a:lvl1pPr>
          </a:lstStyle>
          <a:p>
            <a:pPr algn="l"/>
            <a:r>
              <a:rPr lang="en-US"/>
              <a:t>Click to edit Master title style</a:t>
            </a:r>
          </a:p>
        </p:txBody>
      </p:sp>
      <p:sp>
        <p:nvSpPr>
          <p:cNvPr id="9" name="Footer Placeholder 8"/>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spTree>
    <p:extLst>
      <p:ext uri="{BB962C8B-B14F-4D97-AF65-F5344CB8AC3E}">
        <p14:creationId xmlns:p14="http://schemas.microsoft.com/office/powerpoint/2010/main" val="857794370"/>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Footer Placeholder 7"/>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spTree>
    <p:extLst>
      <p:ext uri="{BB962C8B-B14F-4D97-AF65-F5344CB8AC3E}">
        <p14:creationId xmlns:p14="http://schemas.microsoft.com/office/powerpoint/2010/main" val="1575311849"/>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1"/>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3" name="Footer Placeholder 12"/>
          <p:cNvSpPr>
            <a:spLocks noGrp="1"/>
          </p:cNvSpPr>
          <p:nvPr>
            <p:ph type="ftr" sz="quarter" idx="12"/>
          </p:nvPr>
        </p:nvSpPr>
        <p:spPr>
          <a:xfrm>
            <a:off x="3124200" y="6245225"/>
            <a:ext cx="2895600" cy="476250"/>
          </a:xfrm>
          <a:prstGeom prst="rect">
            <a:avLst/>
          </a:prstGeom>
        </p:spPr>
        <p:txBody>
          <a:bodyPr/>
          <a:lstStyle/>
          <a:p>
            <a:endParaRPr lang="en-US"/>
          </a:p>
        </p:txBody>
      </p:sp>
    </p:spTree>
    <p:extLst>
      <p:ext uri="{BB962C8B-B14F-4D97-AF65-F5344CB8AC3E}">
        <p14:creationId xmlns:p14="http://schemas.microsoft.com/office/powerpoint/2010/main" val="29352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0" name="Footer Placeholder 9"/>
          <p:cNvSpPr>
            <a:spLocks noGrp="1"/>
          </p:cNvSpPr>
          <p:nvPr>
            <p:ph type="ftr" sz="quarter" idx="12"/>
          </p:nvPr>
        </p:nvSpPr>
        <p:spPr>
          <a:xfrm>
            <a:off x="3124200" y="6245225"/>
            <a:ext cx="2895600" cy="476250"/>
          </a:xfrm>
          <a:prstGeom prst="rect">
            <a:avLst/>
          </a:prstGeom>
        </p:spPr>
        <p:txBody>
          <a:bodyPr/>
          <a:lstStyle/>
          <a:p>
            <a:endParaRPr lang="en-US"/>
          </a:p>
        </p:txBody>
      </p:sp>
    </p:spTree>
    <p:extLst>
      <p:ext uri="{BB962C8B-B14F-4D97-AF65-F5344CB8AC3E}">
        <p14:creationId xmlns:p14="http://schemas.microsoft.com/office/powerpoint/2010/main" val="4245925545"/>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7"/>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1" name="Footer Placeholder 10"/>
          <p:cNvSpPr>
            <a:spLocks noGrp="1"/>
          </p:cNvSpPr>
          <p:nvPr>
            <p:ph type="ftr" sz="quarter" idx="12"/>
          </p:nvPr>
        </p:nvSpPr>
        <p:spPr>
          <a:xfrm>
            <a:off x="3124200" y="6245225"/>
            <a:ext cx="2895600" cy="476250"/>
          </a:xfrm>
          <a:prstGeom prst="rect">
            <a:avLst/>
          </a:prstGeom>
        </p:spPr>
        <p:txBody>
          <a:bodyPr/>
          <a:lstStyle/>
          <a:p>
            <a:endParaRPr lang="en-US"/>
          </a:p>
        </p:txBody>
      </p:sp>
    </p:spTree>
    <p:extLst>
      <p:ext uri="{BB962C8B-B14F-4D97-AF65-F5344CB8AC3E}">
        <p14:creationId xmlns:p14="http://schemas.microsoft.com/office/powerpoint/2010/main" val="1740375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en-US" dirty="0"/>
              <a:t>Click to edit Master title style</a:t>
            </a:r>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7620000" y="6324600"/>
            <a:ext cx="1066800" cy="369332"/>
          </a:xfrm>
          <a:prstGeom prst="rect">
            <a:avLst/>
          </a:prstGeom>
          <a:noFill/>
        </p:spPr>
        <p:txBody>
          <a:bodyPr wrap="square" rtlCol="0">
            <a:spAutoFit/>
          </a:bodyPr>
          <a:lstStyle/>
          <a:p>
            <a:pPr algn="r"/>
            <a:fld id="{5142B5BB-0271-4951-9864-F5338956FB89}" type="slidenum">
              <a:rPr lang="en-US" smtClean="0">
                <a:latin typeface="Century Gothic" pitchFamily="34" charset="0"/>
              </a:rPr>
              <a:pPr algn="r"/>
              <a:t>‹#›</a:t>
            </a:fld>
            <a:r>
              <a:rPr lang="en-US" dirty="0">
                <a:latin typeface="Century Gothic" pitchFamily="34" charset="0"/>
              </a:rPr>
              <a:t> of 62</a:t>
            </a:r>
          </a:p>
        </p:txBody>
      </p:sp>
      <p:sp>
        <p:nvSpPr>
          <p:cNvPr id="13" name="TextBox 12"/>
          <p:cNvSpPr txBox="1"/>
          <p:nvPr userDrawn="1"/>
        </p:nvSpPr>
        <p:spPr>
          <a:xfrm>
            <a:off x="304800" y="6324600"/>
            <a:ext cx="1447800" cy="369332"/>
          </a:xfrm>
          <a:prstGeom prst="rect">
            <a:avLst/>
          </a:prstGeom>
          <a:noFill/>
        </p:spPr>
        <p:txBody>
          <a:bodyPr wrap="square" rtlCol="0">
            <a:spAutoFit/>
          </a:bodyPr>
          <a:lstStyle/>
          <a:p>
            <a:fld id="{49EF39E9-0DEB-488D-A1FF-A8C274C77028}" type="datetime12">
              <a:rPr lang="en-US" smtClean="0">
                <a:latin typeface="Century Gothic" pitchFamily="34" charset="0"/>
              </a:rPr>
              <a:pPr/>
              <a:t>8:34 AM</a:t>
            </a:fld>
            <a:endParaRPr lang="en-US" dirty="0">
              <a:latin typeface="Century Gothic" pitchFamily="34" charset="0"/>
            </a:endParaRPr>
          </a:p>
        </p:txBody>
      </p:sp>
      <p:pic>
        <p:nvPicPr>
          <p:cNvPr id="14" name="Picture 13"/>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3956685" y="6172081"/>
            <a:ext cx="1230630" cy="674370"/>
          </a:xfrm>
          <a:prstGeom prst="rect">
            <a:avLst/>
          </a:prstGeom>
        </p:spPr>
      </p:pic>
    </p:spTree>
    <p:extLst>
      <p:ext uri="{BB962C8B-B14F-4D97-AF65-F5344CB8AC3E}">
        <p14:creationId xmlns:p14="http://schemas.microsoft.com/office/powerpoint/2010/main" val="3289708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p:transition spd="med">
    <p:fade thruBlk="1"/>
  </p:transition>
  <p:txStyles>
    <p:titleStyle>
      <a:defPPr>
        <a:defRPr sz="4400">
          <a:solidFill>
            <a:schemeClr val="tx1"/>
          </a:solidFill>
          <a:latin typeface="+mj-lt"/>
          <a:ea typeface="+mj-ea"/>
          <a:cs typeface="+mj-cs"/>
        </a:defRPr>
      </a:defPPr>
      <a:lvl1pPr algn="l" eaLnBrk="1" hangingPunct="1">
        <a:buNone/>
        <a:defRPr sz="4400" b="1">
          <a:solidFill>
            <a:schemeClr val="tx1">
              <a:alpha val="100000"/>
            </a:schemeClr>
          </a:solidFill>
          <a:latin typeface="Century Gothic" pitchFamily="34" charset="0"/>
        </a:defRPr>
      </a:lvl1pPr>
    </p:titleStyle>
    <p:bodyStyle>
      <a:defPPr>
        <a:defRPr>
          <a:solidFill>
            <a:schemeClr val="tx1"/>
          </a:solidFill>
          <a:latin typeface="+mn-lt"/>
          <a:ea typeface="+mn-ea"/>
          <a:cs typeface="+mn-cs"/>
        </a:defRPr>
      </a:defPPr>
      <a:lvl1pPr marL="342900" indent="-342900" eaLnBrk="1" hangingPunct="1">
        <a:buChar char="•"/>
        <a:defRPr sz="3600">
          <a:latin typeface="Century Gothic" pitchFamily="34" charset="0"/>
        </a:defRPr>
      </a:lvl1pPr>
      <a:lvl2pPr marL="742950" indent="-285750" eaLnBrk="1" hangingPunct="1">
        <a:buChar char="–"/>
        <a:defRPr sz="3200">
          <a:latin typeface="Century Gothic" pitchFamily="34" charset="0"/>
        </a:defRPr>
      </a:lvl2pPr>
      <a:lvl3pPr marL="1143000" indent="-228600" eaLnBrk="1" hangingPunct="1">
        <a:buChar char="•"/>
        <a:defRPr sz="3200">
          <a:latin typeface="Century Gothic" pitchFamily="34" charset="0"/>
        </a:defRPr>
      </a:lvl3pPr>
      <a:lvl4pPr marL="1600200" indent="-228600" eaLnBrk="1" hangingPunct="1">
        <a:buChar char="–"/>
        <a:defRPr sz="2800">
          <a:latin typeface="Century Gothic" pitchFamily="34" charset="0"/>
        </a:defRPr>
      </a:lvl4pPr>
      <a:lvl5pPr marL="2057400" indent="-228600" eaLnBrk="1" hangingPunct="1">
        <a:buChar char="»"/>
        <a:defRPr sz="2800">
          <a:latin typeface="Century Gothic"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10.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 Id="rId9" Type="http://schemas.openxmlformats.org/officeDocument/2006/relationships/image" Target="../media/image11.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3.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2.w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5.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14.wmf"/><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7.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16.wmf"/><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9.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18.wmf"/><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1.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20.w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22.wmf"/><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23.wmf"/><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24.wmf"/><Relationship Id="rId4" Type="http://schemas.openxmlformats.org/officeDocument/2006/relationships/oleObject" Target="../embeddings/oleObject16.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6.w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18.bin"/><Relationship Id="rId5" Type="http://schemas.openxmlformats.org/officeDocument/2006/relationships/image" Target="../media/image25.wmf"/><Relationship Id="rId4"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31.wmf"/><Relationship Id="rId3" Type="http://schemas.openxmlformats.org/officeDocument/2006/relationships/notesSlide" Target="../notesSlides/notesSlide11.xml"/><Relationship Id="rId7" Type="http://schemas.openxmlformats.org/officeDocument/2006/relationships/image" Target="../media/image28.wmf"/><Relationship Id="rId12"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oleObject" Target="../embeddings/oleObject20.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29.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32.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4.wmf"/><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oleObject" Target="../embeddings/oleObject26.bin"/><Relationship Id="rId5" Type="http://schemas.openxmlformats.org/officeDocument/2006/relationships/image" Target="../media/image33.wmf"/><Relationship Id="rId4" Type="http://schemas.openxmlformats.org/officeDocument/2006/relationships/oleObject" Target="../embeddings/oleObject25.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image" Target="../media/image39.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6.xml"/><Relationship Id="rId1" Type="http://schemas.openxmlformats.org/officeDocument/2006/relationships/vmlDrawing" Target="../drawings/vmlDrawing15.vml"/><Relationship Id="rId4" Type="http://schemas.openxmlformats.org/officeDocument/2006/relationships/image" Target="../media/image40.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image" Target="../media/image41.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image" Target="../media/image42.wmf"/></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6.xml"/><Relationship Id="rId1" Type="http://schemas.openxmlformats.org/officeDocument/2006/relationships/vmlDrawing" Target="../drawings/vmlDrawing18.vml"/><Relationship Id="rId4" Type="http://schemas.openxmlformats.org/officeDocument/2006/relationships/image" Target="../media/image46.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image" Target="../media/image48.wmf"/><Relationship Id="rId5" Type="http://schemas.openxmlformats.org/officeDocument/2006/relationships/oleObject" Target="../embeddings/oleObject33.bin"/><Relationship Id="rId4" Type="http://schemas.openxmlformats.org/officeDocument/2006/relationships/image" Target="../media/image47.wmf"/></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6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a:t>Exam 1 Review: Topics 1-5</a:t>
            </a:r>
          </a:p>
          <a:p>
            <a:r>
              <a:rPr lang="en-US" sz="2400" dirty="0"/>
              <a:t>Larry Schrenk, Instructor</a:t>
            </a:r>
          </a:p>
        </p:txBody>
      </p:sp>
      <p:sp>
        <p:nvSpPr>
          <p:cNvPr id="2" name="Title 1"/>
          <p:cNvSpPr>
            <a:spLocks noGrp="1"/>
          </p:cNvSpPr>
          <p:nvPr>
            <p:ph type="ctrTitle"/>
          </p:nvPr>
        </p:nvSpPr>
        <p:spPr/>
        <p:txBody>
          <a:bodyPr/>
          <a:lstStyle/>
          <a:p>
            <a:r>
              <a:rPr lang="en-US" dirty="0"/>
              <a:t>FIN 377: Investments</a:t>
            </a:r>
          </a:p>
        </p:txBody>
      </p:sp>
    </p:spTree>
    <p:extLst>
      <p:ext uri="{BB962C8B-B14F-4D97-AF65-F5344CB8AC3E}">
        <p14:creationId xmlns:p14="http://schemas.microsoft.com/office/powerpoint/2010/main" val="4139534456"/>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 Topic 1: The Investment Setting</a:t>
            </a:r>
          </a:p>
        </p:txBody>
      </p:sp>
    </p:spTree>
    <p:extLst>
      <p:ext uri="{BB962C8B-B14F-4D97-AF65-F5344CB8AC3E}">
        <p14:creationId xmlns:p14="http://schemas.microsoft.com/office/powerpoint/2010/main" val="2165837173"/>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What Is An Investment?</a:t>
            </a:r>
          </a:p>
          <a:p>
            <a:r>
              <a:rPr lang="en-US" dirty="0"/>
              <a:t>Measures of Return and Risk</a:t>
            </a:r>
          </a:p>
          <a:p>
            <a:r>
              <a:rPr lang="en-US" dirty="0"/>
              <a:t>Determinants of Required Rates of Return</a:t>
            </a:r>
          </a:p>
          <a:p>
            <a:r>
              <a:rPr lang="en-US" dirty="0"/>
              <a:t>Relationship Between Risk and Return</a:t>
            </a:r>
          </a:p>
        </p:txBody>
      </p:sp>
      <p:sp>
        <p:nvSpPr>
          <p:cNvPr id="3" name="Title 2"/>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2343793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609600" indent="-609600"/>
            <a:r>
              <a:rPr lang="en-US" dirty="0">
                <a:latin typeface="Arial" panose="020B0604020202020204" pitchFamily="34" charset="0"/>
                <a:cs typeface="Arial" panose="020B0604020202020204" pitchFamily="34" charset="0"/>
              </a:rPr>
              <a:t>Measures of Central Tendency</a:t>
            </a:r>
          </a:p>
          <a:p>
            <a:pPr marL="990600" lvl="1" indent="-533400"/>
            <a:r>
              <a:rPr lang="en-US" dirty="0">
                <a:latin typeface="Arial" panose="020B0604020202020204" pitchFamily="34" charset="0"/>
                <a:cs typeface="Arial" panose="020B0604020202020204" pitchFamily="34" charset="0"/>
              </a:rPr>
              <a:t>Mean, Median, Mode</a:t>
            </a:r>
          </a:p>
          <a:p>
            <a:pPr marL="609600" indent="-609600"/>
            <a:r>
              <a:rPr lang="en-US" dirty="0">
                <a:latin typeface="Arial" panose="020B0604020202020204" pitchFamily="34" charset="0"/>
                <a:cs typeface="Arial" panose="020B0604020202020204" pitchFamily="34" charset="0"/>
              </a:rPr>
              <a:t>Measures of Dispersion</a:t>
            </a:r>
          </a:p>
          <a:p>
            <a:pPr marL="990600" lvl="1" indent="-533400"/>
            <a:r>
              <a:rPr lang="en-US" dirty="0">
                <a:latin typeface="Arial" panose="020B0604020202020204" pitchFamily="34" charset="0"/>
                <a:cs typeface="Arial" panose="020B0604020202020204" pitchFamily="34" charset="0"/>
              </a:rPr>
              <a:t>Standard Deviation, Variance</a:t>
            </a:r>
          </a:p>
          <a:p>
            <a:pPr marL="609600" indent="-609600"/>
            <a:r>
              <a:rPr lang="en-US" dirty="0">
                <a:latin typeface="Arial" panose="020B0604020202020204" pitchFamily="34" charset="0"/>
                <a:cs typeface="Arial" panose="020B0604020202020204" pitchFamily="34" charset="0"/>
              </a:rPr>
              <a:t>Higher Moments</a:t>
            </a:r>
          </a:p>
          <a:p>
            <a:pPr marL="990600" lvl="1" indent="-533400"/>
            <a:r>
              <a:rPr lang="en-US" dirty="0">
                <a:latin typeface="Arial" panose="020B0604020202020204" pitchFamily="34" charset="0"/>
                <a:cs typeface="Arial" panose="020B0604020202020204" pitchFamily="34" charset="0"/>
              </a:rPr>
              <a:t>Skewness, Kurtosis</a:t>
            </a:r>
          </a:p>
          <a:p>
            <a:pPr marL="609600" indent="-609600"/>
            <a:r>
              <a:rPr lang="en-US" dirty="0">
                <a:latin typeface="Arial" panose="020B0604020202020204" pitchFamily="34" charset="0"/>
                <a:cs typeface="Arial" panose="020B0604020202020204" pitchFamily="34" charset="0"/>
              </a:rPr>
              <a:t>Measures of Dependence</a:t>
            </a:r>
          </a:p>
          <a:p>
            <a:pPr marL="990600" lvl="1" indent="-533400"/>
            <a:r>
              <a:rPr lang="en-US" dirty="0">
                <a:latin typeface="Arial" panose="020B0604020202020204" pitchFamily="34" charset="0"/>
                <a:cs typeface="Arial" panose="020B0604020202020204" pitchFamily="34" charset="0"/>
              </a:rPr>
              <a:t>Covariance, Correlation</a:t>
            </a:r>
          </a:p>
        </p:txBody>
      </p:sp>
      <p:sp>
        <p:nvSpPr>
          <p:cNvPr id="3" name="Title 2"/>
          <p:cNvSpPr>
            <a:spLocks noGrp="1"/>
          </p:cNvSpPr>
          <p:nvPr>
            <p:ph type="title"/>
          </p:nvPr>
        </p:nvSpPr>
        <p:spPr/>
        <p:txBody>
          <a:bodyPr/>
          <a:lstStyle/>
          <a:p>
            <a:r>
              <a:rPr lang="en-US" dirty="0"/>
              <a:t>Measures of Return and Risk</a:t>
            </a:r>
          </a:p>
        </p:txBody>
      </p:sp>
    </p:spTree>
    <p:extLst>
      <p:ext uri="{BB962C8B-B14F-4D97-AF65-F5344CB8AC3E}">
        <p14:creationId xmlns:p14="http://schemas.microsoft.com/office/powerpoint/2010/main" val="476088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marL="800100" indent="-800100"/>
            <a:r>
              <a:rPr lang="en-US" dirty="0">
                <a:latin typeface="Arial" panose="020B0604020202020204" pitchFamily="34" charset="0"/>
                <a:cs typeface="Arial" panose="020B0604020202020204" pitchFamily="34" charset="0"/>
              </a:rPr>
              <a:t>Mean (Average)</a:t>
            </a:r>
          </a:p>
        </p:txBody>
      </p:sp>
      <p:sp>
        <p:nvSpPr>
          <p:cNvPr id="95235" name="Rectangle 3"/>
          <p:cNvSpPr>
            <a:spLocks noGrp="1" noChangeArrowheads="1"/>
          </p:cNvSpPr>
          <p:nvPr>
            <p:ph type="body" idx="1"/>
          </p:nvPr>
        </p:nvSpPr>
        <p:spPr/>
        <p:txBody>
          <a:bodyPr/>
          <a:lstStyle/>
          <a:p>
            <a:pPr marL="660400" indent="-660400"/>
            <a:r>
              <a:rPr lang="en-US" dirty="0">
                <a:latin typeface="Arial" panose="020B0604020202020204" pitchFamily="34" charset="0"/>
                <a:cs typeface="Arial" panose="020B0604020202020204" pitchFamily="34" charset="0"/>
              </a:rPr>
              <a:t>Equal Weighted Average (m,   ) </a:t>
            </a:r>
          </a:p>
          <a:p>
            <a:pPr marL="660400" indent="-660400"/>
            <a:r>
              <a:rPr lang="en-US" dirty="0">
                <a:latin typeface="Arial" panose="020B0604020202020204" pitchFamily="34" charset="0"/>
                <a:cs typeface="Arial" panose="020B0604020202020204" pitchFamily="34" charset="0"/>
              </a:rPr>
              <a:t>Applications</a:t>
            </a:r>
          </a:p>
          <a:p>
            <a:pPr marL="660400" indent="-660400"/>
            <a:r>
              <a:rPr lang="en-US" dirty="0">
                <a:latin typeface="Arial" panose="020B0604020202020204" pitchFamily="34" charset="0"/>
                <a:cs typeface="Arial" panose="020B0604020202020204" pitchFamily="34" charset="0"/>
              </a:rPr>
              <a:t>Calculation:</a:t>
            </a:r>
          </a:p>
        </p:txBody>
      </p:sp>
      <p:sp>
        <p:nvSpPr>
          <p:cNvPr id="95237" name="Rectangle 5"/>
          <p:cNvSpPr>
            <a:spLocks noChangeArrowheads="1"/>
          </p:cNvSpPr>
          <p:nvPr/>
        </p:nvSpPr>
        <p:spPr bwMode="auto">
          <a:xfrm>
            <a:off x="0" y="3030022"/>
            <a:ext cx="184731" cy="369332"/>
          </a:xfrm>
          <a:prstGeom prst="rect">
            <a:avLst/>
          </a:prstGeom>
          <a:noFill/>
          <a:ln w="12700">
            <a:noFill/>
            <a:miter lim="800000"/>
            <a:headEnd type="none" w="sm" len="sm"/>
            <a:tailEnd type="none" w="sm" len="sm"/>
          </a:ln>
          <a:effectLst/>
        </p:spPr>
        <p:txBody>
          <a:bodyPr wrap="none" anchor="ctr">
            <a:spAutoFit/>
          </a:bodyPr>
          <a:lstStyle/>
          <a:p>
            <a:endParaRPr lang="en-US">
              <a:latin typeface="Arial" panose="020B0604020202020204" pitchFamily="34" charset="0"/>
              <a:cs typeface="Arial" panose="020B0604020202020204" pitchFamily="34" charset="0"/>
            </a:endParaRPr>
          </a:p>
        </p:txBody>
      </p:sp>
      <p:sp>
        <p:nvSpPr>
          <p:cNvPr id="95239" name="Rectangle 7"/>
          <p:cNvSpPr>
            <a:spLocks noChangeArrowheads="1"/>
          </p:cNvSpPr>
          <p:nvPr/>
        </p:nvSpPr>
        <p:spPr bwMode="auto">
          <a:xfrm>
            <a:off x="0" y="2939534"/>
            <a:ext cx="184731" cy="369332"/>
          </a:xfrm>
          <a:prstGeom prst="rect">
            <a:avLst/>
          </a:prstGeom>
          <a:noFill/>
          <a:ln w="12700">
            <a:noFill/>
            <a:miter lim="800000"/>
            <a:headEnd type="none" w="sm" len="sm"/>
            <a:tailEnd type="none" w="sm" len="sm"/>
          </a:ln>
          <a:effectLst/>
        </p:spPr>
        <p:txBody>
          <a:bodyPr wrap="none" anchor="ctr">
            <a:spAutoFit/>
          </a:bodyPr>
          <a:lstStyle/>
          <a:p>
            <a:endParaRPr lang="en-US">
              <a:latin typeface="Arial" panose="020B0604020202020204" pitchFamily="34" charset="0"/>
              <a:cs typeface="Arial" panose="020B0604020202020204" pitchFamily="34" charset="0"/>
            </a:endParaRPr>
          </a:p>
        </p:txBody>
      </p:sp>
      <p:graphicFrame>
        <p:nvGraphicFramePr>
          <p:cNvPr id="95238" name="Object 6"/>
          <p:cNvGraphicFramePr>
            <a:graphicFrameLocks noChangeAspect="1"/>
          </p:cNvGraphicFramePr>
          <p:nvPr/>
        </p:nvGraphicFramePr>
        <p:xfrm>
          <a:off x="4114800" y="2133600"/>
          <a:ext cx="4043362" cy="2366963"/>
        </p:xfrm>
        <a:graphic>
          <a:graphicData uri="http://schemas.openxmlformats.org/presentationml/2006/ole">
            <mc:AlternateContent xmlns:mc="http://schemas.openxmlformats.org/markup-compatibility/2006">
              <mc:Choice xmlns:v="urn:schemas-microsoft-com:vml" Requires="v">
                <p:oleObj spid="_x0000_s15407" name="Equation" r:id="rId4" imgW="1041120" imgH="609480" progId="Equation.DSMT4">
                  <p:embed/>
                </p:oleObj>
              </mc:Choice>
              <mc:Fallback>
                <p:oleObj name="Equation" r:id="rId4" imgW="1041120" imgH="609480" progId="Equation.DSMT4">
                  <p:embed/>
                  <p:pic>
                    <p:nvPicPr>
                      <p:cNvPr id="95238" name="Object 6"/>
                      <p:cNvPicPr>
                        <a:picLocks noChangeAspect="1" noChangeArrowheads="1"/>
                      </p:cNvPicPr>
                      <p:nvPr/>
                    </p:nvPicPr>
                    <p:blipFill>
                      <a:blip r:embed="rId5"/>
                      <a:srcRect/>
                      <a:stretch>
                        <a:fillRect/>
                      </a:stretch>
                    </p:blipFill>
                    <p:spPr bwMode="auto">
                      <a:xfrm>
                        <a:off x="4114800" y="2133600"/>
                        <a:ext cx="4043362" cy="2366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984762371"/>
              </p:ext>
            </p:extLst>
          </p:nvPr>
        </p:nvGraphicFramePr>
        <p:xfrm>
          <a:off x="7102362" y="1719263"/>
          <a:ext cx="386862" cy="452437"/>
        </p:xfrm>
        <a:graphic>
          <a:graphicData uri="http://schemas.openxmlformats.org/presentationml/2006/ole">
            <mc:AlternateContent xmlns:mc="http://schemas.openxmlformats.org/markup-compatibility/2006">
              <mc:Choice xmlns:v="urn:schemas-microsoft-com:vml" Requires="v">
                <p:oleObj spid="_x0000_s15408" name="Equation" r:id="rId6" imgW="139680" imgH="164880" progId="Equation.DSMT4">
                  <p:embed/>
                </p:oleObj>
              </mc:Choice>
              <mc:Fallback>
                <p:oleObj name="Equation" r:id="rId6" imgW="139680" imgH="164880" progId="Equation.DSMT4">
                  <p:embed/>
                  <p:pic>
                    <p:nvPicPr>
                      <p:cNvPr id="2" name="Object 1"/>
                      <p:cNvPicPr/>
                      <p:nvPr/>
                    </p:nvPicPr>
                    <p:blipFill>
                      <a:blip r:embed="rId7"/>
                      <a:stretch>
                        <a:fillRect/>
                      </a:stretch>
                    </p:blipFill>
                    <p:spPr>
                      <a:xfrm>
                        <a:off x="7102362" y="1719263"/>
                        <a:ext cx="386862" cy="452437"/>
                      </a:xfrm>
                      <a:prstGeom prst="rect">
                        <a:avLst/>
                      </a:prstGeom>
                    </p:spPr>
                  </p:pic>
                </p:oleObj>
              </mc:Fallback>
            </mc:AlternateContent>
          </a:graphicData>
        </a:graphic>
      </p:graphicFrame>
      <p:graphicFrame>
        <p:nvGraphicFramePr>
          <p:cNvPr id="3" name="Object 2"/>
          <p:cNvGraphicFramePr>
            <a:graphicFrameLocks noChangeAspect="1"/>
          </p:cNvGraphicFramePr>
          <p:nvPr/>
        </p:nvGraphicFramePr>
        <p:xfrm>
          <a:off x="4572000" y="4876800"/>
          <a:ext cx="2941638" cy="801687"/>
        </p:xfrm>
        <a:graphic>
          <a:graphicData uri="http://schemas.openxmlformats.org/presentationml/2006/ole">
            <mc:AlternateContent xmlns:mc="http://schemas.openxmlformats.org/markup-compatibility/2006">
              <mc:Choice xmlns:v="urn:schemas-microsoft-com:vml" Requires="v">
                <p:oleObj spid="_x0000_s15409" name="Equation" r:id="rId8" imgW="2336760" imgH="634680" progId="Equation.DSMT4">
                  <p:embed/>
                </p:oleObj>
              </mc:Choice>
              <mc:Fallback>
                <p:oleObj name="Equation" r:id="rId8" imgW="2336760" imgH="634680" progId="Equation.DSMT4">
                  <p:embed/>
                  <p:pic>
                    <p:nvPicPr>
                      <p:cNvPr id="3" name="Object 2"/>
                      <p:cNvPicPr>
                        <a:picLocks noChangeAspect="1" noChangeArrowheads="1"/>
                      </p:cNvPicPr>
                      <p:nvPr/>
                    </p:nvPicPr>
                    <p:blipFill>
                      <a:blip r:embed="rId9"/>
                      <a:srcRect/>
                      <a:stretch>
                        <a:fillRect/>
                      </a:stretch>
                    </p:blipFill>
                    <p:spPr bwMode="auto">
                      <a:xfrm>
                        <a:off x="4572000" y="4876800"/>
                        <a:ext cx="2941638"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marL="800100" indent="-800100"/>
            <a:r>
              <a:rPr lang="en-US">
                <a:latin typeface="Arial" panose="020B0604020202020204" pitchFamily="34" charset="0"/>
                <a:cs typeface="Arial" panose="020B0604020202020204" pitchFamily="34" charset="0"/>
              </a:rPr>
              <a:t>Mean (Average)</a:t>
            </a:r>
          </a:p>
        </p:txBody>
      </p:sp>
      <p:sp>
        <p:nvSpPr>
          <p:cNvPr id="96259" name="Rectangle 3"/>
          <p:cNvSpPr>
            <a:spLocks noGrp="1" noChangeArrowheads="1"/>
          </p:cNvSpPr>
          <p:nvPr>
            <p:ph type="body" idx="1"/>
          </p:nvPr>
        </p:nvSpPr>
        <p:spPr/>
        <p:txBody>
          <a:bodyPr/>
          <a:lstStyle/>
          <a:p>
            <a:pPr marL="660400" indent="-660400"/>
            <a:r>
              <a:rPr lang="en-US" dirty="0">
                <a:latin typeface="Arial" panose="020B0604020202020204" pitchFamily="34" charset="0"/>
                <a:cs typeface="Arial" panose="020B0604020202020204" pitchFamily="34" charset="0"/>
              </a:rPr>
              <a:t>(Unequally) Weighted Average</a:t>
            </a:r>
          </a:p>
          <a:p>
            <a:pPr marL="660400" indent="-660400"/>
            <a:endParaRPr lang="en-US" dirty="0">
              <a:latin typeface="Arial" panose="020B0604020202020204" pitchFamily="34" charset="0"/>
              <a:cs typeface="Arial" panose="020B0604020202020204" pitchFamily="34" charset="0"/>
            </a:endParaRPr>
          </a:p>
          <a:p>
            <a:pPr marL="660400" indent="-660400"/>
            <a:r>
              <a:rPr lang="en-US" dirty="0">
                <a:latin typeface="Arial" panose="020B0604020202020204" pitchFamily="34" charset="0"/>
                <a:cs typeface="Arial" panose="020B0604020202020204" pitchFamily="34" charset="0"/>
              </a:rPr>
              <a:t>Applications</a:t>
            </a:r>
          </a:p>
          <a:p>
            <a:pPr marL="660400" indent="-660400"/>
            <a:endParaRPr lang="en-US" dirty="0">
              <a:latin typeface="Arial" panose="020B0604020202020204" pitchFamily="34" charset="0"/>
              <a:cs typeface="Arial" panose="020B0604020202020204" pitchFamily="34" charset="0"/>
            </a:endParaRPr>
          </a:p>
          <a:p>
            <a:pPr marL="660400" indent="-660400"/>
            <a:r>
              <a:rPr lang="en-US" dirty="0">
                <a:latin typeface="Arial" panose="020B0604020202020204" pitchFamily="34" charset="0"/>
                <a:cs typeface="Arial" panose="020B0604020202020204" pitchFamily="34" charset="0"/>
              </a:rPr>
              <a:t>Calculation:</a:t>
            </a:r>
          </a:p>
        </p:txBody>
      </p:sp>
      <p:sp>
        <p:nvSpPr>
          <p:cNvPr id="96260" name="Rectangle 4"/>
          <p:cNvSpPr>
            <a:spLocks noChangeArrowheads="1"/>
          </p:cNvSpPr>
          <p:nvPr/>
        </p:nvSpPr>
        <p:spPr bwMode="auto">
          <a:xfrm>
            <a:off x="0" y="3030022"/>
            <a:ext cx="184731" cy="369332"/>
          </a:xfrm>
          <a:prstGeom prst="rect">
            <a:avLst/>
          </a:prstGeom>
          <a:noFill/>
          <a:ln w="12700">
            <a:noFill/>
            <a:miter lim="800000"/>
            <a:headEnd type="none" w="sm" len="sm"/>
            <a:tailEnd type="none" w="sm" len="sm"/>
          </a:ln>
          <a:effectLst/>
        </p:spPr>
        <p:txBody>
          <a:bodyPr wrap="none" anchor="ctr">
            <a:spAutoFit/>
          </a:bodyPr>
          <a:lstStyle/>
          <a:p>
            <a:endParaRPr lang="en-US">
              <a:latin typeface="Arial" panose="020B0604020202020204" pitchFamily="34" charset="0"/>
              <a:cs typeface="Arial" panose="020B0604020202020204" pitchFamily="34" charset="0"/>
            </a:endParaRPr>
          </a:p>
        </p:txBody>
      </p:sp>
      <p:sp>
        <p:nvSpPr>
          <p:cNvPr id="96261" name="Rectangle 5"/>
          <p:cNvSpPr>
            <a:spLocks noChangeArrowheads="1"/>
          </p:cNvSpPr>
          <p:nvPr/>
        </p:nvSpPr>
        <p:spPr bwMode="auto">
          <a:xfrm>
            <a:off x="0" y="2939534"/>
            <a:ext cx="184731" cy="369332"/>
          </a:xfrm>
          <a:prstGeom prst="rect">
            <a:avLst/>
          </a:prstGeom>
          <a:noFill/>
          <a:ln w="12700">
            <a:noFill/>
            <a:miter lim="800000"/>
            <a:headEnd type="none" w="sm" len="sm"/>
            <a:tailEnd type="none" w="sm" len="sm"/>
          </a:ln>
          <a:effectLst/>
        </p:spPr>
        <p:txBody>
          <a:bodyPr wrap="none" anchor="ctr">
            <a:spAutoFit/>
          </a:bodyPr>
          <a:lstStyle/>
          <a:p>
            <a:endParaRPr lang="en-US">
              <a:latin typeface="Arial" panose="020B0604020202020204" pitchFamily="34" charset="0"/>
              <a:cs typeface="Arial" panose="020B0604020202020204" pitchFamily="34" charset="0"/>
            </a:endParaRPr>
          </a:p>
        </p:txBody>
      </p:sp>
      <p:sp>
        <p:nvSpPr>
          <p:cNvPr id="96264" name="Rectangle 8"/>
          <p:cNvSpPr>
            <a:spLocks noChangeArrowheads="1"/>
          </p:cNvSpPr>
          <p:nvPr/>
        </p:nvSpPr>
        <p:spPr bwMode="auto">
          <a:xfrm>
            <a:off x="0" y="3030022"/>
            <a:ext cx="184731" cy="369332"/>
          </a:xfrm>
          <a:prstGeom prst="rect">
            <a:avLst/>
          </a:prstGeom>
          <a:noFill/>
          <a:ln w="12700">
            <a:noFill/>
            <a:miter lim="800000"/>
            <a:headEnd type="none" w="sm" len="sm"/>
            <a:tailEnd type="none" w="sm" len="sm"/>
          </a:ln>
          <a:effectLst/>
        </p:spPr>
        <p:txBody>
          <a:bodyPr wrap="none" anchor="ctr">
            <a:spAutoFit/>
          </a:bodyPr>
          <a:lstStyle/>
          <a:p>
            <a:endParaRPr lang="en-US">
              <a:latin typeface="Arial" panose="020B0604020202020204" pitchFamily="34" charset="0"/>
              <a:cs typeface="Arial" panose="020B0604020202020204" pitchFamily="34" charset="0"/>
            </a:endParaRPr>
          </a:p>
        </p:txBody>
      </p:sp>
      <p:graphicFrame>
        <p:nvGraphicFramePr>
          <p:cNvPr id="96263" name="Object 7"/>
          <p:cNvGraphicFramePr>
            <a:graphicFrameLocks noChangeAspect="1"/>
          </p:cNvGraphicFramePr>
          <p:nvPr/>
        </p:nvGraphicFramePr>
        <p:xfrm>
          <a:off x="4038600" y="3214688"/>
          <a:ext cx="4765675" cy="1779587"/>
        </p:xfrm>
        <a:graphic>
          <a:graphicData uri="http://schemas.openxmlformats.org/presentationml/2006/ole">
            <mc:AlternateContent xmlns:mc="http://schemas.openxmlformats.org/markup-compatibility/2006">
              <mc:Choice xmlns:v="urn:schemas-microsoft-com:vml" Requires="v">
                <p:oleObj spid="_x0000_s16416" name="Equation" r:id="rId4" imgW="1143000" imgH="431640" progId="Equation.DSMT4">
                  <p:embed/>
                </p:oleObj>
              </mc:Choice>
              <mc:Fallback>
                <p:oleObj name="Equation" r:id="rId4" imgW="1143000" imgH="431640" progId="Equation.DSMT4">
                  <p:embed/>
                  <p:pic>
                    <p:nvPicPr>
                      <p:cNvPr id="96263" name="Object 7"/>
                      <p:cNvPicPr>
                        <a:picLocks noChangeAspect="1" noChangeArrowheads="1"/>
                      </p:cNvPicPr>
                      <p:nvPr/>
                    </p:nvPicPr>
                    <p:blipFill>
                      <a:blip r:embed="rId5"/>
                      <a:srcRect/>
                      <a:stretch>
                        <a:fillRect/>
                      </a:stretch>
                    </p:blipFill>
                    <p:spPr bwMode="auto">
                      <a:xfrm>
                        <a:off x="4038600" y="3214688"/>
                        <a:ext cx="4765675" cy="1779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nvGraphicFramePr>
        <p:xfrm>
          <a:off x="3956050" y="4929188"/>
          <a:ext cx="3870325" cy="850900"/>
        </p:xfrm>
        <a:graphic>
          <a:graphicData uri="http://schemas.openxmlformats.org/presentationml/2006/ole">
            <mc:AlternateContent xmlns:mc="http://schemas.openxmlformats.org/markup-compatibility/2006">
              <mc:Choice xmlns:v="urn:schemas-microsoft-com:vml" Requires="v">
                <p:oleObj spid="_x0000_s16417" name="Equation" r:id="rId6" imgW="3073320" imgH="672840" progId="Equation.DSMT4">
                  <p:embed/>
                </p:oleObj>
              </mc:Choice>
              <mc:Fallback>
                <p:oleObj name="Equation" r:id="rId6" imgW="3073320" imgH="672840" progId="Equation.DSMT4">
                  <p:embed/>
                  <p:pic>
                    <p:nvPicPr>
                      <p:cNvPr id="2" name="Object 1"/>
                      <p:cNvPicPr>
                        <a:picLocks noChangeAspect="1" noChangeArrowheads="1"/>
                      </p:cNvPicPr>
                      <p:nvPr/>
                    </p:nvPicPr>
                    <p:blipFill>
                      <a:blip r:embed="rId7"/>
                      <a:srcRect/>
                      <a:stretch>
                        <a:fillRect/>
                      </a:stretch>
                    </p:blipFill>
                    <p:spPr bwMode="auto">
                      <a:xfrm>
                        <a:off x="3956050" y="4929188"/>
                        <a:ext cx="387032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atin typeface="Arial" panose="020B0604020202020204" pitchFamily="34" charset="0"/>
                <a:cs typeface="Arial" panose="020B0604020202020204" pitchFamily="34" charset="0"/>
              </a:rPr>
              <a:t>Variance</a:t>
            </a:r>
          </a:p>
        </p:txBody>
      </p:sp>
      <p:sp>
        <p:nvSpPr>
          <p:cNvPr id="109571" name="Rectangle 3"/>
          <p:cNvSpPr>
            <a:spLocks noGrp="1" noChangeArrowheads="1"/>
          </p:cNvSpPr>
          <p:nvPr>
            <p:ph type="body" idx="1"/>
          </p:nvPr>
        </p:nvSpPr>
        <p:spPr/>
        <p:txBody>
          <a:bodyPr>
            <a:normAutofit/>
          </a:bodyPr>
          <a:lstStyle/>
          <a:p>
            <a:r>
              <a:rPr lang="en-US" dirty="0">
                <a:latin typeface="Arial" panose="020B0604020202020204" pitchFamily="34" charset="0"/>
                <a:cs typeface="Arial" panose="020B0604020202020204" pitchFamily="34" charset="0"/>
              </a:rPr>
              <a:t>Variance (</a:t>
            </a:r>
            <a:r>
              <a:rPr lang="en-US" dirty="0" err="1">
                <a:latin typeface="Symbol" panose="05050102010706020507" pitchFamily="18" charset="2"/>
                <a:cs typeface="Arial" panose="020B0604020202020204" pitchFamily="34" charset="0"/>
              </a:rPr>
              <a:t>s</a:t>
            </a:r>
            <a:r>
              <a:rPr lang="en-US" baseline="30000" dirty="0" err="1">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Applications</a:t>
            </a:r>
          </a:p>
          <a:p>
            <a:r>
              <a:rPr lang="en-US" dirty="0">
                <a:latin typeface="Arial" panose="020B0604020202020204" pitchFamily="34" charset="0"/>
                <a:cs typeface="Arial" panose="020B0604020202020204" pitchFamily="34" charset="0"/>
              </a:rPr>
              <a:t>Calculation:</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Sample versus Population</a:t>
            </a:r>
          </a:p>
        </p:txBody>
      </p:sp>
      <p:sp>
        <p:nvSpPr>
          <p:cNvPr id="109573" name="Rectangle 5"/>
          <p:cNvSpPr>
            <a:spLocks noChangeArrowheads="1"/>
          </p:cNvSpPr>
          <p:nvPr/>
        </p:nvSpPr>
        <p:spPr bwMode="auto">
          <a:xfrm>
            <a:off x="0" y="2939534"/>
            <a:ext cx="184731" cy="369332"/>
          </a:xfrm>
          <a:prstGeom prst="rect">
            <a:avLst/>
          </a:prstGeom>
          <a:noFill/>
          <a:ln w="12700">
            <a:noFill/>
            <a:miter lim="800000"/>
            <a:headEnd type="none" w="sm" len="sm"/>
            <a:tailEnd type="none" w="sm" len="sm"/>
          </a:ln>
          <a:effectLst/>
        </p:spPr>
        <p:txBody>
          <a:bodyPr wrap="none" anchor="ctr">
            <a:spAutoFit/>
          </a:bodyPr>
          <a:lstStyle/>
          <a:p>
            <a:endParaRPr lang="en-US">
              <a:latin typeface="Arial" panose="020B0604020202020204" pitchFamily="34" charset="0"/>
              <a:cs typeface="Arial" panose="020B0604020202020204" pitchFamily="34" charset="0"/>
            </a:endParaRPr>
          </a:p>
        </p:txBody>
      </p:sp>
      <p:graphicFrame>
        <p:nvGraphicFramePr>
          <p:cNvPr id="109572" name="Object 4"/>
          <p:cNvGraphicFramePr>
            <a:graphicFrameLocks noChangeAspect="1"/>
          </p:cNvGraphicFramePr>
          <p:nvPr/>
        </p:nvGraphicFramePr>
        <p:xfrm>
          <a:off x="4114800" y="2209800"/>
          <a:ext cx="3124200" cy="1679575"/>
        </p:xfrm>
        <a:graphic>
          <a:graphicData uri="http://schemas.openxmlformats.org/presentationml/2006/ole">
            <mc:AlternateContent xmlns:mc="http://schemas.openxmlformats.org/markup-compatibility/2006">
              <mc:Choice xmlns:v="urn:schemas-microsoft-com:vml" Requires="v">
                <p:oleObj spid="_x0000_s17440" name="Equation" r:id="rId4" imgW="1129810" imgH="609336" progId="Equation.DSMT4">
                  <p:embed/>
                </p:oleObj>
              </mc:Choice>
              <mc:Fallback>
                <p:oleObj name="Equation" r:id="rId4" imgW="1129810" imgH="609336" progId="Equation.DSMT4">
                  <p:embed/>
                  <p:pic>
                    <p:nvPicPr>
                      <p:cNvPr id="10957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209800"/>
                        <a:ext cx="3124200" cy="167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nvGraphicFramePr>
        <p:xfrm>
          <a:off x="4586288" y="4130675"/>
          <a:ext cx="2927350" cy="1123950"/>
        </p:xfrm>
        <a:graphic>
          <a:graphicData uri="http://schemas.openxmlformats.org/presentationml/2006/ole">
            <mc:AlternateContent xmlns:mc="http://schemas.openxmlformats.org/markup-compatibility/2006">
              <mc:Choice xmlns:v="urn:schemas-microsoft-com:vml" Requires="v">
                <p:oleObj spid="_x0000_s17441" name="Equation" r:id="rId6" imgW="2323800" imgH="888840" progId="Equation.DSMT4">
                  <p:embed/>
                </p:oleObj>
              </mc:Choice>
              <mc:Fallback>
                <p:oleObj name="Equation" r:id="rId6" imgW="2323800" imgH="888840" progId="Equation.DSMT4">
                  <p:embed/>
                  <p:pic>
                    <p:nvPicPr>
                      <p:cNvPr id="2" name="Object 1"/>
                      <p:cNvPicPr>
                        <a:picLocks noChangeAspect="1" noChangeArrowheads="1"/>
                      </p:cNvPicPr>
                      <p:nvPr/>
                    </p:nvPicPr>
                    <p:blipFill>
                      <a:blip r:embed="rId7"/>
                      <a:srcRect/>
                      <a:stretch>
                        <a:fillRect/>
                      </a:stretch>
                    </p:blipFill>
                    <p:spPr bwMode="auto">
                      <a:xfrm>
                        <a:off x="4586288" y="4130675"/>
                        <a:ext cx="29273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atin typeface="Arial" panose="020B0604020202020204" pitchFamily="34" charset="0"/>
                <a:cs typeface="Arial" panose="020B0604020202020204" pitchFamily="34" charset="0"/>
              </a:rPr>
              <a:t>Standard Deviation </a:t>
            </a:r>
          </a:p>
        </p:txBody>
      </p:sp>
      <p:sp>
        <p:nvSpPr>
          <p:cNvPr id="115715" name="Rectangle 3"/>
          <p:cNvSpPr>
            <a:spLocks noGrp="1" noChangeArrowheads="1"/>
          </p:cNvSpPr>
          <p:nvPr>
            <p:ph type="body" idx="1"/>
          </p:nvPr>
        </p:nvSpPr>
        <p:spPr/>
        <p:txBody>
          <a:bodyPr/>
          <a:lstStyle/>
          <a:p>
            <a:pPr marL="0" indent="0">
              <a:buNone/>
            </a:pPr>
            <a:r>
              <a:rPr lang="en-US" dirty="0">
                <a:latin typeface="Arial" panose="020B0604020202020204" pitchFamily="34" charset="0"/>
                <a:cs typeface="Arial" panose="020B0604020202020204" pitchFamily="34" charset="0"/>
              </a:rPr>
              <a:t>Standard Deviation (</a:t>
            </a:r>
            <a:r>
              <a:rPr lang="en-US" dirty="0">
                <a:latin typeface="Symbol" panose="05050102010706020507" pitchFamily="18" charset="2"/>
                <a:cs typeface="Arial" panose="020B0604020202020204" pitchFamily="34" charset="0"/>
              </a:rPr>
              <a:t>s</a:t>
            </a:r>
            <a:r>
              <a:rPr lang="en-US" dirty="0">
                <a:latin typeface="Arial" panose="020B0604020202020204" pitchFamily="34" charset="0"/>
                <a:cs typeface="Arial" panose="020B0604020202020204" pitchFamily="34" charset="0"/>
              </a:rPr>
              <a:t>)</a:t>
            </a:r>
          </a:p>
        </p:txBody>
      </p:sp>
      <p:sp>
        <p:nvSpPr>
          <p:cNvPr id="115716" name="Rectangle 4"/>
          <p:cNvSpPr>
            <a:spLocks noChangeArrowheads="1"/>
          </p:cNvSpPr>
          <p:nvPr/>
        </p:nvSpPr>
        <p:spPr bwMode="auto">
          <a:xfrm>
            <a:off x="0" y="2939534"/>
            <a:ext cx="184731" cy="369332"/>
          </a:xfrm>
          <a:prstGeom prst="rect">
            <a:avLst/>
          </a:prstGeom>
          <a:noFill/>
          <a:ln w="12700">
            <a:noFill/>
            <a:miter lim="800000"/>
            <a:headEnd type="none" w="sm" len="sm"/>
            <a:tailEnd type="none" w="sm" len="sm"/>
          </a:ln>
          <a:effectLst/>
        </p:spPr>
        <p:txBody>
          <a:bodyPr wrap="none" anchor="ctr">
            <a:spAutoFit/>
          </a:bodyPr>
          <a:lstStyle/>
          <a:p>
            <a:endParaRPr lang="en-US">
              <a:latin typeface="Arial" panose="020B0604020202020204" pitchFamily="34" charset="0"/>
              <a:cs typeface="Arial" panose="020B0604020202020204" pitchFamily="34" charset="0"/>
            </a:endParaRPr>
          </a:p>
        </p:txBody>
      </p:sp>
      <p:graphicFrame>
        <p:nvGraphicFramePr>
          <p:cNvPr id="115717" name="Object 5"/>
          <p:cNvGraphicFramePr>
            <a:graphicFrameLocks noChangeAspect="1"/>
          </p:cNvGraphicFramePr>
          <p:nvPr/>
        </p:nvGraphicFramePr>
        <p:xfrm>
          <a:off x="1828800" y="2362200"/>
          <a:ext cx="4492625" cy="1819275"/>
        </p:xfrm>
        <a:graphic>
          <a:graphicData uri="http://schemas.openxmlformats.org/presentationml/2006/ole">
            <mc:AlternateContent xmlns:mc="http://schemas.openxmlformats.org/markup-compatibility/2006">
              <mc:Choice xmlns:v="urn:schemas-microsoft-com:vml" Requires="v">
                <p:oleObj spid="_x0000_s18464" name="Equation" r:id="rId4" imgW="1625400" imgH="660240" progId="Equation.DSMT4">
                  <p:embed/>
                </p:oleObj>
              </mc:Choice>
              <mc:Fallback>
                <p:oleObj name="Equation" r:id="rId4" imgW="1625400" imgH="660240" progId="Equation.DSMT4">
                  <p:embed/>
                  <p:pic>
                    <p:nvPicPr>
                      <p:cNvPr id="11571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362200"/>
                        <a:ext cx="4492625" cy="181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nvGraphicFramePr>
        <p:xfrm>
          <a:off x="3733800" y="4427538"/>
          <a:ext cx="2927350" cy="1412875"/>
        </p:xfrm>
        <a:graphic>
          <a:graphicData uri="http://schemas.openxmlformats.org/presentationml/2006/ole">
            <mc:AlternateContent xmlns:mc="http://schemas.openxmlformats.org/markup-compatibility/2006">
              <mc:Choice xmlns:v="urn:schemas-microsoft-com:vml" Requires="v">
                <p:oleObj spid="_x0000_s18465" name="Equation" r:id="rId6" imgW="2323800" imgH="1117440" progId="Equation.DSMT4">
                  <p:embed/>
                </p:oleObj>
              </mc:Choice>
              <mc:Fallback>
                <p:oleObj name="Equation" r:id="rId6" imgW="2323800" imgH="1117440" progId="Equation.DSMT4">
                  <p:embed/>
                  <p:pic>
                    <p:nvPicPr>
                      <p:cNvPr id="2" name="Object 1"/>
                      <p:cNvPicPr>
                        <a:picLocks noChangeAspect="1" noChangeArrowheads="1"/>
                      </p:cNvPicPr>
                      <p:nvPr/>
                    </p:nvPicPr>
                    <p:blipFill>
                      <a:blip r:embed="rId7"/>
                      <a:srcRect/>
                      <a:stretch>
                        <a:fillRect/>
                      </a:stretch>
                    </p:blipFill>
                    <p:spPr bwMode="auto">
                      <a:xfrm>
                        <a:off x="3733800" y="4427538"/>
                        <a:ext cx="29273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marL="800100" indent="-800100"/>
            <a:r>
              <a:rPr lang="en-US">
                <a:latin typeface="Arial" panose="020B0604020202020204" pitchFamily="34" charset="0"/>
                <a:cs typeface="Arial" panose="020B0604020202020204" pitchFamily="34" charset="0"/>
              </a:rPr>
              <a:t>Covariance</a:t>
            </a:r>
          </a:p>
        </p:txBody>
      </p:sp>
      <p:sp>
        <p:nvSpPr>
          <p:cNvPr id="134147" name="Rectangle 3"/>
          <p:cNvSpPr>
            <a:spLocks noGrp="1" noChangeArrowheads="1"/>
          </p:cNvSpPr>
          <p:nvPr>
            <p:ph type="body" idx="1"/>
          </p:nvPr>
        </p:nvSpPr>
        <p:spPr/>
        <p:txBody>
          <a:bodyPr>
            <a:normAutofit/>
          </a:bodyPr>
          <a:lstStyle/>
          <a:p>
            <a:pPr marL="609600" indent="-609600"/>
            <a:r>
              <a:rPr lang="en-US" dirty="0">
                <a:latin typeface="Arial" panose="020B0604020202020204" pitchFamily="34" charset="0"/>
                <a:cs typeface="Arial" panose="020B0604020202020204" pitchFamily="34" charset="0"/>
              </a:rPr>
              <a:t>Covariance (</a:t>
            </a:r>
            <a:r>
              <a:rPr lang="en-US" dirty="0" err="1">
                <a:latin typeface="Symbol" panose="05050102010706020507" pitchFamily="18" charset="2"/>
                <a:cs typeface="Arial" panose="020B0604020202020204" pitchFamily="34" charset="0"/>
              </a:rPr>
              <a:t>s</a:t>
            </a:r>
            <a:r>
              <a:rPr lang="en-US" baseline="-25000" dirty="0" err="1">
                <a:latin typeface="Arial" panose="020B0604020202020204" pitchFamily="34" charset="0"/>
                <a:cs typeface="Arial" panose="020B0604020202020204" pitchFamily="34" charset="0"/>
              </a:rPr>
              <a:t>X,Y</a:t>
            </a:r>
            <a:r>
              <a:rPr lang="en-US" dirty="0">
                <a:latin typeface="Arial" panose="020B0604020202020204" pitchFamily="34" charset="0"/>
                <a:cs typeface="Arial" panose="020B0604020202020204" pitchFamily="34" charset="0"/>
              </a:rPr>
              <a:t>)</a:t>
            </a:r>
          </a:p>
          <a:p>
            <a:pPr marL="609600" indent="-609600"/>
            <a:r>
              <a:rPr lang="en-US" dirty="0">
                <a:latin typeface="Arial" panose="020B0604020202020204" pitchFamily="34" charset="0"/>
                <a:cs typeface="Arial" panose="020B0604020202020204" pitchFamily="34" charset="0"/>
              </a:rPr>
              <a:t>Applications</a:t>
            </a:r>
          </a:p>
          <a:p>
            <a:pPr marL="609600" indent="-609600"/>
            <a:r>
              <a:rPr lang="en-US" dirty="0">
                <a:latin typeface="Arial" panose="020B0604020202020204" pitchFamily="34" charset="0"/>
                <a:cs typeface="Arial" panose="020B0604020202020204" pitchFamily="34" charset="0"/>
              </a:rPr>
              <a:t>Calculation:</a:t>
            </a:r>
          </a:p>
          <a:p>
            <a:pPr marL="609600" indent="-609600"/>
            <a:endParaRPr lang="en-US" dirty="0">
              <a:latin typeface="Arial" panose="020B0604020202020204" pitchFamily="34" charset="0"/>
              <a:cs typeface="Arial" panose="020B0604020202020204" pitchFamily="34" charset="0"/>
            </a:endParaRPr>
          </a:p>
          <a:p>
            <a:pPr marL="609600" indent="-609600"/>
            <a:endParaRPr lang="en-US" dirty="0">
              <a:latin typeface="Arial" panose="020B0604020202020204" pitchFamily="34" charset="0"/>
              <a:cs typeface="Arial" panose="020B0604020202020204" pitchFamily="34" charset="0"/>
            </a:endParaRPr>
          </a:p>
          <a:p>
            <a:pPr marL="609600" indent="-609600"/>
            <a:endParaRPr lang="en-US" dirty="0">
              <a:latin typeface="Arial" panose="020B0604020202020204" pitchFamily="34" charset="0"/>
              <a:cs typeface="Arial" panose="020B0604020202020204" pitchFamily="34" charset="0"/>
            </a:endParaRPr>
          </a:p>
          <a:p>
            <a:pPr marL="609600" indent="-609600"/>
            <a:endParaRPr lang="en-US" dirty="0">
              <a:latin typeface="Arial" panose="020B0604020202020204" pitchFamily="34" charset="0"/>
              <a:cs typeface="Arial" panose="020B0604020202020204" pitchFamily="34" charset="0"/>
            </a:endParaRPr>
          </a:p>
          <a:p>
            <a:pPr marL="1009650" lvl="1" indent="-609600"/>
            <a:r>
              <a:rPr lang="en-US" dirty="0">
                <a:latin typeface="Arial" panose="020B0604020202020204" pitchFamily="34" charset="0"/>
                <a:cs typeface="Arial" panose="020B0604020202020204" pitchFamily="34" charset="0"/>
              </a:rPr>
              <a:t>Variance versus Covariance</a:t>
            </a:r>
          </a:p>
        </p:txBody>
      </p:sp>
      <p:sp>
        <p:nvSpPr>
          <p:cNvPr id="134150" name="Rectangle 6"/>
          <p:cNvSpPr>
            <a:spLocks noChangeArrowheads="1"/>
          </p:cNvSpPr>
          <p:nvPr/>
        </p:nvSpPr>
        <p:spPr bwMode="auto">
          <a:xfrm>
            <a:off x="0" y="2939534"/>
            <a:ext cx="184731" cy="369332"/>
          </a:xfrm>
          <a:prstGeom prst="rect">
            <a:avLst/>
          </a:prstGeom>
          <a:noFill/>
          <a:ln w="12700">
            <a:noFill/>
            <a:miter lim="800000"/>
            <a:headEnd type="none" w="sm" len="sm"/>
            <a:tailEnd type="none" w="sm" len="sm"/>
          </a:ln>
          <a:effectLst/>
        </p:spPr>
        <p:txBody>
          <a:bodyPr wrap="none" anchor="ctr">
            <a:spAutoFit/>
          </a:bodyPr>
          <a:lstStyle/>
          <a:p>
            <a:endParaRPr lang="en-US">
              <a:latin typeface="Arial" panose="020B0604020202020204" pitchFamily="34" charset="0"/>
              <a:cs typeface="Arial" panose="020B0604020202020204" pitchFamily="34" charset="0"/>
            </a:endParaRPr>
          </a:p>
        </p:txBody>
      </p:sp>
      <p:graphicFrame>
        <p:nvGraphicFramePr>
          <p:cNvPr id="134149" name="Object 5"/>
          <p:cNvGraphicFramePr>
            <a:graphicFrameLocks noChangeAspect="1"/>
          </p:cNvGraphicFramePr>
          <p:nvPr/>
        </p:nvGraphicFramePr>
        <p:xfrm>
          <a:off x="4098925" y="2344738"/>
          <a:ext cx="4224338" cy="1558925"/>
        </p:xfrm>
        <a:graphic>
          <a:graphicData uri="http://schemas.openxmlformats.org/presentationml/2006/ole">
            <mc:AlternateContent xmlns:mc="http://schemas.openxmlformats.org/markup-compatibility/2006">
              <mc:Choice xmlns:v="urn:schemas-microsoft-com:vml" Requires="v">
                <p:oleObj spid="_x0000_s19488" name="Equation" r:id="rId4" imgW="1650960" imgH="609480" progId="Equation.DSMT4">
                  <p:embed/>
                </p:oleObj>
              </mc:Choice>
              <mc:Fallback>
                <p:oleObj name="Equation" r:id="rId4" imgW="1650960" imgH="609480" progId="Equation.DSMT4">
                  <p:embed/>
                  <p:pic>
                    <p:nvPicPr>
                      <p:cNvPr id="134149" name="Object 5"/>
                      <p:cNvPicPr>
                        <a:picLocks noChangeAspect="1" noChangeArrowheads="1"/>
                      </p:cNvPicPr>
                      <p:nvPr/>
                    </p:nvPicPr>
                    <p:blipFill>
                      <a:blip r:embed="rId5"/>
                      <a:srcRect/>
                      <a:stretch>
                        <a:fillRect/>
                      </a:stretch>
                    </p:blipFill>
                    <p:spPr bwMode="auto">
                      <a:xfrm>
                        <a:off x="4098925" y="2344738"/>
                        <a:ext cx="4224338" cy="155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nvGraphicFramePr>
        <p:xfrm>
          <a:off x="4562475" y="4038600"/>
          <a:ext cx="3151188" cy="1123950"/>
        </p:xfrm>
        <a:graphic>
          <a:graphicData uri="http://schemas.openxmlformats.org/presentationml/2006/ole">
            <mc:AlternateContent xmlns:mc="http://schemas.openxmlformats.org/markup-compatibility/2006">
              <mc:Choice xmlns:v="urn:schemas-microsoft-com:vml" Requires="v">
                <p:oleObj spid="_x0000_s19489" name="Equation" r:id="rId6" imgW="2501640" imgH="888840" progId="Equation.DSMT4">
                  <p:embed/>
                </p:oleObj>
              </mc:Choice>
              <mc:Fallback>
                <p:oleObj name="Equation" r:id="rId6" imgW="2501640" imgH="888840" progId="Equation.DSMT4">
                  <p:embed/>
                  <p:pic>
                    <p:nvPicPr>
                      <p:cNvPr id="2" name="Object 1"/>
                      <p:cNvPicPr>
                        <a:picLocks noChangeAspect="1" noChangeArrowheads="1"/>
                      </p:cNvPicPr>
                      <p:nvPr/>
                    </p:nvPicPr>
                    <p:blipFill>
                      <a:blip r:embed="rId7"/>
                      <a:srcRect/>
                      <a:stretch>
                        <a:fillRect/>
                      </a:stretch>
                    </p:blipFill>
                    <p:spPr bwMode="auto">
                      <a:xfrm>
                        <a:off x="4562475" y="4038600"/>
                        <a:ext cx="31511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latin typeface="Arial" panose="020B0604020202020204" pitchFamily="34" charset="0"/>
                <a:cs typeface="Arial" panose="020B0604020202020204" pitchFamily="34" charset="0"/>
              </a:rPr>
              <a:t>Correlation </a:t>
            </a:r>
          </a:p>
        </p:txBody>
      </p:sp>
      <p:sp>
        <p:nvSpPr>
          <p:cNvPr id="137219" name="Rectangle 3"/>
          <p:cNvSpPr>
            <a:spLocks noGrp="1" noChangeArrowheads="1"/>
          </p:cNvSpPr>
          <p:nvPr>
            <p:ph type="body" idx="1"/>
          </p:nvPr>
        </p:nvSpPr>
        <p:spPr/>
        <p:txBody>
          <a:bodyPr>
            <a:normAutofit/>
          </a:bodyPr>
          <a:lstStyle/>
          <a:p>
            <a:r>
              <a:rPr lang="en-US" dirty="0">
                <a:latin typeface="Arial" panose="020B0604020202020204" pitchFamily="34" charset="0"/>
                <a:cs typeface="Arial" panose="020B0604020202020204" pitchFamily="34" charset="0"/>
              </a:rPr>
              <a:t>Correlation (</a:t>
            </a:r>
            <a:r>
              <a:rPr lang="en-US" dirty="0" err="1">
                <a:latin typeface="Symbol" panose="05050102010706020507" pitchFamily="18" charset="2"/>
                <a:cs typeface="Arial" panose="020B0604020202020204" pitchFamily="34" charset="0"/>
              </a:rPr>
              <a:t>r</a:t>
            </a:r>
            <a:r>
              <a:rPr lang="en-US" baseline="-25000" dirty="0" err="1">
                <a:latin typeface="Arial" panose="020B0604020202020204" pitchFamily="34" charset="0"/>
                <a:cs typeface="Arial" panose="020B0604020202020204" pitchFamily="34" charset="0"/>
              </a:rPr>
              <a:t>X,Y</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Applications</a:t>
            </a:r>
          </a:p>
          <a:p>
            <a:r>
              <a:rPr lang="en-US" dirty="0">
                <a:latin typeface="Arial" panose="020B0604020202020204" pitchFamily="34" charset="0"/>
                <a:cs typeface="Arial" panose="020B0604020202020204" pitchFamily="34" charset="0"/>
              </a:rPr>
              <a:t>Calculation:</a:t>
            </a:r>
          </a:p>
          <a:p>
            <a:pPr marL="609600" indent="-609600"/>
            <a:endParaRPr lang="en-US" dirty="0">
              <a:latin typeface="Arial" panose="020B0604020202020204" pitchFamily="34" charset="0"/>
              <a:cs typeface="Arial" panose="020B0604020202020204" pitchFamily="34" charset="0"/>
            </a:endParaRPr>
          </a:p>
          <a:p>
            <a:pPr marL="609600" indent="-609600"/>
            <a:endParaRPr lang="en-US" dirty="0">
              <a:latin typeface="Arial" panose="020B0604020202020204" pitchFamily="34" charset="0"/>
              <a:cs typeface="Arial" panose="020B0604020202020204" pitchFamily="34" charset="0"/>
            </a:endParaRPr>
          </a:p>
          <a:p>
            <a:pPr marL="609600" indent="-609600"/>
            <a:endParaRPr lang="en-US" dirty="0">
              <a:latin typeface="Arial" panose="020B0604020202020204" pitchFamily="34" charset="0"/>
              <a:cs typeface="Arial" panose="020B0604020202020204" pitchFamily="34" charset="0"/>
            </a:endParaRPr>
          </a:p>
          <a:p>
            <a:pPr marL="609600" indent="-609600"/>
            <a:endParaRPr lang="en-US" dirty="0">
              <a:latin typeface="Arial" panose="020B0604020202020204" pitchFamily="34" charset="0"/>
              <a:cs typeface="Arial" panose="020B0604020202020204" pitchFamily="34" charset="0"/>
            </a:endParaRPr>
          </a:p>
          <a:p>
            <a:pPr marL="1009650" lvl="1" indent="-609600"/>
            <a:r>
              <a:rPr lang="en-US" dirty="0">
                <a:latin typeface="Arial" panose="020B0604020202020204" pitchFamily="34" charset="0"/>
                <a:cs typeface="Arial" panose="020B0604020202020204" pitchFamily="34" charset="0"/>
              </a:rPr>
              <a:t>Range: -1 &lt; </a:t>
            </a:r>
            <a:r>
              <a:rPr lang="en-US" sz="3600" dirty="0">
                <a:latin typeface="Symbol" panose="05050102010706020507" pitchFamily="18" charset="2"/>
                <a:cs typeface="Arial" panose="020B0604020202020204" pitchFamily="34" charset="0"/>
              </a:rPr>
              <a:t>r</a:t>
            </a:r>
            <a:r>
              <a:rPr lang="en-US" dirty="0">
                <a:latin typeface="Arial" panose="020B0604020202020204" pitchFamily="34" charset="0"/>
                <a:cs typeface="Arial" panose="020B0604020202020204" pitchFamily="34" charset="0"/>
              </a:rPr>
              <a:t> &lt;1</a:t>
            </a:r>
          </a:p>
          <a:p>
            <a:pPr>
              <a:buNone/>
            </a:pPr>
            <a:endParaRPr lang="en-US" dirty="0">
              <a:latin typeface="Arial" panose="020B0604020202020204" pitchFamily="34" charset="0"/>
              <a:cs typeface="Arial" panose="020B0604020202020204" pitchFamily="34" charset="0"/>
            </a:endParaRPr>
          </a:p>
        </p:txBody>
      </p:sp>
      <p:sp>
        <p:nvSpPr>
          <p:cNvPr id="137221" name="Rectangle 5"/>
          <p:cNvSpPr>
            <a:spLocks noChangeArrowheads="1"/>
          </p:cNvSpPr>
          <p:nvPr/>
        </p:nvSpPr>
        <p:spPr bwMode="auto">
          <a:xfrm>
            <a:off x="0" y="3015734"/>
            <a:ext cx="184731" cy="369332"/>
          </a:xfrm>
          <a:prstGeom prst="rect">
            <a:avLst/>
          </a:prstGeom>
          <a:noFill/>
          <a:ln w="12700">
            <a:noFill/>
            <a:miter lim="800000"/>
            <a:headEnd type="none" w="sm" len="sm"/>
            <a:tailEnd type="none" w="sm" len="sm"/>
          </a:ln>
          <a:effectLst/>
        </p:spPr>
        <p:txBody>
          <a:bodyPr wrap="none" anchor="ctr">
            <a:spAutoFit/>
          </a:bodyPr>
          <a:lstStyle/>
          <a:p>
            <a:endParaRPr lang="en-US">
              <a:latin typeface="Arial" panose="020B0604020202020204" pitchFamily="34" charset="0"/>
              <a:cs typeface="Arial" panose="020B0604020202020204" pitchFamily="34" charset="0"/>
            </a:endParaRPr>
          </a:p>
        </p:txBody>
      </p:sp>
      <p:graphicFrame>
        <p:nvGraphicFramePr>
          <p:cNvPr id="137220" name="Object 4"/>
          <p:cNvGraphicFramePr>
            <a:graphicFrameLocks noChangeAspect="1"/>
          </p:cNvGraphicFramePr>
          <p:nvPr/>
        </p:nvGraphicFramePr>
        <p:xfrm>
          <a:off x="4552950" y="2514600"/>
          <a:ext cx="2347912" cy="1247775"/>
        </p:xfrm>
        <a:graphic>
          <a:graphicData uri="http://schemas.openxmlformats.org/presentationml/2006/ole">
            <mc:AlternateContent xmlns:mc="http://schemas.openxmlformats.org/markup-compatibility/2006">
              <mc:Choice xmlns:v="urn:schemas-microsoft-com:vml" Requires="v">
                <p:oleObj spid="_x0000_s20512" name="Equation" r:id="rId4" imgW="863280" imgH="457200" progId="Equation.DSMT4">
                  <p:embed/>
                </p:oleObj>
              </mc:Choice>
              <mc:Fallback>
                <p:oleObj name="Equation" r:id="rId4" imgW="863280" imgH="457200" progId="Equation.DSMT4">
                  <p:embed/>
                  <p:pic>
                    <p:nvPicPr>
                      <p:cNvPr id="137220" name="Object 4"/>
                      <p:cNvPicPr>
                        <a:picLocks noChangeAspect="1" noChangeArrowheads="1"/>
                      </p:cNvPicPr>
                      <p:nvPr/>
                    </p:nvPicPr>
                    <p:blipFill>
                      <a:blip r:embed="rId5"/>
                      <a:srcRect/>
                      <a:stretch>
                        <a:fillRect/>
                      </a:stretch>
                    </p:blipFill>
                    <p:spPr bwMode="auto">
                      <a:xfrm>
                        <a:off x="4552950" y="2514600"/>
                        <a:ext cx="2347912" cy="1247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nvGraphicFramePr>
        <p:xfrm>
          <a:off x="4562475" y="4149725"/>
          <a:ext cx="3151188" cy="900113"/>
        </p:xfrm>
        <a:graphic>
          <a:graphicData uri="http://schemas.openxmlformats.org/presentationml/2006/ole">
            <mc:AlternateContent xmlns:mc="http://schemas.openxmlformats.org/markup-compatibility/2006">
              <mc:Choice xmlns:v="urn:schemas-microsoft-com:vml" Requires="v">
                <p:oleObj spid="_x0000_s20513" name="Equation" r:id="rId6" imgW="2501640" imgH="711000" progId="Equation.DSMT4">
                  <p:embed/>
                </p:oleObj>
              </mc:Choice>
              <mc:Fallback>
                <p:oleObj name="Equation" r:id="rId6" imgW="2501640" imgH="711000" progId="Equation.DSMT4">
                  <p:embed/>
                  <p:pic>
                    <p:nvPicPr>
                      <p:cNvPr id="2" name="Object 1"/>
                      <p:cNvPicPr>
                        <a:picLocks noChangeAspect="1" noChangeArrowheads="1"/>
                      </p:cNvPicPr>
                      <p:nvPr/>
                    </p:nvPicPr>
                    <p:blipFill>
                      <a:blip r:embed="rId7"/>
                      <a:srcRect/>
                      <a:stretch>
                        <a:fillRect/>
                      </a:stretch>
                    </p:blipFill>
                    <p:spPr bwMode="auto">
                      <a:xfrm>
                        <a:off x="4562475" y="4149725"/>
                        <a:ext cx="3151188"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795731"/>
            <a:ext cx="8229600" cy="4525963"/>
          </a:xfrm>
        </p:spPr>
        <p:txBody>
          <a:bodyPr/>
          <a:lstStyle/>
          <a:p>
            <a:r>
              <a:rPr lang="en-US" b="1" dirty="0">
                <a:solidFill>
                  <a:srgbClr val="FF0000"/>
                </a:solidFill>
              </a:rPr>
              <a:t>On the exams you must be able to calculate the probability measures using formulae. </a:t>
            </a:r>
          </a:p>
          <a:p>
            <a:endParaRPr lang="en-US" b="1" dirty="0">
              <a:solidFill>
                <a:srgbClr val="FF0000"/>
              </a:solidFill>
            </a:endParaRPr>
          </a:p>
          <a:p>
            <a:r>
              <a:rPr lang="en-US" b="1" dirty="0">
                <a:solidFill>
                  <a:srgbClr val="FF0000"/>
                </a:solidFill>
              </a:rPr>
              <a:t>Using the calculator functions is not an acceptable substitute.</a:t>
            </a:r>
          </a:p>
        </p:txBody>
      </p:sp>
      <p:sp>
        <p:nvSpPr>
          <p:cNvPr id="3" name="Title 2"/>
          <p:cNvSpPr>
            <a:spLocks noGrp="1"/>
          </p:cNvSpPr>
          <p:nvPr>
            <p:ph type="title"/>
          </p:nvPr>
        </p:nvSpPr>
        <p:spPr/>
        <p:txBody>
          <a:bodyPr/>
          <a:lstStyle/>
          <a:p>
            <a:r>
              <a:rPr lang="en-US" dirty="0"/>
              <a:t>Statistical Calculations</a:t>
            </a:r>
          </a:p>
        </p:txBody>
      </p:sp>
    </p:spTree>
    <p:extLst>
      <p:ext uri="{BB962C8B-B14F-4D97-AF65-F5344CB8AC3E}">
        <p14:creationId xmlns:p14="http://schemas.microsoft.com/office/powerpoint/2010/main" val="3933087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idx="1"/>
          </p:nvPr>
        </p:nvSpPr>
        <p:spPr>
          <a:noFill/>
        </p:spPr>
        <p:txBody>
          <a:bodyPr lIns="90488" tIns="44450" rIns="90488" bIns="44450">
            <a:normAutofit fontScale="70000" lnSpcReduction="20000"/>
          </a:bodyPr>
          <a:lstStyle/>
          <a:p>
            <a:pPr marL="0" lvl="0" indent="0">
              <a:buNone/>
            </a:pPr>
            <a:r>
              <a:rPr lang="en-US" dirty="0"/>
              <a:t>        General Information/Study Suggestions</a:t>
            </a:r>
          </a:p>
          <a:p>
            <a:pPr marL="0" lvl="0" indent="0">
              <a:buNone/>
            </a:pPr>
            <a:endParaRPr lang="en-US" dirty="0"/>
          </a:p>
          <a:p>
            <a:pPr marL="0" lvl="0" indent="0">
              <a:buNone/>
            </a:pPr>
            <a:r>
              <a:rPr lang="en-US" dirty="0"/>
              <a:t>Topics</a:t>
            </a:r>
          </a:p>
          <a:p>
            <a:pPr marL="0" lvl="0" indent="0">
              <a:buNone/>
            </a:pPr>
            <a:endParaRPr lang="en-US" dirty="0"/>
          </a:p>
          <a:p>
            <a:pPr marL="742950" lvl="0" indent="-742950">
              <a:buFont typeface="+mj-lt"/>
              <a:buAutoNum type="arabicPeriod"/>
            </a:pPr>
            <a:r>
              <a:rPr lang="en-US" dirty="0"/>
              <a:t>The Investment Setting</a:t>
            </a:r>
          </a:p>
          <a:p>
            <a:pPr marL="742950" lvl="0" indent="-742950">
              <a:buFont typeface="+mj-lt"/>
              <a:buAutoNum type="arabicPeriod"/>
            </a:pPr>
            <a:endParaRPr lang="en-US" dirty="0"/>
          </a:p>
          <a:p>
            <a:pPr marL="742950" indent="-742950">
              <a:buFont typeface="+mj-lt"/>
              <a:buAutoNum type="arabicPeriod"/>
            </a:pPr>
            <a:r>
              <a:rPr lang="en-US" dirty="0"/>
              <a:t>Organization and Functioning of Securities Markets</a:t>
            </a:r>
          </a:p>
          <a:p>
            <a:pPr marL="742950" indent="-742950">
              <a:buFont typeface="+mj-lt"/>
              <a:buAutoNum type="arabicPeriod"/>
            </a:pPr>
            <a:endParaRPr lang="en-US" dirty="0"/>
          </a:p>
          <a:p>
            <a:pPr marL="742950" indent="-742950">
              <a:buFont typeface="+mj-lt"/>
              <a:buAutoNum type="arabicPeriod"/>
            </a:pPr>
            <a:r>
              <a:rPr lang="en-US" dirty="0"/>
              <a:t>Asset Allocation and Security Selection</a:t>
            </a:r>
          </a:p>
          <a:p>
            <a:pPr marL="742950" indent="-742950">
              <a:buFont typeface="+mj-lt"/>
              <a:buAutoNum type="arabicPeriod"/>
            </a:pPr>
            <a:endParaRPr lang="en-US" dirty="0"/>
          </a:p>
          <a:p>
            <a:pPr marL="742950" lvl="0" indent="-742950">
              <a:buFont typeface="+mj-lt"/>
              <a:buAutoNum type="arabicPeriod"/>
            </a:pPr>
            <a:r>
              <a:rPr lang="en-US" dirty="0"/>
              <a:t>Introduction to Portfolio Management</a:t>
            </a:r>
          </a:p>
          <a:p>
            <a:pPr marL="742950" lvl="0" indent="-742950">
              <a:buFont typeface="+mj-lt"/>
              <a:buAutoNum type="arabicPeriod"/>
            </a:pPr>
            <a:endParaRPr lang="en-US" dirty="0"/>
          </a:p>
          <a:p>
            <a:pPr marL="742950" lvl="0" indent="-742950">
              <a:buFont typeface="+mj-lt"/>
              <a:buAutoNum type="arabicPeriod"/>
            </a:pPr>
            <a:r>
              <a:rPr lang="en-US" dirty="0"/>
              <a:t>Asset Pricing Models</a:t>
            </a:r>
          </a:p>
        </p:txBody>
      </p:sp>
      <p:sp>
        <p:nvSpPr>
          <p:cNvPr id="7171" name="Rectangle 3"/>
          <p:cNvSpPr>
            <a:spLocks noGrp="1" noChangeArrowheads="1"/>
          </p:cNvSpPr>
          <p:nvPr>
            <p:ph type="title"/>
          </p:nvPr>
        </p:nvSpPr>
        <p:spPr/>
        <p:txBody>
          <a:bodyPr lIns="90488" tIns="44450" rIns="90488" bIns="44450" anchorCtr="1">
            <a:normAutofit fontScale="90000"/>
          </a:bodyPr>
          <a:lstStyle/>
          <a:p>
            <a:br>
              <a:rPr lang="en-US" sz="3800" dirty="0"/>
            </a:br>
            <a:r>
              <a:rPr lang="en-US" sz="3800" dirty="0"/>
              <a:t>Overview</a:t>
            </a:r>
          </a:p>
        </p:txBody>
      </p:sp>
    </p:spTree>
    <p:extLst>
      <p:ext uri="{BB962C8B-B14F-4D97-AF65-F5344CB8AC3E}">
        <p14:creationId xmlns:p14="http://schemas.microsoft.com/office/powerpoint/2010/main" val="262200565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Coefficient of Variation (CV)</a:t>
            </a:r>
            <a:endParaRPr lang="en-CA" dirty="0"/>
          </a:p>
        </p:txBody>
      </p:sp>
      <p:graphicFrame>
        <p:nvGraphicFramePr>
          <p:cNvPr id="6" name="Object 5">
            <a:extLst>
              <a:ext uri="{FF2B5EF4-FFF2-40B4-BE49-F238E27FC236}">
                <a16:creationId xmlns:a16="http://schemas.microsoft.com/office/drawing/2014/main" id="{0BBC8CA5-4430-4908-A138-713FAF7EE9D9}"/>
              </a:ext>
            </a:extLst>
          </p:cNvPr>
          <p:cNvGraphicFramePr>
            <a:graphicFrameLocks noChangeAspect="1"/>
          </p:cNvGraphicFramePr>
          <p:nvPr/>
        </p:nvGraphicFramePr>
        <p:xfrm>
          <a:off x="2589213" y="2611438"/>
          <a:ext cx="3014662" cy="1808162"/>
        </p:xfrm>
        <a:graphic>
          <a:graphicData uri="http://schemas.openxmlformats.org/presentationml/2006/ole">
            <mc:AlternateContent xmlns:mc="http://schemas.openxmlformats.org/markup-compatibility/2006">
              <mc:Choice xmlns:v="urn:schemas-microsoft-com:vml" Requires="v">
                <p:oleObj spid="_x0000_s23569" name="Equation" r:id="rId4" imgW="761760" imgH="457200" progId="Equation.DSMT4">
                  <p:embed/>
                </p:oleObj>
              </mc:Choice>
              <mc:Fallback>
                <p:oleObj name="Equation" r:id="rId4" imgW="761760" imgH="457200" progId="Equation.DSMT4">
                  <p:embed/>
                  <p:pic>
                    <p:nvPicPr>
                      <p:cNvPr id="6" name="Object 5">
                        <a:extLst>
                          <a:ext uri="{FF2B5EF4-FFF2-40B4-BE49-F238E27FC236}">
                            <a16:creationId xmlns:a16="http://schemas.microsoft.com/office/drawing/2014/main" id="{0BBC8CA5-4430-4908-A138-713FAF7EE9D9}"/>
                          </a:ext>
                        </a:extLst>
                      </p:cNvPr>
                      <p:cNvPicPr/>
                      <p:nvPr/>
                    </p:nvPicPr>
                    <p:blipFill>
                      <a:blip r:embed="rId5"/>
                      <a:stretch>
                        <a:fillRect/>
                      </a:stretch>
                    </p:blipFill>
                    <p:spPr>
                      <a:xfrm>
                        <a:off x="2589213" y="2611438"/>
                        <a:ext cx="3014662" cy="1808162"/>
                      </a:xfrm>
                      <a:prstGeom prst="rect">
                        <a:avLst/>
                      </a:prstGeom>
                    </p:spPr>
                  </p:pic>
                </p:oleObj>
              </mc:Fallback>
            </mc:AlternateContent>
          </a:graphicData>
        </a:graphic>
      </p:graphicFrame>
    </p:spTree>
    <p:extLst>
      <p:ext uri="{BB962C8B-B14F-4D97-AF65-F5344CB8AC3E}">
        <p14:creationId xmlns:p14="http://schemas.microsoft.com/office/powerpoint/2010/main" val="2158136645"/>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Sharpe Ratio</a:t>
            </a:r>
          </a:p>
        </p:txBody>
      </p:sp>
      <p:graphicFrame>
        <p:nvGraphicFramePr>
          <p:cNvPr id="6" name="Object 5">
            <a:extLst>
              <a:ext uri="{FF2B5EF4-FFF2-40B4-BE49-F238E27FC236}">
                <a16:creationId xmlns:a16="http://schemas.microsoft.com/office/drawing/2014/main" id="{0BBC8CA5-4430-4908-A138-713FAF7EE9D9}"/>
              </a:ext>
            </a:extLst>
          </p:cNvPr>
          <p:cNvGraphicFramePr>
            <a:graphicFrameLocks noChangeAspect="1"/>
          </p:cNvGraphicFramePr>
          <p:nvPr/>
        </p:nvGraphicFramePr>
        <p:xfrm>
          <a:off x="1184275" y="2711450"/>
          <a:ext cx="5829300" cy="1608138"/>
        </p:xfrm>
        <a:graphic>
          <a:graphicData uri="http://schemas.openxmlformats.org/presentationml/2006/ole">
            <mc:AlternateContent xmlns:mc="http://schemas.openxmlformats.org/markup-compatibility/2006">
              <mc:Choice xmlns:v="urn:schemas-microsoft-com:vml" Requires="v">
                <p:oleObj spid="_x0000_s24593" name="Equation" r:id="rId4" imgW="1473120" imgH="406080" progId="Equation.DSMT4">
                  <p:embed/>
                </p:oleObj>
              </mc:Choice>
              <mc:Fallback>
                <p:oleObj name="Equation" r:id="rId4" imgW="1473120" imgH="406080" progId="Equation.DSMT4">
                  <p:embed/>
                  <p:pic>
                    <p:nvPicPr>
                      <p:cNvPr id="6" name="Object 5">
                        <a:extLst>
                          <a:ext uri="{FF2B5EF4-FFF2-40B4-BE49-F238E27FC236}">
                            <a16:creationId xmlns:a16="http://schemas.microsoft.com/office/drawing/2014/main" id="{0BBC8CA5-4430-4908-A138-713FAF7EE9D9}"/>
                          </a:ext>
                        </a:extLst>
                      </p:cNvPr>
                      <p:cNvPicPr/>
                      <p:nvPr/>
                    </p:nvPicPr>
                    <p:blipFill>
                      <a:blip r:embed="rId5"/>
                      <a:stretch>
                        <a:fillRect/>
                      </a:stretch>
                    </p:blipFill>
                    <p:spPr>
                      <a:xfrm>
                        <a:off x="1184275" y="2711450"/>
                        <a:ext cx="5829300" cy="1608138"/>
                      </a:xfrm>
                      <a:prstGeom prst="rect">
                        <a:avLst/>
                      </a:prstGeom>
                    </p:spPr>
                  </p:pic>
                </p:oleObj>
              </mc:Fallback>
            </mc:AlternateContent>
          </a:graphicData>
        </a:graphic>
      </p:graphicFrame>
    </p:spTree>
    <p:extLst>
      <p:ext uri="{BB962C8B-B14F-4D97-AF65-F5344CB8AC3E}">
        <p14:creationId xmlns:p14="http://schemas.microsoft.com/office/powerpoint/2010/main" val="2110699282"/>
      </p:ext>
    </p:extLst>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defTabSz="457200" rtl="0">
              <a:spcBef>
                <a:spcPct val="20000"/>
              </a:spcBef>
              <a:buClr>
                <a:srgbClr val="2360AB"/>
              </a:buClr>
              <a:tabLst>
                <a:tab pos="1371600" algn="l"/>
              </a:tabLst>
              <a:defRPr/>
            </a:pPr>
            <a:r>
              <a:rPr lang="en-US" dirty="0">
                <a:latin typeface="Arial" panose="020B0604020202020204" pitchFamily="34" charset="0"/>
                <a:cs typeface="Arial" panose="020B0604020202020204" pitchFamily="34" charset="0"/>
              </a:rPr>
              <a:t>Holding Period Return (HPR)</a:t>
            </a:r>
          </a:p>
        </p:txBody>
      </p:sp>
      <p:sp>
        <p:nvSpPr>
          <p:cNvPr id="33" name="Rectangle 3"/>
          <p:cNvSpPr txBox="1">
            <a:spLocks noChangeArrowheads="1"/>
          </p:cNvSpPr>
          <p:nvPr/>
        </p:nvSpPr>
        <p:spPr>
          <a:xfrm>
            <a:off x="914400" y="1537419"/>
            <a:ext cx="8001000" cy="4876800"/>
          </a:xfrm>
          <a:prstGeom prst="rect">
            <a:avLst/>
          </a:prstGeom>
        </p:spPr>
        <p:txBody>
          <a:bodyPr vert="horz" lIns="91440" tIns="45720" rIns="91440" bIns="45720" rtlCol="0">
            <a:normAutofit/>
          </a:bodyPr>
          <a:lstStyle/>
          <a:p>
            <a:pPr marL="1014984" lvl="2" indent="-283464">
              <a:lnSpc>
                <a:spcPct val="110000"/>
              </a:lnSpc>
              <a:spcBef>
                <a:spcPct val="20000"/>
              </a:spcBef>
              <a:buClr>
                <a:srgbClr val="008000"/>
              </a:buClr>
              <a:tabLst>
                <a:tab pos="1371600" algn="l"/>
              </a:tabLst>
            </a:pPr>
            <a:r>
              <a:rPr kumimoji="0" lang="en-US" sz="28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p>
        </p:txBody>
      </p:sp>
      <p:sp>
        <p:nvSpPr>
          <p:cNvPr id="37" name="Rectangle 10"/>
          <p:cNvSpPr>
            <a:spLocks noChangeArrowheads="1"/>
          </p:cNvSpPr>
          <p:nvPr/>
        </p:nvSpPr>
        <p:spPr bwMode="auto">
          <a:xfrm>
            <a:off x="5695950" y="279082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  </a:t>
            </a:r>
            <a:endParaRPr lang="en-US" sz="2400"/>
          </a:p>
        </p:txBody>
      </p:sp>
      <p:sp>
        <p:nvSpPr>
          <p:cNvPr id="38" name="Rectangle 12"/>
          <p:cNvSpPr>
            <a:spLocks noChangeArrowheads="1"/>
          </p:cNvSpPr>
          <p:nvPr/>
        </p:nvSpPr>
        <p:spPr bwMode="auto">
          <a:xfrm>
            <a:off x="5273675" y="279082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  </a:t>
            </a:r>
            <a:endParaRPr lang="en-US" sz="2400"/>
          </a:p>
        </p:txBody>
      </p:sp>
      <p:sp>
        <p:nvSpPr>
          <p:cNvPr id="39" name="Rectangle 14"/>
          <p:cNvSpPr>
            <a:spLocks noChangeArrowheads="1"/>
          </p:cNvSpPr>
          <p:nvPr/>
        </p:nvSpPr>
        <p:spPr bwMode="auto">
          <a:xfrm>
            <a:off x="4429125" y="279082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  </a:t>
            </a:r>
            <a:endParaRPr lang="en-US" sz="2400"/>
          </a:p>
        </p:txBody>
      </p:sp>
      <p:sp>
        <p:nvSpPr>
          <p:cNvPr id="40" name="Rectangle 17"/>
          <p:cNvSpPr>
            <a:spLocks noChangeArrowheads="1"/>
          </p:cNvSpPr>
          <p:nvPr/>
        </p:nvSpPr>
        <p:spPr bwMode="auto">
          <a:xfrm>
            <a:off x="5505450" y="2381250"/>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  </a:t>
            </a:r>
            <a:endParaRPr lang="en-US" sz="2400"/>
          </a:p>
        </p:txBody>
      </p:sp>
      <p:sp>
        <p:nvSpPr>
          <p:cNvPr id="41" name="Rectangle 19"/>
          <p:cNvSpPr>
            <a:spLocks noChangeArrowheads="1"/>
          </p:cNvSpPr>
          <p:nvPr/>
        </p:nvSpPr>
        <p:spPr bwMode="auto">
          <a:xfrm>
            <a:off x="5083175" y="2381250"/>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  </a:t>
            </a:r>
            <a:endParaRPr lang="en-US" sz="2400"/>
          </a:p>
        </p:txBody>
      </p:sp>
      <p:sp>
        <p:nvSpPr>
          <p:cNvPr id="42" name="Rectangle 21"/>
          <p:cNvSpPr>
            <a:spLocks noChangeArrowheads="1"/>
          </p:cNvSpPr>
          <p:nvPr/>
        </p:nvSpPr>
        <p:spPr bwMode="auto">
          <a:xfrm>
            <a:off x="4238625" y="2381250"/>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  </a:t>
            </a:r>
            <a:endParaRPr lang="en-US" sz="2400"/>
          </a:p>
        </p:txBody>
      </p:sp>
      <p:sp>
        <p:nvSpPr>
          <p:cNvPr id="59" name="Slide Number Placeholder 5"/>
          <p:cNvSpPr>
            <a:spLocks noGrp="1"/>
          </p:cNvSpPr>
          <p:nvPr>
            <p:ph type="sldNum" sz="quarter" idx="4294967295"/>
          </p:nvPr>
        </p:nvSpPr>
        <p:spPr>
          <a:xfrm>
            <a:off x="8077200" y="6248400"/>
            <a:ext cx="10668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dirty="0">
                <a:latin typeface="+mn-lt"/>
              </a:rPr>
              <a:t>1-</a:t>
            </a:r>
            <a:fld id="{30A307CB-F8D9-4C1C-BD93-9F449CDE7420}" type="slidenum">
              <a:rPr lang="en-US">
                <a:latin typeface="+mn-lt"/>
              </a:rPr>
              <a:pPr/>
              <a:t>22</a:t>
            </a:fld>
            <a:endParaRPr lang="en-US" dirty="0">
              <a:latin typeface="+mn-lt"/>
            </a:endParaRPr>
          </a:p>
        </p:txBody>
      </p:sp>
      <p:graphicFrame>
        <p:nvGraphicFramePr>
          <p:cNvPr id="3" name="Object 2">
            <a:extLst>
              <a:ext uri="{FF2B5EF4-FFF2-40B4-BE49-F238E27FC236}">
                <a16:creationId xmlns:a16="http://schemas.microsoft.com/office/drawing/2014/main" id="{E4203B3D-2152-4EA3-9DC8-DC0D39044B18}"/>
              </a:ext>
            </a:extLst>
          </p:cNvPr>
          <p:cNvGraphicFramePr>
            <a:graphicFrameLocks noChangeAspect="1"/>
          </p:cNvGraphicFramePr>
          <p:nvPr/>
        </p:nvGraphicFramePr>
        <p:xfrm>
          <a:off x="2149610" y="2664693"/>
          <a:ext cx="4178029" cy="1851026"/>
        </p:xfrm>
        <a:graphic>
          <a:graphicData uri="http://schemas.openxmlformats.org/presentationml/2006/ole">
            <mc:AlternateContent xmlns:mc="http://schemas.openxmlformats.org/markup-compatibility/2006">
              <mc:Choice xmlns:v="urn:schemas-microsoft-com:vml" Requires="v">
                <p:oleObj spid="_x0000_s21521" name="Equation" r:id="rId4" imgW="1002960" imgH="444240" progId="Equation.DSMT4">
                  <p:embed/>
                </p:oleObj>
              </mc:Choice>
              <mc:Fallback>
                <p:oleObj name="Equation" r:id="rId4" imgW="1002960" imgH="444240" progId="Equation.DSMT4">
                  <p:embed/>
                  <p:pic>
                    <p:nvPicPr>
                      <p:cNvPr id="3" name="Object 2">
                        <a:extLst>
                          <a:ext uri="{FF2B5EF4-FFF2-40B4-BE49-F238E27FC236}">
                            <a16:creationId xmlns:a16="http://schemas.microsoft.com/office/drawing/2014/main" id="{E4203B3D-2152-4EA3-9DC8-DC0D39044B18}"/>
                          </a:ext>
                        </a:extLst>
                      </p:cNvPr>
                      <p:cNvPicPr/>
                      <p:nvPr/>
                    </p:nvPicPr>
                    <p:blipFill>
                      <a:blip r:embed="rId5"/>
                      <a:stretch>
                        <a:fillRect/>
                      </a:stretch>
                    </p:blipFill>
                    <p:spPr>
                      <a:xfrm>
                        <a:off x="2149610" y="2664693"/>
                        <a:ext cx="4178029" cy="1851026"/>
                      </a:xfrm>
                      <a:prstGeom prst="rect">
                        <a:avLst/>
                      </a:prstGeom>
                    </p:spPr>
                  </p:pic>
                </p:oleObj>
              </mc:Fallback>
            </mc:AlternateContent>
          </a:graphicData>
        </a:graphic>
      </p:graphicFrame>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Mean Historical Returns</a:t>
            </a:r>
          </a:p>
        </p:txBody>
      </p:sp>
      <p:sp>
        <p:nvSpPr>
          <p:cNvPr id="4" name="Content Placeholder 3"/>
          <p:cNvSpPr>
            <a:spLocks noGrp="1"/>
          </p:cNvSpPr>
          <p:nvPr>
            <p:ph idx="1"/>
          </p:nvPr>
        </p:nvSpPr>
        <p:spPr/>
        <p:txBody>
          <a:bodyPr/>
          <a:lstStyle/>
          <a:p>
            <a:pPr marL="441198" indent="-285750">
              <a:lnSpc>
                <a:spcPct val="90000"/>
              </a:lnSpc>
            </a:pPr>
            <a:r>
              <a:rPr lang="en-US" i="0" dirty="0">
                <a:latin typeface="Arial" panose="020B0604020202020204" pitchFamily="34" charset="0"/>
                <a:cs typeface="Arial" panose="020B0604020202020204" pitchFamily="34" charset="0"/>
              </a:rPr>
              <a:t>Arithmetic Mean Return (AM)</a:t>
            </a:r>
          </a:p>
          <a:p>
            <a:pPr lvl="2">
              <a:lnSpc>
                <a:spcPct val="130000"/>
              </a:lnSpc>
              <a:buNone/>
            </a:pPr>
            <a:r>
              <a:rPr lang="en-US" dirty="0">
                <a:latin typeface="Arial" panose="020B0604020202020204" pitchFamily="34" charset="0"/>
                <a:cs typeface="Arial" panose="020B0604020202020204" pitchFamily="34" charset="0"/>
              </a:rPr>
              <a:t>		</a:t>
            </a:r>
          </a:p>
          <a:p>
            <a:pPr lvl="2">
              <a:lnSpc>
                <a:spcPct val="130000"/>
              </a:lnSpc>
              <a:buNone/>
            </a:pPr>
            <a:endParaRPr lang="en-US" sz="2000" dirty="0">
              <a:latin typeface="Arial" panose="020B0604020202020204" pitchFamily="34" charset="0"/>
              <a:cs typeface="Arial" panose="020B0604020202020204" pitchFamily="34" charset="0"/>
            </a:endParaRPr>
          </a:p>
          <a:p>
            <a:pPr lvl="2">
              <a:lnSpc>
                <a:spcPct val="130000"/>
              </a:lnSpc>
              <a:buNone/>
            </a:pPr>
            <a:endParaRPr lang="en-US" sz="2000" dirty="0">
              <a:latin typeface="Arial" panose="020B0604020202020204" pitchFamily="34" charset="0"/>
              <a:cs typeface="Arial" panose="020B0604020202020204" pitchFamily="34" charset="0"/>
            </a:endParaRPr>
          </a:p>
          <a:p>
            <a:pPr lvl="2">
              <a:lnSpc>
                <a:spcPct val="130000"/>
              </a:lnSpc>
              <a:buNone/>
            </a:pPr>
            <a:endParaRPr lang="en-US" sz="2000" dirty="0">
              <a:latin typeface="Arial" panose="020B0604020202020204" pitchFamily="34" charset="0"/>
              <a:cs typeface="Arial" panose="020B0604020202020204" pitchFamily="34" charset="0"/>
            </a:endParaRPr>
          </a:p>
          <a:p>
            <a:pPr marL="441198" indent="-285750">
              <a:lnSpc>
                <a:spcPct val="90000"/>
              </a:lnSpc>
            </a:pPr>
            <a:r>
              <a:rPr lang="en-US" i="0" dirty="0">
                <a:latin typeface="Arial" panose="020B0604020202020204" pitchFamily="34" charset="0"/>
                <a:cs typeface="Arial" panose="020B0604020202020204" pitchFamily="34" charset="0"/>
              </a:rPr>
              <a:t>Geometric Mean Return (GM)</a:t>
            </a:r>
          </a:p>
          <a:p>
            <a:pPr lvl="2">
              <a:lnSpc>
                <a:spcPct val="130000"/>
              </a:lnSpc>
              <a:buNone/>
            </a:pPr>
            <a:r>
              <a:rPr lang="en-US" b="1" dirty="0">
                <a:latin typeface="Arial" panose="020B0604020202020204" pitchFamily="34" charset="0"/>
                <a:cs typeface="Arial" panose="020B0604020202020204" pitchFamily="34" charset="0"/>
              </a:rPr>
              <a:t>		</a:t>
            </a:r>
            <a:endParaRPr lang="en-CA" dirty="0"/>
          </a:p>
        </p:txBody>
      </p:sp>
      <p:graphicFrame>
        <p:nvGraphicFramePr>
          <p:cNvPr id="5" name="Object 4">
            <a:extLst>
              <a:ext uri="{FF2B5EF4-FFF2-40B4-BE49-F238E27FC236}">
                <a16:creationId xmlns:a16="http://schemas.microsoft.com/office/drawing/2014/main" id="{5BC4DB53-844B-4BB2-8DE2-17DE96CD0BFE}"/>
              </a:ext>
            </a:extLst>
          </p:cNvPr>
          <p:cNvGraphicFramePr>
            <a:graphicFrameLocks noChangeAspect="1"/>
          </p:cNvGraphicFramePr>
          <p:nvPr/>
        </p:nvGraphicFramePr>
        <p:xfrm>
          <a:off x="1828800" y="2163852"/>
          <a:ext cx="2057400" cy="1618987"/>
        </p:xfrm>
        <a:graphic>
          <a:graphicData uri="http://schemas.openxmlformats.org/presentationml/2006/ole">
            <mc:AlternateContent xmlns:mc="http://schemas.openxmlformats.org/markup-compatibility/2006">
              <mc:Choice xmlns:v="urn:schemas-microsoft-com:vml" Requires="v">
                <p:oleObj spid="_x0000_s22560" name="Equation" r:id="rId4" imgW="774360" imgH="609480" progId="Equation.DSMT4">
                  <p:embed/>
                </p:oleObj>
              </mc:Choice>
              <mc:Fallback>
                <p:oleObj name="Equation" r:id="rId4" imgW="774360" imgH="609480" progId="Equation.DSMT4">
                  <p:embed/>
                  <p:pic>
                    <p:nvPicPr>
                      <p:cNvPr id="5" name="Object 4">
                        <a:extLst>
                          <a:ext uri="{FF2B5EF4-FFF2-40B4-BE49-F238E27FC236}">
                            <a16:creationId xmlns:a16="http://schemas.microsoft.com/office/drawing/2014/main" id="{5BC4DB53-844B-4BB2-8DE2-17DE96CD0BFE}"/>
                          </a:ext>
                        </a:extLst>
                      </p:cNvPr>
                      <p:cNvPicPr/>
                      <p:nvPr/>
                    </p:nvPicPr>
                    <p:blipFill>
                      <a:blip r:embed="rId5"/>
                      <a:stretch>
                        <a:fillRect/>
                      </a:stretch>
                    </p:blipFill>
                    <p:spPr>
                      <a:xfrm>
                        <a:off x="1828800" y="2163852"/>
                        <a:ext cx="2057400" cy="161898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27B95AC-EE49-4A5C-917C-30C93BEE12F8}"/>
              </a:ext>
            </a:extLst>
          </p:cNvPr>
          <p:cNvGraphicFramePr>
            <a:graphicFrameLocks noChangeAspect="1"/>
          </p:cNvGraphicFramePr>
          <p:nvPr/>
        </p:nvGraphicFramePr>
        <p:xfrm>
          <a:off x="1793847" y="4495800"/>
          <a:ext cx="6511954" cy="860776"/>
        </p:xfrm>
        <a:graphic>
          <a:graphicData uri="http://schemas.openxmlformats.org/presentationml/2006/ole">
            <mc:AlternateContent xmlns:mc="http://schemas.openxmlformats.org/markup-compatibility/2006">
              <mc:Choice xmlns:v="urn:schemas-microsoft-com:vml" Requires="v">
                <p:oleObj spid="_x0000_s22561" name="Equation" r:id="rId6" imgW="2209680" imgH="291960" progId="Equation.DSMT4">
                  <p:embed/>
                </p:oleObj>
              </mc:Choice>
              <mc:Fallback>
                <p:oleObj name="Equation" r:id="rId6" imgW="2209680" imgH="291960" progId="Equation.DSMT4">
                  <p:embed/>
                  <p:pic>
                    <p:nvPicPr>
                      <p:cNvPr id="6" name="Object 5">
                        <a:extLst>
                          <a:ext uri="{FF2B5EF4-FFF2-40B4-BE49-F238E27FC236}">
                            <a16:creationId xmlns:a16="http://schemas.microsoft.com/office/drawing/2014/main" id="{127B95AC-EE49-4A5C-917C-30C93BEE12F8}"/>
                          </a:ext>
                        </a:extLst>
                      </p:cNvPr>
                      <p:cNvPicPr/>
                      <p:nvPr/>
                    </p:nvPicPr>
                    <p:blipFill>
                      <a:blip r:embed="rId7"/>
                      <a:stretch>
                        <a:fillRect/>
                      </a:stretch>
                    </p:blipFill>
                    <p:spPr>
                      <a:xfrm>
                        <a:off x="1793847" y="4495800"/>
                        <a:ext cx="6511954" cy="860776"/>
                      </a:xfrm>
                      <a:prstGeom prst="rect">
                        <a:avLst/>
                      </a:prstGeom>
                    </p:spPr>
                  </p:pic>
                </p:oleObj>
              </mc:Fallback>
            </mc:AlternateContent>
          </a:graphicData>
        </a:graphic>
      </p:graphicFrame>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5" name="Content Placeholder 2"/>
          <p:cNvSpPr>
            <a:spLocks noGrp="1"/>
          </p:cNvSpPr>
          <p:nvPr>
            <p:ph idx="1"/>
          </p:nvPr>
        </p:nvSpPr>
        <p:spPr/>
        <p:txBody>
          <a:bodyPr/>
          <a:lstStyle/>
          <a:p>
            <a:pPr eaLnBrk="1" hangingPunct="1">
              <a:buFontTx/>
              <a:buNone/>
            </a:pPr>
            <a:endParaRPr dirty="0"/>
          </a:p>
          <a:p>
            <a:pPr eaLnBrk="1" hangingPunct="1">
              <a:buFont typeface="Arial" charset="0"/>
              <a:buChar char="•"/>
            </a:pPr>
            <a:endParaRPr dirty="0"/>
          </a:p>
          <a:p>
            <a:pPr eaLnBrk="1" hangingPunct="1">
              <a:buFont typeface="Arial" charset="0"/>
              <a:buChar char="•"/>
            </a:pPr>
            <a:endParaRPr dirty="0"/>
          </a:p>
        </p:txBody>
      </p:sp>
      <p:sp>
        <p:nvSpPr>
          <p:cNvPr id="5186" name="Title 1"/>
          <p:cNvSpPr>
            <a:spLocks noGrp="1"/>
          </p:cNvSpPr>
          <p:nvPr>
            <p:ph type="title"/>
          </p:nvPr>
        </p:nvSpPr>
        <p:spPr/>
        <p:txBody>
          <a:bodyPr/>
          <a:lstStyle/>
          <a:p>
            <a:pPr eaLnBrk="1" hangingPunct="1"/>
            <a:r>
              <a:rPr lang="en-US" sz="3800" dirty="0"/>
              <a:t>Rate Conversions</a:t>
            </a:r>
          </a:p>
        </p:txBody>
      </p:sp>
      <p:graphicFrame>
        <p:nvGraphicFramePr>
          <p:cNvPr id="5183" name="Object 6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339" name="Equation" r:id="rId4" imgW="114151" imgH="215619" progId="Equation.3">
                  <p:embed/>
                </p:oleObj>
              </mc:Choice>
              <mc:Fallback>
                <p:oleObj name="Equation" r:id="rId4" imgW="114151" imgH="215619" progId="Equation.3">
                  <p:embed/>
                  <p:pic>
                    <p:nvPicPr>
                      <p:cNvPr id="5183" name="Object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graphicFrame>
        <p:nvGraphicFramePr>
          <p:cNvPr id="7" name="Object 6">
            <a:extLst>
              <a:ext uri="{FF2B5EF4-FFF2-40B4-BE49-F238E27FC236}">
                <a16:creationId xmlns:a16="http://schemas.microsoft.com/office/drawing/2014/main" id="{512AC9BC-4EDB-49EC-AEC7-3F9F5F0F9EC4}"/>
              </a:ext>
            </a:extLst>
          </p:cNvPr>
          <p:cNvGraphicFramePr>
            <a:graphicFrameLocks noChangeAspect="1"/>
          </p:cNvGraphicFramePr>
          <p:nvPr>
            <p:extLst>
              <p:ext uri="{D42A27DB-BD31-4B8C-83A1-F6EECF244321}">
                <p14:modId xmlns:p14="http://schemas.microsoft.com/office/powerpoint/2010/main" val="3455386592"/>
              </p:ext>
            </p:extLst>
          </p:nvPr>
        </p:nvGraphicFramePr>
        <p:xfrm>
          <a:off x="1371600" y="1752600"/>
          <a:ext cx="4059086" cy="793233"/>
        </p:xfrm>
        <a:graphic>
          <a:graphicData uri="http://schemas.openxmlformats.org/presentationml/2006/ole">
            <mc:AlternateContent xmlns:mc="http://schemas.openxmlformats.org/markup-compatibility/2006">
              <mc:Choice xmlns:v="urn:schemas-microsoft-com:vml" Requires="v">
                <p:oleObj spid="_x0000_s8340" name="Equation" r:id="rId6" imgW="1434960" imgH="279360" progId="Equation.DSMT4">
                  <p:embed/>
                </p:oleObj>
              </mc:Choice>
              <mc:Fallback>
                <p:oleObj name="Equation" r:id="rId6" imgW="1434960" imgH="279360" progId="Equation.DSMT4">
                  <p:embed/>
                  <p:pic>
                    <p:nvPicPr>
                      <p:cNvPr id="6" name="Object 5">
                        <a:extLst>
                          <a:ext uri="{FF2B5EF4-FFF2-40B4-BE49-F238E27FC236}">
                            <a16:creationId xmlns:a16="http://schemas.microsoft.com/office/drawing/2014/main" id="{2630DC50-3A9C-4E3E-8FE9-B851C2792167}"/>
                          </a:ext>
                        </a:extLst>
                      </p:cNvPr>
                      <p:cNvPicPr/>
                      <p:nvPr/>
                    </p:nvPicPr>
                    <p:blipFill>
                      <a:blip r:embed="rId7"/>
                      <a:stretch>
                        <a:fillRect/>
                      </a:stretch>
                    </p:blipFill>
                    <p:spPr>
                      <a:xfrm>
                        <a:off x="1371600" y="1752600"/>
                        <a:ext cx="4059086" cy="79323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14109130-43B5-4BC8-AEDF-C67CE71A771B}"/>
              </a:ext>
            </a:extLst>
          </p:cNvPr>
          <p:cNvGraphicFramePr>
            <a:graphicFrameLocks noChangeAspect="1"/>
          </p:cNvGraphicFramePr>
          <p:nvPr>
            <p:extLst>
              <p:ext uri="{D42A27DB-BD31-4B8C-83A1-F6EECF244321}">
                <p14:modId xmlns:p14="http://schemas.microsoft.com/office/powerpoint/2010/main" val="2135650119"/>
              </p:ext>
            </p:extLst>
          </p:nvPr>
        </p:nvGraphicFramePr>
        <p:xfrm>
          <a:off x="1371600" y="2545833"/>
          <a:ext cx="4437063" cy="1230729"/>
        </p:xfrm>
        <a:graphic>
          <a:graphicData uri="http://schemas.openxmlformats.org/presentationml/2006/ole">
            <mc:AlternateContent xmlns:mc="http://schemas.openxmlformats.org/markup-compatibility/2006">
              <mc:Choice xmlns:v="urn:schemas-microsoft-com:vml" Requires="v">
                <p:oleObj spid="_x0000_s8341" name="Equation" r:id="rId8" imgW="1701720" imgH="469800" progId="Equation.DSMT4">
                  <p:embed/>
                </p:oleObj>
              </mc:Choice>
              <mc:Fallback>
                <p:oleObj name="Equation" r:id="rId8" imgW="1701720" imgH="469800" progId="Equation.DSMT4">
                  <p:embed/>
                  <p:pic>
                    <p:nvPicPr>
                      <p:cNvPr id="7" name="Object 6">
                        <a:extLst>
                          <a:ext uri="{FF2B5EF4-FFF2-40B4-BE49-F238E27FC236}">
                            <a16:creationId xmlns:a16="http://schemas.microsoft.com/office/drawing/2014/main" id="{1B77D58A-F019-48EA-BE3F-B7410CAC310A}"/>
                          </a:ext>
                        </a:extLst>
                      </p:cNvPr>
                      <p:cNvPicPr/>
                      <p:nvPr/>
                    </p:nvPicPr>
                    <p:blipFill>
                      <a:blip r:embed="rId9"/>
                      <a:stretch>
                        <a:fillRect/>
                      </a:stretch>
                    </p:blipFill>
                    <p:spPr>
                      <a:xfrm>
                        <a:off x="1371600" y="2545833"/>
                        <a:ext cx="4437063" cy="1230729"/>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38B132BB-D4BE-4F00-944F-9A62F86C0834}"/>
              </a:ext>
            </a:extLst>
          </p:cNvPr>
          <p:cNvGraphicFramePr>
            <a:graphicFrameLocks noChangeAspect="1"/>
          </p:cNvGraphicFramePr>
          <p:nvPr>
            <p:extLst>
              <p:ext uri="{D42A27DB-BD31-4B8C-83A1-F6EECF244321}">
                <p14:modId xmlns:p14="http://schemas.microsoft.com/office/powerpoint/2010/main" val="1331902349"/>
              </p:ext>
            </p:extLst>
          </p:nvPr>
        </p:nvGraphicFramePr>
        <p:xfrm>
          <a:off x="1339049" y="3843225"/>
          <a:ext cx="2873375" cy="468313"/>
        </p:xfrm>
        <a:graphic>
          <a:graphicData uri="http://schemas.openxmlformats.org/presentationml/2006/ole">
            <mc:AlternateContent xmlns:mc="http://schemas.openxmlformats.org/markup-compatibility/2006">
              <mc:Choice xmlns:v="urn:schemas-microsoft-com:vml" Requires="v">
                <p:oleObj spid="_x0000_s8342" name="Equation" r:id="rId10" imgW="1015920" imgH="164880" progId="Equation.DSMT4">
                  <p:embed/>
                </p:oleObj>
              </mc:Choice>
              <mc:Fallback>
                <p:oleObj name="Equation" r:id="rId10" imgW="1015920" imgH="164880" progId="Equation.DSMT4">
                  <p:embed/>
                  <p:pic>
                    <p:nvPicPr>
                      <p:cNvPr id="6" name="Object 5">
                        <a:extLst>
                          <a:ext uri="{FF2B5EF4-FFF2-40B4-BE49-F238E27FC236}">
                            <a16:creationId xmlns:a16="http://schemas.microsoft.com/office/drawing/2014/main" id="{2630DC50-3A9C-4E3E-8FE9-B851C2792167}"/>
                          </a:ext>
                        </a:extLst>
                      </p:cNvPr>
                      <p:cNvPicPr/>
                      <p:nvPr/>
                    </p:nvPicPr>
                    <p:blipFill>
                      <a:blip r:embed="rId11"/>
                      <a:stretch>
                        <a:fillRect/>
                      </a:stretch>
                    </p:blipFill>
                    <p:spPr>
                      <a:xfrm>
                        <a:off x="1339049" y="3843225"/>
                        <a:ext cx="2873375" cy="46831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0D17948D-4162-4987-81A6-218C38A85098}"/>
              </a:ext>
            </a:extLst>
          </p:cNvPr>
          <p:cNvGraphicFramePr>
            <a:graphicFrameLocks noChangeAspect="1"/>
          </p:cNvGraphicFramePr>
          <p:nvPr>
            <p:extLst>
              <p:ext uri="{D42A27DB-BD31-4B8C-83A1-F6EECF244321}">
                <p14:modId xmlns:p14="http://schemas.microsoft.com/office/powerpoint/2010/main" val="33580040"/>
              </p:ext>
            </p:extLst>
          </p:nvPr>
        </p:nvGraphicFramePr>
        <p:xfrm>
          <a:off x="1326472" y="4620363"/>
          <a:ext cx="4967287" cy="1196975"/>
        </p:xfrm>
        <a:graphic>
          <a:graphicData uri="http://schemas.openxmlformats.org/presentationml/2006/ole">
            <mc:AlternateContent xmlns:mc="http://schemas.openxmlformats.org/markup-compatibility/2006">
              <mc:Choice xmlns:v="urn:schemas-microsoft-com:vml" Requires="v">
                <p:oleObj spid="_x0000_s8343" name="Equation" r:id="rId12" imgW="1904760" imgH="457200" progId="Equation.DSMT4">
                  <p:embed/>
                </p:oleObj>
              </mc:Choice>
              <mc:Fallback>
                <p:oleObj name="Equation" r:id="rId12" imgW="1904760" imgH="457200" progId="Equation.DSMT4">
                  <p:embed/>
                  <p:pic>
                    <p:nvPicPr>
                      <p:cNvPr id="7" name="Object 6">
                        <a:extLst>
                          <a:ext uri="{FF2B5EF4-FFF2-40B4-BE49-F238E27FC236}">
                            <a16:creationId xmlns:a16="http://schemas.microsoft.com/office/drawing/2014/main" id="{1B77D58A-F019-48EA-BE3F-B7410CAC310A}"/>
                          </a:ext>
                        </a:extLst>
                      </p:cNvPr>
                      <p:cNvPicPr/>
                      <p:nvPr/>
                    </p:nvPicPr>
                    <p:blipFill>
                      <a:blip r:embed="rId13"/>
                      <a:stretch>
                        <a:fillRect/>
                      </a:stretch>
                    </p:blipFill>
                    <p:spPr>
                      <a:xfrm>
                        <a:off x="1326472" y="4620363"/>
                        <a:ext cx="4967287" cy="1196975"/>
                      </a:xfrm>
                      <a:prstGeom prst="rect">
                        <a:avLst/>
                      </a:prstGeom>
                    </p:spPr>
                  </p:pic>
                </p:oleObj>
              </mc:Fallback>
            </mc:AlternateContent>
          </a:graphicData>
        </a:graphic>
      </p:graphicFrame>
    </p:spTree>
    <p:extLst>
      <p:ext uri="{BB962C8B-B14F-4D97-AF65-F5344CB8AC3E}">
        <p14:creationId xmlns:p14="http://schemas.microsoft.com/office/powerpoint/2010/main" val="19248106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3AC13F-7895-4187-A5A6-F1C9481CF837}"/>
              </a:ext>
            </a:extLst>
          </p:cNvPr>
          <p:cNvSpPr>
            <a:spLocks noGrp="1"/>
          </p:cNvSpPr>
          <p:nvPr>
            <p:ph idx="1"/>
          </p:nvPr>
        </p:nvSpPr>
        <p:spPr/>
        <p:txBody>
          <a:bodyPr/>
          <a:lstStyle/>
          <a:p>
            <a:r>
              <a:rPr lang="en-US" dirty="0"/>
              <a:t>Definition</a:t>
            </a:r>
          </a:p>
          <a:p>
            <a:r>
              <a:rPr lang="en-US" dirty="0"/>
              <a:t>Uncertainty vs. Ignorance</a:t>
            </a:r>
          </a:p>
          <a:p>
            <a:r>
              <a:rPr lang="en-US" dirty="0"/>
              <a:t>Upside vs. Downside</a:t>
            </a:r>
          </a:p>
          <a:p>
            <a:r>
              <a:rPr lang="en-US" dirty="0"/>
              <a:t>Three Steps</a:t>
            </a:r>
          </a:p>
          <a:p>
            <a:r>
              <a:rPr lang="en-US" dirty="0"/>
              <a:t>Expected vs. Realized/Actual</a:t>
            </a:r>
          </a:p>
          <a:p>
            <a:r>
              <a:rPr lang="en-US" dirty="0"/>
              <a:t>Dominance</a:t>
            </a:r>
          </a:p>
          <a:p>
            <a:endParaRPr lang="en-US" dirty="0"/>
          </a:p>
          <a:p>
            <a:endParaRPr lang="en-US" dirty="0"/>
          </a:p>
        </p:txBody>
      </p:sp>
      <p:sp>
        <p:nvSpPr>
          <p:cNvPr id="3" name="Title 2">
            <a:extLst>
              <a:ext uri="{FF2B5EF4-FFF2-40B4-BE49-F238E27FC236}">
                <a16:creationId xmlns:a16="http://schemas.microsoft.com/office/drawing/2014/main" id="{959EB08C-D41C-483C-B843-0636836FFDE7}"/>
              </a:ext>
            </a:extLst>
          </p:cNvPr>
          <p:cNvSpPr>
            <a:spLocks noGrp="1"/>
          </p:cNvSpPr>
          <p:nvPr>
            <p:ph type="title"/>
          </p:nvPr>
        </p:nvSpPr>
        <p:spPr/>
        <p:txBody>
          <a:bodyPr/>
          <a:lstStyle/>
          <a:p>
            <a:r>
              <a:rPr lang="en-US" dirty="0"/>
              <a:t>Risk</a:t>
            </a:r>
          </a:p>
        </p:txBody>
      </p:sp>
    </p:spTree>
    <p:extLst>
      <p:ext uri="{BB962C8B-B14F-4D97-AF65-F5344CB8AC3E}">
        <p14:creationId xmlns:p14="http://schemas.microsoft.com/office/powerpoint/2010/main" val="2515467930"/>
      </p:ext>
    </p:extLst>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3AC13F-7895-4187-A5A6-F1C9481CF837}"/>
              </a:ext>
            </a:extLst>
          </p:cNvPr>
          <p:cNvSpPr>
            <a:spLocks noGrp="1"/>
          </p:cNvSpPr>
          <p:nvPr>
            <p:ph idx="1"/>
          </p:nvPr>
        </p:nvSpPr>
        <p:spPr/>
        <p:txBody>
          <a:bodyPr>
            <a:normAutofit fontScale="77500" lnSpcReduction="20000"/>
          </a:bodyPr>
          <a:lstStyle/>
          <a:p>
            <a:pPr>
              <a:lnSpc>
                <a:spcPct val="120000"/>
              </a:lnSpc>
            </a:pPr>
            <a:r>
              <a:rPr lang="en-US" sz="4500" dirty="0">
                <a:latin typeface="Arial" panose="020B0604020202020204" pitchFamily="34" charset="0"/>
                <a:cs typeface="Arial" panose="020B0604020202020204" pitchFamily="34" charset="0"/>
              </a:rPr>
              <a:t>Three Components of Required Return: </a:t>
            </a:r>
          </a:p>
          <a:p>
            <a:pPr lvl="1">
              <a:lnSpc>
                <a:spcPct val="120000"/>
              </a:lnSpc>
            </a:pPr>
            <a:r>
              <a:rPr lang="en-US" sz="4400" dirty="0">
                <a:latin typeface="Arial" panose="020B0604020202020204" pitchFamily="34" charset="0"/>
                <a:cs typeface="Arial" panose="020B0604020202020204" pitchFamily="34" charset="0"/>
              </a:rPr>
              <a:t>Opportunity cost</a:t>
            </a:r>
          </a:p>
          <a:p>
            <a:pPr lvl="1">
              <a:lnSpc>
                <a:spcPct val="120000"/>
              </a:lnSpc>
            </a:pPr>
            <a:r>
              <a:rPr lang="en-US" sz="4400" dirty="0">
                <a:latin typeface="Arial" panose="020B0604020202020204" pitchFamily="34" charset="0"/>
                <a:cs typeface="Arial" panose="020B0604020202020204" pitchFamily="34" charset="0"/>
              </a:rPr>
              <a:t>Inflation</a:t>
            </a:r>
          </a:p>
          <a:p>
            <a:pPr lvl="1">
              <a:lnSpc>
                <a:spcPct val="120000"/>
              </a:lnSpc>
            </a:pPr>
            <a:r>
              <a:rPr lang="en-US" sz="4400" dirty="0">
                <a:latin typeface="Arial" panose="020B0604020202020204" pitchFamily="34" charset="0"/>
                <a:cs typeface="Arial" panose="020B0604020202020204" pitchFamily="34" charset="0"/>
              </a:rPr>
              <a:t>Risk</a:t>
            </a:r>
          </a:p>
          <a:p>
            <a:r>
              <a:rPr lang="en-US" sz="4500" dirty="0">
                <a:latin typeface="Arial" panose="020B0604020202020204" pitchFamily="34" charset="0"/>
                <a:cs typeface="Arial" panose="020B0604020202020204" pitchFamily="34" charset="0"/>
              </a:rPr>
              <a:t>Inflation</a:t>
            </a:r>
          </a:p>
          <a:p>
            <a:pPr lvl="1"/>
            <a:r>
              <a:rPr lang="en-US" sz="4100" dirty="0">
                <a:latin typeface="Arial" panose="020B0604020202020204" pitchFamily="34" charset="0"/>
                <a:cs typeface="Arial" panose="020B0604020202020204" pitchFamily="34" charset="0"/>
              </a:rPr>
              <a:t>Real vs. Nominal</a:t>
            </a:r>
          </a:p>
          <a:p>
            <a:r>
              <a:rPr lang="en-US" sz="4500" dirty="0">
                <a:latin typeface="Arial" panose="020B0604020202020204" pitchFamily="34" charset="0"/>
                <a:cs typeface="Arial" panose="020B0604020202020204" pitchFamily="34" charset="0"/>
              </a:rPr>
              <a:t>Market vs. Non-Market Risk</a:t>
            </a:r>
          </a:p>
          <a:p>
            <a:r>
              <a:rPr lang="en-US" sz="4500" dirty="0">
                <a:latin typeface="Arial" panose="020B0604020202020204" pitchFamily="34" charset="0"/>
                <a:cs typeface="Arial" panose="020B0604020202020204" pitchFamily="34" charset="0"/>
              </a:rPr>
              <a:t>Risk Premium</a:t>
            </a:r>
          </a:p>
          <a:p>
            <a:pPr lvl="1"/>
            <a:endParaRPr lang="en-US" sz="4100" dirty="0">
              <a:latin typeface="Arial" panose="020B0604020202020204" pitchFamily="34" charset="0"/>
              <a:cs typeface="Arial" panose="020B0604020202020204" pitchFamily="34" charset="0"/>
            </a:endParaRPr>
          </a:p>
          <a:p>
            <a:endParaRPr lang="en-US" dirty="0"/>
          </a:p>
        </p:txBody>
      </p:sp>
      <p:sp>
        <p:nvSpPr>
          <p:cNvPr id="3" name="Title 2">
            <a:extLst>
              <a:ext uri="{FF2B5EF4-FFF2-40B4-BE49-F238E27FC236}">
                <a16:creationId xmlns:a16="http://schemas.microsoft.com/office/drawing/2014/main" id="{959EB08C-D41C-483C-B843-0636836FFDE7}"/>
              </a:ext>
            </a:extLst>
          </p:cNvPr>
          <p:cNvSpPr>
            <a:spLocks noGrp="1"/>
          </p:cNvSpPr>
          <p:nvPr>
            <p:ph type="title"/>
          </p:nvPr>
        </p:nvSpPr>
        <p:spPr/>
        <p:txBody>
          <a:bodyPr>
            <a:normAutofit fontScale="90000"/>
          </a:bodyPr>
          <a:lstStyle/>
          <a:p>
            <a:r>
              <a:rPr lang="en-CA" dirty="0"/>
              <a:t>Determinants of Required Rates of Return</a:t>
            </a:r>
            <a:endParaRPr lang="en-US" dirty="0"/>
          </a:p>
        </p:txBody>
      </p:sp>
    </p:spTree>
    <p:extLst>
      <p:ext uri="{BB962C8B-B14F-4D97-AF65-F5344CB8AC3E}">
        <p14:creationId xmlns:p14="http://schemas.microsoft.com/office/powerpoint/2010/main" val="1402129528"/>
      </p:ext>
    </p:extLst>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Factors Influencing the Nominal Risk-Free Rate (NRFR)</a:t>
            </a:r>
          </a:p>
        </p:txBody>
      </p:sp>
      <p:sp>
        <p:nvSpPr>
          <p:cNvPr id="3" name="Content Placeholder 2"/>
          <p:cNvSpPr>
            <a:spLocks noGrp="1"/>
          </p:cNvSpPr>
          <p:nvPr>
            <p:ph idx="1"/>
          </p:nvPr>
        </p:nvSpPr>
        <p:spPr/>
        <p:txBody>
          <a:bodyPr/>
          <a:lstStyle/>
          <a:p>
            <a:r>
              <a:rPr lang="en-CA" b="1" dirty="0">
                <a:latin typeface="Arial" panose="020B0604020202020204" pitchFamily="34" charset="0"/>
                <a:cs typeface="Arial" panose="020B0604020202020204" pitchFamily="34" charset="0"/>
              </a:rPr>
              <a:t>Expected Rate of Inflation</a:t>
            </a:r>
          </a:p>
          <a:p>
            <a:pPr marL="841248" lvl="2" indent="-256032">
              <a:buClr>
                <a:srgbClr val="2360AB"/>
              </a:buClr>
              <a:buFont typeface="Lucida Grande"/>
              <a:buChar char="•"/>
            </a:pPr>
            <a:r>
              <a:rPr lang="en-CA" dirty="0">
                <a:latin typeface="Arial" panose="020B0604020202020204" pitchFamily="34" charset="0"/>
                <a:cs typeface="Arial" panose="020B0604020202020204" pitchFamily="34" charset="0"/>
              </a:rPr>
              <a:t>Fischer equation.</a:t>
            </a:r>
          </a:p>
          <a:p>
            <a:pPr marL="841248" lvl="2" indent="-256032">
              <a:buClr>
                <a:srgbClr val="2360AB"/>
              </a:buClr>
              <a:buFont typeface="Lucida Grande"/>
              <a:buChar char="•"/>
            </a:pPr>
            <a:r>
              <a:rPr lang="en-CA" dirty="0">
                <a:latin typeface="Arial" panose="020B0604020202020204" pitchFamily="34" charset="0"/>
                <a:cs typeface="Arial" panose="020B0604020202020204" pitchFamily="34" charset="0"/>
              </a:rPr>
              <a:t>An investor’s nominal required rate of return on a risk-free investment should be:</a:t>
            </a:r>
          </a:p>
          <a:p>
            <a:pPr marL="841248" lvl="2" indent="-256032">
              <a:buClr>
                <a:srgbClr val="2360AB"/>
              </a:buClr>
              <a:buFont typeface="Lucida Grande"/>
              <a:buChar char="•"/>
            </a:pPr>
            <a:endParaRPr lang="en-CA" dirty="0">
              <a:latin typeface="Arial" panose="020B0604020202020204" pitchFamily="34" charset="0"/>
              <a:cs typeface="Arial" panose="020B0604020202020204" pitchFamily="34" charset="0"/>
            </a:endParaRPr>
          </a:p>
          <a:p>
            <a:pPr marL="841248" lvl="2" indent="-256032">
              <a:buClr>
                <a:srgbClr val="2360AB"/>
              </a:buClr>
              <a:buFont typeface="Lucida Grande"/>
              <a:buChar char="•"/>
            </a:pPr>
            <a:endParaRPr lang="en-CA" dirty="0">
              <a:latin typeface="Arial" panose="020B0604020202020204" pitchFamily="34" charset="0"/>
              <a:cs typeface="Arial" panose="020B0604020202020204" pitchFamily="34" charset="0"/>
            </a:endParaRPr>
          </a:p>
          <a:p>
            <a:pPr marL="585216" lvl="2" indent="0">
              <a:buClr>
                <a:srgbClr val="2360AB"/>
              </a:buClr>
              <a:buNone/>
            </a:pPr>
            <a:endParaRPr lang="en-CA" dirty="0"/>
          </a:p>
          <a:p>
            <a:endParaRPr lang="en-CA" b="1" dirty="0"/>
          </a:p>
        </p:txBody>
      </p:sp>
      <p:graphicFrame>
        <p:nvGraphicFramePr>
          <p:cNvPr id="6" name="Object 5">
            <a:extLst>
              <a:ext uri="{FF2B5EF4-FFF2-40B4-BE49-F238E27FC236}">
                <a16:creationId xmlns:a16="http://schemas.microsoft.com/office/drawing/2014/main" id="{270E64AA-94AB-4E0B-AC4B-DF757C9A8C0C}"/>
              </a:ext>
            </a:extLst>
          </p:cNvPr>
          <p:cNvGraphicFramePr>
            <a:graphicFrameLocks noChangeAspect="1"/>
          </p:cNvGraphicFramePr>
          <p:nvPr>
            <p:extLst>
              <p:ext uri="{D42A27DB-BD31-4B8C-83A1-F6EECF244321}">
                <p14:modId xmlns:p14="http://schemas.microsoft.com/office/powerpoint/2010/main" val="2535084021"/>
              </p:ext>
            </p:extLst>
          </p:nvPr>
        </p:nvGraphicFramePr>
        <p:xfrm>
          <a:off x="990600" y="4654504"/>
          <a:ext cx="6525775" cy="636587"/>
        </p:xfrm>
        <a:graphic>
          <a:graphicData uri="http://schemas.openxmlformats.org/presentationml/2006/ole">
            <mc:AlternateContent xmlns:mc="http://schemas.openxmlformats.org/markup-compatibility/2006">
              <mc:Choice xmlns:v="urn:schemas-microsoft-com:vml" Requires="v">
                <p:oleObj spid="_x0000_s25617" name="Equation" r:id="rId3" imgW="2603160" imgH="253800" progId="Equation.DSMT4">
                  <p:embed/>
                </p:oleObj>
              </mc:Choice>
              <mc:Fallback>
                <p:oleObj name="Equation" r:id="rId3" imgW="2603160" imgH="253800" progId="Equation.DSMT4">
                  <p:embed/>
                  <p:pic>
                    <p:nvPicPr>
                      <p:cNvPr id="6" name="Object 5">
                        <a:extLst>
                          <a:ext uri="{FF2B5EF4-FFF2-40B4-BE49-F238E27FC236}">
                            <a16:creationId xmlns:a16="http://schemas.microsoft.com/office/drawing/2014/main" id="{270E64AA-94AB-4E0B-AC4B-DF757C9A8C0C}"/>
                          </a:ext>
                        </a:extLst>
                      </p:cNvPr>
                      <p:cNvPicPr/>
                      <p:nvPr/>
                    </p:nvPicPr>
                    <p:blipFill>
                      <a:blip r:embed="rId4"/>
                      <a:stretch>
                        <a:fillRect/>
                      </a:stretch>
                    </p:blipFill>
                    <p:spPr>
                      <a:xfrm>
                        <a:off x="990600" y="4654504"/>
                        <a:ext cx="6525775" cy="636587"/>
                      </a:xfrm>
                      <a:prstGeom prst="rect">
                        <a:avLst/>
                      </a:prstGeom>
                    </p:spPr>
                  </p:pic>
                </p:oleObj>
              </mc:Fallback>
            </mc:AlternateContent>
          </a:graphicData>
        </a:graphic>
      </p:graphicFrame>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dirty="0"/>
              <a:t>Real versus Nominal CFs</a:t>
            </a:r>
          </a:p>
        </p:txBody>
      </p:sp>
      <p:sp>
        <p:nvSpPr>
          <p:cNvPr id="245765" name="Rectangle 5"/>
          <p:cNvSpPr>
            <a:spLocks noChangeArrowheads="1"/>
          </p:cNvSpPr>
          <p:nvPr/>
        </p:nvSpPr>
        <p:spPr bwMode="auto">
          <a:xfrm>
            <a:off x="0" y="3290888"/>
            <a:ext cx="9144000" cy="0"/>
          </a:xfrm>
          <a:prstGeom prst="rect">
            <a:avLst/>
          </a:prstGeom>
          <a:noFill/>
          <a:ln w="12700">
            <a:noFill/>
            <a:miter lim="800000"/>
            <a:headEnd type="none" w="sm" len="sm"/>
            <a:tailEnd type="none" w="sm" len="sm"/>
          </a:ln>
          <a:effectLst/>
        </p:spPr>
        <p:txBody>
          <a:bodyPr wrap="none" anchor="ctr">
            <a:spAutoFit/>
          </a:bodyPr>
          <a:lstStyle/>
          <a:p>
            <a:endParaRPr lang="en-US"/>
          </a:p>
        </p:txBody>
      </p:sp>
      <p:graphicFrame>
        <p:nvGraphicFramePr>
          <p:cNvPr id="245764" name="Object 4"/>
          <p:cNvGraphicFramePr>
            <a:graphicFrameLocks noChangeAspect="1"/>
          </p:cNvGraphicFramePr>
          <p:nvPr>
            <p:extLst>
              <p:ext uri="{D42A27DB-BD31-4B8C-83A1-F6EECF244321}">
                <p14:modId xmlns:p14="http://schemas.microsoft.com/office/powerpoint/2010/main" val="4084380634"/>
              </p:ext>
            </p:extLst>
          </p:nvPr>
        </p:nvGraphicFramePr>
        <p:xfrm>
          <a:off x="990600" y="2514600"/>
          <a:ext cx="3086100" cy="1349375"/>
        </p:xfrm>
        <a:graphic>
          <a:graphicData uri="http://schemas.openxmlformats.org/presentationml/2006/ole">
            <mc:AlternateContent xmlns:mc="http://schemas.openxmlformats.org/markup-compatibility/2006">
              <mc:Choice xmlns:v="urn:schemas-microsoft-com:vml" Requires="v">
                <p:oleObj spid="_x0000_s26656" name="Equation" r:id="rId4" imgW="1079280" imgH="482400" progId="Equation.DSMT4">
                  <p:embed/>
                </p:oleObj>
              </mc:Choice>
              <mc:Fallback>
                <p:oleObj name="Equation" r:id="rId4" imgW="1079280" imgH="482400" progId="Equation.DSMT4">
                  <p:embed/>
                  <p:pic>
                    <p:nvPicPr>
                      <p:cNvPr id="245764" name="Object 4"/>
                      <p:cNvPicPr>
                        <a:picLocks noChangeAspect="1" noChangeArrowheads="1"/>
                      </p:cNvPicPr>
                      <p:nvPr/>
                    </p:nvPicPr>
                    <p:blipFill>
                      <a:blip r:embed="rId5"/>
                      <a:srcRect/>
                      <a:stretch>
                        <a:fillRect/>
                      </a:stretch>
                    </p:blipFill>
                    <p:spPr bwMode="auto">
                      <a:xfrm>
                        <a:off x="990600" y="2514600"/>
                        <a:ext cx="3086100" cy="1349375"/>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180939242"/>
              </p:ext>
            </p:extLst>
          </p:nvPr>
        </p:nvGraphicFramePr>
        <p:xfrm>
          <a:off x="5249863" y="3125786"/>
          <a:ext cx="2592387" cy="1123950"/>
        </p:xfrm>
        <a:graphic>
          <a:graphicData uri="http://schemas.openxmlformats.org/presentationml/2006/ole">
            <mc:AlternateContent xmlns:mc="http://schemas.openxmlformats.org/markup-compatibility/2006">
              <mc:Choice xmlns:v="urn:schemas-microsoft-com:vml" Requires="v">
                <p:oleObj spid="_x0000_s26657" name="Equation" r:id="rId6" imgW="2057400" imgH="888840" progId="Equation.DSMT4">
                  <p:embed/>
                </p:oleObj>
              </mc:Choice>
              <mc:Fallback>
                <p:oleObj name="Equation" r:id="rId6" imgW="2057400" imgH="888840" progId="Equation.DSMT4">
                  <p:embed/>
                  <p:pic>
                    <p:nvPicPr>
                      <p:cNvPr id="3" name="Object 2"/>
                      <p:cNvPicPr>
                        <a:picLocks noChangeAspect="1" noChangeArrowheads="1"/>
                      </p:cNvPicPr>
                      <p:nvPr/>
                    </p:nvPicPr>
                    <p:blipFill>
                      <a:blip r:embed="rId7"/>
                      <a:srcRect/>
                      <a:stretch>
                        <a:fillRect/>
                      </a:stretch>
                    </p:blipFill>
                    <p:spPr bwMode="auto">
                      <a:xfrm>
                        <a:off x="5249863" y="3125786"/>
                        <a:ext cx="259238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Topic 2: Organization and Functioning of Securities Markets</a:t>
            </a:r>
          </a:p>
        </p:txBody>
      </p:sp>
    </p:spTree>
    <p:extLst>
      <p:ext uri="{BB962C8B-B14F-4D97-AF65-F5344CB8AC3E}">
        <p14:creationId xmlns:p14="http://schemas.microsoft.com/office/powerpoint/2010/main" val="3014728152"/>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General Information</a:t>
            </a:r>
          </a:p>
        </p:txBody>
      </p:sp>
    </p:spTree>
    <p:extLst>
      <p:ext uri="{BB962C8B-B14F-4D97-AF65-F5344CB8AC3E}">
        <p14:creationId xmlns:p14="http://schemas.microsoft.com/office/powerpoint/2010/main" val="1520708304"/>
      </p:ext>
    </p:extLst>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6F4E65-74C5-4223-857F-0D1A1FE340C9}"/>
              </a:ext>
            </a:extLst>
          </p:cNvPr>
          <p:cNvSpPr>
            <a:spLocks noGrp="1"/>
          </p:cNvSpPr>
          <p:nvPr>
            <p:ph type="body" idx="1"/>
          </p:nvPr>
        </p:nvSpPr>
        <p:spPr/>
        <p:txBody>
          <a:bodyPr>
            <a:normAutofit fontScale="92500" lnSpcReduction="20000"/>
          </a:bodyPr>
          <a:lstStyle/>
          <a:p>
            <a:r>
              <a:rPr lang="en-US" dirty="0"/>
              <a:t>What is a Market?</a:t>
            </a:r>
          </a:p>
          <a:p>
            <a:endParaRPr lang="en-US" dirty="0"/>
          </a:p>
          <a:p>
            <a:r>
              <a:rPr lang="en-US" dirty="0"/>
              <a:t>Primary Capital Markets</a:t>
            </a:r>
          </a:p>
          <a:p>
            <a:endParaRPr lang="en-US" dirty="0"/>
          </a:p>
          <a:p>
            <a:r>
              <a:rPr lang="en-US" dirty="0"/>
              <a:t>Secondary Financial Markets</a:t>
            </a:r>
          </a:p>
          <a:p>
            <a:endParaRPr lang="en-US" dirty="0"/>
          </a:p>
          <a:p>
            <a:r>
              <a:rPr lang="en-US" dirty="0"/>
              <a:t>Classification of U.S. Secondary Equity Markets</a:t>
            </a:r>
          </a:p>
          <a:p>
            <a:endParaRPr lang="en-US" dirty="0"/>
          </a:p>
          <a:p>
            <a:r>
              <a:rPr lang="en-US" dirty="0"/>
              <a:t>Alternative Types of Orders</a:t>
            </a:r>
          </a:p>
          <a:p>
            <a:endParaRPr lang="en-US" dirty="0"/>
          </a:p>
        </p:txBody>
      </p:sp>
      <p:sp>
        <p:nvSpPr>
          <p:cNvPr id="3" name="Title 2">
            <a:extLst>
              <a:ext uri="{FF2B5EF4-FFF2-40B4-BE49-F238E27FC236}">
                <a16:creationId xmlns:a16="http://schemas.microsoft.com/office/drawing/2014/main" id="{9A74DAF3-ED82-4972-B0F6-B3EB4A4F99B5}"/>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656462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10E69C-D7FB-4CEE-AD49-F0D98F299C91}"/>
              </a:ext>
            </a:extLst>
          </p:cNvPr>
          <p:cNvSpPr>
            <a:spLocks noGrp="1"/>
          </p:cNvSpPr>
          <p:nvPr>
            <p:ph type="body" idx="1"/>
          </p:nvPr>
        </p:nvSpPr>
        <p:spPr/>
        <p:txBody>
          <a:bodyPr/>
          <a:lstStyle/>
          <a:p>
            <a:r>
              <a:rPr lang="en-US" dirty="0"/>
              <a:t>Characteristics of Good Markets</a:t>
            </a:r>
          </a:p>
          <a:p>
            <a:endParaRPr lang="en-US" dirty="0"/>
          </a:p>
          <a:p>
            <a:r>
              <a:rPr lang="en-US" dirty="0"/>
              <a:t>Efficient Markets</a:t>
            </a:r>
          </a:p>
          <a:p>
            <a:pPr lvl="1"/>
            <a:r>
              <a:rPr lang="en-US" dirty="0"/>
              <a:t>Three Forms</a:t>
            </a:r>
          </a:p>
          <a:p>
            <a:pPr lvl="1"/>
            <a:endParaRPr lang="en-US" dirty="0"/>
          </a:p>
          <a:p>
            <a:pPr algn="l"/>
            <a:r>
              <a:rPr lang="en-US" dirty="0"/>
              <a:t>Money Markets vs. Capital Markets</a:t>
            </a:r>
          </a:p>
          <a:p>
            <a:pPr lvl="1"/>
            <a:r>
              <a:rPr lang="en-US" dirty="0"/>
              <a:t>Equity, Bond, Derivative Markets</a:t>
            </a:r>
          </a:p>
        </p:txBody>
      </p:sp>
      <p:sp>
        <p:nvSpPr>
          <p:cNvPr id="3" name="Title 2">
            <a:extLst>
              <a:ext uri="{FF2B5EF4-FFF2-40B4-BE49-F238E27FC236}">
                <a16:creationId xmlns:a16="http://schemas.microsoft.com/office/drawing/2014/main" id="{A71AFAAB-2A3B-422A-9565-6E336D79D40B}"/>
              </a:ext>
            </a:extLst>
          </p:cNvPr>
          <p:cNvSpPr>
            <a:spLocks noGrp="1"/>
          </p:cNvSpPr>
          <p:nvPr>
            <p:ph type="title"/>
          </p:nvPr>
        </p:nvSpPr>
        <p:spPr/>
        <p:txBody>
          <a:bodyPr/>
          <a:lstStyle/>
          <a:p>
            <a:r>
              <a:rPr lang="en-US" dirty="0"/>
              <a:t>Markets</a:t>
            </a:r>
          </a:p>
        </p:txBody>
      </p:sp>
    </p:spTree>
    <p:extLst>
      <p:ext uri="{BB962C8B-B14F-4D97-AF65-F5344CB8AC3E}">
        <p14:creationId xmlns:p14="http://schemas.microsoft.com/office/powerpoint/2010/main" val="2841629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10E69C-D7FB-4CEE-AD49-F0D98F299C91}"/>
              </a:ext>
            </a:extLst>
          </p:cNvPr>
          <p:cNvSpPr>
            <a:spLocks noGrp="1"/>
          </p:cNvSpPr>
          <p:nvPr>
            <p:ph type="body" idx="1"/>
          </p:nvPr>
        </p:nvSpPr>
        <p:spPr/>
        <p:txBody>
          <a:bodyPr/>
          <a:lstStyle/>
          <a:p>
            <a:r>
              <a:rPr lang="en-CA" dirty="0"/>
              <a:t>Limit Order</a:t>
            </a:r>
          </a:p>
          <a:p>
            <a:pPr marL="0" indent="0">
              <a:buNone/>
            </a:pPr>
            <a:endParaRPr lang="en-US" dirty="0"/>
          </a:p>
          <a:p>
            <a:r>
              <a:rPr lang="en-CA" dirty="0">
                <a:latin typeface="Arial" panose="020B0604020202020204" pitchFamily="34" charset="0"/>
                <a:cs typeface="Arial" panose="020B0604020202020204" pitchFamily="34" charset="0"/>
              </a:rPr>
              <a:t>Stop Loss Order</a:t>
            </a:r>
          </a:p>
          <a:p>
            <a:pPr lvl="1"/>
            <a:endParaRPr lang="en-US" dirty="0"/>
          </a:p>
          <a:p>
            <a:pPr algn="l"/>
            <a:r>
              <a:rPr lang="en-CA" dirty="0"/>
              <a:t>Margin Transaction</a:t>
            </a:r>
          </a:p>
          <a:p>
            <a:pPr algn="l"/>
            <a:endParaRPr lang="en-CA" dirty="0"/>
          </a:p>
          <a:p>
            <a:pPr algn="l"/>
            <a:r>
              <a:rPr lang="en-CA" dirty="0"/>
              <a:t>Short Selling</a:t>
            </a:r>
            <a:endParaRPr lang="en-US" dirty="0"/>
          </a:p>
        </p:txBody>
      </p:sp>
      <p:sp>
        <p:nvSpPr>
          <p:cNvPr id="3" name="Title 2">
            <a:extLst>
              <a:ext uri="{FF2B5EF4-FFF2-40B4-BE49-F238E27FC236}">
                <a16:creationId xmlns:a16="http://schemas.microsoft.com/office/drawing/2014/main" id="{A71AFAAB-2A3B-422A-9565-6E336D79D40B}"/>
              </a:ext>
            </a:extLst>
          </p:cNvPr>
          <p:cNvSpPr>
            <a:spLocks noGrp="1"/>
          </p:cNvSpPr>
          <p:nvPr>
            <p:ph type="title"/>
          </p:nvPr>
        </p:nvSpPr>
        <p:spPr/>
        <p:txBody>
          <a:bodyPr/>
          <a:lstStyle/>
          <a:p>
            <a:r>
              <a:rPr lang="en-US" dirty="0"/>
              <a:t>Types of Orders</a:t>
            </a:r>
          </a:p>
        </p:txBody>
      </p:sp>
    </p:spTree>
    <p:extLst>
      <p:ext uri="{BB962C8B-B14F-4D97-AF65-F5344CB8AC3E}">
        <p14:creationId xmlns:p14="http://schemas.microsoft.com/office/powerpoint/2010/main" val="3047846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Topic 3: Asset Allocation and Security Decision</a:t>
            </a:r>
          </a:p>
        </p:txBody>
      </p:sp>
    </p:spTree>
    <p:extLst>
      <p:ext uri="{BB962C8B-B14F-4D97-AF65-F5344CB8AC3E}">
        <p14:creationId xmlns:p14="http://schemas.microsoft.com/office/powerpoint/2010/main" val="1658481782"/>
      </p:ext>
    </p:extLst>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20000"/>
          </a:bodyPr>
          <a:lstStyle/>
          <a:p>
            <a:r>
              <a:rPr lang="en-US" dirty="0"/>
              <a:t>Individual Investor Life Cycle</a:t>
            </a:r>
          </a:p>
          <a:p>
            <a:endParaRPr lang="en-US" dirty="0"/>
          </a:p>
          <a:p>
            <a:r>
              <a:rPr lang="en-US" dirty="0"/>
              <a:t>The Portfolio Management Process</a:t>
            </a:r>
          </a:p>
          <a:p>
            <a:endParaRPr lang="en-US" dirty="0"/>
          </a:p>
          <a:p>
            <a:r>
              <a:rPr lang="en-US" dirty="0"/>
              <a:t>Policy Statement</a:t>
            </a:r>
          </a:p>
          <a:p>
            <a:endParaRPr lang="en-US" dirty="0"/>
          </a:p>
          <a:p>
            <a:r>
              <a:rPr lang="en-US" dirty="0"/>
              <a:t>Asset Allocation</a:t>
            </a:r>
          </a:p>
          <a:p>
            <a:endParaRPr lang="en-US" dirty="0"/>
          </a:p>
          <a:p>
            <a:r>
              <a:rPr lang="en-US" dirty="0"/>
              <a:t>Global Investments</a:t>
            </a:r>
          </a:p>
          <a:p>
            <a:endParaRPr lang="en-US" dirty="0"/>
          </a:p>
          <a:p>
            <a:r>
              <a:rPr lang="en-CA" dirty="0"/>
              <a:t>Alternative Investments</a:t>
            </a:r>
            <a:endParaRPr lang="en-US" dirty="0"/>
          </a:p>
          <a:p>
            <a:pPr marL="0" indent="0">
              <a:buNone/>
            </a:pPr>
            <a:endParaRPr lang="it-IT" dirty="0"/>
          </a:p>
        </p:txBody>
      </p:sp>
      <p:sp>
        <p:nvSpPr>
          <p:cNvPr id="3" name="Title 2"/>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1469312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CA" dirty="0"/>
              <a:t>Investment Strategies over an Investor’s Lifetime</a:t>
            </a:r>
          </a:p>
        </p:txBody>
      </p:sp>
      <p:pic>
        <p:nvPicPr>
          <p:cNvPr id="5" name="Picture 2"/>
          <p:cNvPicPr>
            <a:picLocks noChangeAspect="1" noChangeArrowheads="1"/>
          </p:cNvPicPr>
          <p:nvPr/>
        </p:nvPicPr>
        <p:blipFill>
          <a:blip r:embed="rId2"/>
          <a:srcRect/>
          <a:stretch>
            <a:fillRect/>
          </a:stretch>
        </p:blipFill>
        <p:spPr bwMode="auto">
          <a:xfrm>
            <a:off x="1045369" y="1502465"/>
            <a:ext cx="7053262" cy="4638632"/>
          </a:xfrm>
          <a:prstGeom prst="rect">
            <a:avLst/>
          </a:prstGeom>
          <a:noFill/>
          <a:ln w="9525">
            <a:noFill/>
            <a:miter lim="800000"/>
            <a:headEnd/>
            <a:tailEnd/>
          </a:ln>
        </p:spPr>
      </p:pic>
    </p:spTree>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Portfolio Management Process</a:t>
            </a:r>
          </a:p>
        </p:txBody>
      </p:sp>
      <p:pic>
        <p:nvPicPr>
          <p:cNvPr id="1026" name="Picture 2"/>
          <p:cNvPicPr>
            <a:picLocks noChangeAspect="1" noChangeArrowheads="1"/>
          </p:cNvPicPr>
          <p:nvPr/>
        </p:nvPicPr>
        <p:blipFill>
          <a:blip r:embed="rId2"/>
          <a:srcRect/>
          <a:stretch>
            <a:fillRect/>
          </a:stretch>
        </p:blipFill>
        <p:spPr bwMode="auto">
          <a:xfrm>
            <a:off x="1219200" y="1600200"/>
            <a:ext cx="6534783" cy="4432804"/>
          </a:xfrm>
          <a:prstGeom prst="rect">
            <a:avLst/>
          </a:prstGeom>
          <a:noFill/>
          <a:ln w="9525">
            <a:noFill/>
            <a:miter lim="800000"/>
            <a:headEnd/>
            <a:tailEnd/>
          </a:ln>
        </p:spPr>
      </p:pic>
    </p:spTree>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Policy Statement</a:t>
            </a:r>
            <a:endParaRPr lang="en-CA" dirty="0"/>
          </a:p>
        </p:txBody>
      </p:sp>
      <p:sp>
        <p:nvSpPr>
          <p:cNvPr id="3" name="Content Placeholder 2"/>
          <p:cNvSpPr>
            <a:spLocks noGrp="1"/>
          </p:cNvSpPr>
          <p:nvPr>
            <p:ph idx="1"/>
          </p:nvPr>
        </p:nvSpPr>
        <p:spPr/>
        <p:txBody>
          <a:bodyPr>
            <a:normAutofit/>
          </a:bodyPr>
          <a:lstStyle/>
          <a:p>
            <a:r>
              <a:rPr lang="en-CA" dirty="0">
                <a:latin typeface="Arial" panose="020B0604020202020204" pitchFamily="34" charset="0"/>
                <a:cs typeface="Arial" panose="020B0604020202020204" pitchFamily="34" charset="0"/>
              </a:rPr>
              <a:t>Acts as a starting point for periodic portfolio review and client communication with managers</a:t>
            </a:r>
          </a:p>
          <a:p>
            <a:r>
              <a:rPr lang="en-CA" dirty="0">
                <a:latin typeface="Arial" panose="020B0604020202020204" pitchFamily="34" charset="0"/>
                <a:cs typeface="Arial" panose="020B0604020202020204" pitchFamily="34" charset="0"/>
              </a:rPr>
              <a:t>Managers should be judged by whether they consistently followed the client’s policy guidelines</a:t>
            </a:r>
          </a:p>
          <a:p>
            <a:r>
              <a:rPr lang="en-CA" dirty="0">
                <a:latin typeface="Arial" panose="020B0604020202020204" pitchFamily="34" charset="0"/>
                <a:cs typeface="Arial" panose="020B0604020202020204" pitchFamily="34" charset="0"/>
              </a:rPr>
              <a:t>Imposes an investment discipline on the client and the portfolio manager</a:t>
            </a:r>
          </a:p>
        </p:txBody>
      </p:sp>
    </p:spTree>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Asset Allocation</a:t>
            </a:r>
          </a:p>
        </p:txBody>
      </p:sp>
      <p:sp>
        <p:nvSpPr>
          <p:cNvPr id="3" name="Content Placeholder 2"/>
          <p:cNvSpPr>
            <a:spLocks noGrp="1"/>
          </p:cNvSpPr>
          <p:nvPr>
            <p:ph idx="1"/>
          </p:nvPr>
        </p:nvSpPr>
        <p:spPr/>
        <p:txBody>
          <a:bodyPr>
            <a:normAutofit fontScale="77500" lnSpcReduction="20000"/>
          </a:bodyPr>
          <a:lstStyle/>
          <a:p>
            <a:r>
              <a:rPr lang="en-CA" dirty="0">
                <a:latin typeface="Arial" panose="020B0604020202020204" pitchFamily="34" charset="0"/>
                <a:cs typeface="Arial" panose="020B0604020202020204" pitchFamily="34" charset="0"/>
              </a:rPr>
              <a:t>The asset allocation decision dominates the portfolio’s returns over time</a:t>
            </a:r>
          </a:p>
          <a:p>
            <a:r>
              <a:rPr lang="en-CA" dirty="0">
                <a:latin typeface="Arial" panose="020B0604020202020204" pitchFamily="34" charset="0"/>
                <a:cs typeface="Arial" panose="020B0604020202020204" pitchFamily="34" charset="0"/>
              </a:rPr>
              <a:t>Investors seeking capital appreciation, income, or even capital preservation over long time periods should stipulate a sizable allocation to the equity portion in their portfolio</a:t>
            </a:r>
          </a:p>
          <a:p>
            <a:r>
              <a:rPr lang="en-CA" dirty="0">
                <a:latin typeface="Arial" panose="020B0604020202020204" pitchFamily="34" charset="0"/>
                <a:cs typeface="Arial" panose="020B0604020202020204" pitchFamily="34" charset="0"/>
              </a:rPr>
              <a:t>A strategy’s risk depends on the investor’s goals and time horizon</a:t>
            </a:r>
          </a:p>
          <a:p>
            <a:r>
              <a:rPr lang="en-CA" dirty="0">
                <a:latin typeface="Arial" panose="020B0604020202020204" pitchFamily="34" charset="0"/>
                <a:cs typeface="Arial" panose="020B0604020202020204" pitchFamily="34" charset="0"/>
              </a:rPr>
              <a:t>As an investor, you need to understand the differences among investments so you can build a properly diversified portfolio that conforms to your objectives</a:t>
            </a:r>
          </a:p>
        </p:txBody>
      </p:sp>
    </p:spTree>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Global Investments</a:t>
            </a:r>
          </a:p>
        </p:txBody>
      </p:sp>
      <p:sp>
        <p:nvSpPr>
          <p:cNvPr id="3" name="Content Placeholder 2"/>
          <p:cNvSpPr>
            <a:spLocks noGrp="1"/>
          </p:cNvSpPr>
          <p:nvPr>
            <p:ph idx="1"/>
          </p:nvPr>
        </p:nvSpPr>
        <p:spPr/>
        <p:txBody>
          <a:bodyPr>
            <a:normAutofit fontScale="70000" lnSpcReduction="20000"/>
          </a:bodyPr>
          <a:lstStyle/>
          <a:p>
            <a:r>
              <a:rPr lang="en-CA" dirty="0">
                <a:latin typeface="Arial" panose="020B0604020202020204" pitchFamily="34" charset="0"/>
                <a:cs typeface="Arial" panose="020B0604020202020204" pitchFamily="34" charset="0"/>
              </a:rPr>
              <a:t>Three interrelated reasons why U.S. investors should think of constructing global investment portfolios:</a:t>
            </a:r>
          </a:p>
          <a:p>
            <a:pPr marL="788670" lvl="1" indent="-514350">
              <a:buFont typeface="+mj-lt"/>
              <a:buAutoNum type="arabicPeriod"/>
            </a:pPr>
            <a:r>
              <a:rPr lang="en-CA" dirty="0">
                <a:latin typeface="Arial" panose="020B0604020202020204" pitchFamily="34" charset="0"/>
                <a:cs typeface="Arial" panose="020B0604020202020204" pitchFamily="34" charset="0"/>
              </a:rPr>
              <a:t>Ignoring foreign markets reduces investment choices to less than 50 percent of available investment opportunities. Because more opportunities broaden risk-return choices, it makes sense to evaluate the full range of foreign securities when building a portfolio</a:t>
            </a:r>
          </a:p>
          <a:p>
            <a:pPr marL="788670" lvl="1" indent="-514350">
              <a:buFont typeface="+mj-lt"/>
              <a:buAutoNum type="arabicPeriod"/>
            </a:pPr>
            <a:r>
              <a:rPr lang="en-CA" dirty="0">
                <a:latin typeface="Arial" panose="020B0604020202020204" pitchFamily="34" charset="0"/>
                <a:cs typeface="Arial" panose="020B0604020202020204" pitchFamily="34" charset="0"/>
              </a:rPr>
              <a:t>The rates of return available on non-U.S. securities often have substantially exceeded those for U.S.-only securities</a:t>
            </a:r>
          </a:p>
          <a:p>
            <a:pPr marL="788670" lvl="1" indent="-514350">
              <a:buFont typeface="+mj-lt"/>
              <a:buAutoNum type="arabicPeriod"/>
            </a:pPr>
            <a:r>
              <a:rPr lang="en-CA" dirty="0">
                <a:latin typeface="Arial" panose="020B0604020202020204" pitchFamily="34" charset="0"/>
                <a:cs typeface="Arial" panose="020B0604020202020204" pitchFamily="34" charset="0"/>
              </a:rPr>
              <a:t>Diversification with foreign securities that have very low correlation with U.S. securities can substantially reduce portfolio risk</a:t>
            </a: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79394" y="1447800"/>
            <a:ext cx="8229600" cy="4525963"/>
          </a:xfrm>
        </p:spPr>
        <p:txBody>
          <a:bodyPr>
            <a:noAutofit/>
          </a:bodyPr>
          <a:lstStyle/>
          <a:p>
            <a:pPr lvl="0"/>
            <a:r>
              <a:rPr lang="en-US" sz="1600" b="1" i="1" dirty="0"/>
              <a:t>NOTE</a:t>
            </a:r>
            <a:r>
              <a:rPr lang="en-US" sz="1600" i="1" dirty="0"/>
              <a:t>: You will be taking the exam via D2L.</a:t>
            </a:r>
          </a:p>
          <a:p>
            <a:pPr lvl="0"/>
            <a:endParaRPr lang="en-US" sz="1600" dirty="0"/>
          </a:p>
          <a:p>
            <a:pPr lvl="0"/>
            <a:r>
              <a:rPr lang="en-US" sz="1600" dirty="0"/>
              <a:t>Length: 50 minutes</a:t>
            </a:r>
          </a:p>
          <a:p>
            <a:pPr lvl="0"/>
            <a:endParaRPr lang="en-US" sz="1600" dirty="0"/>
          </a:p>
          <a:p>
            <a:pPr lvl="0"/>
            <a:r>
              <a:rPr lang="en-US" sz="1600" dirty="0"/>
              <a:t>You may use a financial calculator.</a:t>
            </a:r>
          </a:p>
          <a:p>
            <a:pPr lvl="0"/>
            <a:endParaRPr lang="en-US" sz="1600" dirty="0"/>
          </a:p>
          <a:p>
            <a:pPr lvl="0"/>
            <a:r>
              <a:rPr lang="en-US" sz="1600" dirty="0"/>
              <a:t>You must have the Lockdown Browser installed.</a:t>
            </a:r>
            <a:endParaRPr lang="en-US" sz="1050" dirty="0"/>
          </a:p>
          <a:p>
            <a:pPr lvl="0"/>
            <a:endParaRPr lang="en-US" sz="1600" dirty="0"/>
          </a:p>
          <a:p>
            <a:pPr lvl="0"/>
            <a:r>
              <a:rPr lang="en-US" sz="1600" dirty="0"/>
              <a:t>You may not use the textbook, notes, etc. </a:t>
            </a:r>
            <a:r>
              <a:rPr lang="en-US" sz="1600" i="1" dirty="0"/>
              <a:t>The formulae below are provided for study only</a:t>
            </a:r>
            <a:r>
              <a:rPr lang="en-US" sz="1600" dirty="0"/>
              <a:t>.</a:t>
            </a:r>
            <a:endParaRPr lang="en-US" sz="1050" dirty="0"/>
          </a:p>
          <a:p>
            <a:pPr lvl="0"/>
            <a:endParaRPr lang="en-US" sz="1600" dirty="0"/>
          </a:p>
          <a:p>
            <a:pPr lvl="0"/>
            <a:r>
              <a:rPr lang="en-US" sz="1600" dirty="0"/>
              <a:t>You may not substitute a phone or tablet for the calculator. </a:t>
            </a:r>
          </a:p>
          <a:p>
            <a:pPr lvl="0"/>
            <a:endParaRPr lang="en-US" sz="1600" dirty="0"/>
          </a:p>
          <a:p>
            <a:pPr lvl="0"/>
            <a:r>
              <a:rPr lang="en-US" sz="1600" dirty="0"/>
              <a:t>For calculations you must show work for </a:t>
            </a:r>
            <a:r>
              <a:rPr lang="en-US" sz="1600" i="1" dirty="0"/>
              <a:t>any</a:t>
            </a:r>
            <a:r>
              <a:rPr lang="en-US" sz="1600" dirty="0"/>
              <a:t> credit.</a:t>
            </a:r>
            <a:endParaRPr lang="en-US" sz="1050" dirty="0"/>
          </a:p>
          <a:p>
            <a:pPr lvl="0"/>
            <a:endParaRPr lang="en-US" sz="1600" dirty="0"/>
          </a:p>
          <a:p>
            <a:pPr lvl="0"/>
            <a:r>
              <a:rPr lang="en-US" sz="1600" dirty="0"/>
              <a:t>In yours answers, provide two decimal point accuracy for dollars, e.g., $14.13, and four decimal points for percentages, e.g., 0.0134 or 1.34%.</a:t>
            </a:r>
            <a:endParaRPr lang="en-US" sz="1050" dirty="0"/>
          </a:p>
          <a:p>
            <a:endParaRPr lang="en-US" sz="1600" dirty="0"/>
          </a:p>
          <a:p>
            <a:r>
              <a:rPr lang="en-US" sz="1600" dirty="0"/>
              <a:t>Make-up exams will only be given if there is official documentation of an emergency.</a:t>
            </a:r>
          </a:p>
        </p:txBody>
      </p:sp>
      <p:sp>
        <p:nvSpPr>
          <p:cNvPr id="3" name="Title 2"/>
          <p:cNvSpPr>
            <a:spLocks noGrp="1"/>
          </p:cNvSpPr>
          <p:nvPr>
            <p:ph type="title"/>
          </p:nvPr>
        </p:nvSpPr>
        <p:spPr/>
        <p:txBody>
          <a:bodyPr>
            <a:normAutofit/>
          </a:bodyPr>
          <a:lstStyle/>
          <a:p>
            <a:r>
              <a:rPr lang="en-US" dirty="0"/>
              <a:t>Exam Policies</a:t>
            </a:r>
          </a:p>
        </p:txBody>
      </p:sp>
    </p:spTree>
    <p:extLst>
      <p:ext uri="{BB962C8B-B14F-4D97-AF65-F5344CB8AC3E}">
        <p14:creationId xmlns:p14="http://schemas.microsoft.com/office/powerpoint/2010/main" val="792059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Historical Risk-Returns on Alternative Investments</a:t>
            </a:r>
          </a:p>
        </p:txBody>
      </p:sp>
      <p:pic>
        <p:nvPicPr>
          <p:cNvPr id="5" name="Picture 2"/>
          <p:cNvPicPr>
            <a:picLocks noChangeAspect="1" noChangeArrowheads="1"/>
          </p:cNvPicPr>
          <p:nvPr/>
        </p:nvPicPr>
        <p:blipFill>
          <a:blip r:embed="rId2"/>
          <a:srcRect/>
          <a:stretch>
            <a:fillRect/>
          </a:stretch>
        </p:blipFill>
        <p:spPr bwMode="auto">
          <a:xfrm>
            <a:off x="626911" y="1600200"/>
            <a:ext cx="8034722" cy="4480560"/>
          </a:xfrm>
          <a:prstGeom prst="rect">
            <a:avLst/>
          </a:prstGeom>
          <a:noFill/>
          <a:ln w="9525">
            <a:noFill/>
            <a:miter lim="800000"/>
            <a:headEnd/>
            <a:tailEnd/>
          </a:ln>
        </p:spPr>
      </p:pic>
    </p:spTree>
  </p:cSld>
  <p:clrMapOvr>
    <a:masterClrMapping/>
  </p:clrMapOvr>
  <p:transition spd="med">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Topic 4: </a:t>
            </a:r>
            <a:r>
              <a:rPr lang="en-CA" dirty="0">
                <a:solidFill>
                  <a:schemeClr val="tx1"/>
                </a:solidFill>
              </a:rPr>
              <a:t>An Introduction to Portfolio Management</a:t>
            </a:r>
          </a:p>
        </p:txBody>
      </p:sp>
    </p:spTree>
    <p:extLst>
      <p:ext uri="{BB962C8B-B14F-4D97-AF65-F5344CB8AC3E}">
        <p14:creationId xmlns:p14="http://schemas.microsoft.com/office/powerpoint/2010/main" val="2554310913"/>
      </p:ext>
    </p:extLst>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a:lnSpc>
                <a:spcPct val="200000"/>
              </a:lnSpc>
            </a:pPr>
            <a:r>
              <a:rPr lang="en-US" dirty="0"/>
              <a:t>Background Assumptions</a:t>
            </a:r>
          </a:p>
          <a:p>
            <a:pPr>
              <a:lnSpc>
                <a:spcPct val="200000"/>
              </a:lnSpc>
            </a:pPr>
            <a:r>
              <a:rPr lang="en-US" dirty="0"/>
              <a:t>Markowitz Portfolio Theory</a:t>
            </a:r>
          </a:p>
          <a:p>
            <a:pPr>
              <a:lnSpc>
                <a:spcPct val="200000"/>
              </a:lnSpc>
            </a:pPr>
            <a:r>
              <a:rPr lang="en-US" dirty="0"/>
              <a:t>The Efficient Frontier</a:t>
            </a:r>
          </a:p>
          <a:p>
            <a:pPr>
              <a:lnSpc>
                <a:spcPct val="200000"/>
              </a:lnSpc>
            </a:pPr>
            <a:r>
              <a:rPr lang="en-US" dirty="0"/>
              <a:t>Capital Market Theory</a:t>
            </a:r>
          </a:p>
          <a:p>
            <a:pPr marL="0" indent="0">
              <a:lnSpc>
                <a:spcPct val="200000"/>
              </a:lnSpc>
              <a:buNone/>
            </a:pPr>
            <a:endParaRPr lang="en-US" dirty="0">
              <a:highlight>
                <a:srgbClr val="FFFF00"/>
              </a:highlight>
            </a:endParaRPr>
          </a:p>
          <a:p>
            <a:pPr marL="0" indent="0">
              <a:buNone/>
            </a:pPr>
            <a:endParaRPr lang="it-IT" dirty="0"/>
          </a:p>
        </p:txBody>
      </p:sp>
      <p:sp>
        <p:nvSpPr>
          <p:cNvPr id="3" name="Title 2"/>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2717064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p:txBody>
          <a:bodyPr>
            <a:normAutofit/>
          </a:bodyPr>
          <a:lstStyle/>
          <a:p>
            <a:r>
              <a:rPr lang="en-US" b="1" dirty="0"/>
              <a:t>Background Assumptions</a:t>
            </a:r>
            <a:endParaRPr lang="en-US" dirty="0"/>
          </a:p>
        </p:txBody>
      </p:sp>
      <p:sp>
        <p:nvSpPr>
          <p:cNvPr id="529411" name="Rectangle 3"/>
          <p:cNvSpPr>
            <a:spLocks noGrp="1" noChangeArrowheads="1"/>
          </p:cNvSpPr>
          <p:nvPr>
            <p:ph idx="1"/>
          </p:nvPr>
        </p:nvSpPr>
        <p:spPr>
          <a:xfrm>
            <a:off x="914400" y="1502465"/>
            <a:ext cx="7924800" cy="4876800"/>
          </a:xfrm>
        </p:spPr>
        <p:txBody>
          <a:bodyPr>
            <a:normAutofit fontScale="92500" lnSpcReduction="10000"/>
          </a:bodyPr>
          <a:lstStyle/>
          <a:p>
            <a:pPr marL="0" indent="0">
              <a:buNone/>
            </a:pPr>
            <a:r>
              <a:rPr lang="en-US" dirty="0">
                <a:latin typeface="Arial" panose="020B0604020202020204" pitchFamily="34" charset="0"/>
                <a:cs typeface="Arial" panose="020B0604020202020204" pitchFamily="34" charset="0"/>
              </a:rPr>
              <a:t>Investors want to maximize return </a:t>
            </a:r>
            <a:r>
              <a:rPr lang="en-CA" dirty="0">
                <a:latin typeface="Arial" panose="020B0604020202020204" pitchFamily="34" charset="0"/>
                <a:cs typeface="Arial" panose="020B0604020202020204" pitchFamily="34" charset="0"/>
              </a:rPr>
              <a:t>from the total set of investments for a given level of risk</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Portfolio includes all assets and liabilities</a:t>
            </a:r>
          </a:p>
          <a:p>
            <a:r>
              <a:rPr lang="en-US" dirty="0">
                <a:latin typeface="Arial" panose="020B0604020202020204" pitchFamily="34" charset="0"/>
                <a:cs typeface="Arial" panose="020B0604020202020204" pitchFamily="34" charset="0"/>
              </a:rPr>
              <a:t>Relationship between the returns for assets in the portfolio is important</a:t>
            </a:r>
          </a:p>
          <a:p>
            <a:r>
              <a:rPr lang="en-US" dirty="0">
                <a:latin typeface="Arial" panose="020B0604020202020204" pitchFamily="34" charset="0"/>
                <a:cs typeface="Arial" panose="020B0604020202020204" pitchFamily="34" charset="0"/>
              </a:rPr>
              <a:t>A good portfolio is not simply a collection of individually good investments</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p:txBody>
          <a:bodyPr>
            <a:normAutofit/>
          </a:bodyPr>
          <a:lstStyle/>
          <a:p>
            <a:r>
              <a:rPr lang="en-US" dirty="0"/>
              <a:t>Diversification</a:t>
            </a:r>
          </a:p>
        </p:txBody>
      </p:sp>
      <p:sp>
        <p:nvSpPr>
          <p:cNvPr id="529411" name="Rectangle 3"/>
          <p:cNvSpPr>
            <a:spLocks noGrp="1" noChangeArrowheads="1"/>
          </p:cNvSpPr>
          <p:nvPr>
            <p:ph idx="1"/>
          </p:nvPr>
        </p:nvSpPr>
        <p:spPr>
          <a:xfrm>
            <a:off x="914400" y="1502465"/>
            <a:ext cx="7924800" cy="4876800"/>
          </a:xfrm>
        </p:spPr>
        <p:txBody>
          <a:bodyPr>
            <a:normAutofit/>
          </a:bodyPr>
          <a:lstStyle/>
          <a:p>
            <a:r>
              <a:rPr lang="en-US" dirty="0">
                <a:latin typeface="Arial" panose="020B0604020202020204" pitchFamily="34" charset="0"/>
                <a:cs typeface="Arial" panose="020B0604020202020204" pitchFamily="34" charset="0"/>
              </a:rPr>
              <a:t>Market vs. Non-Market Risk</a:t>
            </a:r>
          </a:p>
          <a:p>
            <a:r>
              <a:rPr lang="en-US" dirty="0">
                <a:latin typeface="Arial" panose="020B0604020202020204" pitchFamily="34" charset="0"/>
                <a:cs typeface="Arial" panose="020B0604020202020204" pitchFamily="34" charset="0"/>
              </a:rPr>
              <a:t>Relationship between the returns for assets in the portfolio is important</a:t>
            </a:r>
          </a:p>
          <a:p>
            <a:r>
              <a:rPr lang="en-US" dirty="0">
                <a:latin typeface="Arial" panose="020B0604020202020204" pitchFamily="34" charset="0"/>
                <a:cs typeface="Arial" panose="020B0604020202020204" pitchFamily="34" charset="0"/>
              </a:rPr>
              <a:t>A good portfolio is not simply a collection of individually good investments</a:t>
            </a:r>
          </a:p>
        </p:txBody>
      </p:sp>
    </p:spTree>
    <p:extLst>
      <p:ext uri="{BB962C8B-B14F-4D97-AF65-F5344CB8AC3E}">
        <p14:creationId xmlns:p14="http://schemas.microsoft.com/office/powerpoint/2010/main" val="83955890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Standard Deviation of a Portfolio</a:t>
            </a:r>
          </a:p>
        </p:txBody>
      </p:sp>
      <p:pic>
        <p:nvPicPr>
          <p:cNvPr id="59394" name="Picture 2"/>
          <p:cNvPicPr>
            <a:picLocks noChangeAspect="1" noChangeArrowheads="1"/>
          </p:cNvPicPr>
          <p:nvPr/>
        </p:nvPicPr>
        <p:blipFill>
          <a:blip r:embed="rId2"/>
          <a:srcRect/>
          <a:stretch>
            <a:fillRect/>
          </a:stretch>
        </p:blipFill>
        <p:spPr bwMode="auto">
          <a:xfrm>
            <a:off x="890587" y="1600200"/>
            <a:ext cx="7362825" cy="4782167"/>
          </a:xfrm>
          <a:prstGeom prst="rect">
            <a:avLst/>
          </a:prstGeom>
          <a:noFill/>
          <a:ln w="9525">
            <a:noFill/>
            <a:miter lim="800000"/>
            <a:headEnd/>
            <a:tailEnd/>
          </a:ln>
        </p:spPr>
      </p:pic>
    </p:spTree>
  </p:cSld>
  <p:clrMapOvr>
    <a:masterClrMapping/>
  </p:clrMapOvr>
  <p:transition spd="med">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9" name="Rectangle 3"/>
          <p:cNvSpPr>
            <a:spLocks noGrp="1" noChangeArrowheads="1"/>
          </p:cNvSpPr>
          <p:nvPr>
            <p:ph idx="1"/>
          </p:nvPr>
        </p:nvSpPr>
        <p:spPr>
          <a:xfrm>
            <a:off x="838200" y="1295400"/>
            <a:ext cx="8077200" cy="4876800"/>
          </a:xfrm>
        </p:spPr>
        <p:txBody>
          <a:bodyPr/>
          <a:lstStyle/>
          <a:p>
            <a:pPr marL="0" indent="0">
              <a:buNone/>
            </a:pPr>
            <a:r>
              <a:rPr lang="en-US" dirty="0">
                <a:latin typeface="Arial" panose="020B0604020202020204" pitchFamily="34" charset="0"/>
                <a:cs typeface="Arial" panose="020B0604020202020204" pitchFamily="34" charset="0"/>
              </a:rPr>
              <a:t>A single asset or portfolio of assets is considered to be efficient if no other asset or portfolio of assets offers higher expected return with the same (or lower) risk or lower risk with the same (or higher) expected return</a:t>
            </a:r>
          </a:p>
        </p:txBody>
      </p:sp>
      <p:sp>
        <p:nvSpPr>
          <p:cNvPr id="6" name="Title 5"/>
          <p:cNvSpPr>
            <a:spLocks noGrp="1"/>
          </p:cNvSpPr>
          <p:nvPr>
            <p:ph type="title"/>
          </p:nvPr>
        </p:nvSpPr>
        <p:spPr>
          <a:xfrm>
            <a:off x="778933" y="283586"/>
            <a:ext cx="8213990" cy="1011814"/>
          </a:xfrm>
        </p:spPr>
        <p:txBody>
          <a:bodyPr>
            <a:normAutofit/>
          </a:bodyPr>
          <a:lstStyle/>
          <a:p>
            <a:r>
              <a:rPr lang="en-US" b="1" dirty="0"/>
              <a:t>Markowitz Portfolio Theory</a:t>
            </a:r>
            <a:endParaRPr lang="en-CA"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Portfolio Variance Formula</a:t>
            </a:r>
          </a:p>
        </p:txBody>
      </p:sp>
      <p:sp>
        <p:nvSpPr>
          <p:cNvPr id="3" name="Content Placeholder 2"/>
          <p:cNvSpPr>
            <a:spLocks noGrp="1"/>
          </p:cNvSpPr>
          <p:nvPr>
            <p:ph idx="1"/>
          </p:nvPr>
        </p:nvSpPr>
        <p:spPr/>
        <p:txBody>
          <a:bodyPr>
            <a:normAutofit/>
          </a:bodyPr>
          <a:lstStyle/>
          <a:p>
            <a:endParaRPr lang="en-CA" b="1" dirty="0"/>
          </a:p>
          <a:p>
            <a:endParaRPr lang="en-CA" b="1" dirty="0">
              <a:latin typeface="Arial" panose="020B0604020202020204" pitchFamily="34" charset="0"/>
              <a:cs typeface="Arial" panose="020B0604020202020204" pitchFamily="34" charset="0"/>
            </a:endParaRPr>
          </a:p>
          <a:p>
            <a:endParaRPr lang="en-CA" b="1" dirty="0"/>
          </a:p>
          <a:p>
            <a:endParaRPr lang="en-CA" b="1" dirty="0">
              <a:latin typeface="Arial" panose="020B0604020202020204" pitchFamily="34" charset="0"/>
              <a:cs typeface="Arial" panose="020B0604020202020204" pitchFamily="34" charset="0"/>
            </a:endParaRPr>
          </a:p>
          <a:p>
            <a:endParaRPr lang="en-CA" b="1" dirty="0">
              <a:latin typeface="Arial" panose="020B0604020202020204" pitchFamily="34" charset="0"/>
              <a:cs typeface="Arial" panose="020B0604020202020204" pitchFamily="34" charset="0"/>
            </a:endParaRPr>
          </a:p>
          <a:p>
            <a:endParaRPr lang="en-CA" b="1" dirty="0">
              <a:latin typeface="Arial" panose="020B0604020202020204" pitchFamily="34" charset="0"/>
              <a:cs typeface="Arial" panose="020B0604020202020204" pitchFamily="34" charset="0"/>
            </a:endParaRPr>
          </a:p>
          <a:p>
            <a:endParaRPr lang="en-CA" b="1" dirty="0">
              <a:latin typeface="Arial" panose="020B0604020202020204" pitchFamily="34" charset="0"/>
              <a:cs typeface="Arial" panose="020B0604020202020204" pitchFamily="34" charset="0"/>
            </a:endParaRPr>
          </a:p>
          <a:p>
            <a:endParaRPr lang="en-CA" b="1" dirty="0">
              <a:latin typeface="Arial" panose="020B0604020202020204" pitchFamily="34" charset="0"/>
              <a:cs typeface="Arial" panose="020B0604020202020204" pitchFamily="34" charset="0"/>
            </a:endParaRPr>
          </a:p>
          <a:p>
            <a:endParaRPr lang="en-CA" b="1" dirty="0"/>
          </a:p>
          <a:p>
            <a:endParaRPr lang="en-CA" dirty="0"/>
          </a:p>
        </p:txBody>
      </p:sp>
      <p:graphicFrame>
        <p:nvGraphicFramePr>
          <p:cNvPr id="5" name="Object 4">
            <a:extLst>
              <a:ext uri="{FF2B5EF4-FFF2-40B4-BE49-F238E27FC236}">
                <a16:creationId xmlns:a16="http://schemas.microsoft.com/office/drawing/2014/main" id="{F5F4DFB9-718B-4601-8AAE-5BD7F502FE12}"/>
              </a:ext>
            </a:extLst>
          </p:cNvPr>
          <p:cNvGraphicFramePr>
            <a:graphicFrameLocks noChangeAspect="1"/>
          </p:cNvGraphicFramePr>
          <p:nvPr/>
        </p:nvGraphicFramePr>
        <p:xfrm>
          <a:off x="1570038" y="2971800"/>
          <a:ext cx="6507162" cy="1309688"/>
        </p:xfrm>
        <a:graphic>
          <a:graphicData uri="http://schemas.openxmlformats.org/presentationml/2006/ole">
            <mc:AlternateContent xmlns:mc="http://schemas.openxmlformats.org/markup-compatibility/2006">
              <mc:Choice xmlns:v="urn:schemas-microsoft-com:vml" Requires="v">
                <p:oleObj spid="_x0000_s27662" name="Equation" r:id="rId3" imgW="2209680" imgH="444240" progId="Equation.DSMT4">
                  <p:embed/>
                </p:oleObj>
              </mc:Choice>
              <mc:Fallback>
                <p:oleObj name="Equation" r:id="rId3" imgW="2209680" imgH="444240" progId="Equation.DSMT4">
                  <p:embed/>
                  <p:pic>
                    <p:nvPicPr>
                      <p:cNvPr id="5" name="Object 4">
                        <a:extLst>
                          <a:ext uri="{FF2B5EF4-FFF2-40B4-BE49-F238E27FC236}">
                            <a16:creationId xmlns:a16="http://schemas.microsoft.com/office/drawing/2014/main" id="{F5F4DFB9-718B-4601-8AAE-5BD7F502FE12}"/>
                          </a:ext>
                        </a:extLst>
                      </p:cNvPr>
                      <p:cNvPicPr/>
                      <p:nvPr/>
                    </p:nvPicPr>
                    <p:blipFill>
                      <a:blip r:embed="rId4"/>
                      <a:stretch>
                        <a:fillRect/>
                      </a:stretch>
                    </p:blipFill>
                    <p:spPr>
                      <a:xfrm>
                        <a:off x="1570038" y="2971800"/>
                        <a:ext cx="6507162" cy="1309688"/>
                      </a:xfrm>
                      <a:prstGeom prst="rect">
                        <a:avLst/>
                      </a:prstGeom>
                    </p:spPr>
                  </p:pic>
                </p:oleObj>
              </mc:Fallback>
            </mc:AlternateContent>
          </a:graphicData>
        </a:graphic>
      </p:graphicFrame>
    </p:spTree>
  </p:cSld>
  <p:clrMapOvr>
    <a:masterClrMapping/>
  </p:clrMapOvr>
  <p:transition spd="med">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Two-Asset Portfolio Variance Formula</a:t>
            </a:r>
          </a:p>
        </p:txBody>
      </p:sp>
      <p:sp>
        <p:nvSpPr>
          <p:cNvPr id="3" name="Content Placeholder 2"/>
          <p:cNvSpPr>
            <a:spLocks noGrp="1"/>
          </p:cNvSpPr>
          <p:nvPr>
            <p:ph idx="1"/>
          </p:nvPr>
        </p:nvSpPr>
        <p:spPr/>
        <p:txBody>
          <a:bodyPr>
            <a:normAutofit/>
          </a:bodyPr>
          <a:lstStyle/>
          <a:p>
            <a:endParaRPr lang="en-CA" b="1" dirty="0">
              <a:latin typeface="Arial" panose="020B0604020202020204" pitchFamily="34" charset="0"/>
              <a:cs typeface="Arial" panose="020B0604020202020204" pitchFamily="34" charset="0"/>
            </a:endParaRPr>
          </a:p>
          <a:p>
            <a:endParaRPr lang="en-CA" b="1" dirty="0">
              <a:latin typeface="Arial" panose="020B0604020202020204" pitchFamily="34" charset="0"/>
              <a:cs typeface="Arial" panose="020B0604020202020204" pitchFamily="34" charset="0"/>
            </a:endParaRPr>
          </a:p>
          <a:p>
            <a:endParaRPr lang="en-CA" b="1" dirty="0">
              <a:latin typeface="Arial" panose="020B0604020202020204" pitchFamily="34" charset="0"/>
              <a:cs typeface="Arial" panose="020B0604020202020204" pitchFamily="34" charset="0"/>
            </a:endParaRPr>
          </a:p>
          <a:p>
            <a:endParaRPr lang="en-CA" b="1" dirty="0"/>
          </a:p>
          <a:p>
            <a:endParaRPr lang="en-CA" dirty="0"/>
          </a:p>
        </p:txBody>
      </p:sp>
      <p:graphicFrame>
        <p:nvGraphicFramePr>
          <p:cNvPr id="5" name="Object 4">
            <a:extLst>
              <a:ext uri="{FF2B5EF4-FFF2-40B4-BE49-F238E27FC236}">
                <a16:creationId xmlns:a16="http://schemas.microsoft.com/office/drawing/2014/main" id="{F5F4DFB9-718B-4601-8AAE-5BD7F502FE12}"/>
              </a:ext>
            </a:extLst>
          </p:cNvPr>
          <p:cNvGraphicFramePr>
            <a:graphicFrameLocks noChangeAspect="1"/>
          </p:cNvGraphicFramePr>
          <p:nvPr>
            <p:extLst>
              <p:ext uri="{D42A27DB-BD31-4B8C-83A1-F6EECF244321}">
                <p14:modId xmlns:p14="http://schemas.microsoft.com/office/powerpoint/2010/main" val="3700661533"/>
              </p:ext>
            </p:extLst>
          </p:nvPr>
        </p:nvGraphicFramePr>
        <p:xfrm>
          <a:off x="1550988" y="3252788"/>
          <a:ext cx="6545262" cy="747712"/>
        </p:xfrm>
        <a:graphic>
          <a:graphicData uri="http://schemas.openxmlformats.org/presentationml/2006/ole">
            <mc:AlternateContent xmlns:mc="http://schemas.openxmlformats.org/markup-compatibility/2006">
              <mc:Choice xmlns:v="urn:schemas-microsoft-com:vml" Requires="v">
                <p:oleObj spid="_x0000_s28686" name="Equation" r:id="rId3" imgW="2222280" imgH="253800" progId="Equation.DSMT4">
                  <p:embed/>
                </p:oleObj>
              </mc:Choice>
              <mc:Fallback>
                <p:oleObj name="Equation" r:id="rId3" imgW="2222280" imgH="253800" progId="Equation.DSMT4">
                  <p:embed/>
                  <p:pic>
                    <p:nvPicPr>
                      <p:cNvPr id="5" name="Object 4">
                        <a:extLst>
                          <a:ext uri="{FF2B5EF4-FFF2-40B4-BE49-F238E27FC236}">
                            <a16:creationId xmlns:a16="http://schemas.microsoft.com/office/drawing/2014/main" id="{F5F4DFB9-718B-4601-8AAE-5BD7F502FE12}"/>
                          </a:ext>
                        </a:extLst>
                      </p:cNvPr>
                      <p:cNvPicPr/>
                      <p:nvPr/>
                    </p:nvPicPr>
                    <p:blipFill>
                      <a:blip r:embed="rId4"/>
                      <a:stretch>
                        <a:fillRect/>
                      </a:stretch>
                    </p:blipFill>
                    <p:spPr>
                      <a:xfrm>
                        <a:off x="1550988" y="3252788"/>
                        <a:ext cx="6545262" cy="747712"/>
                      </a:xfrm>
                      <a:prstGeom prst="rect">
                        <a:avLst/>
                      </a:prstGeom>
                    </p:spPr>
                  </p:pic>
                </p:oleObj>
              </mc:Fallback>
            </mc:AlternateContent>
          </a:graphicData>
        </a:graphic>
      </p:graphicFrame>
    </p:spTree>
    <p:extLst>
      <p:ext uri="{BB962C8B-B14F-4D97-AF65-F5344CB8AC3E}">
        <p14:creationId xmlns:p14="http://schemas.microsoft.com/office/powerpoint/2010/main" val="2075777100"/>
      </p:ext>
    </p:extLst>
  </p:cSld>
  <p:clrMapOvr>
    <a:masterClrMapping/>
  </p:clrMapOvr>
  <p:transition spd="med">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Portfolio </a:t>
            </a:r>
            <a:r>
              <a:rPr lang="en-CA" dirty="0"/>
              <a:t>Standard Deviation</a:t>
            </a:r>
            <a:r>
              <a:rPr lang="en-CA" dirty="0">
                <a:latin typeface="Arial" panose="020B0604020202020204" pitchFamily="34" charset="0"/>
                <a:cs typeface="Arial" panose="020B0604020202020204" pitchFamily="34" charset="0"/>
              </a:rPr>
              <a:t> Formula</a:t>
            </a:r>
          </a:p>
        </p:txBody>
      </p:sp>
      <p:sp>
        <p:nvSpPr>
          <p:cNvPr id="3" name="Content Placeholder 2"/>
          <p:cNvSpPr>
            <a:spLocks noGrp="1"/>
          </p:cNvSpPr>
          <p:nvPr>
            <p:ph idx="1"/>
          </p:nvPr>
        </p:nvSpPr>
        <p:spPr/>
        <p:txBody>
          <a:bodyPr>
            <a:normAutofit/>
          </a:bodyPr>
          <a:lstStyle/>
          <a:p>
            <a:endParaRPr lang="en-CA" b="1" dirty="0"/>
          </a:p>
          <a:p>
            <a:endParaRPr lang="en-CA" b="1" dirty="0">
              <a:latin typeface="Arial" panose="020B0604020202020204" pitchFamily="34" charset="0"/>
              <a:cs typeface="Arial" panose="020B0604020202020204" pitchFamily="34" charset="0"/>
            </a:endParaRPr>
          </a:p>
          <a:p>
            <a:endParaRPr lang="en-CA" b="1" dirty="0"/>
          </a:p>
          <a:p>
            <a:endParaRPr lang="en-CA" b="1" dirty="0">
              <a:latin typeface="Arial" panose="020B0604020202020204" pitchFamily="34" charset="0"/>
              <a:cs typeface="Arial" panose="020B0604020202020204" pitchFamily="34" charset="0"/>
            </a:endParaRPr>
          </a:p>
          <a:p>
            <a:endParaRPr lang="en-CA" b="1" dirty="0">
              <a:latin typeface="Arial" panose="020B0604020202020204" pitchFamily="34" charset="0"/>
              <a:cs typeface="Arial" panose="020B0604020202020204" pitchFamily="34" charset="0"/>
            </a:endParaRPr>
          </a:p>
          <a:p>
            <a:endParaRPr lang="en-CA" b="1" dirty="0">
              <a:latin typeface="Arial" panose="020B0604020202020204" pitchFamily="34" charset="0"/>
              <a:cs typeface="Arial" panose="020B0604020202020204" pitchFamily="34" charset="0"/>
            </a:endParaRPr>
          </a:p>
          <a:p>
            <a:endParaRPr lang="en-CA" b="1" dirty="0">
              <a:latin typeface="Arial" panose="020B0604020202020204" pitchFamily="34" charset="0"/>
              <a:cs typeface="Arial" panose="020B0604020202020204" pitchFamily="34" charset="0"/>
            </a:endParaRPr>
          </a:p>
          <a:p>
            <a:endParaRPr lang="en-CA" b="1" dirty="0">
              <a:latin typeface="Arial" panose="020B0604020202020204" pitchFamily="34" charset="0"/>
              <a:cs typeface="Arial" panose="020B0604020202020204" pitchFamily="34" charset="0"/>
            </a:endParaRPr>
          </a:p>
          <a:p>
            <a:endParaRPr lang="en-CA" b="1" dirty="0"/>
          </a:p>
          <a:p>
            <a:endParaRPr lang="en-CA" dirty="0"/>
          </a:p>
        </p:txBody>
      </p:sp>
      <p:graphicFrame>
        <p:nvGraphicFramePr>
          <p:cNvPr id="5" name="Object 4">
            <a:extLst>
              <a:ext uri="{FF2B5EF4-FFF2-40B4-BE49-F238E27FC236}">
                <a16:creationId xmlns:a16="http://schemas.microsoft.com/office/drawing/2014/main" id="{F5F4DFB9-718B-4601-8AAE-5BD7F502FE12}"/>
              </a:ext>
            </a:extLst>
          </p:cNvPr>
          <p:cNvGraphicFramePr>
            <a:graphicFrameLocks noChangeAspect="1"/>
          </p:cNvGraphicFramePr>
          <p:nvPr/>
        </p:nvGraphicFramePr>
        <p:xfrm>
          <a:off x="1495425" y="2897188"/>
          <a:ext cx="6656388" cy="1458912"/>
        </p:xfrm>
        <a:graphic>
          <a:graphicData uri="http://schemas.openxmlformats.org/presentationml/2006/ole">
            <mc:AlternateContent xmlns:mc="http://schemas.openxmlformats.org/markup-compatibility/2006">
              <mc:Choice xmlns:v="urn:schemas-microsoft-com:vml" Requires="v">
                <p:oleObj spid="_x0000_s29710" name="Equation" r:id="rId3" imgW="2260440" imgH="495000" progId="Equation.DSMT4">
                  <p:embed/>
                </p:oleObj>
              </mc:Choice>
              <mc:Fallback>
                <p:oleObj name="Equation" r:id="rId3" imgW="2260440" imgH="495000" progId="Equation.DSMT4">
                  <p:embed/>
                  <p:pic>
                    <p:nvPicPr>
                      <p:cNvPr id="5" name="Object 4">
                        <a:extLst>
                          <a:ext uri="{FF2B5EF4-FFF2-40B4-BE49-F238E27FC236}">
                            <a16:creationId xmlns:a16="http://schemas.microsoft.com/office/drawing/2014/main" id="{F5F4DFB9-718B-4601-8AAE-5BD7F502FE12}"/>
                          </a:ext>
                        </a:extLst>
                      </p:cNvPr>
                      <p:cNvPicPr/>
                      <p:nvPr/>
                    </p:nvPicPr>
                    <p:blipFill>
                      <a:blip r:embed="rId4"/>
                      <a:stretch>
                        <a:fillRect/>
                      </a:stretch>
                    </p:blipFill>
                    <p:spPr>
                      <a:xfrm>
                        <a:off x="1495425" y="2897188"/>
                        <a:ext cx="6656388" cy="1458912"/>
                      </a:xfrm>
                      <a:prstGeom prst="rect">
                        <a:avLst/>
                      </a:prstGeom>
                    </p:spPr>
                  </p:pic>
                </p:oleObj>
              </mc:Fallback>
            </mc:AlternateContent>
          </a:graphicData>
        </a:graphic>
      </p:graphicFrame>
    </p:spTree>
    <p:extLst>
      <p:ext uri="{BB962C8B-B14F-4D97-AF65-F5344CB8AC3E}">
        <p14:creationId xmlns:p14="http://schemas.microsoft.com/office/powerpoint/2010/main" val="4176637766"/>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Part 1: Short Answer</a:t>
            </a:r>
          </a:p>
          <a:p>
            <a:pPr lvl="1"/>
            <a:r>
              <a:rPr lang="en-US" dirty="0"/>
              <a:t>10 Questions</a:t>
            </a:r>
          </a:p>
          <a:p>
            <a:pPr lvl="1"/>
            <a:r>
              <a:rPr lang="en-US" dirty="0"/>
              <a:t>5 Points Each (50 points total)</a:t>
            </a:r>
          </a:p>
          <a:p>
            <a:pPr lvl="1"/>
            <a:endParaRPr lang="en-US" dirty="0"/>
          </a:p>
          <a:p>
            <a:r>
              <a:rPr lang="en-US" dirty="0"/>
              <a:t>Part 2: Calculation</a:t>
            </a:r>
          </a:p>
          <a:p>
            <a:pPr lvl="1"/>
            <a:r>
              <a:rPr lang="en-US" dirty="0"/>
              <a:t>5 Questions</a:t>
            </a:r>
          </a:p>
          <a:p>
            <a:pPr lvl="1"/>
            <a:r>
              <a:rPr lang="en-US" dirty="0"/>
              <a:t>10 Points Each (50 points total)</a:t>
            </a:r>
          </a:p>
          <a:p>
            <a:pPr lvl="1"/>
            <a:endParaRPr lang="en-US" dirty="0"/>
          </a:p>
        </p:txBody>
      </p:sp>
      <p:sp>
        <p:nvSpPr>
          <p:cNvPr id="3" name="Title 2"/>
          <p:cNvSpPr>
            <a:spLocks noGrp="1"/>
          </p:cNvSpPr>
          <p:nvPr>
            <p:ph type="title"/>
          </p:nvPr>
        </p:nvSpPr>
        <p:spPr/>
        <p:txBody>
          <a:bodyPr/>
          <a:lstStyle/>
          <a:p>
            <a:r>
              <a:rPr lang="en-US" dirty="0"/>
              <a:t>Exam Structure</a:t>
            </a:r>
          </a:p>
        </p:txBody>
      </p:sp>
    </p:spTree>
    <p:extLst>
      <p:ext uri="{BB962C8B-B14F-4D97-AF65-F5344CB8AC3E}">
        <p14:creationId xmlns:p14="http://schemas.microsoft.com/office/powerpoint/2010/main" val="1743236247"/>
      </p:ext>
    </p:extLst>
  </p:cSld>
  <p:clrMapOvr>
    <a:masterClrMapping/>
  </p:clrMapOvr>
  <p:transition spd="med">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Two-Asset </a:t>
            </a:r>
            <a:r>
              <a:rPr lang="en-CA" dirty="0"/>
              <a:t>Standard Deviation </a:t>
            </a:r>
            <a:r>
              <a:rPr lang="en-CA" dirty="0">
                <a:latin typeface="Arial" panose="020B0604020202020204" pitchFamily="34" charset="0"/>
                <a:cs typeface="Arial" panose="020B0604020202020204" pitchFamily="34" charset="0"/>
              </a:rPr>
              <a:t>Formula</a:t>
            </a:r>
          </a:p>
        </p:txBody>
      </p:sp>
      <p:sp>
        <p:nvSpPr>
          <p:cNvPr id="3" name="Content Placeholder 2"/>
          <p:cNvSpPr>
            <a:spLocks noGrp="1"/>
          </p:cNvSpPr>
          <p:nvPr>
            <p:ph idx="1"/>
          </p:nvPr>
        </p:nvSpPr>
        <p:spPr/>
        <p:txBody>
          <a:bodyPr>
            <a:normAutofit/>
          </a:bodyPr>
          <a:lstStyle/>
          <a:p>
            <a:endParaRPr lang="en-CA" b="1" dirty="0">
              <a:latin typeface="Arial" panose="020B0604020202020204" pitchFamily="34" charset="0"/>
              <a:cs typeface="Arial" panose="020B0604020202020204" pitchFamily="34" charset="0"/>
            </a:endParaRPr>
          </a:p>
          <a:p>
            <a:endParaRPr lang="en-CA" b="1" dirty="0">
              <a:latin typeface="Arial" panose="020B0604020202020204" pitchFamily="34" charset="0"/>
              <a:cs typeface="Arial" panose="020B0604020202020204" pitchFamily="34" charset="0"/>
            </a:endParaRPr>
          </a:p>
          <a:p>
            <a:endParaRPr lang="en-CA" b="1" dirty="0">
              <a:latin typeface="Arial" panose="020B0604020202020204" pitchFamily="34" charset="0"/>
              <a:cs typeface="Arial" panose="020B0604020202020204" pitchFamily="34" charset="0"/>
            </a:endParaRPr>
          </a:p>
          <a:p>
            <a:endParaRPr lang="en-CA" b="1" dirty="0"/>
          </a:p>
          <a:p>
            <a:endParaRPr lang="en-CA" dirty="0"/>
          </a:p>
        </p:txBody>
      </p:sp>
      <p:graphicFrame>
        <p:nvGraphicFramePr>
          <p:cNvPr id="5" name="Object 4">
            <a:extLst>
              <a:ext uri="{FF2B5EF4-FFF2-40B4-BE49-F238E27FC236}">
                <a16:creationId xmlns:a16="http://schemas.microsoft.com/office/drawing/2014/main" id="{F5F4DFB9-718B-4601-8AAE-5BD7F502FE12}"/>
              </a:ext>
            </a:extLst>
          </p:cNvPr>
          <p:cNvGraphicFramePr>
            <a:graphicFrameLocks noChangeAspect="1"/>
          </p:cNvGraphicFramePr>
          <p:nvPr>
            <p:extLst>
              <p:ext uri="{D42A27DB-BD31-4B8C-83A1-F6EECF244321}">
                <p14:modId xmlns:p14="http://schemas.microsoft.com/office/powerpoint/2010/main" val="2589566515"/>
              </p:ext>
            </p:extLst>
          </p:nvPr>
        </p:nvGraphicFramePr>
        <p:xfrm>
          <a:off x="1458913" y="3178175"/>
          <a:ext cx="6729412" cy="896938"/>
        </p:xfrm>
        <a:graphic>
          <a:graphicData uri="http://schemas.openxmlformats.org/presentationml/2006/ole">
            <mc:AlternateContent xmlns:mc="http://schemas.openxmlformats.org/markup-compatibility/2006">
              <mc:Choice xmlns:v="urn:schemas-microsoft-com:vml" Requires="v">
                <p:oleObj spid="_x0000_s30734" name="Equation" r:id="rId3" imgW="2286000" imgH="304560" progId="Equation.DSMT4">
                  <p:embed/>
                </p:oleObj>
              </mc:Choice>
              <mc:Fallback>
                <p:oleObj name="Equation" r:id="rId3" imgW="2286000" imgH="304560" progId="Equation.DSMT4">
                  <p:embed/>
                  <p:pic>
                    <p:nvPicPr>
                      <p:cNvPr id="5" name="Object 4">
                        <a:extLst>
                          <a:ext uri="{FF2B5EF4-FFF2-40B4-BE49-F238E27FC236}">
                            <a16:creationId xmlns:a16="http://schemas.microsoft.com/office/drawing/2014/main" id="{F5F4DFB9-718B-4601-8AAE-5BD7F502FE12}"/>
                          </a:ext>
                        </a:extLst>
                      </p:cNvPr>
                      <p:cNvPicPr/>
                      <p:nvPr/>
                    </p:nvPicPr>
                    <p:blipFill>
                      <a:blip r:embed="rId4"/>
                      <a:stretch>
                        <a:fillRect/>
                      </a:stretch>
                    </p:blipFill>
                    <p:spPr>
                      <a:xfrm>
                        <a:off x="1458913" y="3178175"/>
                        <a:ext cx="6729412" cy="896938"/>
                      </a:xfrm>
                      <a:prstGeom prst="rect">
                        <a:avLst/>
                      </a:prstGeom>
                    </p:spPr>
                  </p:pic>
                </p:oleObj>
              </mc:Fallback>
            </mc:AlternateContent>
          </a:graphicData>
        </a:graphic>
      </p:graphicFrame>
    </p:spTree>
    <p:extLst>
      <p:ext uri="{BB962C8B-B14F-4D97-AF65-F5344CB8AC3E}">
        <p14:creationId xmlns:p14="http://schemas.microsoft.com/office/powerpoint/2010/main" val="1733095694"/>
      </p:ext>
    </p:extLst>
  </p:cSld>
  <p:clrMapOvr>
    <a:masterClrMapping/>
  </p:clrMapOvr>
  <p:transition spd="med">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p:txBody>
          <a:bodyPr>
            <a:normAutofit/>
          </a:bodyPr>
          <a:lstStyle/>
          <a:p>
            <a:r>
              <a:rPr lang="en-US" b="1" dirty="0"/>
              <a:t>Efficient Frontier</a:t>
            </a:r>
          </a:p>
        </p:txBody>
      </p:sp>
      <p:pic>
        <p:nvPicPr>
          <p:cNvPr id="60418" name="Picture 2"/>
          <p:cNvPicPr>
            <a:picLocks noChangeAspect="1" noChangeArrowheads="1"/>
          </p:cNvPicPr>
          <p:nvPr/>
        </p:nvPicPr>
        <p:blipFill>
          <a:blip r:embed="rId2"/>
          <a:srcRect/>
          <a:stretch>
            <a:fillRect/>
          </a:stretch>
        </p:blipFill>
        <p:spPr bwMode="auto">
          <a:xfrm>
            <a:off x="398264" y="1676400"/>
            <a:ext cx="8347472" cy="4343400"/>
          </a:xfrm>
          <a:prstGeom prst="rect">
            <a:avLst/>
          </a:prstGeom>
          <a:noFill/>
          <a:ln w="9525">
            <a:noFill/>
            <a:miter lim="800000"/>
            <a:headEnd/>
            <a:tailEnd/>
          </a:ln>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a:xfrm>
            <a:off x="152400" y="359465"/>
            <a:ext cx="8839200" cy="1143000"/>
          </a:xfrm>
        </p:spPr>
        <p:txBody>
          <a:bodyPr>
            <a:normAutofit fontScale="90000"/>
          </a:bodyPr>
          <a:lstStyle/>
          <a:p>
            <a:r>
              <a:rPr lang="en-US" b="1" dirty="0"/>
              <a:t>Efficient Frontier and Investor Utility</a:t>
            </a:r>
          </a:p>
        </p:txBody>
      </p:sp>
      <p:pic>
        <p:nvPicPr>
          <p:cNvPr id="65538" name="Picture 2"/>
          <p:cNvPicPr>
            <a:picLocks noChangeAspect="1" noChangeArrowheads="1"/>
          </p:cNvPicPr>
          <p:nvPr/>
        </p:nvPicPr>
        <p:blipFill>
          <a:blip r:embed="rId2"/>
          <a:srcRect/>
          <a:stretch>
            <a:fillRect/>
          </a:stretch>
        </p:blipFill>
        <p:spPr bwMode="auto">
          <a:xfrm>
            <a:off x="1109662" y="1502465"/>
            <a:ext cx="6924675" cy="4653382"/>
          </a:xfrm>
          <a:prstGeom prst="rect">
            <a:avLst/>
          </a:prstGeom>
          <a:noFill/>
          <a:ln w="9525">
            <a:noFill/>
            <a:miter lim="800000"/>
            <a:headEnd/>
            <a:tailEnd/>
          </a:ln>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CA" dirty="0"/>
              <a:t>Capital Market Line</a:t>
            </a:r>
          </a:p>
        </p:txBody>
      </p:sp>
      <p:pic>
        <p:nvPicPr>
          <p:cNvPr id="158722" name="Picture 2"/>
          <p:cNvPicPr>
            <a:picLocks noChangeAspect="1" noChangeArrowheads="1"/>
          </p:cNvPicPr>
          <p:nvPr/>
        </p:nvPicPr>
        <p:blipFill>
          <a:blip r:embed="rId2"/>
          <a:srcRect/>
          <a:stretch>
            <a:fillRect/>
          </a:stretch>
        </p:blipFill>
        <p:spPr bwMode="auto">
          <a:xfrm>
            <a:off x="1295400" y="1502465"/>
            <a:ext cx="6477000" cy="4457290"/>
          </a:xfrm>
          <a:prstGeom prst="rect">
            <a:avLst/>
          </a:prstGeom>
          <a:noFill/>
          <a:ln w="9525">
            <a:noFill/>
            <a:miter lim="800000"/>
            <a:headEnd/>
            <a:tailEnd/>
          </a:ln>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idx="1"/>
          </p:nvPr>
        </p:nvSpPr>
        <p:spPr>
          <a:xfrm>
            <a:off x="228600" y="1600200"/>
            <a:ext cx="8686800" cy="4525963"/>
          </a:xfrm>
        </p:spPr>
        <p:txBody>
          <a:bodyPr>
            <a:normAutofit/>
          </a:bodyPr>
          <a:lstStyle/>
          <a:p>
            <a:r>
              <a:rPr lang="en-CA" sz="3200" dirty="0">
                <a:latin typeface="Arial" panose="020B0604020202020204" pitchFamily="34" charset="0"/>
                <a:cs typeface="Arial" panose="020B0604020202020204" pitchFamily="34" charset="0"/>
              </a:rPr>
              <a:t>Expected Return</a:t>
            </a:r>
          </a:p>
          <a:p>
            <a:pPr lvl="1"/>
            <a:r>
              <a:rPr lang="en-CA" dirty="0">
                <a:latin typeface="Arial" panose="020B0604020202020204" pitchFamily="34" charset="0"/>
                <a:cs typeface="Arial" panose="020B0604020202020204" pitchFamily="34" charset="0"/>
              </a:rPr>
              <a:t>Is the weighted average of the two returns:</a:t>
            </a:r>
          </a:p>
          <a:p>
            <a:pPr marL="514350" lvl="1" indent="0">
              <a:buNone/>
            </a:pPr>
            <a:r>
              <a:rPr lang="en-CA" dirty="0">
                <a:latin typeface="Arial" panose="020B0604020202020204" pitchFamily="34" charset="0"/>
                <a:cs typeface="Arial" panose="020B0604020202020204" pitchFamily="34" charset="0"/>
              </a:rPr>
              <a:t>	</a:t>
            </a:r>
            <a:r>
              <a:rPr lang="en-CA" dirty="0"/>
              <a:t>E(</a:t>
            </a:r>
            <a:r>
              <a:rPr lang="en-CA" dirty="0" err="1"/>
              <a:t>R</a:t>
            </a:r>
            <a:r>
              <a:rPr lang="en-CA" baseline="-25000" dirty="0" err="1"/>
              <a:t>port</a:t>
            </a:r>
            <a:r>
              <a:rPr lang="en-CA" dirty="0"/>
              <a:t>) = </a:t>
            </a:r>
            <a:r>
              <a:rPr lang="en-CA" dirty="0" err="1"/>
              <a:t>w</a:t>
            </a:r>
            <a:r>
              <a:rPr lang="en-CA" baseline="-25000" dirty="0" err="1"/>
              <a:t>rf</a:t>
            </a:r>
            <a:r>
              <a:rPr lang="en-CA" dirty="0"/>
              <a:t> r</a:t>
            </a:r>
            <a:r>
              <a:rPr lang="en-CA" baseline="-25000" dirty="0"/>
              <a:t>f</a:t>
            </a:r>
            <a:r>
              <a:rPr lang="en-CA" dirty="0"/>
              <a:t> + (1 - </a:t>
            </a:r>
            <a:r>
              <a:rPr lang="en-CA" dirty="0" err="1"/>
              <a:t>w</a:t>
            </a:r>
            <a:r>
              <a:rPr lang="en-CA" baseline="-25000" dirty="0" err="1"/>
              <a:t>rf</a:t>
            </a:r>
            <a:r>
              <a:rPr lang="en-CA" dirty="0"/>
              <a:t>)E(R</a:t>
            </a:r>
            <a:r>
              <a:rPr lang="en-CA" baseline="-25000" dirty="0"/>
              <a:t>m</a:t>
            </a:r>
            <a:r>
              <a:rPr lang="en-CA" dirty="0"/>
              <a:t>) </a:t>
            </a:r>
            <a:endParaRPr lang="en-CA" dirty="0">
              <a:latin typeface="Arial" panose="020B0604020202020204" pitchFamily="34" charset="0"/>
              <a:cs typeface="Arial" panose="020B0604020202020204" pitchFamily="34" charset="0"/>
            </a:endParaRPr>
          </a:p>
          <a:p>
            <a:endParaRPr lang="en-CA" sz="3200" dirty="0">
              <a:latin typeface="Arial" panose="020B0604020202020204" pitchFamily="34" charset="0"/>
              <a:cs typeface="Arial" panose="020B0604020202020204" pitchFamily="34" charset="0"/>
            </a:endParaRPr>
          </a:p>
          <a:p>
            <a:r>
              <a:rPr lang="en-CA" sz="3200" dirty="0">
                <a:latin typeface="Arial" panose="020B0604020202020204" pitchFamily="34" charset="0"/>
                <a:cs typeface="Arial" panose="020B0604020202020204" pitchFamily="34" charset="0"/>
              </a:rPr>
              <a:t>Standard Deviation</a:t>
            </a:r>
          </a:p>
          <a:p>
            <a:pPr lvl="1"/>
            <a:r>
              <a:rPr lang="en-CA" dirty="0">
                <a:latin typeface="Arial" panose="020B0604020202020204" pitchFamily="34" charset="0"/>
                <a:cs typeface="Arial" panose="020B0604020202020204" pitchFamily="34" charset="0"/>
              </a:rPr>
              <a:t>Is the linear proportion of the standard deviation of the risky asset portfolio</a:t>
            </a:r>
          </a:p>
          <a:p>
            <a:pPr lvl="2"/>
            <a:endParaRPr lang="en-CA" b="1" dirty="0"/>
          </a:p>
          <a:p>
            <a:pPr lvl="2"/>
            <a:endParaRPr lang="en-CA" b="1" dirty="0"/>
          </a:p>
          <a:p>
            <a:pPr lvl="2"/>
            <a:endParaRPr lang="en-US" b="1" dirty="0"/>
          </a:p>
        </p:txBody>
      </p:sp>
      <p:sp>
        <p:nvSpPr>
          <p:cNvPr id="6" name="Title 5"/>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Combining Risk-Free Asset with a Risky Portfolio</a:t>
            </a:r>
          </a:p>
        </p:txBody>
      </p:sp>
      <p:graphicFrame>
        <p:nvGraphicFramePr>
          <p:cNvPr id="7" name="Object 6">
            <a:extLst>
              <a:ext uri="{FF2B5EF4-FFF2-40B4-BE49-F238E27FC236}">
                <a16:creationId xmlns:a16="http://schemas.microsoft.com/office/drawing/2014/main" id="{AAB60B7C-F8F0-4BC1-9726-19714F5D0708}"/>
              </a:ext>
            </a:extLst>
          </p:cNvPr>
          <p:cNvGraphicFramePr>
            <a:graphicFrameLocks noChangeAspect="1"/>
          </p:cNvGraphicFramePr>
          <p:nvPr/>
        </p:nvGraphicFramePr>
        <p:xfrm>
          <a:off x="2514600" y="5260596"/>
          <a:ext cx="5409629" cy="799831"/>
        </p:xfrm>
        <a:graphic>
          <a:graphicData uri="http://schemas.openxmlformats.org/presentationml/2006/ole">
            <mc:AlternateContent xmlns:mc="http://schemas.openxmlformats.org/markup-compatibility/2006">
              <mc:Choice xmlns:v="urn:schemas-microsoft-com:vml" Requires="v">
                <p:oleObj spid="_x0000_s31757" name="Equation" r:id="rId3" imgW="2234880" imgH="330120" progId="Equation.DSMT4">
                  <p:embed/>
                </p:oleObj>
              </mc:Choice>
              <mc:Fallback>
                <p:oleObj name="Equation" r:id="rId3" imgW="2234880" imgH="330120" progId="Equation.DSMT4">
                  <p:embed/>
                  <p:pic>
                    <p:nvPicPr>
                      <p:cNvPr id="7" name="Object 6">
                        <a:extLst>
                          <a:ext uri="{FF2B5EF4-FFF2-40B4-BE49-F238E27FC236}">
                            <a16:creationId xmlns:a16="http://schemas.microsoft.com/office/drawing/2014/main" id="{AAB60B7C-F8F0-4BC1-9726-19714F5D0708}"/>
                          </a:ext>
                        </a:extLst>
                      </p:cNvPr>
                      <p:cNvPicPr/>
                      <p:nvPr/>
                    </p:nvPicPr>
                    <p:blipFill>
                      <a:blip r:embed="rId4"/>
                      <a:stretch>
                        <a:fillRect/>
                      </a:stretch>
                    </p:blipFill>
                    <p:spPr>
                      <a:xfrm>
                        <a:off x="2514600" y="5260596"/>
                        <a:ext cx="5409629" cy="799831"/>
                      </a:xfrm>
                      <a:prstGeom prst="rect">
                        <a:avLst/>
                      </a:prstGeom>
                    </p:spPr>
                  </p:pic>
                </p:oleObj>
              </mc:Fallback>
            </mc:AlternateContent>
          </a:graphicData>
        </a:graphic>
      </p:graphicFrame>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Topic 5: Asset Pricing Models</a:t>
            </a:r>
          </a:p>
        </p:txBody>
      </p:sp>
    </p:spTree>
    <p:extLst>
      <p:ext uri="{BB962C8B-B14F-4D97-AF65-F5344CB8AC3E}">
        <p14:creationId xmlns:p14="http://schemas.microsoft.com/office/powerpoint/2010/main" val="1815120630"/>
      </p:ext>
    </p:extLst>
  </p:cSld>
  <p:clrMapOvr>
    <a:masterClrMapping/>
  </p:clrMapOvr>
  <p:transition spd="med">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The Capital Asset Pricing Model</a:t>
            </a:r>
          </a:p>
          <a:p>
            <a:r>
              <a:rPr lang="en-US" dirty="0"/>
              <a:t>Empirical Tests of the CAPM</a:t>
            </a:r>
          </a:p>
          <a:p>
            <a:r>
              <a:rPr lang="en-US" dirty="0"/>
              <a:t>The Market Portfolio: Theory versus Practice</a:t>
            </a:r>
          </a:p>
          <a:p>
            <a:r>
              <a:rPr lang="en-US" dirty="0"/>
              <a:t>Arbitrage Pricing Theory</a:t>
            </a:r>
          </a:p>
          <a:p>
            <a:r>
              <a:rPr lang="en-US" dirty="0"/>
              <a:t>Multifactor Models and Risk Estimation</a:t>
            </a:r>
          </a:p>
          <a:p>
            <a:pPr marL="0" indent="0">
              <a:buNone/>
            </a:pPr>
            <a:endParaRPr lang="it-IT" dirty="0"/>
          </a:p>
        </p:txBody>
      </p:sp>
      <p:sp>
        <p:nvSpPr>
          <p:cNvPr id="3" name="Title 2"/>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29090675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p:txBody>
          <a:bodyPr>
            <a:normAutofit/>
          </a:bodyPr>
          <a:lstStyle/>
          <a:p>
            <a:pPr>
              <a:defRPr/>
            </a:pPr>
            <a:r>
              <a:rPr lang="en-CA" dirty="0"/>
              <a:t>CAPM </a:t>
            </a:r>
            <a:endParaRPr lang="en-US" b="1" dirty="0"/>
          </a:p>
        </p:txBody>
      </p:sp>
      <p:sp>
        <p:nvSpPr>
          <p:cNvPr id="28676" name="Rectangle 3"/>
          <p:cNvSpPr>
            <a:spLocks noGrp="1" noChangeArrowheads="1"/>
          </p:cNvSpPr>
          <p:nvPr>
            <p:ph idx="1"/>
          </p:nvPr>
        </p:nvSpPr>
        <p:spPr>
          <a:xfrm>
            <a:off x="381000" y="1295400"/>
            <a:ext cx="8458200" cy="4876800"/>
          </a:xfrm>
        </p:spPr>
        <p:txBody>
          <a:bodyPr>
            <a:normAutofit fontScale="92500"/>
          </a:bodyPr>
          <a:lstStyle/>
          <a:p>
            <a:pPr>
              <a:lnSpc>
                <a:spcPct val="120000"/>
              </a:lnSpc>
            </a:pPr>
            <a:r>
              <a:rPr lang="en-CA" sz="3000" dirty="0">
                <a:latin typeface="Arial" panose="020B0604020202020204" pitchFamily="34" charset="0"/>
                <a:cs typeface="Arial" panose="020B0604020202020204" pitchFamily="34" charset="0"/>
              </a:rPr>
              <a:t>Inserting this product into the CML and adapting the notation for the </a:t>
            </a:r>
            <a:r>
              <a:rPr lang="en-CA" sz="3000" i="1" dirty="0" err="1">
                <a:latin typeface="Arial" panose="020B0604020202020204" pitchFamily="34" charset="0"/>
                <a:cs typeface="Arial" panose="020B0604020202020204" pitchFamily="34" charset="0"/>
              </a:rPr>
              <a:t>i</a:t>
            </a:r>
            <a:r>
              <a:rPr lang="en-CA" sz="3000" dirty="0" err="1">
                <a:latin typeface="Arial" panose="020B0604020202020204" pitchFamily="34" charset="0"/>
                <a:cs typeface="Arial" panose="020B0604020202020204" pitchFamily="34" charset="0"/>
              </a:rPr>
              <a:t>th</a:t>
            </a:r>
            <a:r>
              <a:rPr lang="en-CA" sz="3000" dirty="0">
                <a:latin typeface="Arial" panose="020B0604020202020204" pitchFamily="34" charset="0"/>
                <a:cs typeface="Arial" panose="020B0604020202020204" pitchFamily="34" charset="0"/>
              </a:rPr>
              <a:t> individual asset:</a:t>
            </a:r>
            <a:r>
              <a:rPr lang="en-US" dirty="0">
                <a:latin typeface="Arial" panose="020B0604020202020204" pitchFamily="34" charset="0"/>
                <a:cs typeface="Arial" panose="020B0604020202020204" pitchFamily="34" charset="0"/>
              </a:rPr>
              <a:t>	</a:t>
            </a:r>
          </a:p>
          <a:p>
            <a:pPr marL="0" indent="0">
              <a:lnSpc>
                <a:spcPct val="120000"/>
              </a:lnSpc>
              <a:buNone/>
            </a:pPr>
            <a:endParaRPr lang="en-US" dirty="0">
              <a:latin typeface="Arial" panose="020B0604020202020204" pitchFamily="34" charset="0"/>
              <a:cs typeface="Arial" panose="020B0604020202020204" pitchFamily="34" charset="0"/>
            </a:endParaRPr>
          </a:p>
          <a:p>
            <a:pPr lvl="1">
              <a:lnSpc>
                <a:spcPct val="120000"/>
              </a:lnSpc>
            </a:pPr>
            <a:endParaRPr lang="en-US" sz="2400" dirty="0">
              <a:latin typeface="Arial" panose="020B0604020202020204" pitchFamily="34" charset="0"/>
              <a:cs typeface="Arial" panose="020B0604020202020204" pitchFamily="34" charset="0"/>
            </a:endParaRPr>
          </a:p>
          <a:p>
            <a:pPr lvl="1">
              <a:lnSpc>
                <a:spcPct val="120000"/>
              </a:lnSpc>
            </a:pPr>
            <a:r>
              <a:rPr lang="en-US" sz="2400" dirty="0">
                <a:latin typeface="Arial" panose="020B0604020202020204" pitchFamily="34" charset="0"/>
                <a:cs typeface="Arial" panose="020B0604020202020204" pitchFamily="34" charset="0"/>
              </a:rPr>
              <a:t>Let </a:t>
            </a:r>
            <a:r>
              <a:rPr lang="el-GR" sz="2400" dirty="0">
                <a:latin typeface="Arial" panose="020B0604020202020204" pitchFamily="34" charset="0"/>
                <a:cs typeface="Arial" panose="020B0604020202020204" pitchFamily="34" charset="0"/>
              </a:rPr>
              <a:t>β</a:t>
            </a:r>
            <a:r>
              <a:rPr lang="en-US" sz="2400" baseline="-250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a:t>
            </a:r>
            <a:r>
              <a:rPr lang="el-GR" sz="2400" dirty="0">
                <a:latin typeface="Arial" panose="020B0604020202020204" pitchFamily="34" charset="0"/>
                <a:cs typeface="Arial" panose="020B0604020202020204" pitchFamily="34" charset="0"/>
              </a:rPr>
              <a:t>σ</a:t>
            </a:r>
            <a:r>
              <a:rPr lang="en-US" sz="2400" baseline="-25000" dirty="0" err="1">
                <a:latin typeface="Arial" panose="020B0604020202020204" pitchFamily="34" charset="0"/>
                <a:cs typeface="Arial" panose="020B0604020202020204" pitchFamily="34" charset="0"/>
              </a:rPr>
              <a:t>i</a:t>
            </a:r>
            <a:r>
              <a:rPr lang="en-US" sz="2400" baseline="-250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a:t>
            </a:r>
            <a:r>
              <a:rPr lang="en-US" sz="2400" baseline="-25000" dirty="0" err="1">
                <a:latin typeface="Arial" panose="020B0604020202020204" pitchFamily="34" charset="0"/>
                <a:cs typeface="Arial" panose="020B0604020202020204" pitchFamily="34" charset="0"/>
              </a:rPr>
              <a:t>iM</a:t>
            </a:r>
            <a:r>
              <a:rPr lang="en-US" sz="2400" dirty="0">
                <a:latin typeface="Arial" panose="020B0604020202020204" pitchFamily="34" charset="0"/>
                <a:cs typeface="Arial" panose="020B0604020202020204" pitchFamily="34" charset="0"/>
              </a:rPr>
              <a:t>)</a:t>
            </a:r>
            <a:r>
              <a:rPr lang="en-US" sz="2400" baseline="-25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el-GR" sz="2400" dirty="0">
                <a:latin typeface="Arial" panose="020B0604020202020204" pitchFamily="34" charset="0"/>
                <a:cs typeface="Arial" panose="020B0604020202020204" pitchFamily="34" charset="0"/>
              </a:rPr>
              <a:t>σ</a:t>
            </a:r>
            <a:r>
              <a:rPr lang="en-US" sz="2400" baseline="-25000" dirty="0">
                <a:latin typeface="Arial" panose="020B0604020202020204" pitchFamily="34" charset="0"/>
                <a:cs typeface="Arial" panose="020B0604020202020204" pitchFamily="34" charset="0"/>
              </a:rPr>
              <a:t>M </a:t>
            </a:r>
            <a:r>
              <a:rPr lang="en-US" sz="2400" dirty="0">
                <a:latin typeface="Arial" panose="020B0604020202020204" pitchFamily="34" charset="0"/>
                <a:cs typeface="Arial" panose="020B0604020202020204" pitchFamily="34" charset="0"/>
              </a:rPr>
              <a:t>be the asset beta measuring the relative risk with the market, the systematic risk </a:t>
            </a:r>
          </a:p>
          <a:p>
            <a:pPr lvl="1">
              <a:lnSpc>
                <a:spcPct val="120000"/>
              </a:lnSpc>
            </a:pPr>
            <a:r>
              <a:rPr lang="en-US" sz="2400" dirty="0">
                <a:latin typeface="Arial" panose="020B0604020202020204" pitchFamily="34" charset="0"/>
                <a:cs typeface="Arial" panose="020B0604020202020204" pitchFamily="34" charset="0"/>
              </a:rPr>
              <a:t>The CAPM indicates what should be the expected or required rates of return on risky assets</a:t>
            </a:r>
          </a:p>
          <a:p>
            <a:pPr lvl="1">
              <a:lnSpc>
                <a:spcPct val="120000"/>
              </a:lnSpc>
            </a:pPr>
            <a:r>
              <a:rPr lang="en-US" sz="2400" dirty="0">
                <a:latin typeface="Arial" panose="020B0604020202020204" pitchFamily="34" charset="0"/>
                <a:cs typeface="Arial" panose="020B0604020202020204" pitchFamily="34" charset="0"/>
              </a:rPr>
              <a:t>This helps to value an asset by providing an appropriate discount rate to use in dividend valuation models</a:t>
            </a:r>
          </a:p>
        </p:txBody>
      </p:sp>
      <p:graphicFrame>
        <p:nvGraphicFramePr>
          <p:cNvPr id="6" name="Object 4">
            <a:extLst>
              <a:ext uri="{FF2B5EF4-FFF2-40B4-BE49-F238E27FC236}">
                <a16:creationId xmlns:a16="http://schemas.microsoft.com/office/drawing/2014/main" id="{8E57A092-8711-4701-9DD0-1B2F35F81D67}"/>
              </a:ext>
            </a:extLst>
          </p:cNvPr>
          <p:cNvGraphicFramePr>
            <a:graphicFrameLocks noChangeAspect="1"/>
          </p:cNvGraphicFramePr>
          <p:nvPr/>
        </p:nvGraphicFramePr>
        <p:xfrm>
          <a:off x="2438400" y="2438400"/>
          <a:ext cx="4519613" cy="1073028"/>
        </p:xfrm>
        <a:graphic>
          <a:graphicData uri="http://schemas.openxmlformats.org/presentationml/2006/ole">
            <mc:AlternateContent xmlns:mc="http://schemas.openxmlformats.org/markup-compatibility/2006">
              <mc:Choice xmlns:v="urn:schemas-microsoft-com:vml" Requires="v">
                <p:oleObj spid="_x0000_s32790" name="Equation" r:id="rId3" imgW="2133360" imgH="507960" progId="Equation.DSMT4">
                  <p:embed/>
                </p:oleObj>
              </mc:Choice>
              <mc:Fallback>
                <p:oleObj name="Equation" r:id="rId3" imgW="2133360" imgH="507960" progId="Equation.DSMT4">
                  <p:embed/>
                  <p:pic>
                    <p:nvPicPr>
                      <p:cNvPr id="6" name="Object 4">
                        <a:extLst>
                          <a:ext uri="{FF2B5EF4-FFF2-40B4-BE49-F238E27FC236}">
                            <a16:creationId xmlns:a16="http://schemas.microsoft.com/office/drawing/2014/main" id="{8E57A092-8711-4701-9DD0-1B2F35F81D67}"/>
                          </a:ext>
                        </a:extLst>
                      </p:cNvPr>
                      <p:cNvPicPr>
                        <a:picLocks noChangeAspect="1" noChangeArrowheads="1"/>
                      </p:cNvPicPr>
                      <p:nvPr/>
                    </p:nvPicPr>
                    <p:blipFill>
                      <a:blip r:embed="rId4"/>
                      <a:srcRect/>
                      <a:stretch>
                        <a:fillRect/>
                      </a:stretch>
                    </p:blipFill>
                    <p:spPr bwMode="auto">
                      <a:xfrm>
                        <a:off x="2438400" y="2438400"/>
                        <a:ext cx="4519613" cy="1073028"/>
                      </a:xfrm>
                      <a:prstGeom prst="rect">
                        <a:avLst/>
                      </a:prstGeom>
                      <a:noFill/>
                    </p:spPr>
                  </p:pic>
                </p:oleObj>
              </mc:Fallback>
            </mc:AlternateContent>
          </a:graphicData>
        </a:graphic>
      </p:graphicFrame>
      <p:graphicFrame>
        <p:nvGraphicFramePr>
          <p:cNvPr id="8" name="Object 4">
            <a:extLst>
              <a:ext uri="{FF2B5EF4-FFF2-40B4-BE49-F238E27FC236}">
                <a16:creationId xmlns:a16="http://schemas.microsoft.com/office/drawing/2014/main" id="{7CCE87BC-FAF4-447F-AA00-BE5BAFEA1DFF}"/>
              </a:ext>
            </a:extLst>
          </p:cNvPr>
          <p:cNvGraphicFramePr>
            <a:graphicFrameLocks noChangeAspect="1"/>
          </p:cNvGraphicFramePr>
          <p:nvPr/>
        </p:nvGraphicFramePr>
        <p:xfrm>
          <a:off x="2941637" y="5791200"/>
          <a:ext cx="3336925" cy="536575"/>
        </p:xfrm>
        <a:graphic>
          <a:graphicData uri="http://schemas.openxmlformats.org/presentationml/2006/ole">
            <mc:AlternateContent xmlns:mc="http://schemas.openxmlformats.org/markup-compatibility/2006">
              <mc:Choice xmlns:v="urn:schemas-microsoft-com:vml" Requires="v">
                <p:oleObj spid="_x0000_s32791" name="Equation" r:id="rId5" imgW="1574640" imgH="253800" progId="Equation.DSMT4">
                  <p:embed/>
                </p:oleObj>
              </mc:Choice>
              <mc:Fallback>
                <p:oleObj name="Equation" r:id="rId5" imgW="1574640" imgH="253800" progId="Equation.DSMT4">
                  <p:embed/>
                  <p:pic>
                    <p:nvPicPr>
                      <p:cNvPr id="8" name="Object 4">
                        <a:extLst>
                          <a:ext uri="{FF2B5EF4-FFF2-40B4-BE49-F238E27FC236}">
                            <a16:creationId xmlns:a16="http://schemas.microsoft.com/office/drawing/2014/main" id="{7CCE87BC-FAF4-447F-AA00-BE5BAFEA1DFF}"/>
                          </a:ext>
                        </a:extLst>
                      </p:cNvPr>
                      <p:cNvPicPr>
                        <a:picLocks noChangeAspect="1" noChangeArrowheads="1"/>
                      </p:cNvPicPr>
                      <p:nvPr/>
                    </p:nvPicPr>
                    <p:blipFill>
                      <a:blip r:embed="rId6"/>
                      <a:srcRect/>
                      <a:stretch>
                        <a:fillRect/>
                      </a:stretch>
                    </p:blipFill>
                    <p:spPr bwMode="auto">
                      <a:xfrm>
                        <a:off x="2941637" y="5791200"/>
                        <a:ext cx="3336925" cy="536575"/>
                      </a:xfrm>
                      <a:prstGeom prst="rect">
                        <a:avLst/>
                      </a:prstGeom>
                      <a:noFill/>
                    </p:spPr>
                  </p:pic>
                </p:oleObj>
              </mc:Fallback>
            </mc:AlternateContent>
          </a:graphicData>
        </a:graphic>
      </p:graphicFrame>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p:txBody>
          <a:bodyPr>
            <a:normAutofit fontScale="90000"/>
          </a:bodyPr>
          <a:lstStyle/>
          <a:p>
            <a:pPr>
              <a:defRPr/>
            </a:pPr>
            <a:r>
              <a:rPr lang="en-CA" dirty="0"/>
              <a:t>The Security Market Line (SML)</a:t>
            </a:r>
            <a:endParaRPr lang="en-US" b="1" dirty="0"/>
          </a:p>
        </p:txBody>
      </p:sp>
      <p:pic>
        <p:nvPicPr>
          <p:cNvPr id="52226" name="Picture 2"/>
          <p:cNvPicPr>
            <a:picLocks noChangeAspect="1" noChangeArrowheads="1"/>
          </p:cNvPicPr>
          <p:nvPr/>
        </p:nvPicPr>
        <p:blipFill>
          <a:blip r:embed="rId2"/>
          <a:srcRect/>
          <a:stretch>
            <a:fillRect/>
          </a:stretch>
        </p:blipFill>
        <p:spPr bwMode="auto">
          <a:xfrm>
            <a:off x="685800" y="1676400"/>
            <a:ext cx="7305675" cy="4086225"/>
          </a:xfrm>
          <a:prstGeom prst="rect">
            <a:avLst/>
          </a:prstGeom>
          <a:noFill/>
          <a:ln w="9525">
            <a:noFill/>
            <a:miter lim="800000"/>
            <a:headEnd/>
            <a:tailEnd/>
          </a:ln>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Empirical Tests of the CAPM</a:t>
            </a:r>
          </a:p>
        </p:txBody>
      </p:sp>
      <p:sp>
        <p:nvSpPr>
          <p:cNvPr id="3" name="Content Placeholder 2"/>
          <p:cNvSpPr>
            <a:spLocks noGrp="1"/>
          </p:cNvSpPr>
          <p:nvPr>
            <p:ph idx="1"/>
          </p:nvPr>
        </p:nvSpPr>
        <p:spPr/>
        <p:txBody>
          <a:bodyPr>
            <a:normAutofit lnSpcReduction="10000"/>
          </a:bodyPr>
          <a:lstStyle/>
          <a:p>
            <a:pPr marL="0" indent="0">
              <a:buNone/>
            </a:pPr>
            <a:r>
              <a:rPr lang="en-CA" dirty="0">
                <a:latin typeface="Arial" panose="020B0604020202020204" pitchFamily="34" charset="0"/>
                <a:cs typeface="Arial" panose="020B0604020202020204" pitchFamily="34" charset="0"/>
              </a:rPr>
              <a:t>When testing the CAPM, there are two major questions</a:t>
            </a:r>
          </a:p>
          <a:p>
            <a:endParaRPr lang="en-CA" dirty="0">
              <a:latin typeface="Arial" panose="020B0604020202020204" pitchFamily="34" charset="0"/>
              <a:cs typeface="Arial" panose="020B0604020202020204" pitchFamily="34" charset="0"/>
            </a:endParaRPr>
          </a:p>
          <a:p>
            <a:pPr marL="788670" lvl="1" indent="-514350">
              <a:buFont typeface="+mj-lt"/>
              <a:buAutoNum type="arabicPeriod"/>
            </a:pPr>
            <a:r>
              <a:rPr lang="en-CA" dirty="0">
                <a:latin typeface="Arial" panose="020B0604020202020204" pitchFamily="34" charset="0"/>
                <a:cs typeface="Arial" panose="020B0604020202020204" pitchFamily="34" charset="0"/>
              </a:rPr>
              <a:t>How stable is the measure of systematic risk (beta)? </a:t>
            </a:r>
          </a:p>
          <a:p>
            <a:pPr marL="788670" lvl="1" indent="-514350">
              <a:buFont typeface="+mj-lt"/>
              <a:buAutoNum type="arabicPeriod"/>
            </a:pPr>
            <a:endParaRPr lang="en-CA" dirty="0">
              <a:latin typeface="Arial" panose="020B0604020202020204" pitchFamily="34" charset="0"/>
              <a:cs typeface="Arial" panose="020B0604020202020204" pitchFamily="34" charset="0"/>
            </a:endParaRPr>
          </a:p>
          <a:p>
            <a:pPr marL="788670" lvl="1" indent="-514350">
              <a:buFont typeface="+mj-lt"/>
              <a:buAutoNum type="arabicPeriod"/>
            </a:pPr>
            <a:r>
              <a:rPr lang="en-CA" dirty="0">
                <a:latin typeface="Arial" panose="020B0604020202020204" pitchFamily="34" charset="0"/>
                <a:cs typeface="Arial" panose="020B0604020202020204" pitchFamily="34" charset="0"/>
              </a:rPr>
              <a:t>Is there a positive linear relationship as hypothesized between beta and the rate of return on risky assets? </a:t>
            </a:r>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Study Suggestions</a:t>
            </a:r>
          </a:p>
        </p:txBody>
      </p:sp>
    </p:spTree>
    <p:extLst>
      <p:ext uri="{BB962C8B-B14F-4D97-AF65-F5344CB8AC3E}">
        <p14:creationId xmlns:p14="http://schemas.microsoft.com/office/powerpoint/2010/main" val="1216971079"/>
      </p:ext>
    </p:extLst>
  </p:cSld>
  <p:clrMapOvr>
    <a:masterClrMapping/>
  </p:clrMapOvr>
  <p:transition spd="med">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The Market Portfolio: Theory versus Practice</a:t>
            </a:r>
          </a:p>
        </p:txBody>
      </p:sp>
      <p:sp>
        <p:nvSpPr>
          <p:cNvPr id="4" name="Content Placeholder 3"/>
          <p:cNvSpPr>
            <a:spLocks noGrp="1"/>
          </p:cNvSpPr>
          <p:nvPr>
            <p:ph idx="1"/>
          </p:nvPr>
        </p:nvSpPr>
        <p:spPr/>
        <p:txBody>
          <a:bodyPr>
            <a:normAutofit fontScale="92500" lnSpcReduction="20000"/>
          </a:bodyPr>
          <a:lstStyle/>
          <a:p>
            <a:pPr>
              <a:lnSpc>
                <a:spcPct val="110000"/>
              </a:lnSpc>
            </a:pPr>
            <a:r>
              <a:rPr lang="en-US" dirty="0">
                <a:latin typeface="Arial" panose="020B0604020202020204" pitchFamily="34" charset="0"/>
                <a:cs typeface="Arial" panose="020B0604020202020204" pitchFamily="34" charset="0"/>
              </a:rPr>
              <a:t>The true market portfolio should</a:t>
            </a:r>
          </a:p>
          <a:p>
            <a:pPr lvl="1">
              <a:lnSpc>
                <a:spcPct val="110000"/>
              </a:lnSpc>
            </a:pPr>
            <a:r>
              <a:rPr lang="en-US" dirty="0">
                <a:latin typeface="Arial" panose="020B0604020202020204" pitchFamily="34" charset="0"/>
                <a:cs typeface="Arial" panose="020B0604020202020204" pitchFamily="34" charset="0"/>
              </a:rPr>
              <a:t>Included </a:t>
            </a:r>
            <a:r>
              <a:rPr lang="en-US" i="1" dirty="0">
                <a:latin typeface="Arial" panose="020B0604020202020204" pitchFamily="34" charset="0"/>
                <a:cs typeface="Arial" panose="020B0604020202020204" pitchFamily="34" charset="0"/>
              </a:rPr>
              <a:t>all </a:t>
            </a:r>
            <a:r>
              <a:rPr lang="en-US" dirty="0">
                <a:latin typeface="Arial" panose="020B0604020202020204" pitchFamily="34" charset="0"/>
                <a:cs typeface="Arial" panose="020B0604020202020204" pitchFamily="34" charset="0"/>
              </a:rPr>
              <a:t>the risky assets in the world</a:t>
            </a:r>
          </a:p>
          <a:p>
            <a:pPr lvl="1">
              <a:lnSpc>
                <a:spcPct val="110000"/>
              </a:lnSpc>
            </a:pPr>
            <a:r>
              <a:rPr lang="en-US" dirty="0">
                <a:latin typeface="Arial" panose="020B0604020202020204" pitchFamily="34" charset="0"/>
                <a:cs typeface="Arial" panose="020B0604020202020204" pitchFamily="34" charset="0"/>
              </a:rPr>
              <a:t>In equilibrium, the assets would be included in the portfolio in proportion to their market value</a:t>
            </a:r>
          </a:p>
          <a:p>
            <a:pPr lvl="1">
              <a:lnSpc>
                <a:spcPct val="110000"/>
              </a:lnSpc>
            </a:pPr>
            <a:r>
              <a:rPr lang="en-US" dirty="0">
                <a:latin typeface="Arial" panose="020B0604020202020204" pitchFamily="34" charset="0"/>
                <a:cs typeface="Arial" panose="020B0604020202020204" pitchFamily="34" charset="0"/>
              </a:rPr>
              <a:t>  </a:t>
            </a:r>
          </a:p>
          <a:p>
            <a:pPr>
              <a:lnSpc>
                <a:spcPct val="110000"/>
              </a:lnSpc>
            </a:pPr>
            <a:r>
              <a:rPr lang="en-US" dirty="0">
                <a:latin typeface="Arial" panose="020B0604020202020204" pitchFamily="34" charset="0"/>
                <a:cs typeface="Arial" panose="020B0604020202020204" pitchFamily="34" charset="0"/>
              </a:rPr>
              <a:t>Using U.S. Index as a market proxy</a:t>
            </a:r>
          </a:p>
          <a:p>
            <a:pPr lvl="1">
              <a:lnSpc>
                <a:spcPct val="110000"/>
              </a:lnSpc>
            </a:pPr>
            <a:r>
              <a:rPr lang="en-US" dirty="0">
                <a:latin typeface="Arial" panose="020B0604020202020204" pitchFamily="34" charset="0"/>
                <a:cs typeface="Arial" panose="020B0604020202020204" pitchFamily="34" charset="0"/>
              </a:rPr>
              <a:t>Most studies use an U.S. index </a:t>
            </a:r>
          </a:p>
          <a:p>
            <a:pPr lvl="1">
              <a:lnSpc>
                <a:spcPct val="110000"/>
              </a:lnSpc>
            </a:pPr>
            <a:r>
              <a:rPr lang="en-US" dirty="0">
                <a:latin typeface="Arial" panose="020B0604020202020204" pitchFamily="34" charset="0"/>
                <a:cs typeface="Arial" panose="020B0604020202020204" pitchFamily="34" charset="0"/>
              </a:rPr>
              <a:t>The U.S. stocks constitutes less than 15% of a truly global risky asset portfolio</a:t>
            </a:r>
          </a:p>
          <a:p>
            <a:endParaRPr lang="en-US" dirty="0">
              <a:cs typeface="Times New Roman" pitchFamily="18" charset="0"/>
            </a:endParaRPr>
          </a:p>
        </p:txBody>
      </p:sp>
    </p:spTree>
  </p:cSld>
  <p:clrMapOvr>
    <a:masterClrMapping/>
  </p:clrMapOvr>
  <p:transition spd="med">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3" name="Rectangle 3"/>
          <p:cNvSpPr>
            <a:spLocks noGrp="1" noChangeArrowheads="1"/>
          </p:cNvSpPr>
          <p:nvPr>
            <p:ph idx="1"/>
          </p:nvPr>
        </p:nvSpPr>
        <p:spPr>
          <a:xfrm>
            <a:off x="800100" y="1502465"/>
            <a:ext cx="7543800" cy="481965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r>
              <a:rPr lang="en-CA" dirty="0">
                <a:latin typeface="Arial" panose="020B0604020202020204" pitchFamily="34" charset="0"/>
                <a:cs typeface="Arial" panose="020B0604020202020204" pitchFamily="34" charset="0"/>
              </a:rPr>
              <a:t>Theory assumes that the return-generating process can be represented as a K factor model of the form:</a:t>
            </a:r>
          </a:p>
          <a:p>
            <a:endParaRPr lang="en-CA" dirty="0">
              <a:latin typeface="Arial" panose="020B0604020202020204" pitchFamily="34" charset="0"/>
              <a:cs typeface="Arial" panose="020B0604020202020204" pitchFamily="34" charset="0"/>
            </a:endParaRPr>
          </a:p>
          <a:p>
            <a:pPr>
              <a:buNone/>
            </a:pPr>
            <a:endParaRPr lang="en-US" sz="2000" dirty="0">
              <a:latin typeface="Arial" panose="020B0604020202020204" pitchFamily="34" charset="0"/>
              <a:cs typeface="Arial" panose="020B0604020202020204" pitchFamily="34" charset="0"/>
            </a:endParaRPr>
          </a:p>
          <a:p>
            <a:pPr>
              <a:buNone/>
            </a:pPr>
            <a:r>
              <a:rPr lang="en-US" sz="2000" dirty="0">
                <a:latin typeface="Arial" panose="020B0604020202020204" pitchFamily="34" charset="0"/>
                <a:cs typeface="Arial" panose="020B0604020202020204" pitchFamily="34" charset="0"/>
              </a:rPr>
              <a:t>		</a:t>
            </a:r>
          </a:p>
          <a:p>
            <a:pPr>
              <a:buNone/>
            </a:pPr>
            <a:r>
              <a:rPr lang="en-US" sz="2000" dirty="0">
                <a:latin typeface="Arial" panose="020B0604020202020204" pitchFamily="34" charset="0"/>
                <a:cs typeface="Arial" panose="020B0604020202020204" pitchFamily="34" charset="0"/>
              </a:rPr>
              <a:t>where:</a:t>
            </a:r>
          </a:p>
          <a:p>
            <a:pPr>
              <a:buFontTx/>
              <a:buNone/>
            </a:pPr>
            <a:r>
              <a:rPr lang="en-US" sz="2000" dirty="0"/>
              <a:t>		</a:t>
            </a:r>
          </a:p>
        </p:txBody>
      </p:sp>
      <p:sp>
        <p:nvSpPr>
          <p:cNvPr id="4" name="Title 3"/>
          <p:cNvSpPr>
            <a:spLocks noGrp="1"/>
          </p:cNvSpPr>
          <p:nvPr>
            <p:ph type="title"/>
          </p:nvPr>
        </p:nvSpPr>
        <p:spPr/>
        <p:txBody>
          <a:bodyPr>
            <a:normAutofit/>
          </a:bodyPr>
          <a:lstStyle/>
          <a:p>
            <a:r>
              <a:rPr lang="en-US" b="1" dirty="0"/>
              <a:t>Arbitrage Pricing Theory</a:t>
            </a:r>
            <a:endParaRPr lang="en-CA" dirty="0"/>
          </a:p>
        </p:txBody>
      </p:sp>
      <p:pic>
        <p:nvPicPr>
          <p:cNvPr id="31745" name="Picture 1"/>
          <p:cNvPicPr>
            <a:picLocks noChangeAspect="1" noChangeArrowheads="1"/>
          </p:cNvPicPr>
          <p:nvPr/>
        </p:nvPicPr>
        <p:blipFill>
          <a:blip r:embed="rId3"/>
          <a:srcRect/>
          <a:stretch>
            <a:fillRect/>
          </a:stretch>
        </p:blipFill>
        <p:spPr bwMode="auto">
          <a:xfrm>
            <a:off x="609601" y="3712473"/>
            <a:ext cx="8458200" cy="754105"/>
          </a:xfrm>
          <a:prstGeom prst="rect">
            <a:avLst/>
          </a:prstGeom>
          <a:noFill/>
          <a:ln w="9525">
            <a:noFill/>
            <a:miter lim="800000"/>
            <a:headEnd/>
            <a:tailEnd/>
          </a:ln>
        </p:spPr>
      </p:pic>
      <p:pic>
        <p:nvPicPr>
          <p:cNvPr id="31746" name="Picture 2"/>
          <p:cNvPicPr>
            <a:picLocks noChangeAspect="1" noChangeArrowheads="1"/>
          </p:cNvPicPr>
          <p:nvPr/>
        </p:nvPicPr>
        <p:blipFill>
          <a:blip r:embed="rId4"/>
          <a:srcRect/>
          <a:stretch>
            <a:fillRect/>
          </a:stretch>
        </p:blipFill>
        <p:spPr bwMode="auto">
          <a:xfrm>
            <a:off x="2362200" y="4466578"/>
            <a:ext cx="5534025" cy="1724025"/>
          </a:xfrm>
          <a:prstGeom prst="rect">
            <a:avLst/>
          </a:prstGeom>
          <a:noFill/>
          <a:ln w="9525">
            <a:noFill/>
            <a:miter lim="800000"/>
            <a:headEnd/>
            <a:tailEnd/>
          </a:ln>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idx="1"/>
          </p:nvPr>
        </p:nvSpPr>
        <p:spPr>
          <a:xfrm>
            <a:off x="781050" y="1473890"/>
            <a:ext cx="7924800" cy="5143500"/>
          </a:xfrm>
        </p:spPr>
        <p:txBody>
          <a:bodyPr>
            <a:normAutofit fontScale="92500"/>
          </a:bodyPr>
          <a:lstStyle/>
          <a:p>
            <a:r>
              <a:rPr lang="en-US" dirty="0">
                <a:latin typeface="Arial" panose="020B0604020202020204" pitchFamily="34" charset="0"/>
                <a:cs typeface="Arial" panose="020B0604020202020204" pitchFamily="34" charset="0"/>
              </a:rPr>
              <a:t>In a multifactor model, the investor chooses the exact number and identity of risk factors, while the APT model does not specify either of them</a:t>
            </a:r>
          </a:p>
          <a:p>
            <a:pPr lvl="1">
              <a:lnSpc>
                <a:spcPct val="120000"/>
              </a:lnSpc>
              <a:buFontTx/>
              <a:buNone/>
            </a:pPr>
            <a:r>
              <a:rPr lang="en-US" i="1" dirty="0">
                <a:latin typeface="Arial" panose="020B0604020202020204" pitchFamily="34" charset="0"/>
                <a:cs typeface="Arial" panose="020B0604020202020204" pitchFamily="34" charset="0"/>
              </a:rPr>
              <a:t>	</a:t>
            </a:r>
            <a:endParaRPr lang="en-US" sz="2600" i="1" dirty="0">
              <a:latin typeface="Arial" panose="020B0604020202020204" pitchFamily="34" charset="0"/>
              <a:cs typeface="Arial" panose="020B0604020202020204" pitchFamily="34" charset="0"/>
            </a:endParaRPr>
          </a:p>
          <a:p>
            <a:pPr eaLnBrk="0" hangingPunct="0">
              <a:spcBef>
                <a:spcPct val="50000"/>
              </a:spcBef>
              <a:buFontTx/>
              <a:buNone/>
            </a:pPr>
            <a:r>
              <a:rPr lang="en-US"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where: </a:t>
            </a:r>
          </a:p>
          <a:p>
            <a:pPr eaLnBrk="0" hangingPunct="0">
              <a:lnSpc>
                <a:spcPct val="60000"/>
              </a:lnSpc>
              <a:spcBef>
                <a:spcPct val="50000"/>
              </a:spcBef>
              <a:buFontTx/>
              <a:buNone/>
            </a:pPr>
            <a:r>
              <a:rPr lang="en-US" sz="2400" i="1" dirty="0">
                <a:latin typeface="Arial" panose="020B0604020202020204" pitchFamily="34" charset="0"/>
                <a:cs typeface="Arial" panose="020B0604020202020204" pitchFamily="34" charset="0"/>
              </a:rPr>
              <a:t>		    </a:t>
            </a:r>
            <a:r>
              <a:rPr lang="en-US" sz="2200" i="1" dirty="0">
                <a:latin typeface="Arial" panose="020B0604020202020204" pitchFamily="34" charset="0"/>
                <a:cs typeface="Arial" panose="020B0604020202020204" pitchFamily="34" charset="0"/>
              </a:rPr>
              <a:t>F</a:t>
            </a:r>
            <a:r>
              <a:rPr lang="en-US" sz="2200" i="1" baseline="-25000" dirty="0">
                <a:latin typeface="Arial" panose="020B0604020202020204" pitchFamily="34" charset="0"/>
                <a:cs typeface="Arial" panose="020B0604020202020204" pitchFamily="34" charset="0"/>
              </a:rPr>
              <a:t>it</a:t>
            </a:r>
            <a:r>
              <a:rPr lang="en-US" sz="2200" i="1"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Period </a:t>
            </a:r>
            <a:r>
              <a:rPr lang="en-US" sz="2200" i="1" dirty="0">
                <a:latin typeface="Arial" panose="020B0604020202020204" pitchFamily="34" charset="0"/>
                <a:cs typeface="Arial" panose="020B0604020202020204" pitchFamily="34" charset="0"/>
              </a:rPr>
              <a:t>t</a:t>
            </a:r>
            <a:r>
              <a:rPr lang="en-US" sz="2200" dirty="0">
                <a:latin typeface="Arial" panose="020B0604020202020204" pitchFamily="34" charset="0"/>
                <a:cs typeface="Arial" panose="020B0604020202020204" pitchFamily="34" charset="0"/>
              </a:rPr>
              <a:t> return to the </a:t>
            </a:r>
            <a:r>
              <a:rPr lang="en-US" sz="2200" i="1" dirty="0" err="1">
                <a:latin typeface="Arial" panose="020B0604020202020204" pitchFamily="34" charset="0"/>
                <a:cs typeface="Arial" panose="020B0604020202020204" pitchFamily="34" charset="0"/>
              </a:rPr>
              <a:t>j</a:t>
            </a:r>
            <a:r>
              <a:rPr lang="en-US" sz="2200" dirty="0" err="1">
                <a:latin typeface="Arial" panose="020B0604020202020204" pitchFamily="34" charset="0"/>
                <a:cs typeface="Arial" panose="020B0604020202020204" pitchFamily="34" charset="0"/>
              </a:rPr>
              <a:t>th</a:t>
            </a:r>
            <a:r>
              <a:rPr lang="en-US" sz="2200" dirty="0">
                <a:latin typeface="Arial" panose="020B0604020202020204" pitchFamily="34" charset="0"/>
                <a:cs typeface="Arial" panose="020B0604020202020204" pitchFamily="34" charset="0"/>
              </a:rPr>
              <a:t> designated risk factor </a:t>
            </a:r>
          </a:p>
          <a:p>
            <a:pPr eaLnBrk="0" hangingPunct="0">
              <a:spcBef>
                <a:spcPct val="50000"/>
              </a:spcBef>
              <a:buFontTx/>
              <a:buNone/>
            </a:pP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R</a:t>
            </a:r>
            <a:r>
              <a:rPr lang="en-US" sz="2200" i="1" baseline="-25000" dirty="0" err="1">
                <a:latin typeface="Arial" panose="020B0604020202020204" pitchFamily="34" charset="0"/>
                <a:cs typeface="Arial" panose="020B0604020202020204" pitchFamily="34" charset="0"/>
              </a:rPr>
              <a:t>it</a:t>
            </a:r>
            <a:r>
              <a:rPr lang="en-US" sz="2200" i="1" baseline="-25000" dirty="0">
                <a:latin typeface="Arial" panose="020B0604020202020204" pitchFamily="34" charset="0"/>
                <a:cs typeface="Arial" panose="020B0604020202020204" pitchFamily="34" charset="0"/>
              </a:rPr>
              <a:t> </a:t>
            </a:r>
            <a:r>
              <a:rPr lang="en-US" sz="2200" i="1" dirty="0">
                <a:latin typeface="Arial" panose="020B0604020202020204" pitchFamily="34" charset="0"/>
                <a:cs typeface="Arial" panose="020B0604020202020204" pitchFamily="34" charset="0"/>
              </a:rPr>
              <a:t>=	S</a:t>
            </a:r>
            <a:r>
              <a:rPr lang="en-US" sz="2200" dirty="0">
                <a:latin typeface="Arial" panose="020B0604020202020204" pitchFamily="34" charset="0"/>
                <a:cs typeface="Arial" panose="020B0604020202020204" pitchFamily="34" charset="0"/>
              </a:rPr>
              <a:t>ecurity </a:t>
            </a:r>
            <a:r>
              <a:rPr lang="en-US" sz="2200" i="1" dirty="0">
                <a:latin typeface="Arial" panose="020B0604020202020204" pitchFamily="34" charset="0"/>
                <a:cs typeface="Arial" panose="020B0604020202020204" pitchFamily="34" charset="0"/>
              </a:rPr>
              <a:t>i’s</a:t>
            </a:r>
            <a:r>
              <a:rPr lang="en-US" sz="2200" dirty="0">
                <a:latin typeface="Arial" panose="020B0604020202020204" pitchFamily="34" charset="0"/>
                <a:cs typeface="Arial" panose="020B0604020202020204" pitchFamily="34" charset="0"/>
              </a:rPr>
              <a:t> return that can be measured as either a 			nominal or excess return to Security </a:t>
            </a:r>
            <a:r>
              <a:rPr lang="en-US" sz="2200" i="1" dirty="0">
                <a:latin typeface="Arial" panose="020B0604020202020204" pitchFamily="34" charset="0"/>
                <a:cs typeface="Arial" panose="020B0604020202020204" pitchFamily="34" charset="0"/>
              </a:rPr>
              <a:t>i</a:t>
            </a:r>
          </a:p>
          <a:p>
            <a:pPr lvl="1">
              <a:lnSpc>
                <a:spcPct val="120000"/>
              </a:lnSpc>
              <a:buFontTx/>
              <a:buNone/>
            </a:pPr>
            <a:endParaRPr lang="en-US" sz="2200" i="1" baseline="-25000" dirty="0"/>
          </a:p>
          <a:p>
            <a:endParaRPr lang="en-US" dirty="0"/>
          </a:p>
        </p:txBody>
      </p:sp>
      <p:sp>
        <p:nvSpPr>
          <p:cNvPr id="4" name="Title 3"/>
          <p:cNvSpPr>
            <a:spLocks noGrp="1"/>
          </p:cNvSpPr>
          <p:nvPr>
            <p:ph type="title"/>
          </p:nvPr>
        </p:nvSpPr>
        <p:spPr/>
        <p:txBody>
          <a:bodyPr>
            <a:normAutofit fontScale="90000"/>
          </a:bodyPr>
          <a:lstStyle/>
          <a:p>
            <a:r>
              <a:rPr lang="en-CA" dirty="0"/>
              <a:t>Multifactor Models and Risk Estimation</a:t>
            </a:r>
          </a:p>
        </p:txBody>
      </p:sp>
      <p:pic>
        <p:nvPicPr>
          <p:cNvPr id="74754" name="Picture 2"/>
          <p:cNvPicPr>
            <a:picLocks noChangeAspect="1" noChangeArrowheads="1"/>
          </p:cNvPicPr>
          <p:nvPr/>
        </p:nvPicPr>
        <p:blipFill>
          <a:blip r:embed="rId2"/>
          <a:srcRect/>
          <a:stretch>
            <a:fillRect/>
          </a:stretch>
        </p:blipFill>
        <p:spPr bwMode="auto">
          <a:xfrm>
            <a:off x="1524000" y="3657600"/>
            <a:ext cx="6675574" cy="560678"/>
          </a:xfrm>
          <a:prstGeom prst="rect">
            <a:avLst/>
          </a:prstGeom>
          <a:noFill/>
          <a:ln w="9525">
            <a:no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a:r>
              <a:rPr lang="en-US" dirty="0"/>
              <a:t>Study in groups</a:t>
            </a:r>
          </a:p>
          <a:p>
            <a:pPr lvl="0"/>
            <a:endParaRPr lang="en-US" dirty="0"/>
          </a:p>
          <a:p>
            <a:pPr lvl="0"/>
            <a:r>
              <a:rPr lang="en-US" dirty="0"/>
              <a:t>Use flashcards for ideas, definitions, theories, etc.</a:t>
            </a:r>
          </a:p>
          <a:p>
            <a:pPr lvl="0"/>
            <a:endParaRPr lang="en-US" dirty="0"/>
          </a:p>
          <a:p>
            <a:pPr lvl="0"/>
            <a:r>
              <a:rPr lang="en-US" dirty="0"/>
              <a:t>Do a lot of practice problems</a:t>
            </a:r>
          </a:p>
          <a:p>
            <a:endParaRPr lang="en-US" dirty="0"/>
          </a:p>
        </p:txBody>
      </p:sp>
      <p:sp>
        <p:nvSpPr>
          <p:cNvPr id="3" name="Title 2"/>
          <p:cNvSpPr>
            <a:spLocks noGrp="1"/>
          </p:cNvSpPr>
          <p:nvPr>
            <p:ph type="title"/>
          </p:nvPr>
        </p:nvSpPr>
        <p:spPr/>
        <p:txBody>
          <a:bodyPr/>
          <a:lstStyle/>
          <a:p>
            <a:r>
              <a:rPr lang="en-US" dirty="0"/>
              <a:t>Study Suggestions</a:t>
            </a:r>
          </a:p>
        </p:txBody>
      </p:sp>
    </p:spTree>
    <p:extLst>
      <p:ext uri="{BB962C8B-B14F-4D97-AF65-F5344CB8AC3E}">
        <p14:creationId xmlns:p14="http://schemas.microsoft.com/office/powerpoint/2010/main" val="892153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502465"/>
            <a:ext cx="8686800" cy="4822135"/>
          </a:xfrm>
        </p:spPr>
        <p:txBody>
          <a:bodyPr>
            <a:normAutofit fontScale="92500" lnSpcReduction="20000"/>
          </a:bodyPr>
          <a:lstStyle/>
          <a:p>
            <a:r>
              <a:rPr lang="en-US" sz="2400" dirty="0"/>
              <a:t>Study the slides–Anything that is the subject of a full slide is important.</a:t>
            </a:r>
          </a:p>
          <a:p>
            <a:endParaRPr lang="en-US" sz="2400" dirty="0"/>
          </a:p>
          <a:p>
            <a:r>
              <a:rPr lang="en-US" sz="2400" dirty="0"/>
              <a:t>Study the slides for the current issues covered on Mondays.</a:t>
            </a:r>
          </a:p>
          <a:p>
            <a:endParaRPr lang="en-US" sz="1600" dirty="0"/>
          </a:p>
          <a:p>
            <a:r>
              <a:rPr lang="en-US" sz="2400" dirty="0"/>
              <a:t>Review your class notes–Anything occurring multiple times is important especially if it is mentioned under different topics.</a:t>
            </a:r>
            <a:endParaRPr lang="en-US" sz="1600" dirty="0"/>
          </a:p>
          <a:p>
            <a:endParaRPr lang="en-US" sz="2400" dirty="0"/>
          </a:p>
          <a:p>
            <a:r>
              <a:rPr lang="en-US" sz="2400" dirty="0"/>
              <a:t>Read the textbook. </a:t>
            </a:r>
            <a:r>
              <a:rPr lang="en-US" sz="2400" b="1" dirty="0"/>
              <a:t>IMPORTANT</a:t>
            </a:r>
            <a:r>
              <a:rPr lang="en-US" sz="2400" dirty="0"/>
              <a:t>: You are responsible for the assigned textbook material even if we do not cover the material in class.</a:t>
            </a:r>
            <a:endParaRPr lang="en-US" sz="1600" dirty="0"/>
          </a:p>
          <a:p>
            <a:endParaRPr lang="en-US" sz="2400" dirty="0"/>
          </a:p>
          <a:p>
            <a:r>
              <a:rPr lang="en-US" sz="2400" dirty="0"/>
              <a:t>Know the material in the chapter summary and the key words from the textbook which are listed at the end of the chapter.</a:t>
            </a:r>
            <a:endParaRPr lang="en-US" sz="1600" dirty="0"/>
          </a:p>
          <a:p>
            <a:endParaRPr lang="en-US" sz="2400" dirty="0"/>
          </a:p>
          <a:p>
            <a:r>
              <a:rPr lang="en-US" sz="2400" dirty="0"/>
              <a:t>Answer the end of chapter questions</a:t>
            </a:r>
            <a:endParaRPr lang="en-US" sz="1600" dirty="0"/>
          </a:p>
        </p:txBody>
      </p:sp>
      <p:sp>
        <p:nvSpPr>
          <p:cNvPr id="3" name="Title 2"/>
          <p:cNvSpPr>
            <a:spLocks noGrp="1"/>
          </p:cNvSpPr>
          <p:nvPr>
            <p:ph type="title"/>
          </p:nvPr>
        </p:nvSpPr>
        <p:spPr/>
        <p:txBody>
          <a:bodyPr>
            <a:normAutofit fontScale="90000"/>
          </a:bodyPr>
          <a:lstStyle/>
          <a:p>
            <a:pPr lvl="0"/>
            <a:r>
              <a:rPr lang="en-US" dirty="0"/>
              <a:t>Studying for Conceptual Questions</a:t>
            </a:r>
          </a:p>
        </p:txBody>
      </p:sp>
    </p:spTree>
    <p:extLst>
      <p:ext uri="{BB962C8B-B14F-4D97-AF65-F5344CB8AC3E}">
        <p14:creationId xmlns:p14="http://schemas.microsoft.com/office/powerpoint/2010/main" val="3854571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Study the examples done in class and in the textbook.</a:t>
            </a:r>
          </a:p>
          <a:p>
            <a:endParaRPr lang="en-US" dirty="0"/>
          </a:p>
          <a:p>
            <a:r>
              <a:rPr lang="en-US" dirty="0"/>
              <a:t>Answer and understand the end of chapter problems.</a:t>
            </a:r>
          </a:p>
          <a:p>
            <a:endParaRPr lang="en-US" dirty="0"/>
          </a:p>
          <a:p>
            <a:r>
              <a:rPr lang="en-US" dirty="0"/>
              <a:t>Problems on MT assignments.</a:t>
            </a:r>
          </a:p>
          <a:p>
            <a:endParaRPr lang="en-US" dirty="0"/>
          </a:p>
          <a:p>
            <a:pPr marL="0" indent="0">
              <a:buNone/>
            </a:pPr>
            <a:endParaRPr lang="en-US" dirty="0"/>
          </a:p>
        </p:txBody>
      </p:sp>
      <p:sp>
        <p:nvSpPr>
          <p:cNvPr id="3" name="Title 2"/>
          <p:cNvSpPr>
            <a:spLocks noGrp="1"/>
          </p:cNvSpPr>
          <p:nvPr>
            <p:ph type="title"/>
          </p:nvPr>
        </p:nvSpPr>
        <p:spPr/>
        <p:txBody>
          <a:bodyPr/>
          <a:lstStyle/>
          <a:p>
            <a:r>
              <a:rPr lang="en-US" dirty="0"/>
              <a:t>Studying for Calculations</a:t>
            </a:r>
          </a:p>
        </p:txBody>
      </p:sp>
    </p:spTree>
    <p:extLst>
      <p:ext uri="{BB962C8B-B14F-4D97-AF65-F5344CB8AC3E}">
        <p14:creationId xmlns:p14="http://schemas.microsoft.com/office/powerpoint/2010/main" val="36255194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HAPTER 14&amp;quot;&quot;/&gt;&lt;property id=&quot;20307&quot; value=&quot;292&quot;/&gt;&lt;/object&gt;&lt;object type=&quot;3&quot; unique_id=&quot;10005&quot;&gt;&lt;property id=&quot;20148&quot; value=&quot;5&quot;/&gt;&lt;property id=&quot;20300&quot; value=&quot;Slide 2 - &amp;quot;Bond Characteristics&amp;quot;&quot;/&gt;&lt;property id=&quot;20307&quot; value=&quot;293&quot;/&gt;&lt;/object&gt;&lt;object type=&quot;3&quot; unique_id=&quot;10006&quot;&gt;&lt;property id=&quot;20148&quot; value=&quot;5&quot;/&gt;&lt;property id=&quot;20300&quot; value=&quot;Slide 3 - &amp;quot;Bond Characteristics&amp;quot;&quot;/&gt;&lt;property id=&quot;20307&quot; value=&quot;327&quot;/&gt;&lt;/object&gt;&lt;object type=&quot;3&quot; unique_id=&quot;10007&quot;&gt;&lt;property id=&quot;20148&quot; value=&quot;5&quot;/&gt;&lt;property id=&quot;20300&quot; value=&quot;Slide 4 - &amp;quot;U.S. Treasury Bonds&amp;quot;&quot;/&gt;&lt;property id=&quot;20307&quot; value=&quot;294&quot;/&gt;&lt;/object&gt;&lt;object type=&quot;3&quot; unique_id=&quot;10008&quot;&gt;&lt;property id=&quot;20148&quot; value=&quot;5&quot;/&gt;&lt;property id=&quot;20300&quot; value=&quot;Slide 5 - &amp;quot;Corporate Bonds&amp;quot;&quot;/&gt;&lt;property id=&quot;20307&quot; value=&quot;328&quot;/&gt;&lt;/object&gt;&lt;object type=&quot;3&quot; unique_id=&quot;10009&quot;&gt;&lt;property id=&quot;20148&quot; value=&quot;5&quot;/&gt;&lt;property id=&quot;20300&quot; value=&quot;Slide 6 - &amp;quot;Preferred Stock&amp;quot;&quot;/&gt;&lt;property id=&quot;20307&quot; value=&quot;329&quot;/&gt;&lt;/object&gt;&lt;object type=&quot;3&quot; unique_id=&quot;10010&quot;&gt;&lt;property id=&quot;20148&quot; value=&quot;5&quot;/&gt;&lt;property id=&quot;20300&quot; value=&quot;Slide 7 - &amp;quot;Innovation in the Bond Market&amp;quot;&quot;/&gt;&lt;property id=&quot;20307&quot; value=&quot;298&quot;/&gt;&lt;/object&gt;&lt;object type=&quot;3&quot; unique_id=&quot;10011&quot;&gt;&lt;property id=&quot;20148&quot; value=&quot;5&quot;/&gt;&lt;property id=&quot;20300&quot; value=&quot;Slide 8 - &amp;quot;Table 14.1 Principal and Interest Payments for a Treasury Inflation Protected Security&amp;quot;&quot;/&gt;&lt;property id=&quot;20307&quot; value=&quot;299&quot;/&gt;&lt;/object&gt;&lt;object type=&quot;3&quot; unique_id=&quot;10012&quot;&gt;&lt;property id=&quot;20148&quot; value=&quot;5&quot;/&gt;&lt;property id=&quot;20300&quot; value=&quot;Slide 9 - &amp;quot;Bond Pricing&amp;quot;&quot;/&gt;&lt;property id=&quot;20307&quot; value=&quot;300&quot;/&gt;&lt;/object&gt;&lt;object type=&quot;3&quot; unique_id=&quot;10013&quot;&gt;&lt;property id=&quot;20148&quot; value=&quot;5&quot;/&gt;&lt;property id=&quot;20300&quot; value=&quot;Slide 10 - &amp;quot;Example 14.2: Bond Pricing&amp;quot;&quot;/&gt;&lt;property id=&quot;20307&quot; value=&quot;301&quot;/&gt;&lt;/object&gt;&lt;object type=&quot;3&quot; unique_id=&quot;10014&quot;&gt;&lt;property id=&quot;20148&quot; value=&quot;5&quot;/&gt;&lt;property id=&quot;20300&quot; value=&quot;Slide 11 - &amp;quot;Bond Prices and Yields&amp;quot;&quot;/&gt;&lt;property id=&quot;20307&quot; value=&quot;302&quot;/&gt;&lt;/object&gt;&lt;object type=&quot;3&quot; unique_id=&quot;10015&quot;&gt;&lt;property id=&quot;20148&quot; value=&quot;5&quot;/&gt;&lt;property id=&quot;20300&quot; value=&quot;Slide 12 - &amp;quot;Figure 14.3 The Inverse Relationship Between Bond Prices and Yields&amp;quot;&quot;/&gt;&lt;property id=&quot;20307&quot; value=&quot;303&quot;/&gt;&lt;/object&gt;&lt;object type=&quot;3&quot; unique_id=&quot;10016&quot;&gt;&lt;property id=&quot;20148&quot; value=&quot;5&quot;/&gt;&lt;property id=&quot;20300&quot; value=&quot;Slide 13 - &amp;quot;Table 14.2 Bond Prices at &amp;#x0D;&amp;#x0A;Different Interest Rates&amp;quot;&quot;/&gt;&lt;property id=&quot;20307&quot; value=&quot;304&quot;/&gt;&lt;/object&gt;&lt;object type=&quot;3&quot; unique_id=&quot;10017&quot;&gt;&lt;property id=&quot;20148&quot; value=&quot;5&quot;/&gt;&lt;property id=&quot;20300&quot; value=&quot;Slide 14 - &amp;quot;Yield to Maturity&amp;quot;&quot;/&gt;&lt;property id=&quot;20307&quot; value=&quot;305&quot;/&gt;&lt;/object&gt;&lt;object type=&quot;3&quot; unique_id=&quot;10018&quot;&gt;&lt;property id=&quot;20148&quot; value=&quot;5&quot;/&gt;&lt;property id=&quot;20300&quot; value=&quot;Slide 15 - &amp;quot;Yield to Maturity Example&amp;quot;&quot;/&gt;&lt;property id=&quot;20307&quot; value=&quot;306&quot;/&gt;&lt;/object&gt;&lt;object type=&quot;3&quot; unique_id=&quot;10019&quot;&gt;&lt;property id=&quot;20148&quot; value=&quot;5&quot;/&gt;&lt;property id=&quot;20300&quot; value=&quot;Slide 16 - &amp;quot;YTM vs. Current Yield&amp;quot;&quot;/&gt;&lt;property id=&quot;20307&quot; value=&quot;330&quot;/&gt;&lt;/object&gt;&lt;object type=&quot;3&quot; unique_id=&quot;10020&quot;&gt;&lt;property id=&quot;20148&quot; value=&quot;5&quot;/&gt;&lt;property id=&quot;20300&quot; value=&quot;Slide 17 - &amp;quot;Yield to Call&amp;quot;&quot;/&gt;&lt;property id=&quot;20307&quot; value=&quot;331&quot;/&gt;&lt;/object&gt;&lt;object type=&quot;3&quot; unique_id=&quot;10021&quot;&gt;&lt;property id=&quot;20148&quot; value=&quot;5&quot;/&gt;&lt;property id=&quot;20300&quot; value=&quot;Slide 18 - &amp;quot;Figure 14.4 Bond Prices: Callable and Straight Debt&amp;quot;&quot;/&gt;&lt;property id=&quot;20307&quot; value=&quot;308&quot;/&gt;&lt;/object&gt;&lt;object type=&quot;3&quot; unique_id=&quot;10022&quot;&gt;&lt;property id=&quot;20148&quot; value=&quot;5&quot;/&gt;&lt;property id=&quot;20300&quot; value=&quot;Slide 19 - &amp;quot;Realized Yield versus YTM&amp;quot;&quot;/&gt;&lt;property id=&quot;20307&quot; value=&quot;310&quot;/&gt;&lt;/object&gt;&lt;object type=&quot;3&quot; unique_id=&quot;10023&quot;&gt;&lt;property id=&quot;20148&quot; value=&quot;5&quot;/&gt;&lt;property id=&quot;20300&quot; value=&quot;Slide 20 - &amp;quot;Figure 14.5 Growth of Invested Funds&amp;quot;&quot;/&gt;&lt;property id=&quot;20307&quot; value=&quot;311&quot;/&gt;&lt;/object&gt;&lt;object type=&quot;3&quot; unique_id=&quot;10024&quot;&gt;&lt;property id=&quot;20148&quot; value=&quot;5&quot;/&gt;&lt;property id=&quot;20300&quot; value=&quot;Slide 21 - &amp;quot;Figure 14.6 Prices over Time of 30-Year Maturity, 6.5% Coupon Bonds&amp;quot;&quot;/&gt;&lt;property id=&quot;20307&quot; value=&quot;312&quot;/&gt;&lt;/object&gt;&lt;object type=&quot;3&quot; unique_id=&quot;10025&quot;&gt;&lt;property id=&quot;20148&quot; value=&quot;5&quot;/&gt;&lt;property id=&quot;20300&quot; value=&quot;Slide 22 - &amp;quot;YTM vs. HPR&amp;quot;&quot;/&gt;&lt;property id=&quot;20307&quot; value=&quot;332&quot;/&gt;&lt;/object&gt;&lt;object type=&quot;3&quot; unique_id=&quot;10026&quot;&gt;&lt;property id=&quot;20148&quot; value=&quot;5&quot;/&gt;&lt;property id=&quot;20300&quot; value=&quot;Slide 23 - &amp;quot;Figure 14.7 The Price of a 30-Year Zero-Coupon Bond over Time&amp;quot;&quot;/&gt;&lt;property id=&quot;20307&quot; value=&quot;315&quot;/&gt;&lt;/object&gt;&lt;object type=&quot;3&quot; unique_id=&quot;10027&quot;&gt;&lt;property id=&quot;20148&quot; value=&quot;5&quot;/&gt;&lt;property id=&quot;20300&quot; value=&quot;Slide 24 - &amp;quot;Default Risk and Bond Pricing&amp;quot;&quot;/&gt;&lt;property id=&quot;20307&quot; value=&quot;316&quot;/&gt;&lt;/object&gt;&lt;object type=&quot;3&quot; unique_id=&quot;10028&quot;&gt;&lt;property id=&quot;20148&quot; value=&quot;5&quot;/&gt;&lt;property id=&quot;20300&quot; value=&quot;Slide 25 - &amp;quot;Factors Used by Rating Companies&amp;quot;&quot;/&gt;&lt;property id=&quot;20307&quot; value=&quot;318&quot;/&gt;&lt;/object&gt;&lt;object type=&quot;3&quot; unique_id=&quot;10029&quot;&gt;&lt;property id=&quot;20148&quot; value=&quot;5&quot;/&gt;&lt;property id=&quot;20300&quot; value=&quot;Slide 26 - &amp;quot;Table 14.3 Financial Ratios and Default Risk by Rating Class, Long-Term Debt&amp;quot;&quot;/&gt;&lt;property id=&quot;20307&quot; value=&quot;319&quot;/&gt;&lt;/object&gt;&lt;object type=&quot;3&quot; unique_id=&quot;10030&quot;&gt;&lt;property id=&quot;20148&quot; value=&quot;5&quot;/&gt;&lt;property id=&quot;20300&quot; value=&quot;Slide 27 - &amp;quot;Figure 14.9 Discriminant Analysis&amp;quot;&quot;/&gt;&lt;property id=&quot;20307&quot; value=&quot;320&quot;/&gt;&lt;/object&gt;&lt;object type=&quot;3&quot; unique_id=&quot;10031&quot;&gt;&lt;property id=&quot;20148&quot; value=&quot;5&quot;/&gt;&lt;property id=&quot;20300&quot; value=&quot;Slide 28 - &amp;quot;Protection Against Default&amp;quot;&quot;/&gt;&lt;property id=&quot;20307&quot; value=&quot;321&quot;/&gt;&lt;/object&gt;&lt;object type=&quot;3&quot; unique_id=&quot;10032&quot;&gt;&lt;property id=&quot;20148&quot; value=&quot;5&quot;/&gt;&lt;property id=&quot;20300&quot; value=&quot;Slide 29 - &amp;quot;Default Risk and Yield&amp;quot;&quot;/&gt;&lt;property id=&quot;20307&quot; value=&quot;323&quot;/&gt;&lt;/object&gt;&lt;object type=&quot;3&quot; unique_id=&quot;10033&quot;&gt;&lt;property id=&quot;20148&quot; value=&quot;5&quot;/&gt;&lt;property id=&quot;20300&quot; value=&quot;Slide 30 - &amp;quot;Figure 14.11 Yield Spreads &amp;quot;&quot;/&gt;&lt;property id=&quot;20307&quot; value=&quot;324&quot;/&gt;&lt;/object&gt;&lt;object type=&quot;3&quot; unique_id=&quot;10034&quot;&gt;&lt;property id=&quot;20148&quot; value=&quot;5&quot;/&gt;&lt;property id=&quot;20300&quot; value=&quot;Slide 31 - &amp;quot;Credit Default Swaps&amp;quot;&quot;/&gt;&lt;property id=&quot;20307&quot; value=&quot;333&quot;/&gt;&lt;/object&gt;&lt;object type=&quot;3&quot; unique_id=&quot;10035&quot;&gt;&lt;property id=&quot;20148&quot; value=&quot;5&quot;/&gt;&lt;property id=&quot;20300&quot; value=&quot;Slide 32 - &amp;quot;Credit Default Swaps&amp;quot;&quot;/&gt;&lt;property id=&quot;20307&quot; value=&quot;334&quot;/&gt;&lt;/object&gt;&lt;object type=&quot;3&quot; unique_id=&quot;10036&quot;&gt;&lt;property id=&quot;20148&quot; value=&quot;5&quot;/&gt;&lt;property id=&quot;20300&quot; value=&quot;Slide 33 - &amp;quot;Figure 14.12 Prices of Credit Default Swaps&amp;quot;&quot;/&gt;&lt;property id=&quot;20307&quot; value=&quot;335&quot;/&gt;&lt;/object&gt;&lt;object type=&quot;3&quot; unique_id=&quot;10037&quot;&gt;&lt;property id=&quot;20148&quot; value=&quot;5&quot;/&gt;&lt;property id=&quot;20300&quot; value=&quot;Slide 34 - &amp;quot;Credit Risk and Collateralized Debt Obligations (CDOs)&amp;quot;&quot;/&gt;&lt;property id=&quot;20307&quot; value=&quot;325&quot;/&gt;&lt;/object&gt;&lt;object type=&quot;3&quot; unique_id=&quot;10038&quot;&gt;&lt;property id=&quot;20148&quot; value=&quot;5&quot;/&gt;&lt;property id=&quot;20300&quot; value=&quot;Slide 35 - &amp;quot;Figure 14.13 Collateralized Debt Obligations&amp;quot;&quot;/&gt;&lt;property id=&quot;20307&quot; value=&quot;326&quot;/&gt;&lt;/object&gt;&lt;/object&gt;&lt;/object&gt;&lt;/database&gt;"/>
  <p:tag name="SECTOMILLISECCONVERTED" val="1"/>
</p:tagLst>
</file>

<file path=ppt/theme/theme1.xml><?xml version="1.0" encoding="utf-8"?>
<a:theme xmlns:a="http://schemas.openxmlformats.org/drawingml/2006/main" name="Contemporary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1417</TotalTime>
  <Words>1543</Words>
  <Application>Microsoft Office PowerPoint</Application>
  <PresentationFormat>On-screen Show (4:3)</PresentationFormat>
  <Paragraphs>334</Paragraphs>
  <Slides>62</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0" baseType="lpstr">
      <vt:lpstr>Symbol</vt:lpstr>
      <vt:lpstr>Lucida Grande</vt:lpstr>
      <vt:lpstr>Corbel</vt:lpstr>
      <vt:lpstr>Century Gothic</vt:lpstr>
      <vt:lpstr>Arial</vt:lpstr>
      <vt:lpstr>Times New Roman</vt:lpstr>
      <vt:lpstr>Contemporary blue</vt:lpstr>
      <vt:lpstr>Equation</vt:lpstr>
      <vt:lpstr>FIN 377: Investments</vt:lpstr>
      <vt:lpstr> Overview</vt:lpstr>
      <vt:lpstr>General Information</vt:lpstr>
      <vt:lpstr>Exam Policies</vt:lpstr>
      <vt:lpstr>Exam Structure</vt:lpstr>
      <vt:lpstr>Study Suggestions</vt:lpstr>
      <vt:lpstr>Study Suggestions</vt:lpstr>
      <vt:lpstr>Studying for Conceptual Questions</vt:lpstr>
      <vt:lpstr>Studying for Calculations</vt:lpstr>
      <vt:lpstr> Topic 1: The Investment Setting</vt:lpstr>
      <vt:lpstr>Overview</vt:lpstr>
      <vt:lpstr>Measures of Return and Risk</vt:lpstr>
      <vt:lpstr>Mean (Average)</vt:lpstr>
      <vt:lpstr>Mean (Average)</vt:lpstr>
      <vt:lpstr>Variance</vt:lpstr>
      <vt:lpstr>Standard Deviation </vt:lpstr>
      <vt:lpstr>Covariance</vt:lpstr>
      <vt:lpstr>Correlation </vt:lpstr>
      <vt:lpstr>Statistical Calculations</vt:lpstr>
      <vt:lpstr>Coefficient of Variation (CV)</vt:lpstr>
      <vt:lpstr>Sharpe Ratio</vt:lpstr>
      <vt:lpstr>Holding Period Return (HPR)</vt:lpstr>
      <vt:lpstr>Mean Historical Returns</vt:lpstr>
      <vt:lpstr>Rate Conversions</vt:lpstr>
      <vt:lpstr>Risk</vt:lpstr>
      <vt:lpstr>Determinants of Required Rates of Return</vt:lpstr>
      <vt:lpstr>Factors Influencing the Nominal Risk-Free Rate (NRFR)</vt:lpstr>
      <vt:lpstr>Real versus Nominal CFs</vt:lpstr>
      <vt:lpstr>Topic 2: Organization and Functioning of Securities Markets</vt:lpstr>
      <vt:lpstr>Overview</vt:lpstr>
      <vt:lpstr>Markets</vt:lpstr>
      <vt:lpstr>Types of Orders</vt:lpstr>
      <vt:lpstr>Topic 3: Asset Allocation and Security Decision</vt:lpstr>
      <vt:lpstr>Overview</vt:lpstr>
      <vt:lpstr>Investment Strategies over an Investor’s Lifetime</vt:lpstr>
      <vt:lpstr>Portfolio Management Process</vt:lpstr>
      <vt:lpstr>Policy Statement</vt:lpstr>
      <vt:lpstr>Asset Allocation</vt:lpstr>
      <vt:lpstr>Global Investments</vt:lpstr>
      <vt:lpstr>Historical Risk-Returns on Alternative Investments</vt:lpstr>
      <vt:lpstr>Topic 4: An Introduction to Portfolio Management</vt:lpstr>
      <vt:lpstr>Overview</vt:lpstr>
      <vt:lpstr>Background Assumptions</vt:lpstr>
      <vt:lpstr>Diversification</vt:lpstr>
      <vt:lpstr>Standard Deviation of a Portfolio</vt:lpstr>
      <vt:lpstr>Markowitz Portfolio Theory</vt:lpstr>
      <vt:lpstr>Portfolio Variance Formula</vt:lpstr>
      <vt:lpstr>Two-Asset Portfolio Variance Formula</vt:lpstr>
      <vt:lpstr>Portfolio Standard Deviation Formula</vt:lpstr>
      <vt:lpstr>Two-Asset Standard Deviation Formula</vt:lpstr>
      <vt:lpstr>Efficient Frontier</vt:lpstr>
      <vt:lpstr>Efficient Frontier and Investor Utility</vt:lpstr>
      <vt:lpstr>Capital Market Line</vt:lpstr>
      <vt:lpstr>Combining Risk-Free Asset with a Risky Portfolio</vt:lpstr>
      <vt:lpstr>Topic 5: Asset Pricing Models</vt:lpstr>
      <vt:lpstr>Overview</vt:lpstr>
      <vt:lpstr>CAPM </vt:lpstr>
      <vt:lpstr>The Security Market Line (SML)</vt:lpstr>
      <vt:lpstr>Empirical Tests of the CAPM</vt:lpstr>
      <vt:lpstr>The Market Portfolio: Theory versus Practice</vt:lpstr>
      <vt:lpstr>Arbitrage Pricing Theory</vt:lpstr>
      <vt:lpstr>Multifactor Models and Risk Estimation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Sue</dc:creator>
  <cp:lastModifiedBy>Schrenk, Lawrence</cp:lastModifiedBy>
  <cp:revision>232</cp:revision>
  <dcterms:created xsi:type="dcterms:W3CDTF">2004-10-03T21:09:17Z</dcterms:created>
  <dcterms:modified xsi:type="dcterms:W3CDTF">2020-02-29T14:39:40Z</dcterms:modified>
</cp:coreProperties>
</file>