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90"/>
  </p:notesMasterIdLst>
  <p:handoutMasterIdLst>
    <p:handoutMasterId r:id="rId91"/>
  </p:handoutMasterIdLst>
  <p:sldIdLst>
    <p:sldId id="381" r:id="rId2"/>
    <p:sldId id="393" r:id="rId3"/>
    <p:sldId id="395" r:id="rId4"/>
    <p:sldId id="396" r:id="rId5"/>
    <p:sldId id="394" r:id="rId6"/>
    <p:sldId id="312" r:id="rId7"/>
    <p:sldId id="313" r:id="rId8"/>
    <p:sldId id="314" r:id="rId9"/>
    <p:sldId id="315" r:id="rId10"/>
    <p:sldId id="316" r:id="rId11"/>
    <p:sldId id="317" r:id="rId12"/>
    <p:sldId id="402" r:id="rId13"/>
    <p:sldId id="403" r:id="rId14"/>
    <p:sldId id="404" r:id="rId15"/>
    <p:sldId id="318" r:id="rId16"/>
    <p:sldId id="319" r:id="rId17"/>
    <p:sldId id="320" r:id="rId18"/>
    <p:sldId id="321" r:id="rId19"/>
    <p:sldId id="322" r:id="rId20"/>
    <p:sldId id="327" r:id="rId21"/>
    <p:sldId id="325" r:id="rId22"/>
    <p:sldId id="405" r:id="rId23"/>
    <p:sldId id="328" r:id="rId24"/>
    <p:sldId id="334" r:id="rId25"/>
    <p:sldId id="335" r:id="rId26"/>
    <p:sldId id="336" r:id="rId27"/>
    <p:sldId id="338" r:id="rId28"/>
    <p:sldId id="339" r:id="rId29"/>
    <p:sldId id="340" r:id="rId30"/>
    <p:sldId id="341" r:id="rId31"/>
    <p:sldId id="342" r:id="rId32"/>
    <p:sldId id="344" r:id="rId33"/>
    <p:sldId id="345" r:id="rId34"/>
    <p:sldId id="407" r:id="rId35"/>
    <p:sldId id="348" r:id="rId36"/>
    <p:sldId id="349" r:id="rId37"/>
    <p:sldId id="352" r:id="rId38"/>
    <p:sldId id="353" r:id="rId39"/>
    <p:sldId id="354" r:id="rId40"/>
    <p:sldId id="360" r:id="rId41"/>
    <p:sldId id="362" r:id="rId42"/>
    <p:sldId id="304" r:id="rId43"/>
    <p:sldId id="409" r:id="rId44"/>
    <p:sldId id="299" r:id="rId45"/>
    <p:sldId id="410" r:id="rId46"/>
    <p:sldId id="300" r:id="rId47"/>
    <p:sldId id="302" r:id="rId48"/>
    <p:sldId id="363" r:id="rId49"/>
    <p:sldId id="367" r:id="rId50"/>
    <p:sldId id="365" r:id="rId51"/>
    <p:sldId id="368" r:id="rId52"/>
    <p:sldId id="369" r:id="rId53"/>
    <p:sldId id="408" r:id="rId54"/>
    <p:sldId id="372" r:id="rId55"/>
    <p:sldId id="301" r:id="rId56"/>
    <p:sldId id="398" r:id="rId57"/>
    <p:sldId id="373" r:id="rId58"/>
    <p:sldId id="306" r:id="rId59"/>
    <p:sldId id="399" r:id="rId60"/>
    <p:sldId id="375" r:id="rId61"/>
    <p:sldId id="378" r:id="rId62"/>
    <p:sldId id="377" r:id="rId63"/>
    <p:sldId id="382" r:id="rId64"/>
    <p:sldId id="400" r:id="rId65"/>
    <p:sldId id="384" r:id="rId66"/>
    <p:sldId id="401" r:id="rId67"/>
    <p:sldId id="385" r:id="rId68"/>
    <p:sldId id="437" r:id="rId69"/>
    <p:sldId id="438" r:id="rId70"/>
    <p:sldId id="415" r:id="rId71"/>
    <p:sldId id="439" r:id="rId72"/>
    <p:sldId id="416" r:id="rId73"/>
    <p:sldId id="417" r:id="rId74"/>
    <p:sldId id="418" r:id="rId75"/>
    <p:sldId id="419" r:id="rId76"/>
    <p:sldId id="420" r:id="rId77"/>
    <p:sldId id="421" r:id="rId78"/>
    <p:sldId id="422" r:id="rId79"/>
    <p:sldId id="423" r:id="rId80"/>
    <p:sldId id="424" r:id="rId81"/>
    <p:sldId id="425" r:id="rId82"/>
    <p:sldId id="350" r:id="rId83"/>
    <p:sldId id="426" r:id="rId84"/>
    <p:sldId id="427" r:id="rId85"/>
    <p:sldId id="355" r:id="rId86"/>
    <p:sldId id="358" r:id="rId87"/>
    <p:sldId id="357" r:id="rId88"/>
    <p:sldId id="359" r:id="rId89"/>
  </p:sldIdLst>
  <p:sldSz cx="9144000" cy="6858000" type="screen4x3"/>
  <p:notesSz cx="6858000" cy="9144000"/>
  <p:custDataLst>
    <p:tags r:id="rId9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B3C3D3"/>
    <a:srgbClr val="002B5C"/>
    <a:srgbClr val="ADC6D7"/>
    <a:srgbClr val="00BEB9"/>
    <a:srgbClr val="00CAC5"/>
    <a:srgbClr val="00CFCA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526" autoAdjust="0"/>
    <p:restoredTop sz="96163" autoAdjust="0"/>
  </p:normalViewPr>
  <p:slideViewPr>
    <p:cSldViewPr>
      <p:cViewPr varScale="1">
        <p:scale>
          <a:sx n="114" d="100"/>
          <a:sy n="114" d="100"/>
        </p:scale>
        <p:origin x="118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4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notesMaster" Target="notesMasters/notesMaster1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commentAuthors" Target="commentAuthors.xml"/><Relationship Id="rId98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wrence Schrenk" userId="17420824_tp_dropbox" providerId="OAuth2" clId="{C3A6E505-8F32-CC42-9AF3-B6DAADE67270}"/>
    <pc:docChg chg="modSld">
      <pc:chgData name="Lawrence Schrenk" userId="17420824_tp_dropbox" providerId="OAuth2" clId="{C3A6E505-8F32-CC42-9AF3-B6DAADE67270}" dt="2019-10-28T15:58:52.892" v="1" actId="1076"/>
      <pc:docMkLst>
        <pc:docMk/>
      </pc:docMkLst>
      <pc:sldChg chg="modSp">
        <pc:chgData name="Lawrence Schrenk" userId="17420824_tp_dropbox" providerId="OAuth2" clId="{C3A6E505-8F32-CC42-9AF3-B6DAADE67270}" dt="2019-10-28T15:58:52.892" v="1" actId="1076"/>
        <pc:sldMkLst>
          <pc:docMk/>
          <pc:sldMk cId="1469312952" sldId="393"/>
        </pc:sldMkLst>
        <pc:spChg chg="mod">
          <ac:chgData name="Lawrence Schrenk" userId="17420824_tp_dropbox" providerId="OAuth2" clId="{C3A6E505-8F32-CC42-9AF3-B6DAADE67270}" dt="2019-10-28T15:58:52.892" v="1" actId="1076"/>
          <ac:spMkLst>
            <pc:docMk/>
            <pc:sldMk cId="1469312952" sldId="393"/>
            <ac:spMk id="2" creationId="{00000000-0000-0000-0000-0000000000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10T13:52:48.083" idx="1">
    <p:pos x="10" y="10"/>
    <p:text>The intended meaning is not clear.</p:text>
    <p:extLst>
      <p:ext uri="{C676402C-5697-4E1C-873F-D02D1690AC5C}">
        <p15:threadingInfo xmlns:p15="http://schemas.microsoft.com/office/powerpoint/2012/main" timeZoneBias="30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62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03F7FA54-1521-4DD7-9404-29EC1BA7038B}" type="datetimeFigureOut">
              <a:rPr lang="en-US"/>
              <a:pPr>
                <a:defRPr/>
              </a:pPr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EBFD8F90-EA37-43C3-8ED6-D915013D74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20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9B0788-2A1B-464C-A1E4-F45ADCBFDFEA}" type="slidenum">
              <a:rPr lang="en-US"/>
              <a:pPr/>
              <a:t>12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7163" y="898525"/>
            <a:ext cx="4003675" cy="3003550"/>
          </a:xfrm>
          <a:ln cap="flat"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98F982-5A4A-4893-AFDC-D94CA24E1AEA}" type="slidenum">
              <a:rPr lang="en-US"/>
              <a:pPr/>
              <a:t>13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7163" y="898525"/>
            <a:ext cx="4003675" cy="3003550"/>
          </a:xfrm>
          <a:ln cap="flat"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>
                <a:latin typeface="Century Gothic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95839"/>
            <a:ext cx="5638273" cy="30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26181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641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latin typeface="Century Gothic" pitchFamily="34" charset="0"/>
              </a:defRPr>
            </a:lvl1pPr>
          </a:lstStyle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98013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95549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80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8861331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/>
              <a:t>Click to edit Master title style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8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42" y="428"/>
            <a:ext cx="9142858" cy="6857143"/>
          </a:xfrm>
          <a:prstGeom prst="rect">
            <a:avLst/>
          </a:prstGeom>
          <a:noFill/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771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dirty="0"/>
              <a:t>Click to edit Master title style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771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315200" y="6324600"/>
            <a:ext cx="1372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142B5BB-0271-4951-9864-F5338956FB8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of 88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5371" y="6324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9EF39E9-0DEB-488D-A1FF-A8C274C77028}" type="datetime12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10:33 PM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971" y="6157813"/>
            <a:ext cx="1219200" cy="66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2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</p:sldLayoutIdLst>
  <p:transition spd="med">
    <p:fade thruBlk="1"/>
  </p:transition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4400" b="1">
          <a:solidFill>
            <a:schemeClr val="tx1">
              <a:alpha val="100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3600">
          <a:latin typeface="Arial" panose="020B0604020202020204" pitchFamily="34" charset="0"/>
          <a:cs typeface="Arial" panose="020B0604020202020204" pitchFamily="34" charset="0"/>
        </a:defRPr>
      </a:lvl1pPr>
      <a:lvl2pPr marL="742950" indent="-285750" eaLnBrk="1" hangingPunct="1">
        <a:buChar char="–"/>
        <a:defRPr sz="2800"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eaLnBrk="1" hangingPunct="1">
        <a:buChar char="•"/>
        <a:defRPr sz="2400"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eaLnBrk="1" hangingPunct="1">
        <a:buChar char="–"/>
        <a:defRPr sz="2000"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eaLnBrk="1" hangingPunct="1">
        <a:buChar char="»"/>
        <a:defRPr sz="1800"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8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3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7.w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8.w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9.w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0.w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094577"/>
            <a:ext cx="8153400" cy="1306223"/>
          </a:xfrm>
        </p:spPr>
        <p:txBody>
          <a:bodyPr>
            <a:normAutofit/>
          </a:bodyPr>
          <a:lstStyle/>
          <a:p>
            <a:r>
              <a:rPr lang="en-US"/>
              <a:t>Topic 6: </a:t>
            </a:r>
            <a:r>
              <a:rPr lang="en-US" dirty="0"/>
              <a:t>Bond Fundamentals and Valuation</a:t>
            </a:r>
          </a:p>
          <a:p>
            <a:r>
              <a:rPr lang="en-US" sz="2400" dirty="0"/>
              <a:t>Larry Schrenk, Instructor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 377: Investments</a:t>
            </a:r>
          </a:p>
        </p:txBody>
      </p:sp>
    </p:spTree>
    <p:extLst>
      <p:ext uri="{BB962C8B-B14F-4D97-AF65-F5344CB8AC3E}">
        <p14:creationId xmlns:p14="http://schemas.microsoft.com/office/powerpoint/2010/main" val="3434617955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12.1.1 Bond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Indenture provisions</a:t>
            </a:r>
          </a:p>
          <a:p>
            <a:pPr lvl="1">
              <a:lnSpc>
                <a:spcPct val="11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The indenture is the contract between the issuer and the bondholder specifying the issuer’s legal requirements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12.1.1 Bond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Features affecting a bond’s maturity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Call option</a:t>
            </a:r>
            <a:endParaRPr lang="en-US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Deferred call</a:t>
            </a:r>
          </a:p>
          <a:p>
            <a:pPr lvl="2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Call premium</a:t>
            </a:r>
          </a:p>
          <a:p>
            <a:pPr lvl="3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Amount above par value for prematurely retiring the bond</a:t>
            </a:r>
            <a:endParaRPr lang="en-US" sz="1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Nonrefunding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provision</a:t>
            </a:r>
          </a:p>
          <a:p>
            <a:pPr lvl="2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Prohibits call</a:t>
            </a:r>
            <a:endParaRPr lang="en-US" sz="1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Sinking fund</a:t>
            </a:r>
          </a:p>
          <a:p>
            <a:pPr lvl="2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Bond paid off systematically over its life</a:t>
            </a:r>
            <a:endParaRPr lang="en-US" sz="1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295400"/>
          </a:xfrm>
          <a:noFill/>
          <a:ln/>
        </p:spPr>
        <p:txBody>
          <a:bodyPr lIns="95250" tIns="47625" rIns="95250" bIns="47625">
            <a:noAutofit/>
          </a:bodyPr>
          <a:lstStyle/>
          <a:p>
            <a:pPr defTabSz="873125"/>
            <a:r>
              <a:rPr lang="en-US" sz="4000" dirty="0"/>
              <a:t>Features of a May Department Stores Bond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675" y="2057400"/>
            <a:ext cx="8364538" cy="4046538"/>
          </a:xfrm>
          <a:noFill/>
          <a:ln/>
        </p:spPr>
        <p:txBody>
          <a:bodyPr lIns="95250" tIns="47625" rIns="95250" bIns="47625"/>
          <a:lstStyle/>
          <a:p>
            <a:pPr marL="0" indent="0" defTabSz="873125">
              <a:buFontTx/>
              <a:buNone/>
              <a:tabLst>
                <a:tab pos="2439988" algn="l"/>
                <a:tab pos="4167188" algn="l"/>
              </a:tabLst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Terms		Explanations</a:t>
            </a:r>
          </a:p>
          <a:p>
            <a:pPr marL="0" indent="0" defTabSz="873125">
              <a:spcBef>
                <a:spcPct val="100000"/>
              </a:spcBef>
              <a:buFontTx/>
              <a:buNone/>
              <a:tabLst>
                <a:tab pos="2439988" algn="l"/>
                <a:tab pos="4167188" algn="l"/>
              </a:tabLst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Amount of issue	$125 million	The company will issue $125 million worth 			of bonds.</a:t>
            </a:r>
          </a:p>
          <a:p>
            <a:pPr marL="0" indent="0" defTabSz="873125">
              <a:buFontTx/>
              <a:buNone/>
              <a:tabLst>
                <a:tab pos="2439988" algn="l"/>
                <a:tab pos="4167188" algn="l"/>
              </a:tabLst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Date of issue	 2/28/86	The bonds were sold on 2/28/86.</a:t>
            </a:r>
          </a:p>
          <a:p>
            <a:pPr marL="0" indent="0" defTabSz="873125">
              <a:buFontTx/>
              <a:buNone/>
              <a:tabLst>
                <a:tab pos="2439988" algn="l"/>
                <a:tab pos="4167188" algn="l"/>
              </a:tabLst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Maturity	 3/1/16	The principal will be paid in 30 years.</a:t>
            </a:r>
          </a:p>
          <a:p>
            <a:pPr marL="0" indent="0" defTabSz="873125">
              <a:buFontTx/>
              <a:buNone/>
              <a:tabLst>
                <a:tab pos="2439988" algn="l"/>
                <a:tab pos="4167188" algn="l"/>
              </a:tabLst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Annual coupon	 9.25	The denomination of the bonds is 			$1,000. Each bondholder will receive 			$92.50 per bond per year (9.25% of the 		face value).</a:t>
            </a:r>
          </a:p>
          <a:p>
            <a:pPr marL="0" indent="0" defTabSz="873125">
              <a:buFontTx/>
              <a:buNone/>
              <a:tabLst>
                <a:tab pos="2439988" algn="l"/>
                <a:tab pos="4167188" algn="l"/>
              </a:tabLst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Offer price	 100	The offer price will be 100% of the 			$1,000 face value per bond.</a:t>
            </a:r>
          </a:p>
          <a:p>
            <a:pPr marL="0" indent="0" defTabSz="873125">
              <a:buFontTx/>
              <a:buNone/>
              <a:tabLst>
                <a:tab pos="2439988" algn="l"/>
                <a:tab pos="4167188" algn="l"/>
              </a:tabLst>
            </a:pPr>
            <a:endParaRPr lang="en-US" sz="1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538163" y="2435225"/>
            <a:ext cx="3557587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4703763" y="2435225"/>
            <a:ext cx="37973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13949"/>
      </p:ext>
    </p:extLst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295400"/>
          </a:xfrm>
          <a:noFill/>
          <a:ln/>
        </p:spPr>
        <p:txBody>
          <a:bodyPr lIns="95250" tIns="47625" rIns="95250" bIns="47625">
            <a:noAutofit/>
          </a:bodyPr>
          <a:lstStyle/>
          <a:p>
            <a:pPr defTabSz="873125"/>
            <a:r>
              <a:rPr lang="en-US" sz="4000" dirty="0"/>
              <a:t>Features of a May Department Stores Bond (concluded)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150225" cy="4892675"/>
          </a:xfrm>
          <a:noFill/>
          <a:ln/>
        </p:spPr>
        <p:txBody>
          <a:bodyPr lIns="95250" tIns="47625" rIns="95250" bIns="47625">
            <a:normAutofit/>
          </a:bodyPr>
          <a:lstStyle/>
          <a:p>
            <a:pPr marL="0" indent="0" defTabSz="873125">
              <a:lnSpc>
                <a:spcPct val="90000"/>
              </a:lnSpc>
              <a:buFontTx/>
              <a:buNone/>
              <a:tabLst>
                <a:tab pos="2439988" algn="l"/>
                <a:tab pos="4167188" algn="l"/>
              </a:tabLst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Terms		Explanations</a:t>
            </a:r>
          </a:p>
          <a:p>
            <a:pPr marL="0" indent="0" defTabSz="873125">
              <a:lnSpc>
                <a:spcPct val="90000"/>
              </a:lnSpc>
              <a:spcBef>
                <a:spcPct val="100000"/>
              </a:spcBef>
              <a:buFontTx/>
              <a:buNone/>
              <a:tabLst>
                <a:tab pos="2439988" algn="l"/>
                <a:tab pos="4167188" algn="l"/>
              </a:tabLst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Coupon payment dates	3/1, 9/31	Coupons of $92.50/2 = $46.25 will be 			paid on these dates.</a:t>
            </a:r>
          </a:p>
          <a:p>
            <a:pPr marL="0" indent="0" defTabSz="873125">
              <a:lnSpc>
                <a:spcPct val="35000"/>
              </a:lnSpc>
              <a:spcBef>
                <a:spcPct val="85000"/>
              </a:spcBef>
              <a:buFontTx/>
              <a:buNone/>
              <a:tabLst>
                <a:tab pos="2439988" algn="l"/>
                <a:tab pos="4167188" algn="l"/>
              </a:tabLst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Security	None	The bonds are debentures.</a:t>
            </a:r>
          </a:p>
          <a:p>
            <a:pPr marL="0" indent="0" defTabSz="873125">
              <a:lnSpc>
                <a:spcPct val="115000"/>
              </a:lnSpc>
              <a:spcBef>
                <a:spcPct val="85000"/>
              </a:spcBef>
              <a:buFontTx/>
              <a:buNone/>
              <a:tabLst>
                <a:tab pos="2439988" algn="l"/>
                <a:tab pos="4167188" algn="l"/>
              </a:tabLst>
            </a:pPr>
            <a:r>
              <a:rPr lang="en-US" sz="1500" dirty="0">
                <a:solidFill>
                  <a:schemeClr val="tx1"/>
                </a:solidFill>
                <a:latin typeface="Arial" charset="0"/>
              </a:rPr>
              <a:t>Sinking fund	Annual, toward  	The firm will make annual payments 	 the sinking fund.</a:t>
            </a:r>
            <a:r>
              <a:rPr lang="en-US" sz="16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500" dirty="0">
                <a:solidFill>
                  <a:schemeClr val="tx1"/>
                </a:solidFill>
                <a:latin typeface="Arial" charset="0"/>
              </a:rPr>
              <a:t>	beginning 3/1/97	</a:t>
            </a:r>
            <a:br>
              <a:rPr lang="en-US" sz="1600" dirty="0">
                <a:solidFill>
                  <a:schemeClr val="tx1"/>
                </a:solidFill>
                <a:latin typeface="Arial" charset="0"/>
              </a:rPr>
            </a:br>
            <a:r>
              <a:rPr lang="en-US" sz="1600" dirty="0">
                <a:solidFill>
                  <a:schemeClr val="tx1"/>
                </a:solidFill>
                <a:latin typeface="Arial" charset="0"/>
              </a:rPr>
              <a:t>Call Provision	Not callable	The bonds have a deferred call 		before 2/28/93</a:t>
            </a:r>
          </a:p>
          <a:p>
            <a:pPr marL="0" indent="0" defTabSz="873125">
              <a:lnSpc>
                <a:spcPct val="95000"/>
              </a:lnSpc>
              <a:spcBef>
                <a:spcPct val="85000"/>
              </a:spcBef>
              <a:buFontTx/>
              <a:buNone/>
              <a:tabLst>
                <a:tab pos="2439988" algn="l"/>
                <a:tab pos="4167188" algn="l"/>
              </a:tabLst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Call price	106.48 initially,	After  2/28/93, the company can buy 	declining to 100		back the bonds for $1,064.80 per bond, 			declining to $1,000 on 2/28/05.</a:t>
            </a:r>
          </a:p>
          <a:p>
            <a:pPr marL="0" indent="0" defTabSz="873125">
              <a:lnSpc>
                <a:spcPct val="95000"/>
              </a:lnSpc>
              <a:spcBef>
                <a:spcPct val="85000"/>
              </a:spcBef>
              <a:buFontTx/>
              <a:buNone/>
              <a:tabLst>
                <a:tab pos="2439988" algn="l"/>
                <a:tab pos="4167188" algn="l"/>
              </a:tabLst>
            </a:pPr>
            <a:r>
              <a:rPr lang="en-US" sz="1600" dirty="0">
                <a:solidFill>
                  <a:schemeClr val="tx1"/>
                </a:solidFill>
                <a:latin typeface="Arial" charset="0"/>
              </a:rPr>
              <a:t>Rating	Moody’s </a:t>
            </a:r>
            <a:r>
              <a:rPr lang="en-US" sz="1600" dirty="0" err="1">
                <a:solidFill>
                  <a:schemeClr val="tx1"/>
                </a:solidFill>
                <a:latin typeface="Arial" charset="0"/>
              </a:rPr>
              <a:t>A2</a:t>
            </a:r>
            <a:r>
              <a:rPr lang="en-US" sz="1600" dirty="0">
                <a:solidFill>
                  <a:schemeClr val="tx1"/>
                </a:solidFill>
                <a:latin typeface="Arial" charset="0"/>
              </a:rPr>
              <a:t>	This is one of Moody’s higher ratings. 			The bonds have a low probability </a:t>
            </a:r>
            <a:br>
              <a:rPr lang="en-US" sz="1600" dirty="0">
                <a:solidFill>
                  <a:schemeClr val="tx1"/>
                </a:solidFill>
                <a:latin typeface="Arial" charset="0"/>
              </a:rPr>
            </a:br>
            <a:r>
              <a:rPr lang="en-US" sz="1600" dirty="0">
                <a:solidFill>
                  <a:schemeClr val="tx1"/>
                </a:solidFill>
                <a:latin typeface="Arial" charset="0"/>
              </a:rPr>
              <a:t>		of default.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550863" y="1654175"/>
            <a:ext cx="3557587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4718050" y="1654175"/>
            <a:ext cx="3795713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672343"/>
      </p:ext>
    </p:extLst>
  </p:cSld>
  <p:clrMapOvr>
    <a:masterClrMapping/>
  </p:clrMapOvr>
  <p:transition spd="med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12.2 The Global Bond Market Structure</a:t>
            </a:r>
          </a:p>
        </p:txBody>
      </p:sp>
    </p:spTree>
    <p:extLst>
      <p:ext uri="{BB962C8B-B14F-4D97-AF65-F5344CB8AC3E}">
        <p14:creationId xmlns:p14="http://schemas.microsoft.com/office/powerpoint/2010/main" val="1690765022"/>
      </p:ext>
    </p:extLst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12.2 The Global Bond Market Structure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Fixed-income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securities </a:t>
            </a:r>
            <a:r>
              <a:rPr lang="en-US" dirty="0"/>
              <a:t>market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substantially larger than equity exchanges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Equity less than 10 percent of all new security issues (US 2010)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12.2 The Global Bond Market Structure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079" y="1752600"/>
            <a:ext cx="9067800" cy="4078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12.2.1 Participating Issuers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Sovereign bonds</a:t>
            </a:r>
          </a:p>
          <a:p>
            <a:pPr>
              <a:lnSpc>
                <a:spcPct val="110000"/>
              </a:lnSpc>
            </a:pPr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Quasi and foreign governments (including agency bonds)</a:t>
            </a:r>
          </a:p>
          <a:p>
            <a:pPr>
              <a:lnSpc>
                <a:spcPct val="110000"/>
              </a:lnSpc>
            </a:pPr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Securitized and collateralized bonds from  governments or corporations</a:t>
            </a:r>
          </a:p>
          <a:p>
            <a:pPr>
              <a:lnSpc>
                <a:spcPct val="110000"/>
              </a:lnSpc>
            </a:pPr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Directly issued corporate bonds</a:t>
            </a:r>
          </a:p>
          <a:p>
            <a:pPr>
              <a:lnSpc>
                <a:spcPct val="110000"/>
              </a:lnSpc>
            </a:pPr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High-yield and/or emerging market bonds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12.2.1 Participating Issuers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496872"/>
            <a:ext cx="4417750" cy="459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12.2.2 Participating Investors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Individual investors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Institutional investors</a:t>
            </a:r>
          </a:p>
          <a:p>
            <a:pPr lvl="1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Life Insurance Companies</a:t>
            </a:r>
          </a:p>
          <a:p>
            <a:pPr lvl="1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Commercial Banks</a:t>
            </a:r>
          </a:p>
          <a:p>
            <a:pPr lvl="1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Property and Liability Insurance Companies</a:t>
            </a:r>
          </a:p>
          <a:p>
            <a:pPr lvl="1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Pension Funds</a:t>
            </a:r>
          </a:p>
          <a:p>
            <a:pPr lvl="1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Mutual Funds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Two factors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/>
              <a:t>Applicable tax code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Institution’s liability structure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96316" y="1502465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12.1 Basic Features of a Bond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12.2 The Global Bond Market Structure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12.3 Survey of Bond Issues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12.4 Bond Yield Curves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12.5 Bond Valuation and Yields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13.1 Bond Analysis Tools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</p:spTree>
    <p:extLst>
      <p:ext uri="{BB962C8B-B14F-4D97-AF65-F5344CB8AC3E}">
        <p14:creationId xmlns:p14="http://schemas.microsoft.com/office/powerpoint/2010/main" val="1469312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12.2.3 Bond Ratings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Primary risk: Default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The three major rating agencies</a:t>
            </a:r>
          </a:p>
          <a:p>
            <a:pPr lvl="1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Moody’s</a:t>
            </a:r>
          </a:p>
          <a:p>
            <a:pPr lvl="1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Standard and Poor’s</a:t>
            </a:r>
          </a:p>
          <a:p>
            <a:pPr lvl="1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Fitch Investors Service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Description of bond ratings</a:t>
            </a:r>
            <a:endParaRPr lang="en-US" sz="2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Investment-grade securities </a:t>
            </a:r>
          </a:p>
          <a:p>
            <a:pPr lvl="2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Speculative bonds </a:t>
            </a:r>
          </a:p>
          <a:p>
            <a:pPr lvl="2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Income obligations or revenue bonds</a:t>
            </a:r>
          </a:p>
          <a:p>
            <a:pPr lvl="2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Default</a:t>
            </a:r>
          </a:p>
          <a:p>
            <a:pPr lvl="2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High yield or “junk  bonds”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12.2.3 Bond Ratings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0365" y="1502465"/>
            <a:ext cx="4803269" cy="449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12.3 Survey of Bond Issues</a:t>
            </a:r>
          </a:p>
        </p:txBody>
      </p:sp>
    </p:spTree>
    <p:extLst>
      <p:ext uri="{BB962C8B-B14F-4D97-AF65-F5344CB8AC3E}">
        <p14:creationId xmlns:p14="http://schemas.microsoft.com/office/powerpoint/2010/main" val="485083615"/>
      </p:ext>
    </p:extLst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12.3.1 Domestic Government Bonds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70" y="1600200"/>
            <a:ext cx="8457629" cy="4525963"/>
          </a:xfrm>
        </p:spPr>
        <p:txBody>
          <a:bodyPr>
            <a:normAutofit fontScale="92500"/>
          </a:bodyPr>
          <a:lstStyle/>
          <a:p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United States</a:t>
            </a:r>
          </a:p>
          <a:p>
            <a:pPr lvl="1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T-bills, notes, bonds</a:t>
            </a:r>
          </a:p>
          <a:p>
            <a:r>
              <a:rPr lang="en-US" b="1" dirty="0"/>
              <a:t>Japan</a:t>
            </a:r>
          </a:p>
          <a:p>
            <a:pPr lvl="1"/>
            <a:r>
              <a:rPr lang="en-US" dirty="0"/>
              <a:t>Second-largest single country government bond market</a:t>
            </a:r>
          </a:p>
          <a:p>
            <a:r>
              <a:rPr lang="en-US" b="1" dirty="0"/>
              <a:t>United Kingdom </a:t>
            </a:r>
          </a:p>
          <a:p>
            <a:pPr lvl="1"/>
            <a:r>
              <a:rPr lang="en-US" dirty="0"/>
              <a:t>Gilts</a:t>
            </a:r>
          </a:p>
          <a:p>
            <a:r>
              <a:rPr lang="en-US" b="1" dirty="0"/>
              <a:t>Eurozone </a:t>
            </a:r>
          </a:p>
          <a:p>
            <a:pPr lvl="1"/>
            <a:r>
              <a:rPr lang="en-US" dirty="0"/>
              <a:t>Combined value larger than the Japanese market </a:t>
            </a:r>
          </a:p>
          <a:p>
            <a:pPr lvl="1"/>
            <a:r>
              <a:rPr lang="en-US" dirty="0"/>
              <a:t>All denominated in euros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12.3.2 Government Agency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Government obligations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issued through specific agency</a:t>
            </a:r>
          </a:p>
          <a:p>
            <a:pPr>
              <a:lnSpc>
                <a:spcPct val="90000"/>
              </a:lnSpc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Not direct Treasury issues, but carry the full faith and credit of U.S. government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Some subject to state and local income tax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12.3.2 Government Agency Issues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" y="1464715"/>
            <a:ext cx="7629525" cy="450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12.3.3 Municipal Bonds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Types:</a:t>
            </a:r>
          </a:p>
          <a:p>
            <a:pPr lvl="1"/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General obligation (GO) bonds</a:t>
            </a:r>
          </a:p>
          <a:p>
            <a:pPr lvl="1"/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Revenue bonds</a:t>
            </a:r>
          </a:p>
          <a:p>
            <a:pPr lvl="1"/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Interest payments are exempt from federal income tax</a:t>
            </a:r>
          </a:p>
          <a:p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Convert the tax-free yield of a municipal to an equivalent taxable yield (ETY) as follows:</a:t>
            </a:r>
          </a:p>
          <a:p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>
              <a:buNone/>
            </a:pPr>
            <a:r>
              <a:rPr lang="en-US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</a:p>
          <a:p>
            <a:pPr lvl="1">
              <a:buNone/>
            </a:pPr>
            <a:r>
              <a:rPr lang="en-US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	ETY = equivalent taxable yield</a:t>
            </a:r>
          </a:p>
          <a:p>
            <a:pPr lvl="1">
              <a:buNone/>
            </a:pPr>
            <a:r>
              <a:rPr lang="en-US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	i = yield of the municipal obligations</a:t>
            </a:r>
          </a:p>
          <a:p>
            <a:pPr lvl="1">
              <a:buNone/>
            </a:pPr>
            <a:r>
              <a:rPr lang="en-US" sz="1600" noProof="0" dirty="0">
                <a:latin typeface="Arial" panose="020B0604020202020204" pitchFamily="34" charset="0"/>
                <a:cs typeface="Arial" panose="020B0604020202020204" pitchFamily="34" charset="0"/>
              </a:rPr>
              <a:t>	t = marginal tax rate of the investor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F54420D-3BF3-4908-920F-1FC25F0B40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494906"/>
              </p:ext>
            </p:extLst>
          </p:nvPr>
        </p:nvGraphicFramePr>
        <p:xfrm>
          <a:off x="5105400" y="4332914"/>
          <a:ext cx="18899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3" imgW="812520" imgH="393480" progId="Equation.DSMT4">
                  <p:embed/>
                </p:oleObj>
              </mc:Choice>
              <mc:Fallback>
                <p:oleObj name="Equation" r:id="rId3" imgW="81252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F54420D-3BF3-4908-920F-1FC25F0B40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05400" y="4332914"/>
                        <a:ext cx="1889937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457200" y="2438400"/>
            <a:ext cx="4038600" cy="3687763"/>
          </a:xfrm>
        </p:spPr>
        <p:txBody>
          <a:bodyPr>
            <a:normAutofit fontScale="62500" lnSpcReduction="20000"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Debentures</a:t>
            </a:r>
            <a:endParaRPr lang="en-US" sz="2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First-mortgage issues</a:t>
            </a:r>
            <a:endParaRPr lang="en-US" sz="2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Convertible obligations</a:t>
            </a:r>
            <a:endParaRPr lang="en-US" sz="2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Bonds with warrants</a:t>
            </a:r>
            <a:endParaRPr lang="en-US" sz="2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Subordinated debentures</a:t>
            </a:r>
            <a:endParaRPr lang="en-US" sz="2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Income bonds (similar to municipal revenue bonds)</a:t>
            </a:r>
            <a:endParaRPr lang="en-US" sz="2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Collateral trust bonds backed by financial assets</a:t>
            </a:r>
          </a:p>
          <a:p>
            <a:r>
              <a:rPr lang="en-US" sz="3700" dirty="0"/>
              <a:t>Equipment trust certificates</a:t>
            </a:r>
          </a:p>
          <a:p>
            <a:endParaRPr lang="en-US" sz="2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12.3.4 Corporate Bonds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00673D-4388-4CFE-B1B7-47602EF54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2452382"/>
            <a:ext cx="4191000" cy="3673781"/>
          </a:xfrm>
        </p:spPr>
        <p:txBody>
          <a:bodyPr>
            <a:normAutofit fontScale="62500" lnSpcReduction="20000"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Asset-backed securities (ABS) - including mortgage-backed securities (MBS)</a:t>
            </a:r>
            <a:endParaRPr lang="en-US" sz="2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Collateralized mortgage obligations (CMOs) </a:t>
            </a:r>
            <a:endParaRPr lang="en-US" sz="2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Certificates for automobile receivables (CARs)</a:t>
            </a:r>
            <a:endParaRPr lang="en-US" sz="2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Credit card–backed securities</a:t>
            </a:r>
            <a:endParaRPr lang="en-US" sz="28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Collateralized debt obligations (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CDOs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74CD92-3843-433A-B793-A6113E74C930}"/>
              </a:ext>
            </a:extLst>
          </p:cNvPr>
          <p:cNvSpPr txBox="1">
            <a:spLocks/>
          </p:cNvSpPr>
          <p:nvPr/>
        </p:nvSpPr>
        <p:spPr>
          <a:xfrm>
            <a:off x="457200" y="1516447"/>
            <a:ext cx="8229600" cy="92195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1" hangingPunct="1">
              <a:buChar char="–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1" hangingPunct="1"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1" hangingPunct="1">
              <a:buChar char="–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1" hangingPunct="1">
              <a:buChar char="»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ysClr val="windowText" lastClr="000000"/>
                </a:solidFill>
              </a:rPr>
              <a:t>U.S. Corporate Bond Market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</a:pPr>
            <a:r>
              <a:rPr lang="en-US" kern="0" dirty="0">
                <a:solidFill>
                  <a:sysClr val="windowText" lastClr="000000"/>
                </a:solidFill>
              </a:rPr>
              <a:t>Includes utilities, industrials, rail and transportation, and financial issues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12.3.4 Corporate Bonds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2" y="2133600"/>
            <a:ext cx="932222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12.3.5 Nontraditional Bond Coupon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Variable-rate notes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Popular during periods of high interest rates, </a:t>
            </a:r>
          </a:p>
          <a:p>
            <a:pPr lvl="1"/>
            <a:endParaRPr lang="en-US" dirty="0"/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Typically two unique features</a:t>
            </a:r>
          </a:p>
          <a:p>
            <a:pPr lvl="2"/>
            <a:r>
              <a:rPr lang="en-US" dirty="0"/>
              <a:t>C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oupon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rate allowed to adjust (“float”) </a:t>
            </a:r>
          </a:p>
          <a:p>
            <a:pPr lvl="2"/>
            <a:endParaRPr lang="en-US" dirty="0"/>
          </a:p>
          <a:p>
            <a:pPr lvl="2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After the first year or two, the notes are redeemable at par, at the holder’s option, usually at six-month intervals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are some of the basic features of bonds that affect their risk, return, and value?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is the current country structure of the world bond market, and how has the makeup of the global bond market changed in recent years?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are the major components of the world bond market?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are bond ratings, and what is their purpose? What is the difference between investment-grade bonds and high-yield (junk) bonds?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are the characteristics of bonds in the major bond categories, such as governments, agencies, municipalities, and corporates, and how are their prices quoted?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are the important characteristics of corporate bond issues developed in the United States over the past decades, such as mortgage-backed securities, other asset-backed securities, zero-coupon bonds, and high-yield bonds?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is a yield curve, and how is its shape determined?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is the difference between the par and spot yield curves?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How do you determine the value of a bond based on the discounted cash flow formula?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How does bond valuation change when you are between two coupon dates?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How do you compute the following yields on bonds: current yield, yield to maturity, yield to call, and compound realized (horizon) yield?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are implied forward rates, and how do you calculate these rates from a spot yield curve?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is meant by the duration of a bond, how do you compute it, and what factors affect it?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What is modified duration, and what is the relationship between a bond’s modified duration and its price volatility?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2178901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12.3.5 Nontraditional Bond Coupon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Zero-coupon (or pure discount) bond: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No interim interest payments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Price is present value of principal 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Return is difference between cost and principal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12.3.6 High-Yield Bonds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Also speculative or junk bonds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Rated below BBB, that is, non-investment grade bonds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Market exploded in the early 1980s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Major owners are mutual funds, insurance companies, and pension funds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12.3.7 International Bonds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Foreign bonds are sold in one country and currency by a borrower of a different nationality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Yankee bonds are U.S. dollar-denominated bonds sold in the U.S. but issued by a foreign firm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Eurobonds underwritten by international bond syndicates and sold in several national markets</a:t>
            </a:r>
          </a:p>
          <a:p>
            <a:endParaRPr lang="en-US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12.3.7 International Bonds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United States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Yankee bonds register with SEC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Eurodollar bond market affected by changes in value of U.S. dollar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Japan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Samurai bonds: Yen denominated issued by non-Japanese firms in Japan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Euroyen bonds: Yen denominated, sold outside Japan</a:t>
            </a:r>
          </a:p>
          <a:p>
            <a:endParaRPr lang="en-US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12.4 Bond Yield Curves</a:t>
            </a:r>
            <a:br>
              <a:rPr lang="en-US" dirty="0"/>
            </a:br>
            <a:r>
              <a:rPr lang="en-US" dirty="0"/>
              <a:t>(Chapter 12 and 13.1.1)</a:t>
            </a:r>
          </a:p>
        </p:txBody>
      </p:sp>
    </p:spTree>
    <p:extLst>
      <p:ext uri="{BB962C8B-B14F-4D97-AF65-F5344CB8AC3E}">
        <p14:creationId xmlns:p14="http://schemas.microsoft.com/office/powerpoint/2010/main" val="1573062726"/>
      </p:ext>
    </p:extLst>
  </p:cSld>
  <p:clrMapOvr>
    <a:masterClrMapping/>
  </p:clrMapOvr>
  <p:transition spd="med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noProof="0" dirty="0"/>
              <a:t>12.4 Bond Yield Curves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Bond’s yield to maturity (YTM) is perhaps the most important statistic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Yield to maturity is </a:t>
            </a:r>
            <a:r>
              <a:rPr lang="en-US" i="1" noProof="0" dirty="0">
                <a:latin typeface="Arial" panose="020B0604020202020204" pitchFamily="34" charset="0"/>
                <a:cs typeface="Arial" panose="020B0604020202020204" pitchFamily="34" charset="0"/>
              </a:rPr>
              <a:t>expected return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to the bond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12.4.1 The Determinants of Bond Yields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Factors causing interest rates (i) to change:</a:t>
            </a:r>
          </a:p>
          <a:p>
            <a:pPr marL="0" indent="0">
              <a:buNone/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		i = RRFR + I + RP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	Where:</a:t>
            </a:r>
          </a:p>
          <a:p>
            <a:pPr>
              <a:buNone/>
            </a:pP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400" dirty="0"/>
              <a:t>RRFR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= real risk-free rate of interest</a:t>
            </a:r>
          </a:p>
          <a:p>
            <a:pPr>
              <a:buNone/>
            </a:pP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		I = expected rate of inflation</a:t>
            </a:r>
          </a:p>
          <a:p>
            <a:pPr>
              <a:buNone/>
            </a:pP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		RP = risk premium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12.4.1 The Determinants of Bond Yields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Effect of Economic Factors </a:t>
            </a:r>
          </a:p>
          <a:p>
            <a:pPr lvl="1"/>
            <a:r>
              <a:rPr lang="en-US" sz="2400" dirty="0"/>
              <a:t>RRFR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is economic cost of money−the opportunity cost necessary to forgo consumption</a:t>
            </a:r>
          </a:p>
          <a:p>
            <a:pPr lvl="1"/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Determined by real growth rate of the economy with short-run effects due to easing or tightening in the capital market</a:t>
            </a:r>
          </a:p>
          <a:p>
            <a:pPr lvl="1"/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The expected rate of inflation is the other economic influence on interest rates</a:t>
            </a:r>
          </a:p>
          <a:p>
            <a:pPr lvl="1"/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Add expected level of inflation (I) to real risk-free rate </a:t>
            </a:r>
            <a:r>
              <a:rPr lang="en-US" sz="2400" dirty="0"/>
              <a:t>(RRFR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) to specify nominal </a:t>
            </a:r>
            <a:r>
              <a:rPr lang="en-US" sz="2400" dirty="0"/>
              <a:t>r</a:t>
            </a:r>
            <a:r>
              <a:rPr lang="en-US" sz="2400" baseline="-25000" dirty="0"/>
              <a:t>f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, which is an observable rate like the current yield on government T-bills</a:t>
            </a:r>
          </a:p>
          <a:p>
            <a:endParaRPr lang="en-US" sz="2400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12.4.1 The Determinants of Bond Yields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noProof="0" dirty="0">
                <a:latin typeface="Arial" panose="020B0604020202020204" pitchFamily="34" charset="0"/>
                <a:cs typeface="Arial" panose="020B0604020202020204" pitchFamily="34" charset="0"/>
              </a:rPr>
              <a:t>The Impact of Bond Characteristics </a:t>
            </a:r>
          </a:p>
          <a:p>
            <a:pPr lvl="1"/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Characteristics unique to individual securities, market sectors, or countries influence risk premium (RP)</a:t>
            </a:r>
          </a:p>
          <a:p>
            <a:pPr lvl="1"/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Risk premium has four components: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Quality of the issue, i.e., risk of default</a:t>
            </a:r>
          </a:p>
          <a:p>
            <a:pPr marL="1371600" lvl="2" indent="-457200">
              <a:buFont typeface="+mj-lt"/>
              <a:buAutoNum type="arabicPeriod"/>
            </a:pPr>
            <a:endParaRPr lang="en-US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Term to maturity </a:t>
            </a:r>
          </a:p>
          <a:p>
            <a:pPr marL="1371600" lvl="2" indent="-457200">
              <a:buFont typeface="+mj-lt"/>
              <a:buAutoNum type="arabicPeriod"/>
            </a:pPr>
            <a:endParaRPr lang="en-US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Indenture provisions</a:t>
            </a:r>
          </a:p>
          <a:p>
            <a:pPr marL="1371600" lvl="2" indent="-457200">
              <a:buFont typeface="+mj-lt"/>
              <a:buAutoNum type="arabicPeriod"/>
            </a:pPr>
            <a:endParaRPr lang="en-US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Foreign bond risk, including exchange rate and country risk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12.4.2 Yield Curves and the Term Structure of Interest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Term structure of interest rates (or yield curve) relates maturity to the yield of bonds at a given point in time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Cross section of </a:t>
            </a:r>
            <a:r>
              <a:rPr lang="en-US" dirty="0"/>
              <a:t>comparable bonds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Quality should be constant with similar coupons and call features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dirty="0"/>
              <a:t>Reilley, </a:t>
            </a:r>
            <a:r>
              <a:rPr lang="en-US" i="1" dirty="0"/>
              <a:t>et al</a:t>
            </a:r>
            <a:r>
              <a:rPr lang="en-US" dirty="0"/>
              <a:t>., </a:t>
            </a:r>
            <a:r>
              <a:rPr lang="en-US" i="1" dirty="0"/>
              <a:t>Investment Analysis and Portfolio Management</a:t>
            </a:r>
            <a:r>
              <a:rPr lang="en-US" dirty="0"/>
              <a:t>, Chap. </a:t>
            </a:r>
            <a:r>
              <a:rPr lang="en-US"/>
              <a:t>12 and 13.1</a:t>
            </a:r>
            <a:endParaRPr lang="it-IT" dirty="0"/>
          </a:p>
          <a:p>
            <a:pPr marL="0" indent="0">
              <a:lnSpc>
                <a:spcPct val="200000"/>
              </a:lnSpc>
              <a:buNone/>
            </a:pPr>
            <a:endParaRPr lang="en-US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Readings</a:t>
            </a:r>
          </a:p>
        </p:txBody>
      </p:sp>
    </p:spTree>
    <p:extLst>
      <p:ext uri="{BB962C8B-B14F-4D97-AF65-F5344CB8AC3E}">
        <p14:creationId xmlns:p14="http://schemas.microsoft.com/office/powerpoint/2010/main" val="40758940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12.4.2 Yield Curves and the Term Structure of Interest Rates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4693" y="1600200"/>
            <a:ext cx="6534613" cy="4543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12.4.2 Types of Yield Curves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484988"/>
            <a:ext cx="4976634" cy="450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/>
              <a:t>If I know the average return of </a:t>
            </a:r>
          </a:p>
          <a:p>
            <a:pPr lvl="1"/>
            <a:r>
              <a:rPr lang="en-US" dirty="0"/>
              <a:t>A one year bond (x), and</a:t>
            </a:r>
          </a:p>
          <a:p>
            <a:pPr lvl="1"/>
            <a:r>
              <a:rPr lang="en-US" dirty="0"/>
              <a:t>A two year bond (y)</a:t>
            </a:r>
          </a:p>
          <a:p>
            <a:pPr lvl="1"/>
            <a:endParaRPr lang="en-US" dirty="0"/>
          </a:p>
          <a:p>
            <a:r>
              <a:rPr lang="en-US" dirty="0"/>
              <a:t>I should be able to calculate</a:t>
            </a:r>
          </a:p>
          <a:p>
            <a:pPr lvl="1"/>
            <a:r>
              <a:rPr lang="en-US" dirty="0"/>
              <a:t>The interest rate in year 2 (f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‘Implied’ Future Interest Rates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076575" y="4914897"/>
            <a:ext cx="1219200" cy="1588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076575" y="5486397"/>
            <a:ext cx="2438400" cy="1588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eft Brace 5"/>
          <p:cNvSpPr/>
          <p:nvPr/>
        </p:nvSpPr>
        <p:spPr>
          <a:xfrm rot="16200000" flipH="1">
            <a:off x="4211956" y="4122418"/>
            <a:ext cx="167640" cy="2438402"/>
          </a:xfrm>
          <a:prstGeom prst="leftBrace">
            <a:avLst>
              <a:gd name="adj1" fmla="val 8333"/>
              <a:gd name="adj2" fmla="val 488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 flipH="1">
            <a:off x="3571875" y="4190997"/>
            <a:ext cx="228600" cy="1219200"/>
          </a:xfrm>
          <a:prstGeom prst="leftBrace">
            <a:avLst>
              <a:gd name="adj1" fmla="val 8333"/>
              <a:gd name="adj2" fmla="val 488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847974" y="4381497"/>
            <a:ext cx="2181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pitchFamily="34" charset="0"/>
              </a:rPr>
              <a:t>One Year Average (x)</a:t>
            </a:r>
          </a:p>
        </p:txBody>
      </p:sp>
      <p:sp>
        <p:nvSpPr>
          <p:cNvPr id="10" name="Left Brace 9"/>
          <p:cNvSpPr/>
          <p:nvPr/>
        </p:nvSpPr>
        <p:spPr>
          <a:xfrm rot="16200000">
            <a:off x="4791075" y="5067297"/>
            <a:ext cx="228600" cy="1219200"/>
          </a:xfrm>
          <a:prstGeom prst="leftBrace">
            <a:avLst>
              <a:gd name="adj1" fmla="val 8333"/>
              <a:gd name="adj2" fmla="val 488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33800" y="5791197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pitchFamily="34" charset="0"/>
              </a:rPr>
              <a:t>Interest Rate in Year 2 (</a:t>
            </a:r>
            <a:r>
              <a:rPr lang="en-US" sz="1400" dirty="0"/>
              <a:t>f</a:t>
            </a:r>
            <a:r>
              <a:rPr lang="en-US" sz="1400" baseline="-25000" dirty="0"/>
              <a:t>2</a:t>
            </a:r>
            <a:r>
              <a:rPr lang="en-US" sz="1400" dirty="0">
                <a:latin typeface="Century Gothic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05174" y="4994670"/>
            <a:ext cx="2105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pitchFamily="34" charset="0"/>
              </a:rPr>
              <a:t>Two Year Average (y)</a:t>
            </a:r>
          </a:p>
        </p:txBody>
      </p:sp>
    </p:spTree>
    <p:extLst>
      <p:ext uri="{BB962C8B-B14F-4D97-AF65-F5344CB8AC3E}">
        <p14:creationId xmlns:p14="http://schemas.microsoft.com/office/powerpoint/2010/main" val="482276897"/>
      </p:ext>
    </p:extLst>
  </p:cSld>
  <p:clrMapOvr>
    <a:masterClrMapping/>
  </p:clrMapOvr>
  <p:transition spd="med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/>
              <a:t>Think of it this way…</a:t>
            </a:r>
          </a:p>
          <a:p>
            <a:pPr lvl="1"/>
            <a:r>
              <a:rPr lang="en-US" dirty="0"/>
              <a:t>What would the year 2 interest rate (f</a:t>
            </a:r>
            <a:r>
              <a:rPr lang="en-US" baseline="-25000" dirty="0"/>
              <a:t>2</a:t>
            </a:r>
            <a:r>
              <a:rPr lang="en-US" dirty="0"/>
              <a:t>) need to be, to change the one year average (x) to the two year average (y)?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914400" lvl="2" indent="0">
              <a:buNone/>
            </a:pPr>
            <a:r>
              <a:rPr lang="en-US" sz="2000" dirty="0"/>
              <a:t>NOTE: </a:t>
            </a:r>
            <a:r>
              <a:rPr lang="en-US" sz="2000" dirty="0" err="1"/>
              <a:t>f</a:t>
            </a:r>
            <a:r>
              <a:rPr lang="en-US" sz="2000" baseline="-25000" dirty="0" err="1"/>
              <a:t>n</a:t>
            </a:r>
            <a:r>
              <a:rPr lang="en-US" sz="2000" dirty="0"/>
              <a:t> = implied future interest rate in year n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‘Implied’ Future Interest Rates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667001" y="4127892"/>
            <a:ext cx="1219200" cy="1588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667001" y="4699392"/>
            <a:ext cx="2438400" cy="1588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eft Brace 5"/>
          <p:cNvSpPr/>
          <p:nvPr/>
        </p:nvSpPr>
        <p:spPr>
          <a:xfrm rot="16200000" flipH="1">
            <a:off x="3802382" y="3335413"/>
            <a:ext cx="167640" cy="2438402"/>
          </a:xfrm>
          <a:prstGeom prst="leftBrace">
            <a:avLst>
              <a:gd name="adj1" fmla="val 8333"/>
              <a:gd name="adj2" fmla="val 488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 flipH="1">
            <a:off x="3162301" y="3403992"/>
            <a:ext cx="228600" cy="1219200"/>
          </a:xfrm>
          <a:prstGeom prst="leftBrace">
            <a:avLst>
              <a:gd name="adj1" fmla="val 8333"/>
              <a:gd name="adj2" fmla="val 488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38400" y="3594492"/>
            <a:ext cx="2181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pitchFamily="34" charset="0"/>
              </a:rPr>
              <a:t>One Year Average (x)</a:t>
            </a:r>
          </a:p>
        </p:txBody>
      </p:sp>
      <p:sp>
        <p:nvSpPr>
          <p:cNvPr id="10" name="Left Brace 9"/>
          <p:cNvSpPr/>
          <p:nvPr/>
        </p:nvSpPr>
        <p:spPr>
          <a:xfrm rot="16200000">
            <a:off x="4381501" y="4280292"/>
            <a:ext cx="228600" cy="1219200"/>
          </a:xfrm>
          <a:prstGeom prst="leftBrace">
            <a:avLst>
              <a:gd name="adj1" fmla="val 8333"/>
              <a:gd name="adj2" fmla="val 488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24226" y="5004192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pitchFamily="34" charset="0"/>
              </a:rPr>
              <a:t>Interest Rate in Year 2 (</a:t>
            </a:r>
            <a:r>
              <a:rPr lang="en-US" sz="1400" dirty="0"/>
              <a:t>f</a:t>
            </a:r>
            <a:r>
              <a:rPr lang="en-US" sz="1400" baseline="-25000" dirty="0"/>
              <a:t>2</a:t>
            </a:r>
            <a:r>
              <a:rPr lang="en-US" sz="1400" dirty="0">
                <a:latin typeface="Century Gothic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95600" y="4207665"/>
            <a:ext cx="2105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pitchFamily="34" charset="0"/>
              </a:rPr>
              <a:t>Two Year Average (y)</a:t>
            </a:r>
          </a:p>
        </p:txBody>
      </p:sp>
    </p:spTree>
    <p:extLst>
      <p:ext uri="{BB962C8B-B14F-4D97-AF65-F5344CB8AC3E}">
        <p14:creationId xmlns:p14="http://schemas.microsoft.com/office/powerpoint/2010/main" val="2789835118"/>
      </p:ext>
    </p:extLst>
  </p:cSld>
  <p:clrMapOvr>
    <a:masterClrMapping/>
  </p:clrMapOvr>
  <p:transition spd="med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Future Interest Rates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1" y="182880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entury Gothic" pitchFamily="34" charset="0"/>
                        </a:rPr>
                        <a:t>Maturity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entury Gothic" pitchFamily="34" charset="0"/>
                        </a:rPr>
                        <a:t>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5.8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2438401" y="3457575"/>
            <a:ext cx="1219200" cy="1588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438401" y="3914775"/>
            <a:ext cx="2438400" cy="1588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438401" y="4448175"/>
            <a:ext cx="3657600" cy="1588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438401" y="4981575"/>
            <a:ext cx="4876800" cy="1588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Brace 14"/>
          <p:cNvSpPr/>
          <p:nvPr/>
        </p:nvSpPr>
        <p:spPr>
          <a:xfrm rot="16200000" flipH="1">
            <a:off x="3573782" y="2550796"/>
            <a:ext cx="167640" cy="2438402"/>
          </a:xfrm>
          <a:prstGeom prst="leftBrace">
            <a:avLst>
              <a:gd name="adj1" fmla="val 8333"/>
              <a:gd name="adj2" fmla="val 488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Brace 15"/>
          <p:cNvSpPr/>
          <p:nvPr/>
        </p:nvSpPr>
        <p:spPr>
          <a:xfrm rot="16200000" flipH="1">
            <a:off x="4183382" y="2474594"/>
            <a:ext cx="167639" cy="3657601"/>
          </a:xfrm>
          <a:prstGeom prst="leftBrace">
            <a:avLst>
              <a:gd name="adj1" fmla="val 8333"/>
              <a:gd name="adj2" fmla="val 488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Brace 16"/>
          <p:cNvSpPr/>
          <p:nvPr/>
        </p:nvSpPr>
        <p:spPr>
          <a:xfrm rot="16200000" flipH="1">
            <a:off x="4792982" y="2398396"/>
            <a:ext cx="167638" cy="4876800"/>
          </a:xfrm>
          <a:prstGeom prst="leftBrace">
            <a:avLst>
              <a:gd name="adj1" fmla="val 8333"/>
              <a:gd name="adj2" fmla="val 488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/>
          <p:cNvSpPr/>
          <p:nvPr/>
        </p:nvSpPr>
        <p:spPr>
          <a:xfrm rot="16200000" flipH="1">
            <a:off x="2933701" y="2733675"/>
            <a:ext cx="228600" cy="1219200"/>
          </a:xfrm>
          <a:prstGeom prst="leftBrace">
            <a:avLst>
              <a:gd name="adj1" fmla="val 8333"/>
              <a:gd name="adj2" fmla="val 488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819401" y="2924175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pitchFamily="34" charset="0"/>
              </a:rPr>
              <a:t>5.4%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29001" y="3457575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pitchFamily="34" charset="0"/>
              </a:rPr>
              <a:t>5.6%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62401" y="3914775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pitchFamily="34" charset="0"/>
              </a:rPr>
              <a:t>6.1%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1" y="4448175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pitchFamily="34" charset="0"/>
              </a:rPr>
              <a:t>5.8%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‘Implied’ Future Interest Rates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305048" y="1979707"/>
            <a:ext cx="1219200" cy="1588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305048" y="2436907"/>
            <a:ext cx="2438400" cy="1588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Brace 14"/>
          <p:cNvSpPr/>
          <p:nvPr/>
        </p:nvSpPr>
        <p:spPr>
          <a:xfrm rot="16200000" flipH="1">
            <a:off x="3440429" y="1072928"/>
            <a:ext cx="167640" cy="2438402"/>
          </a:xfrm>
          <a:prstGeom prst="leftBrace">
            <a:avLst>
              <a:gd name="adj1" fmla="val 8333"/>
              <a:gd name="adj2" fmla="val 488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Brace 17"/>
          <p:cNvSpPr/>
          <p:nvPr/>
        </p:nvSpPr>
        <p:spPr>
          <a:xfrm rot="16200000" flipH="1">
            <a:off x="2800348" y="1255807"/>
            <a:ext cx="228600" cy="1219200"/>
          </a:xfrm>
          <a:prstGeom prst="leftBrace">
            <a:avLst>
              <a:gd name="adj1" fmla="val 8333"/>
              <a:gd name="adj2" fmla="val 488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686048" y="1446307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pitchFamily="34" charset="0"/>
              </a:rPr>
              <a:t>5.4%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295648" y="1979707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pitchFamily="34" charset="0"/>
              </a:rPr>
              <a:t>5.6%</a:t>
            </a:r>
          </a:p>
        </p:txBody>
      </p:sp>
      <p:sp>
        <p:nvSpPr>
          <p:cNvPr id="20" name="Content Placeholder 1"/>
          <p:cNvSpPr txBox="1">
            <a:spLocks/>
          </p:cNvSpPr>
          <p:nvPr/>
        </p:nvSpPr>
        <p:spPr>
          <a:xfrm>
            <a:off x="609600" y="3352800"/>
            <a:ext cx="8077200" cy="29257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86200" y="1421198"/>
            <a:ext cx="704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entury Gothic" pitchFamily="34" charset="0"/>
              </a:rPr>
              <a:t>???</a:t>
            </a:r>
          </a:p>
        </p:txBody>
      </p:sp>
      <p:sp>
        <p:nvSpPr>
          <p:cNvPr id="26" name="Content Placeholder 1"/>
          <p:cNvSpPr txBox="1">
            <a:spLocks/>
          </p:cNvSpPr>
          <p:nvPr/>
        </p:nvSpPr>
        <p:spPr>
          <a:xfrm>
            <a:off x="228600" y="2590800"/>
            <a:ext cx="8763000" cy="350520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>
              <a:buFontTx/>
              <a:buChar char="•"/>
              <a:defRPr/>
            </a:pPr>
            <a:r>
              <a:rPr lang="en-US" sz="3600" kern="0" dirty="0">
                <a:solidFill>
                  <a:sysClr val="windowText" lastClr="000000"/>
                </a:solidFill>
                <a:latin typeface="Century Gothic" pitchFamily="34" charset="0"/>
              </a:rPr>
              <a:t>HPR </a:t>
            </a:r>
            <a:r>
              <a:rPr lang="en-US" sz="3600" i="1" kern="0" dirty="0">
                <a:solidFill>
                  <a:sysClr val="windowText" lastClr="000000"/>
                </a:solidFill>
                <a:latin typeface="Century Gothic" pitchFamily="34" charset="0"/>
              </a:rPr>
              <a:t>one two</a:t>
            </a:r>
            <a:r>
              <a:rPr lang="en-US" sz="3600" kern="0" dirty="0">
                <a:solidFill>
                  <a:sysClr val="windowText" lastClr="000000"/>
                </a:solidFill>
                <a:latin typeface="Century Gothic" pitchFamily="34" charset="0"/>
              </a:rPr>
              <a:t>-year bond	(1.056)</a:t>
            </a:r>
            <a:r>
              <a:rPr lang="en-US" sz="3600" kern="0" baseline="30000" dirty="0">
                <a:solidFill>
                  <a:sysClr val="windowText" lastClr="000000"/>
                </a:solidFill>
                <a:latin typeface="Century Gothic" pitchFamily="34" charset="0"/>
              </a:rPr>
              <a:t>2</a:t>
            </a:r>
            <a:r>
              <a:rPr lang="en-US" sz="3600" kern="0" dirty="0">
                <a:solidFill>
                  <a:sysClr val="windowText" lastClr="000000"/>
                </a:solidFill>
                <a:latin typeface="Century Gothic" pitchFamily="34" charset="0"/>
              </a:rPr>
              <a:t> - 1</a:t>
            </a:r>
          </a:p>
          <a:p>
            <a:pPr marL="342900" indent="-342900">
              <a:buFontTx/>
              <a:buChar char="•"/>
              <a:defRPr/>
            </a:pPr>
            <a:r>
              <a:rPr lang="en-US" sz="3600" kern="0" dirty="0" err="1">
                <a:solidFill>
                  <a:sysClr val="windowText" lastClr="000000"/>
                </a:solidFill>
                <a:latin typeface="Century Gothic" pitchFamily="34" charset="0"/>
              </a:rPr>
              <a:t>HPR</a:t>
            </a:r>
            <a:r>
              <a:rPr lang="en-US" sz="3600" kern="0" dirty="0">
                <a:solidFill>
                  <a:sysClr val="windowText" lastClr="000000"/>
                </a:solidFill>
                <a:latin typeface="Century Gothic" pitchFamily="34" charset="0"/>
              </a:rPr>
              <a:t> </a:t>
            </a:r>
            <a:r>
              <a:rPr lang="en-US" sz="3600" i="1" kern="0" dirty="0">
                <a:solidFill>
                  <a:sysClr val="windowText" lastClr="000000"/>
                </a:solidFill>
                <a:latin typeface="Century Gothic" pitchFamily="34" charset="0"/>
              </a:rPr>
              <a:t>two one</a:t>
            </a:r>
            <a:r>
              <a:rPr lang="en-US" sz="3600" kern="0" dirty="0">
                <a:solidFill>
                  <a:sysClr val="windowText" lastClr="000000"/>
                </a:solidFill>
                <a:latin typeface="Century Gothic" pitchFamily="34" charset="0"/>
              </a:rPr>
              <a:t>-year bonds	1.054(1+ </a:t>
            </a:r>
            <a:r>
              <a:rPr lang="en-US" sz="3600" kern="0" dirty="0" err="1">
                <a:solidFill>
                  <a:sysClr val="windowText" lastClr="000000"/>
                </a:solidFill>
                <a:latin typeface="Century Gothic" pitchFamily="34" charset="0"/>
              </a:rPr>
              <a:t>f</a:t>
            </a:r>
            <a:r>
              <a:rPr lang="en-US" sz="3600" kern="0" baseline="-25000" dirty="0" err="1">
                <a:solidFill>
                  <a:sysClr val="windowText" lastClr="000000"/>
                </a:solidFill>
                <a:latin typeface="Century Gothic" pitchFamily="34" charset="0"/>
              </a:rPr>
              <a:t>2</a:t>
            </a:r>
            <a:r>
              <a:rPr lang="en-US" sz="3600" kern="0" dirty="0">
                <a:solidFill>
                  <a:sysClr val="windowText" lastClr="000000"/>
                </a:solidFill>
                <a:latin typeface="Century Gothic" pitchFamily="34" charset="0"/>
              </a:rPr>
              <a:t>) - 1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3600" kern="0" dirty="0">
                <a:solidFill>
                  <a:sysClr val="windowText" lastClr="000000"/>
                </a:solidFill>
                <a:latin typeface="Century Gothic" pitchFamily="34" charset="0"/>
              </a:rPr>
              <a:t>These must be equal		</a:t>
            </a:r>
          </a:p>
          <a:p>
            <a:pPr>
              <a:defRPr/>
            </a:pPr>
            <a:r>
              <a:rPr lang="en-US" sz="3600" kern="0" dirty="0">
                <a:solidFill>
                  <a:sysClr val="windowText" lastClr="000000"/>
                </a:solidFill>
                <a:latin typeface="Century Gothic" pitchFamily="34" charset="0"/>
              </a:rPr>
              <a:t>			1.054(1+ </a:t>
            </a:r>
            <a:r>
              <a:rPr lang="en-US" sz="3600" kern="0" dirty="0" err="1">
                <a:solidFill>
                  <a:sysClr val="windowText" lastClr="000000"/>
                </a:solidFill>
                <a:latin typeface="Century Gothic" pitchFamily="34" charset="0"/>
              </a:rPr>
              <a:t>f</a:t>
            </a:r>
            <a:r>
              <a:rPr lang="en-US" sz="3600" kern="0" baseline="-25000" dirty="0" err="1">
                <a:solidFill>
                  <a:sysClr val="windowText" lastClr="000000"/>
                </a:solidFill>
                <a:latin typeface="Century Gothic" pitchFamily="34" charset="0"/>
              </a:rPr>
              <a:t>2</a:t>
            </a:r>
            <a:r>
              <a:rPr lang="en-US" sz="3600" kern="0" dirty="0">
                <a:solidFill>
                  <a:sysClr val="windowText" lastClr="000000"/>
                </a:solidFill>
                <a:latin typeface="Century Gothic" pitchFamily="34" charset="0"/>
              </a:rPr>
              <a:t>) - 1 = (1.056)</a:t>
            </a:r>
            <a:r>
              <a:rPr lang="en-US" sz="3600" kern="0" baseline="30000" dirty="0">
                <a:solidFill>
                  <a:sysClr val="windowText" lastClr="000000"/>
                </a:solidFill>
                <a:latin typeface="Century Gothic" pitchFamily="34" charset="0"/>
              </a:rPr>
              <a:t>2</a:t>
            </a:r>
            <a:r>
              <a:rPr lang="en-US" sz="3600" kern="0" dirty="0">
                <a:solidFill>
                  <a:sysClr val="windowText" lastClr="000000"/>
                </a:solidFill>
                <a:latin typeface="Century Gothic" pitchFamily="34" charset="0"/>
              </a:rPr>
              <a:t>- 1</a:t>
            </a:r>
          </a:p>
          <a:p>
            <a:pPr marL="342900" lvl="0" indent="-342900">
              <a:buFontTx/>
              <a:buChar char="•"/>
            </a:pPr>
            <a:r>
              <a:rPr lang="en-US" sz="3600" kern="0" dirty="0">
                <a:solidFill>
                  <a:sysClr val="windowText" lastClr="000000"/>
                </a:solidFill>
                <a:latin typeface="Century Gothic" pitchFamily="34" charset="0"/>
              </a:rPr>
              <a:t>Solve for f</a:t>
            </a:r>
            <a:r>
              <a:rPr lang="en-US" sz="3600" kern="0" baseline="-25000" dirty="0">
                <a:solidFill>
                  <a:sysClr val="windowText" lastClr="000000"/>
                </a:solidFill>
                <a:latin typeface="Century Gothic" pitchFamily="34" charset="0"/>
              </a:rPr>
              <a:t>2</a:t>
            </a:r>
            <a:r>
              <a:rPr lang="en-US" sz="3600" kern="0" dirty="0">
                <a:solidFill>
                  <a:sysClr val="windowText" lastClr="000000"/>
                </a:solidFill>
                <a:latin typeface="Century Gothic" pitchFamily="34" charset="0"/>
              </a:rPr>
              <a:t> 			</a:t>
            </a:r>
          </a:p>
          <a:p>
            <a:pPr lvl="0"/>
            <a:r>
              <a:rPr lang="en-US" sz="3600" kern="0" dirty="0">
                <a:solidFill>
                  <a:sysClr val="windowText" lastClr="000000"/>
                </a:solidFill>
                <a:latin typeface="Century Gothic" pitchFamily="34" charset="0"/>
              </a:rPr>
              <a:t>			f</a:t>
            </a:r>
            <a:r>
              <a:rPr lang="en-US" sz="3600" kern="0" baseline="-25000" dirty="0">
                <a:solidFill>
                  <a:sysClr val="windowText" lastClr="000000"/>
                </a:solidFill>
                <a:latin typeface="Century Gothic" pitchFamily="34" charset="0"/>
              </a:rPr>
              <a:t>2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t> = </a:t>
            </a:r>
            <a:r>
              <a:rPr lang="en-US" sz="3600" kern="0" dirty="0">
                <a:solidFill>
                  <a:sysClr val="windowText" lastClr="000000"/>
                </a:solidFill>
                <a:latin typeface="Century Gothic" pitchFamily="34" charset="0"/>
              </a:rPr>
              <a:t>(1.056)</a:t>
            </a:r>
            <a:r>
              <a:rPr lang="en-US" sz="3600" kern="0" baseline="30000" dirty="0">
                <a:solidFill>
                  <a:sysClr val="windowText" lastClr="000000"/>
                </a:solidFill>
                <a:latin typeface="Century Gothic" pitchFamily="34" charset="0"/>
              </a:rPr>
              <a:t>2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itchFamily="34" charset="0"/>
              </a:rPr>
              <a:t>/1.054 – 1 = 5.8%</a:t>
            </a:r>
          </a:p>
          <a:p>
            <a:pPr lvl="0"/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524250" y="1957575"/>
            <a:ext cx="1219200" cy="1588"/>
          </a:xfrm>
          <a:prstGeom prst="straightConnector1">
            <a:avLst/>
          </a:prstGeom>
          <a:ln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Brace 13"/>
          <p:cNvSpPr/>
          <p:nvPr/>
        </p:nvSpPr>
        <p:spPr>
          <a:xfrm rot="16200000" flipH="1">
            <a:off x="4019550" y="1233675"/>
            <a:ext cx="228600" cy="1219200"/>
          </a:xfrm>
          <a:prstGeom prst="leftBrace">
            <a:avLst>
              <a:gd name="adj1" fmla="val 8333"/>
              <a:gd name="adj2" fmla="val 4886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General Formula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‘Implied’ Future Interest Rates</a:t>
            </a:r>
          </a:p>
        </p:txBody>
      </p:sp>
      <p:graphicFrame>
        <p:nvGraphicFramePr>
          <p:cNvPr id="231426" name="Object 2"/>
          <p:cNvGraphicFramePr>
            <a:graphicFrameLocks noChangeAspect="1"/>
          </p:cNvGraphicFramePr>
          <p:nvPr/>
        </p:nvGraphicFramePr>
        <p:xfrm>
          <a:off x="2514600" y="2286000"/>
          <a:ext cx="3994150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Equation" r:id="rId3" imgW="1143000" imgH="533160" progId="Equation.DSMT4">
                  <p:embed/>
                </p:oleObj>
              </mc:Choice>
              <mc:Fallback>
                <p:oleObj name="Equation" r:id="rId3" imgW="1143000" imgH="533160" progId="Equation.DSMT4">
                  <p:embed/>
                  <p:pic>
                    <p:nvPicPr>
                      <p:cNvPr id="2314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286000"/>
                        <a:ext cx="3994150" cy="187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456462"/>
              </p:ext>
            </p:extLst>
          </p:nvPr>
        </p:nvGraphicFramePr>
        <p:xfrm>
          <a:off x="2928937" y="4471988"/>
          <a:ext cx="3596601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Equation" r:id="rId5" imgW="2120760" imgH="685800" progId="Equation.DSMT4">
                  <p:embed/>
                </p:oleObj>
              </mc:Choice>
              <mc:Fallback>
                <p:oleObj name="Equation" r:id="rId5" imgW="2120760" imgH="685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7" y="4471988"/>
                        <a:ext cx="3596601" cy="1166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‘Implied’ Future Interest Rates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341266"/>
              </p:ext>
            </p:extLst>
          </p:nvPr>
        </p:nvGraphicFramePr>
        <p:xfrm>
          <a:off x="1371600" y="1570838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entury Gothic" pitchFamily="34" charset="0"/>
                        </a:rPr>
                        <a:t>Maturity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entury Gothic" pitchFamily="34" charset="0"/>
                        </a:rPr>
                        <a:t>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5.6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5.8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Century Gothic" pitchFamily="34" charset="0"/>
                        </a:rPr>
                        <a:t>f</a:t>
                      </a:r>
                      <a:r>
                        <a:rPr lang="en-US" baseline="-25000" dirty="0">
                          <a:latin typeface="Century Gothic" pitchFamily="34" charset="0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5.8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7.1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entury Gothic" pitchFamily="34" charset="0"/>
                        </a:rPr>
                        <a:t>4.9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32450" name="Object 2"/>
          <p:cNvGraphicFramePr>
            <a:graphicFrameLocks noChangeAspect="1"/>
          </p:cNvGraphicFramePr>
          <p:nvPr/>
        </p:nvGraphicFramePr>
        <p:xfrm>
          <a:off x="2806700" y="2667000"/>
          <a:ext cx="3376613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0" name="Equation" r:id="rId3" imgW="1587240" imgH="507960" progId="Equation.DSMT4">
                  <p:embed/>
                </p:oleObj>
              </mc:Choice>
              <mc:Fallback>
                <p:oleObj name="Equation" r:id="rId3" imgW="1587240" imgH="507960" progId="Equation.DSMT4">
                  <p:embed/>
                  <p:pic>
                    <p:nvPicPr>
                      <p:cNvPr id="2324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2667000"/>
                        <a:ext cx="3376613" cy="1087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3" name="Object 5"/>
          <p:cNvGraphicFramePr>
            <a:graphicFrameLocks noChangeAspect="1"/>
          </p:cNvGraphicFramePr>
          <p:nvPr/>
        </p:nvGraphicFramePr>
        <p:xfrm>
          <a:off x="2792413" y="4926013"/>
          <a:ext cx="3403600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" name="Equation" r:id="rId5" imgW="1600200" imgH="533160" progId="Equation.DSMT4">
                  <p:embed/>
                </p:oleObj>
              </mc:Choice>
              <mc:Fallback>
                <p:oleObj name="Equation" r:id="rId5" imgW="1600200" imgH="533160" progId="Equation.DSMT4">
                  <p:embed/>
                  <p:pic>
                    <p:nvPicPr>
                      <p:cNvPr id="2324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413" y="4926013"/>
                        <a:ext cx="3403600" cy="1141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454" name="Object 6"/>
          <p:cNvGraphicFramePr>
            <a:graphicFrameLocks noChangeAspect="1"/>
          </p:cNvGraphicFramePr>
          <p:nvPr/>
        </p:nvGraphicFramePr>
        <p:xfrm>
          <a:off x="2806700" y="3783013"/>
          <a:ext cx="3376613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2" name="Equation" r:id="rId7" imgW="1587240" imgH="533160" progId="Equation.DSMT4">
                  <p:embed/>
                </p:oleObj>
              </mc:Choice>
              <mc:Fallback>
                <p:oleObj name="Equation" r:id="rId7" imgW="1587240" imgH="533160" progId="Equation.DSMT4">
                  <p:embed/>
                  <p:pic>
                    <p:nvPicPr>
                      <p:cNvPr id="23245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00" y="3783013"/>
                        <a:ext cx="3376613" cy="1141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12.4.4 Yield Curves for Credit-Risky Bonds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3" indent="0">
              <a:buClr>
                <a:srgbClr val="2360AB"/>
              </a:buClr>
              <a:buNone/>
            </a:pPr>
            <a:r>
              <a:rPr lang="en-U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Credit spread</a:t>
            </a:r>
          </a:p>
          <a:p>
            <a:pPr marL="713232" lvl="4" indent="-256032">
              <a:buClr>
                <a:srgbClr val="2360AB"/>
              </a:buClr>
              <a:buFont typeface="Lucida Grande"/>
              <a:buChar char="•"/>
            </a:pPr>
            <a:r>
              <a:rPr lang="en-US" sz="2800" noProof="0" dirty="0">
                <a:latin typeface="Arial" panose="020B0604020202020204" pitchFamily="34" charset="0"/>
                <a:cs typeface="Arial" panose="020B0604020202020204" pitchFamily="34" charset="0"/>
              </a:rPr>
              <a:t>Yield differential representing the risk premium associated with the possibility that the corporate issuer will be unable to pay back what it has promised to the investor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12.4.4 Yield Curves for Credit-Risky Bonds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4937" y="1502465"/>
            <a:ext cx="5394126" cy="429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12.1 Basic Features of a Bond</a:t>
            </a:r>
          </a:p>
        </p:txBody>
      </p:sp>
    </p:spTree>
    <p:extLst>
      <p:ext uri="{BB962C8B-B14F-4D97-AF65-F5344CB8AC3E}">
        <p14:creationId xmlns:p14="http://schemas.microsoft.com/office/powerpoint/2010/main" val="3433661985"/>
      </p:ext>
    </p:extLst>
  </p:cSld>
  <p:clrMapOvr>
    <a:masterClrMapping/>
  </p:clrMapOvr>
  <p:transition spd="med"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12.4.5 Determining the Shape of the Term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70" y="1600200"/>
            <a:ext cx="838142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Expectations Hypothesis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Long-term interest rate is geometric mean of one-year interest rates over the life of the issue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Expectations short-term rates </a:t>
            </a:r>
            <a:r>
              <a:rPr lang="en-US" dirty="0"/>
              <a:t>rising →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rising yield curve</a:t>
            </a:r>
          </a:p>
          <a:p>
            <a:pPr lvl="2">
              <a:buFont typeface="Arial" pitchFamily="34" charset="0"/>
              <a:buChar char="•"/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Arial" pitchFamily="34" charset="0"/>
              <a:buChar char="•"/>
            </a:pPr>
            <a:r>
              <a:rPr lang="en-US" dirty="0"/>
              <a:t>Expectations short-term rates falling → declining yield curve</a:t>
            </a:r>
          </a:p>
          <a:p>
            <a:pPr lvl="2">
              <a:buFont typeface="Arial" pitchFamily="34" charset="0"/>
              <a:buChar char="•"/>
            </a:pPr>
            <a:endParaRPr lang="en-US" dirty="0"/>
          </a:p>
          <a:p>
            <a:pPr lvl="2">
              <a:buFont typeface="Arial" pitchFamily="34" charset="0"/>
              <a:buChar char="•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Similarly for flat and humped yield curves</a:t>
            </a:r>
          </a:p>
          <a:p>
            <a:endParaRPr lang="en-US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12.4.5 Determining the Shape of the Term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Liquidity Preference Theory</a:t>
            </a:r>
          </a:p>
          <a:p>
            <a:pPr lvl="1">
              <a:lnSpc>
                <a:spcPct val="11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Long-term securities provide higher returns because investors sacrifice some yields to avoid price volatility of long-maturity bonds</a:t>
            </a:r>
          </a:p>
          <a:p>
            <a:pPr lvl="1">
              <a:lnSpc>
                <a:spcPct val="110000"/>
              </a:lnSpc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Yield curve should slope upward and any other shape viewed as a temporary aberration</a:t>
            </a:r>
          </a:p>
          <a:p>
            <a:endParaRPr lang="en-US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12.4.5 Determining the Shape of the Term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Segmented-Market Hypothesis</a:t>
            </a:r>
          </a:p>
          <a:p>
            <a:pPr lvl="1">
              <a:lnSpc>
                <a:spcPct val="12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Different institutional investors have different maturity needs depending on the supply and demand within that maturity segment</a:t>
            </a:r>
          </a:p>
          <a:p>
            <a:pPr lvl="1">
              <a:lnSpc>
                <a:spcPct val="120000"/>
              </a:lnSpc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Shape of the yield curve function of investment policies of major financial institutions</a:t>
            </a:r>
          </a:p>
          <a:p>
            <a:endParaRPr lang="en-US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12.5 Bond Valuation and Yields</a:t>
            </a:r>
          </a:p>
        </p:txBody>
      </p:sp>
    </p:spTree>
    <p:extLst>
      <p:ext uri="{BB962C8B-B14F-4D97-AF65-F5344CB8AC3E}">
        <p14:creationId xmlns:p14="http://schemas.microsoft.com/office/powerpoint/2010/main" val="3492051485"/>
      </p:ext>
    </p:extLst>
  </p:cSld>
  <p:clrMapOvr>
    <a:masterClrMapping/>
  </p:clrMapOvr>
  <p:transition spd="med"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12.5 Bond Valuation and Yields with Coupons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Bond value: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Where:</a:t>
            </a:r>
          </a:p>
          <a:p>
            <a:pPr lvl="1">
              <a:buNone/>
            </a:pPr>
            <a:r>
              <a:rPr lang="en-US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C = </a:t>
            </a:r>
            <a:r>
              <a:rPr lang="en-US" sz="2200" i="1" noProof="0" dirty="0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en-US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 coupon rate</a:t>
            </a:r>
          </a:p>
          <a:p>
            <a:pPr lvl="1">
              <a:buNone/>
            </a:pPr>
            <a:r>
              <a:rPr lang="en-US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i = yield to maturity, stated on a </a:t>
            </a:r>
            <a:r>
              <a:rPr lang="en-US" sz="2200" i="1" noProof="0" dirty="0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en-US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 basis</a:t>
            </a:r>
          </a:p>
          <a:p>
            <a:pPr lvl="1">
              <a:buNone/>
            </a:pPr>
            <a:r>
              <a:rPr lang="en-US" sz="2200" noProof="0" dirty="0">
                <a:latin typeface="Arial" panose="020B0604020202020204" pitchFamily="34" charset="0"/>
                <a:cs typeface="Arial" panose="020B0604020202020204" pitchFamily="34" charset="0"/>
              </a:rPr>
              <a:t>n = maturity date of the bond, stated in </a:t>
            </a:r>
            <a:r>
              <a:rPr lang="en-US" sz="2200" i="1" noProof="0" dirty="0">
                <a:latin typeface="Arial" panose="020B0604020202020204" pitchFamily="34" charset="0"/>
                <a:cs typeface="Arial" panose="020B0604020202020204" pitchFamily="34" charset="0"/>
              </a:rPr>
              <a:t>periods</a:t>
            </a:r>
          </a:p>
          <a:p>
            <a:endParaRPr lang="en-US" noProof="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2B1E654-79AC-4AE9-A913-708ACDDF38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606030"/>
              </p:ext>
            </p:extLst>
          </p:nvPr>
        </p:nvGraphicFramePr>
        <p:xfrm>
          <a:off x="1523999" y="2438400"/>
          <a:ext cx="5036539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3" imgW="1676160" imgH="482400" progId="Equation.DSMT4">
                  <p:embed/>
                </p:oleObj>
              </mc:Choice>
              <mc:Fallback>
                <p:oleObj name="Equation" r:id="rId3" imgW="1676160" imgH="4824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2B1E654-79AC-4AE9-A913-708ACDDF38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3999" y="2438400"/>
                        <a:ext cx="5036539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677863" algn="l"/>
              </a:tabLst>
            </a:pPr>
            <a:r>
              <a:rPr lang="en-US" dirty="0"/>
              <a:t>Price of a semi-annual 30 year, 8% coupon bond. Market rate of interest is 10%.</a:t>
            </a:r>
          </a:p>
          <a:p>
            <a:pPr>
              <a:tabLst>
                <a:tab pos="677863" algn="l"/>
              </a:tabLst>
            </a:pPr>
            <a:endParaRPr lang="en-US" dirty="0"/>
          </a:p>
          <a:p>
            <a:pPr>
              <a:tabLst>
                <a:tab pos="677863" algn="l"/>
              </a:tabLst>
            </a:pPr>
            <a:endParaRPr lang="en-US" dirty="0"/>
          </a:p>
          <a:p>
            <a:pPr>
              <a:tabLst>
                <a:tab pos="677863" algn="l"/>
              </a:tabLst>
            </a:pPr>
            <a:endParaRPr lang="en-US" dirty="0"/>
          </a:p>
          <a:p>
            <a:pPr>
              <a:tabLst>
                <a:tab pos="677863" algn="l"/>
              </a:tabLst>
            </a:pPr>
            <a:endParaRPr lang="en-US" dirty="0"/>
          </a:p>
          <a:p>
            <a:endParaRPr lang="en-US" dirty="0"/>
          </a:p>
        </p:txBody>
      </p:sp>
      <p:sp>
        <p:nvSpPr>
          <p:cNvPr id="2057" name="Rectangle 7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>
            <a:normAutofit/>
          </a:bodyPr>
          <a:lstStyle/>
          <a:p>
            <a:r>
              <a:rPr lang="en-US" sz="4000" dirty="0"/>
              <a:t>Bond Pricing Example I</a:t>
            </a:r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1446213" y="1524000"/>
            <a:ext cx="310984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4710113" y="1524000"/>
            <a:ext cx="310984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5103813" y="1524000"/>
            <a:ext cx="310984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8088313" y="1524000"/>
            <a:ext cx="439224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/>
        </p:nvGraphicFramePr>
        <p:xfrm>
          <a:off x="1905000" y="3457402"/>
          <a:ext cx="512762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Equation" r:id="rId3" imgW="1879560" imgH="482400" progId="Equation.DSMT4">
                  <p:embed/>
                </p:oleObj>
              </mc:Choice>
              <mc:Fallback>
                <p:oleObj name="Equation" r:id="rId3" imgW="1879560" imgH="482400" progId="Equation.DSMT4">
                  <p:embed/>
                  <p:pic>
                    <p:nvPicPr>
                      <p:cNvPr id="205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457402"/>
                        <a:ext cx="5127625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0"/>
          <p:cNvGraphicFramePr>
            <a:graphicFrameLocks noChangeAspect="1"/>
          </p:cNvGraphicFramePr>
          <p:nvPr/>
        </p:nvGraphicFramePr>
        <p:xfrm>
          <a:off x="1874912" y="5205688"/>
          <a:ext cx="315912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Equation" r:id="rId5" imgW="1079280" imgH="215640" progId="Equation.DSMT4">
                  <p:embed/>
                </p:oleObj>
              </mc:Choice>
              <mc:Fallback>
                <p:oleObj name="Equation" r:id="rId5" imgW="1079280" imgH="215640" progId="Equation.DSMT4">
                  <p:embed/>
                  <p:pic>
                    <p:nvPicPr>
                      <p:cNvPr id="205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912" y="5205688"/>
                        <a:ext cx="3159125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677863" algn="l"/>
              </a:tabLst>
            </a:pPr>
            <a:r>
              <a:rPr lang="en-US" dirty="0"/>
              <a:t>Price of a semi-annual 30 year, 8% coupon bond. Market rate of interest is 10%.</a:t>
            </a:r>
          </a:p>
          <a:p>
            <a:pPr>
              <a:tabLst>
                <a:tab pos="677863" algn="l"/>
              </a:tabLst>
            </a:pPr>
            <a:endParaRPr lang="en-US" dirty="0"/>
          </a:p>
          <a:p>
            <a:pPr marL="400050" lvl="1" indent="0">
              <a:buNone/>
              <a:tabLst>
                <a:tab pos="677863" algn="l"/>
              </a:tabLst>
            </a:pPr>
            <a:r>
              <a:rPr lang="en-US" dirty="0"/>
              <a:t>P/Y = 2; N = 60; I = 10; PV = </a:t>
            </a:r>
            <a:r>
              <a:rPr lang="en-US" b="1" dirty="0">
                <a:solidFill>
                  <a:srgbClr val="FF0000"/>
                </a:solidFill>
              </a:rPr>
              <a:t>$810.71</a:t>
            </a:r>
            <a:r>
              <a:rPr lang="en-US" dirty="0"/>
              <a:t>; </a:t>
            </a:r>
          </a:p>
          <a:p>
            <a:pPr marL="400050" lvl="1" indent="0">
              <a:buNone/>
              <a:tabLst>
                <a:tab pos="677863" algn="l"/>
              </a:tabLst>
            </a:pPr>
            <a:r>
              <a:rPr lang="en-US" dirty="0"/>
              <a:t>     PMT = -40; FV = -1000</a:t>
            </a:r>
          </a:p>
          <a:p>
            <a:pPr marL="400050" lvl="1" indent="0">
              <a:buNone/>
              <a:tabLst>
                <a:tab pos="677863" algn="l"/>
              </a:tabLst>
            </a:pPr>
            <a:endParaRPr lang="en-US" dirty="0"/>
          </a:p>
          <a:p>
            <a:pPr marL="400050" lvl="1" indent="0">
              <a:buNone/>
              <a:tabLst>
                <a:tab pos="677863" algn="l"/>
              </a:tabLst>
            </a:pPr>
            <a:r>
              <a:rPr lang="en-US" b="1" dirty="0"/>
              <a:t>NOTE</a:t>
            </a:r>
            <a:r>
              <a:rPr lang="en-US" dirty="0"/>
              <a:t>: Negatives</a:t>
            </a:r>
          </a:p>
          <a:p>
            <a:endParaRPr lang="en-US" dirty="0"/>
          </a:p>
        </p:txBody>
      </p:sp>
      <p:sp>
        <p:nvSpPr>
          <p:cNvPr id="2057" name="Rectangle 7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>
            <a:normAutofit/>
          </a:bodyPr>
          <a:lstStyle/>
          <a:p>
            <a:r>
              <a:rPr lang="en-US" sz="4000" dirty="0"/>
              <a:t>Bond Pricing Example II</a:t>
            </a:r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1446213" y="1524000"/>
            <a:ext cx="3079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600" b="1"/>
              <a:t> </a:t>
            </a:r>
          </a:p>
        </p:txBody>
      </p:sp>
      <p:sp>
        <p:nvSpPr>
          <p:cNvPr id="2054" name="Rectangle 4"/>
          <p:cNvSpPr>
            <a:spLocks noChangeArrowheads="1"/>
          </p:cNvSpPr>
          <p:nvPr/>
        </p:nvSpPr>
        <p:spPr bwMode="auto">
          <a:xfrm>
            <a:off x="4710113" y="1524000"/>
            <a:ext cx="3079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600" b="1"/>
              <a:t> </a:t>
            </a:r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5103813" y="1524000"/>
            <a:ext cx="3079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600" b="1"/>
              <a:t> </a:t>
            </a:r>
          </a:p>
        </p:txBody>
      </p:sp>
      <p:sp>
        <p:nvSpPr>
          <p:cNvPr id="2056" name="Rectangle 6"/>
          <p:cNvSpPr>
            <a:spLocks noChangeArrowheads="1"/>
          </p:cNvSpPr>
          <p:nvPr/>
        </p:nvSpPr>
        <p:spPr bwMode="auto">
          <a:xfrm>
            <a:off x="8088313" y="1524000"/>
            <a:ext cx="4349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3600" b="1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47047875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12.5 Bond Valuation and Yields with Semiannual Coupons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The Yield (to Maturity YTM) Model 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Price bonds in terms of their yields−expected rates of return 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/>
              <a:t>U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se the observed current market price (MP</a:t>
            </a:r>
            <a:r>
              <a:rPr lang="en-US" sz="80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) and the </a:t>
            </a:r>
            <a:r>
              <a:rPr lang="en-US" dirty="0"/>
              <a:t>expected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cash flows to compute the expected yield on the bond</a:t>
            </a:r>
          </a:p>
          <a:p>
            <a:pPr lvl="1"/>
            <a:endParaRPr lang="en-US" dirty="0"/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Equivalent to IRR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500" dirty="0"/>
              <a:t>Suppose an 8% coupon, </a:t>
            </a:r>
            <a:r>
              <a:rPr lang="en-US" sz="3200" dirty="0"/>
              <a:t>semi-annual </a:t>
            </a:r>
            <a:r>
              <a:rPr lang="en-US" sz="3500" dirty="0"/>
              <a:t>30 year bond is selling for $1276.76. What is its average rate of return?</a:t>
            </a:r>
          </a:p>
          <a:p>
            <a:endParaRPr lang="en-US" dirty="0"/>
          </a:p>
          <a:p>
            <a:endParaRPr lang="en-US" dirty="0"/>
          </a:p>
          <a:p>
            <a:pPr lvl="1">
              <a:spcBef>
                <a:spcPct val="50000"/>
              </a:spcBef>
            </a:pPr>
            <a:endParaRPr lang="en-US" i="1" dirty="0"/>
          </a:p>
          <a:p>
            <a:pPr lvl="1">
              <a:spcBef>
                <a:spcPct val="50000"/>
              </a:spcBef>
            </a:pPr>
            <a:r>
              <a:rPr lang="en-US" sz="3000" i="1" dirty="0"/>
              <a:t>r</a:t>
            </a:r>
            <a:r>
              <a:rPr lang="en-US" sz="3000" dirty="0"/>
              <a:t> = 3% per half year</a:t>
            </a:r>
          </a:p>
          <a:p>
            <a:pPr lvl="1">
              <a:spcBef>
                <a:spcPct val="50000"/>
              </a:spcBef>
            </a:pPr>
            <a:r>
              <a:rPr lang="en-US" sz="3000" dirty="0"/>
              <a:t>YTM = </a:t>
            </a:r>
            <a:r>
              <a:rPr lang="en-US" sz="3000" b="1" dirty="0">
                <a:solidFill>
                  <a:srgbClr val="FF0000"/>
                </a:solidFill>
              </a:rPr>
              <a:t>6%</a:t>
            </a:r>
          </a:p>
          <a:p>
            <a:pPr lvl="1">
              <a:spcBef>
                <a:spcPct val="50000"/>
              </a:spcBef>
            </a:pPr>
            <a:endParaRPr lang="en-US" sz="30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/>
          <a:lstStyle/>
          <a:p>
            <a:r>
              <a:rPr lang="en-US" sz="3800" dirty="0"/>
              <a:t>Yield to Maturity Example I</a:t>
            </a:r>
          </a:p>
        </p:txBody>
      </p:sp>
      <p:graphicFrame>
        <p:nvGraphicFramePr>
          <p:cNvPr id="86019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295400" y="3048000"/>
          <a:ext cx="4622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3" imgW="1892160" imgH="419040" progId="Equation.DSMT4">
                  <p:embed/>
                </p:oleObj>
              </mc:Choice>
              <mc:Fallback>
                <p:oleObj name="Equation" r:id="rId3" imgW="1892160" imgH="419040" progId="Equation.DSMT4">
                  <p:embed/>
                  <p:pic>
                    <p:nvPicPr>
                      <p:cNvPr id="86019" name="Object 3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048000"/>
                        <a:ext cx="46228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Suppose an 8% coupon, </a:t>
            </a:r>
            <a:r>
              <a:rPr lang="en-US" sz="3200" dirty="0"/>
              <a:t>semi-annual </a:t>
            </a:r>
            <a:r>
              <a:rPr lang="en-US" sz="3500" dirty="0"/>
              <a:t>30 year bond is selling for $1276.76. What is its average rate of return?</a:t>
            </a:r>
          </a:p>
          <a:p>
            <a:endParaRPr lang="en-US" dirty="0"/>
          </a:p>
          <a:p>
            <a:pPr marL="457200" lvl="1" indent="0">
              <a:spcBef>
                <a:spcPct val="50000"/>
              </a:spcBef>
              <a:buNone/>
            </a:pPr>
            <a:r>
              <a:rPr lang="en-US" sz="3100" dirty="0"/>
              <a:t>P/Y = 2; N = 60; I = </a:t>
            </a:r>
            <a:r>
              <a:rPr lang="en-US" sz="3100" dirty="0">
                <a:solidFill>
                  <a:srgbClr val="FF0000"/>
                </a:solidFill>
              </a:rPr>
              <a:t>6.00%; </a:t>
            </a:r>
            <a:r>
              <a:rPr lang="en-US" sz="3100" dirty="0"/>
              <a:t>PV = 1276.76; PMT = -40; FV = -1000</a:t>
            </a:r>
            <a:endParaRPr lang="en-US" sz="30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/>
          <a:lstStyle/>
          <a:p>
            <a:r>
              <a:rPr lang="en-US" sz="3800" dirty="0"/>
              <a:t>Yield to Maturity Example II</a:t>
            </a:r>
          </a:p>
        </p:txBody>
      </p:sp>
    </p:spTree>
    <p:extLst>
      <p:ext uri="{BB962C8B-B14F-4D97-AF65-F5344CB8AC3E}">
        <p14:creationId xmlns:p14="http://schemas.microsoft.com/office/powerpoint/2010/main" val="225670258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noProof="0" dirty="0"/>
              <a:t>12.1 Basic Features of a Bond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70" y="1600200"/>
            <a:ext cx="8457629" cy="4525963"/>
          </a:xfrm>
        </p:spPr>
        <p:txBody>
          <a:bodyPr>
            <a:normAutofit/>
          </a:bodyPr>
          <a:lstStyle/>
          <a:p>
            <a:r>
              <a:rPr lang="en-US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Public bonds</a:t>
            </a:r>
          </a:p>
          <a:p>
            <a:pPr lvl="1"/>
            <a:r>
              <a:rPr lang="en-US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Long-term, fixed-obligation debt securities </a:t>
            </a:r>
          </a:p>
          <a:p>
            <a:pPr lvl="1"/>
            <a:r>
              <a:rPr lang="en-US" sz="3200" dirty="0"/>
              <a:t>Periodic fixed amount of interest </a:t>
            </a:r>
          </a:p>
          <a:p>
            <a:pPr lvl="1"/>
            <a:r>
              <a:rPr lang="en-US" sz="3200" dirty="0"/>
              <a:t>Fixed principal at the date of maturity</a:t>
            </a:r>
          </a:p>
          <a:p>
            <a:pPr lvl="1"/>
            <a:endParaRPr lang="en-US" sz="3200" dirty="0"/>
          </a:p>
          <a:p>
            <a:r>
              <a:rPr lang="en-US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Interest is paid every six months </a:t>
            </a:r>
          </a:p>
          <a:p>
            <a:endParaRPr lang="en-US" sz="3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Principal is due at maturity </a:t>
            </a:r>
          </a:p>
          <a:p>
            <a:pPr lvl="1"/>
            <a:r>
              <a:rPr lang="en-US" sz="3200" dirty="0"/>
              <a:t>Par (or face) value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9465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noProof="0" dirty="0"/>
              <a:t>12.5 Relationship between Bond Yields, Coupon Rates, and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70" y="1600200"/>
            <a:ext cx="8381429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Price moves in the opposite direction to YTM</a:t>
            </a:r>
          </a:p>
          <a:p>
            <a:pPr marL="788670" lvl="1" indent="-514350">
              <a:buFont typeface="+mj-lt"/>
              <a:buAutoNum type="arabicPeriod"/>
            </a:pP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YTM &lt; </a:t>
            </a:r>
            <a:r>
              <a:rPr lang="en-US" sz="2400" noProof="0" dirty="0" err="1"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→ premium bond </a:t>
            </a:r>
          </a:p>
          <a:p>
            <a:pPr marL="788670" lvl="1" indent="-514350">
              <a:buFont typeface="+mj-lt"/>
              <a:buAutoNum type="arabicPeriod"/>
            </a:pPr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en-US" sz="2400" dirty="0"/>
              <a:t>YTM &gt; </a:t>
            </a:r>
            <a:r>
              <a:rPr lang="en-US" sz="2400" dirty="0" err="1"/>
              <a:t>cr</a:t>
            </a:r>
            <a:r>
              <a:rPr lang="en-US" sz="2400" dirty="0"/>
              <a:t> → discount bond</a:t>
            </a:r>
          </a:p>
          <a:p>
            <a:pPr marL="788670" lvl="1" indent="-514350">
              <a:buFont typeface="+mj-lt"/>
              <a:buAutoNum type="arabicPeriod"/>
            </a:pPr>
            <a:endParaRPr lang="en-US" sz="2400" dirty="0"/>
          </a:p>
          <a:p>
            <a:pPr marL="788670" lvl="1" indent="-514350">
              <a:buFont typeface="+mj-lt"/>
              <a:buAutoNum type="arabicPeriod"/>
            </a:pPr>
            <a:r>
              <a:rPr lang="en-US" sz="2400" dirty="0"/>
              <a:t>YTM = </a:t>
            </a:r>
            <a:r>
              <a:rPr lang="en-US" sz="2400" dirty="0" err="1"/>
              <a:t>cr</a:t>
            </a:r>
            <a:r>
              <a:rPr lang="en-US" sz="2400" dirty="0"/>
              <a:t> → par value bond </a:t>
            </a:r>
          </a:p>
          <a:p>
            <a:pPr marL="788670" lvl="1" indent="-514350">
              <a:buFont typeface="+mj-lt"/>
              <a:buAutoNum type="arabicPeriod"/>
            </a:pPr>
            <a:endParaRPr lang="en-US" sz="2400" dirty="0"/>
          </a:p>
          <a:p>
            <a:pPr marL="788670" lvl="1" indent="-514350">
              <a:buFont typeface="+mj-lt"/>
              <a:buAutoNum type="arabicPeriod"/>
            </a:pP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The price-yield relationship is convex</a:t>
            </a:r>
          </a:p>
          <a:p>
            <a:pPr marL="1373886" lvl="2" indent="-514350"/>
            <a:r>
              <a:rPr lang="en-U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As yields decline, the price increases at an increasing rate; </a:t>
            </a:r>
          </a:p>
          <a:p>
            <a:pPr marL="1373886" lvl="2" indent="-514350"/>
            <a:r>
              <a:rPr lang="en-US" sz="2000" dirty="0"/>
              <a:t>As </a:t>
            </a:r>
            <a:r>
              <a:rPr lang="en-U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yields increase, the price declines at a declining rate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9465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noProof="0" dirty="0"/>
              <a:t>12.5 Relationship between Bond Yields, Coupon Rates, and Prices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Bond and Price Change Magnitude 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Bond value inversely related to YTM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Magnitude of change depends on other characteristics, such as the coupon rate and time to maturity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Two additional facts: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Lower coupon rate → greater percentage price change for a given shift in yields</a:t>
            </a:r>
          </a:p>
          <a:p>
            <a:pPr marL="1371600" lvl="2" indent="-457200">
              <a:buFont typeface="+mj-lt"/>
              <a:buAutoNum type="arabicPeriod"/>
            </a:pP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Same coupon rate, longer maturity </a:t>
            </a:r>
            <a:r>
              <a:rPr lang="en-US" dirty="0"/>
              <a:t>→ greater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percentage price change for a given shift in yields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9465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noProof="0" dirty="0"/>
              <a:t>12.5 Relationship between Bond Yields, Coupon Rates, and Prices</a:t>
            </a: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2689" y="1502465"/>
            <a:ext cx="621862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12.5 Computing Other Bond Yield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Current Yield 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How much return comes from annual payments </a:t>
            </a:r>
          </a:p>
          <a:p>
            <a:pPr lvl="1"/>
            <a:r>
              <a:rPr lang="en-US" dirty="0"/>
              <a:t>R</a:t>
            </a:r>
            <a:r>
              <a:rPr lang="en-US" noProof="0" dirty="0" err="1">
                <a:latin typeface="Arial" panose="020B0604020202020204" pitchFamily="34" charset="0"/>
                <a:cs typeface="Arial" panose="020B0604020202020204" pitchFamily="34" charset="0"/>
              </a:rPr>
              <a:t>atio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of annual coupon to current price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</a:p>
          <a:p>
            <a:pPr lvl="2">
              <a:buNone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 is the fixed annual coupon </a:t>
            </a:r>
          </a:p>
          <a:p>
            <a:pPr lvl="2">
              <a:buNone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MP</a:t>
            </a:r>
            <a:r>
              <a:rPr lang="en-US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is the bond’s current market price</a:t>
            </a:r>
          </a:p>
          <a:p>
            <a:pPr lvl="1"/>
            <a:endParaRPr lang="en-US" noProof="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72DF409-6A0F-47ED-A1F5-6F427730B4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982512"/>
              </p:ext>
            </p:extLst>
          </p:nvPr>
        </p:nvGraphicFramePr>
        <p:xfrm>
          <a:off x="3200400" y="3733800"/>
          <a:ext cx="225055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Equation" r:id="rId3" imgW="749160" imgH="431640" progId="Equation.DSMT4">
                  <p:embed/>
                </p:oleObj>
              </mc:Choice>
              <mc:Fallback>
                <p:oleObj name="Equation" r:id="rId3" imgW="749160" imgH="431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72DF409-6A0F-47ED-A1F5-6F427730B4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0400" y="3733800"/>
                        <a:ext cx="2250553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Current Yield</a:t>
            </a:r>
          </a:p>
          <a:p>
            <a:pPr lvl="1"/>
            <a:r>
              <a:rPr lang="en-US" sz="3200" dirty="0"/>
              <a:t>Bond</a:t>
            </a:r>
            <a:r>
              <a:rPr lang="en-US" altLang="ja-JP" sz="3200" dirty="0"/>
              <a:t>’</a:t>
            </a:r>
            <a:r>
              <a:rPr lang="en-US" sz="3200" dirty="0"/>
              <a:t>s annual coupon payment divided by the bond price</a:t>
            </a:r>
          </a:p>
          <a:p>
            <a:pPr>
              <a:spcBef>
                <a:spcPct val="50000"/>
              </a:spcBef>
            </a:pPr>
            <a:r>
              <a:rPr lang="en-US" sz="3200" dirty="0"/>
              <a:t>Suppose an 8% coupon, semi-annual 30 year bond is selling for $1276.76. What is its current yield?</a:t>
            </a:r>
          </a:p>
          <a:p>
            <a:pPr>
              <a:spcBef>
                <a:spcPct val="50000"/>
              </a:spcBef>
            </a:pPr>
            <a:endParaRPr lang="en-US" sz="34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>
            <a:normAutofit/>
          </a:bodyPr>
          <a:lstStyle/>
          <a:p>
            <a:r>
              <a:rPr lang="en-US" sz="3600" dirty="0"/>
              <a:t>Current Yield </a:t>
            </a:r>
            <a:r>
              <a:rPr lang="en-US" sz="3800" dirty="0"/>
              <a:t>Example</a:t>
            </a: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1940196"/>
              </p:ext>
            </p:extLst>
          </p:nvPr>
        </p:nvGraphicFramePr>
        <p:xfrm>
          <a:off x="4724400" y="4756943"/>
          <a:ext cx="2947988" cy="1001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Equation" r:id="rId3" imgW="1206360" imgH="393480" progId="Equation.DSMT4">
                  <p:embed/>
                </p:oleObj>
              </mc:Choice>
              <mc:Fallback>
                <p:oleObj name="Equation" r:id="rId3" imgW="1206360" imgH="393480" progId="Equation.DSMT4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756943"/>
                        <a:ext cx="2947988" cy="1001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7708543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12.5 Computing Other Bond Yield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Yield to Call </a:t>
            </a:r>
            <a:r>
              <a:rPr lang="en-US" dirty="0"/>
              <a:t>(YTC)</a:t>
            </a:r>
            <a:endParaRPr lang="en-US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Expected return is bond called at first opportunity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Adjust present value equation: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Where:</a:t>
            </a:r>
          </a:p>
          <a:p>
            <a:pPr lvl="1">
              <a:buNone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	n</a:t>
            </a:r>
            <a:r>
              <a:rPr lang="en-US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= number of </a:t>
            </a:r>
            <a:r>
              <a:rPr lang="en-US" i="1" noProof="0" dirty="0">
                <a:latin typeface="Arial" panose="020B0604020202020204" pitchFamily="34" charset="0"/>
                <a:cs typeface="Arial" panose="020B0604020202020204" pitchFamily="34" charset="0"/>
              </a:rPr>
              <a:t>periods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to first call date</a:t>
            </a:r>
          </a:p>
          <a:p>
            <a:pPr lvl="1">
              <a:buNone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	P</a:t>
            </a:r>
            <a:r>
              <a:rPr lang="en-US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= call price of the bond</a:t>
            </a:r>
          </a:p>
          <a:p>
            <a:pPr lvl="1"/>
            <a:endParaRPr lang="en-US" noProof="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044A964-1FC9-4960-8844-C092EC8EA7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864030"/>
              </p:ext>
            </p:extLst>
          </p:nvPr>
        </p:nvGraphicFramePr>
        <p:xfrm>
          <a:off x="2514600" y="3657600"/>
          <a:ext cx="5463666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Equation" r:id="rId3" imgW="1968480" imgH="495000" progId="Equation.DSMT4">
                  <p:embed/>
                </p:oleObj>
              </mc:Choice>
              <mc:Fallback>
                <p:oleObj name="Equation" r:id="rId3" imgW="1968480" imgH="4950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044A964-1FC9-4960-8844-C092EC8EA7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4600" y="3657600"/>
                        <a:ext cx="5463666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/>
              <a:t>Suppose an 8% coupon, 30 year semi-annual bond is selling for $1100.55. If it can be called in 2 years with a call price is $1,100 what is its yield to call?</a:t>
            </a:r>
          </a:p>
          <a:p>
            <a:endParaRPr lang="en-US" dirty="0"/>
          </a:p>
          <a:p>
            <a:pPr marL="457200" lvl="1" indent="0">
              <a:spcBef>
                <a:spcPct val="50000"/>
              </a:spcBef>
              <a:buNone/>
            </a:pPr>
            <a:r>
              <a:rPr lang="en-US" sz="3100" dirty="0"/>
              <a:t>P/Y = 2; N = 4; I = </a:t>
            </a:r>
            <a:r>
              <a:rPr lang="en-US" sz="3100" dirty="0">
                <a:solidFill>
                  <a:srgbClr val="FF0000"/>
                </a:solidFill>
              </a:rPr>
              <a:t>7.25%; </a:t>
            </a:r>
            <a:r>
              <a:rPr lang="en-US" sz="3100" dirty="0"/>
              <a:t>PV = 1100.55; PMT = -40; FV = -1100</a:t>
            </a:r>
          </a:p>
          <a:p>
            <a:pPr marL="457200" lvl="1" indent="0">
              <a:spcBef>
                <a:spcPct val="50000"/>
              </a:spcBef>
              <a:buNone/>
            </a:pPr>
            <a:endParaRPr lang="en-US" sz="3000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Ctr="1"/>
          <a:lstStyle/>
          <a:p>
            <a:r>
              <a:rPr lang="en-US" sz="3800" dirty="0"/>
              <a:t>Yield to Call Example</a:t>
            </a:r>
          </a:p>
        </p:txBody>
      </p:sp>
    </p:spTree>
    <p:extLst>
      <p:ext uri="{BB962C8B-B14F-4D97-AF65-F5344CB8AC3E}">
        <p14:creationId xmlns:p14="http://schemas.microsoft.com/office/powerpoint/2010/main" val="331464152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/>
              <a:t>12.5 Computing Other Bond Yield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Realized (Horizon) Yield 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Expected rate of return for some time horizon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Assumes holding period (hp, expressed in </a:t>
            </a:r>
            <a:r>
              <a:rPr lang="en-US" i="1" noProof="0" dirty="0">
                <a:latin typeface="Arial" panose="020B0604020202020204" pitchFamily="34" charset="0"/>
                <a:cs typeface="Arial" panose="020B0604020202020204" pitchFamily="34" charset="0"/>
              </a:rPr>
              <a:t>periods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) less than n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Adjust discounted cash flow valuation: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where:</a:t>
            </a:r>
          </a:p>
          <a:p>
            <a:pPr lvl="1">
              <a:buNone/>
            </a:pP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	P</a:t>
            </a:r>
            <a:r>
              <a:rPr lang="en-US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hp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 = anticipated selling price of the bond at the end of the investment horizon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255D919-17A7-4A97-B51E-2C5ACC5AF1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725773"/>
              </p:ext>
            </p:extLst>
          </p:nvPr>
        </p:nvGraphicFramePr>
        <p:xfrm>
          <a:off x="2514600" y="3733800"/>
          <a:ext cx="5105400" cy="1323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Equation" r:id="rId3" imgW="1904760" imgH="495000" progId="Equation.DSMT4">
                  <p:embed/>
                </p:oleObj>
              </mc:Choice>
              <mc:Fallback>
                <p:oleObj name="Equation" r:id="rId3" imgW="1904760" imgH="4950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255D919-17A7-4A97-B51E-2C5ACC5AF1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4600" y="3733800"/>
                        <a:ext cx="5105400" cy="1323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fade thruBlk="1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65F414-B6D1-41BC-AD3B-741BEFEF9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/>
          <a:lstStyle/>
          <a:p>
            <a:r>
              <a:rPr lang="en-US" dirty="0"/>
              <a:t>13.1 Bond Analysis Tools</a:t>
            </a:r>
            <a:br>
              <a:rPr lang="en-US" dirty="0"/>
            </a:br>
            <a:r>
              <a:rPr lang="en-US" dirty="0"/>
              <a:t>(Chapter 13.1.2-3)</a:t>
            </a:r>
          </a:p>
        </p:txBody>
      </p:sp>
    </p:spTree>
    <p:extLst>
      <p:ext uri="{BB962C8B-B14F-4D97-AF65-F5344CB8AC3E}">
        <p14:creationId xmlns:p14="http://schemas.microsoft.com/office/powerpoint/2010/main" val="2795366908"/>
      </p:ext>
    </p:extLst>
  </p:cSld>
  <p:clrMapOvr>
    <a:masterClrMapping/>
  </p:clrMapOvr>
  <p:transition spd="med">
    <p:fade thruBlk="1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9465"/>
            <a:ext cx="8382000" cy="1143000"/>
          </a:xfrm>
        </p:spPr>
        <p:txBody>
          <a:bodyPr>
            <a:normAutofit/>
          </a:bodyPr>
          <a:lstStyle/>
          <a:p>
            <a:r>
              <a:rPr lang="en-US" noProof="0" dirty="0"/>
              <a:t>Bond Duration and Convexity</a:t>
            </a:r>
          </a:p>
        </p:txBody>
      </p:sp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03863"/>
            <a:ext cx="621862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15458B6-13A3-427F-B3C4-8ADD490003F9}"/>
              </a:ext>
            </a:extLst>
          </p:cNvPr>
          <p:cNvCxnSpPr>
            <a:cxnSpLocks/>
          </p:cNvCxnSpPr>
          <p:nvPr/>
        </p:nvCxnSpPr>
        <p:spPr>
          <a:xfrm>
            <a:off x="2514600" y="3124200"/>
            <a:ext cx="4724400" cy="2057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CC21C59-A1AA-4246-9071-1C8E4AC8AAB0}"/>
              </a:ext>
            </a:extLst>
          </p:cNvPr>
          <p:cNvSpPr/>
          <p:nvPr/>
        </p:nvSpPr>
        <p:spPr>
          <a:xfrm>
            <a:off x="2818701" y="2936147"/>
            <a:ext cx="4462943" cy="1988191"/>
          </a:xfrm>
          <a:custGeom>
            <a:avLst/>
            <a:gdLst>
              <a:gd name="connsiteX0" fmla="*/ 0 w 4462943"/>
              <a:gd name="connsiteY0" fmla="*/ 0 h 1988191"/>
              <a:gd name="connsiteX1" fmla="*/ 2046914 w 4462943"/>
              <a:gd name="connsiteY1" fmla="*/ 1233181 h 1988191"/>
              <a:gd name="connsiteX2" fmla="*/ 4462943 w 4462943"/>
              <a:gd name="connsiteY2" fmla="*/ 1988191 h 1988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62943" h="1988191">
                <a:moveTo>
                  <a:pt x="0" y="0"/>
                </a:moveTo>
                <a:cubicBezTo>
                  <a:pt x="651545" y="450908"/>
                  <a:pt x="1303090" y="901816"/>
                  <a:pt x="2046914" y="1233181"/>
                </a:cubicBezTo>
                <a:cubicBezTo>
                  <a:pt x="2790738" y="1564546"/>
                  <a:pt x="3626840" y="1776368"/>
                  <a:pt x="4462943" y="19881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FA791EC-9389-439C-960C-B4D565FC3CF5}"/>
              </a:ext>
            </a:extLst>
          </p:cNvPr>
          <p:cNvCxnSpPr/>
          <p:nvPr/>
        </p:nvCxnSpPr>
        <p:spPr>
          <a:xfrm flipH="1">
            <a:off x="3352800" y="2365696"/>
            <a:ext cx="1524000" cy="1143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CDBA201-B398-488A-BAD4-D8F8C138761E}"/>
              </a:ext>
            </a:extLst>
          </p:cNvPr>
          <p:cNvCxnSpPr/>
          <p:nvPr/>
        </p:nvCxnSpPr>
        <p:spPr>
          <a:xfrm flipH="1">
            <a:off x="3097565" y="1972675"/>
            <a:ext cx="1524000" cy="11430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1763847E-EEAE-4DE7-B902-6F8C6AF14020}"/>
              </a:ext>
            </a:extLst>
          </p:cNvPr>
          <p:cNvSpPr txBox="1"/>
          <p:nvPr/>
        </p:nvSpPr>
        <p:spPr>
          <a:xfrm>
            <a:off x="4853313" y="2130807"/>
            <a:ext cx="1380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Duration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953E54-5FD9-45EC-9FB6-A0079FDFB4B6}"/>
              </a:ext>
            </a:extLst>
          </p:cNvPr>
          <p:cNvSpPr txBox="1"/>
          <p:nvPr/>
        </p:nvSpPr>
        <p:spPr>
          <a:xfrm>
            <a:off x="4588009" y="1725002"/>
            <a:ext cx="1380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Convexity</a:t>
            </a:r>
          </a:p>
        </p:txBody>
      </p:sp>
    </p:spTree>
    <p:extLst>
      <p:ext uri="{BB962C8B-B14F-4D97-AF65-F5344CB8AC3E}">
        <p14:creationId xmlns:p14="http://schemas.microsoft.com/office/powerpoint/2010/main" val="170600005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noProof="0" dirty="0"/>
              <a:t>12.1 Basic Features of a Bond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noProof="0" dirty="0">
                <a:latin typeface="Arial" panose="020B0604020202020204" pitchFamily="34" charset="0"/>
                <a:cs typeface="Arial" panose="020B0604020202020204" pitchFamily="34" charset="0"/>
              </a:rPr>
              <a:t>Segments are based on maturity:</a:t>
            </a:r>
          </a:p>
          <a:p>
            <a:endParaRPr lang="en-US" sz="32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en-US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Short-term</a:t>
            </a:r>
          </a:p>
          <a:p>
            <a:pPr marL="1373886" lvl="2" indent="-514350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Maturities of one year or less</a:t>
            </a:r>
          </a:p>
          <a:p>
            <a:pPr marL="1373886" lvl="2" indent="-514350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Money market</a:t>
            </a:r>
          </a:p>
          <a:p>
            <a:pPr marL="1373886" lvl="2" indent="-514350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en-US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Intermediate-term</a:t>
            </a:r>
          </a:p>
          <a:p>
            <a:pPr marL="1373886" lvl="2" indent="-514350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Maturities 1 to 10 years</a:t>
            </a:r>
          </a:p>
          <a:p>
            <a:pPr marL="1373886" lvl="2" indent="-514350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These instruments are known as notes</a:t>
            </a:r>
          </a:p>
          <a:p>
            <a:pPr marL="1373886" lvl="2" indent="-514350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8670" lvl="1" indent="-514350">
              <a:buFont typeface="+mj-lt"/>
              <a:buAutoNum type="arabicPeriod"/>
            </a:pPr>
            <a:r>
              <a:rPr lang="en-US" sz="3200" noProof="0" dirty="0">
                <a:latin typeface="Arial" panose="020B0604020202020204" pitchFamily="34" charset="0"/>
                <a:cs typeface="Arial" panose="020B0604020202020204" pitchFamily="34" charset="0"/>
              </a:rPr>
              <a:t>Long-term</a:t>
            </a:r>
          </a:p>
          <a:p>
            <a:pPr marL="1373886" lvl="2" indent="-514350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Maturities in excess of 10 years</a:t>
            </a:r>
          </a:p>
          <a:p>
            <a:pPr marL="1373886" lvl="2" indent="-514350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Callable bonds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13.1.2 Bond Duration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Calculating Bond Duration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Bond duration can be interpreted as a measure of the bond’s price volatility (interest rate sensitivity) 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/>
              <a:t>Duration is bond’s price elasticity coefficient with respect to yield changes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13.1.2 Bond Duration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Macaulay versus Modified </a:t>
            </a:r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</a:p>
          <a:p>
            <a:pPr lvl="1"/>
            <a:r>
              <a:rPr lang="en-US" dirty="0"/>
              <a:t>Macaulay duration: How many years to be repaid bond’s price by the its total cash flows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Modified duration: Price change in a bond given a 1% change in interest rates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577694"/>
      </p:ext>
    </p:extLst>
  </p:cSld>
  <p:clrMapOvr>
    <a:masterClrMapping/>
  </p:clrMapOvr>
  <p:transition spd="med">
    <p:fade thruBlk="1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13.1.2 Bond Duration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Macaulay duration: Weighted average of the payment dates associated with an N-period bond: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where:</a:t>
            </a:r>
          </a:p>
          <a:p>
            <a:pPr>
              <a:buNone/>
            </a:pPr>
            <a:r>
              <a:rPr lang="en-US" sz="2400" i="1" noProof="0" dirty="0">
                <a:latin typeface="Arial" panose="020B0604020202020204" pitchFamily="34" charset="0"/>
                <a:cs typeface="Arial" panose="020B0604020202020204" pitchFamily="34" charset="0"/>
              </a:rPr>
              <a:t>	CF</a:t>
            </a:r>
            <a:r>
              <a:rPr lang="en-US" sz="2400" i="1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= cash flow (that is, coupon or principal) paid on date </a:t>
            </a:r>
            <a:r>
              <a:rPr lang="en-US" sz="2400" i="1" noProof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pPr>
              <a:buFontTx/>
              <a:buNone/>
            </a:pPr>
            <a:r>
              <a:rPr lang="en-US" sz="2400" i="1" noProof="0" dirty="0">
                <a:latin typeface="Arial" panose="020B0604020202020204" pitchFamily="34" charset="0"/>
                <a:cs typeface="Arial" panose="020B0604020202020204" pitchFamily="34" charset="0"/>
              </a:rPr>
              <a:t>	t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 = date on which payment is made</a:t>
            </a:r>
          </a:p>
          <a:p>
            <a:pPr>
              <a:buFontTx/>
              <a:buNone/>
            </a:pPr>
            <a:r>
              <a:rPr lang="en-US" sz="2400" i="1" noProof="0" dirty="0">
                <a:latin typeface="Arial" panose="020B0604020202020204" pitchFamily="34" charset="0"/>
                <a:cs typeface="Arial" panose="020B0604020202020204" pitchFamily="34" charset="0"/>
              </a:rPr>
              <a:t>	i 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= yield to maturity of the bond, stated on a periodic basis</a:t>
            </a:r>
          </a:p>
          <a:p>
            <a:endParaRPr lang="en-US" noProof="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2895600"/>
            <a:ext cx="5867400" cy="2193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13.1.2 Bond Duration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Consider the following two bonds: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/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Assume YTM for both bonds is 8 percent and pay annual coupons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945248"/>
            <a:ext cx="5181600" cy="183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13.1.2 Bond Duration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479395"/>
            <a:ext cx="5360689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13.1.2 Bond Duration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Duration is measured in units of time, not dollars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Weights are the PV of cash flow scaled by the PV (P</a:t>
            </a:r>
            <a:r>
              <a:rPr lang="en-US" baseline="-25000" noProof="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) of the bond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Higher coupon → lower duration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More of the total cash flow is paid sooner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Zero-coupon bond</a:t>
            </a:r>
            <a:r>
              <a:rPr lang="en-US" dirty="0"/>
              <a:t> → duration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= maturity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13.1.2 Bond Duration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4043" y="1676400"/>
            <a:ext cx="6395913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13.1.2 Bond Duration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noProof="0" dirty="0">
                <a:latin typeface="Arial" panose="020B0604020202020204" pitchFamily="34" charset="0"/>
                <a:cs typeface="Arial" panose="020B0604020202020204" pitchFamily="34" charset="0"/>
              </a:rPr>
              <a:t>Measuring Bond Price Volatility </a:t>
            </a:r>
          </a:p>
          <a:p>
            <a:pPr lvl="1"/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Duration is bond’s price elasticity coefficient with respect to yield changes:</a:t>
            </a:r>
          </a:p>
          <a:p>
            <a:pPr lvl="1"/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Where:</a:t>
            </a:r>
          </a:p>
          <a:p>
            <a:pPr lvl="1"/>
            <a:endParaRPr lang="en-US" noProof="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590800"/>
            <a:ext cx="2286000" cy="204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0814" y="4935994"/>
            <a:ext cx="70485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13.1.2 Bond Duration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Equation rewritten to “predict” change in a price for a small change in YTM:</a:t>
            </a:r>
          </a:p>
          <a:p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endParaRPr lang="en-US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743200"/>
            <a:ext cx="49908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13.1.2 Bond Duration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Bond price change inputs: </a:t>
            </a:r>
          </a:p>
          <a:p>
            <a:pPr lvl="1"/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Macaulay duration of the bond, </a:t>
            </a:r>
            <a:r>
              <a:rPr lang="en-US" sz="2400" i="1" noProof="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  <a:p>
            <a:pPr lvl="1"/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Prevailing bond yield, </a:t>
            </a:r>
            <a:r>
              <a:rPr lang="en-US" sz="2400" i="1" noProof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pPr lvl="1"/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Forecasted change in the bond yield, Δ</a:t>
            </a:r>
            <a:r>
              <a:rPr lang="en-US" sz="2400" i="1" noProof="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US" sz="2000" i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Modified durations combines the first two components:</a:t>
            </a:r>
          </a:p>
          <a:p>
            <a:endParaRPr lang="en-US" sz="2400" noProof="0" dirty="0"/>
          </a:p>
          <a:p>
            <a:pPr lvl="1">
              <a:buNone/>
            </a:pPr>
            <a:endParaRPr lang="en-US" sz="2000" noProof="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962400"/>
            <a:ext cx="4648200" cy="190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12.1.1 Bond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Intrinsic Features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Coupon</a:t>
            </a:r>
          </a:p>
          <a:p>
            <a:pPr lvl="1"/>
            <a:endParaRPr lang="en-US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Term to maturity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Principal or par (face) value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Types of ownership</a:t>
            </a:r>
            <a:endParaRPr lang="en-US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Bearer vs. registered bond</a:t>
            </a:r>
            <a:endParaRPr lang="en-US" sz="1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noProof="0" dirty="0"/>
          </a:p>
        </p:txBody>
      </p:sp>
    </p:spTree>
  </p:cSld>
  <p:clrMapOvr>
    <a:masterClrMapping/>
  </p:clrMapOvr>
  <p:transition spd="med">
    <p:fade thruBlk="1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13.1.2 Bond Duration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The equation can be simplified to:</a:t>
            </a:r>
          </a:p>
          <a:p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/>
              <a:t>basis point value (BPV) </a:t>
            </a:r>
            <a:r>
              <a:rPr lang="en-US" sz="2400" noProof="0" dirty="0">
                <a:latin typeface="Arial" panose="020B0604020202020204" pitchFamily="34" charset="0"/>
                <a:cs typeface="Arial" panose="020B0604020202020204" pitchFamily="34" charset="0"/>
              </a:rPr>
              <a:t>measures the dollar price change for a one basis point change in yields:</a:t>
            </a:r>
          </a:p>
          <a:p>
            <a:pPr lvl="1">
              <a:buNone/>
            </a:pPr>
            <a:endParaRPr lang="en-US" sz="2000" noProof="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86000"/>
            <a:ext cx="5416701" cy="124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629" y="4944960"/>
            <a:ext cx="7820988" cy="625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13.1.2 Bond Duration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noProof="0" dirty="0">
                <a:latin typeface="Arial" panose="020B0604020202020204" pitchFamily="34" charset="0"/>
                <a:cs typeface="Arial" panose="020B0604020202020204" pitchFamily="34" charset="0"/>
              </a:rPr>
              <a:t>Duration of a Portfolio </a:t>
            </a:r>
          </a:p>
          <a:p>
            <a:pPr lvl="1"/>
            <a:r>
              <a:rPr lang="en-U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Duration of a portfolio is the weighted average of the payment dates for all of the cash flows across the collection of bonds</a:t>
            </a:r>
          </a:p>
          <a:p>
            <a:pPr lvl="1"/>
            <a:endParaRPr lang="en-US" sz="20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noProof="0" dirty="0">
                <a:latin typeface="Arial" panose="020B0604020202020204" pitchFamily="34" charset="0"/>
                <a:cs typeface="Arial" panose="020B0604020202020204" pitchFamily="34" charset="0"/>
              </a:rPr>
              <a:t>Estimated by a weighted average of the durations for each of the bonds using the investment weight of each position: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810000"/>
            <a:ext cx="45838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13.1.3 Bond Convexity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Trade-off between price and YTM is curved (convex) function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Mod D misses convexity property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Mod D estimates a curved line with a straight (tangent) line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13.1.3 Bond Convexity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00200"/>
            <a:ext cx="5499623" cy="4370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13.1.3 Bond Convexity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Duration approximation of the price-yield relationship is conservative 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Overestimates price decline following yield increase 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Underestimates price increase induced by yield decrease</a:t>
            </a:r>
          </a:p>
          <a:p>
            <a:pPr lvl="1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Modified duration: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Approximates bond price change as interest rates changes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Convexity approximates how modified duration will change with yield curve shifts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13.1.3 Bond Convexity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Convexity formula: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noProof="0" dirty="0"/>
          </a:p>
          <a:p>
            <a:endParaRPr lang="en-US" noProof="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543" y="3429000"/>
            <a:ext cx="8448457" cy="1478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13.1.3 Bond Convexity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222" y="1371600"/>
            <a:ext cx="8305800" cy="470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13.1.3 Bond Convexity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For annual bond, the formula modified by adding a second term involving the convexity statistic:</a:t>
            </a: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46DB8B-73D6-4E5F-A7D5-C8408E478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463954"/>
            <a:ext cx="4982308" cy="1295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43F964-2002-4D39-BAD6-9B430340D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4910323"/>
            <a:ext cx="6021855" cy="1295399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13.1.3 Bond Convexity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454" y="1515048"/>
            <a:ext cx="8041092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dirty="0"/>
              <a:t>12.1.1 Bond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noProof="0" dirty="0">
                <a:latin typeface="Arial" panose="020B0604020202020204" pitchFamily="34" charset="0"/>
                <a:cs typeface="Arial" panose="020B0604020202020204" pitchFamily="34" charset="0"/>
              </a:rPr>
              <a:t>Types of Issues</a:t>
            </a: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Secured </a:t>
            </a:r>
            <a:r>
              <a:rPr lang="en-US" dirty="0"/>
              <a:t>bonds (mortgages) </a:t>
            </a:r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Backed by legal claim on some specified property</a:t>
            </a:r>
            <a:endParaRPr lang="en-US" sz="1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E.g. mortgage bonds, equipment trust certificates</a:t>
            </a:r>
          </a:p>
          <a:p>
            <a:pPr lvl="2"/>
            <a:endParaRPr lang="en-US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Unsecured bonds (debentures)</a:t>
            </a:r>
          </a:p>
          <a:p>
            <a:pPr lvl="2"/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General claim on firm assets</a:t>
            </a:r>
          </a:p>
          <a:p>
            <a:pPr lvl="2"/>
            <a:endParaRPr lang="en-US" sz="1600" noProof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/>
              <a:t>Senior vs junior (subordinate) </a:t>
            </a:r>
            <a:r>
              <a:rPr lang="en-US" noProof="0" dirty="0">
                <a:latin typeface="Arial" panose="020B0604020202020204" pitchFamily="34" charset="0"/>
                <a:cs typeface="Arial" panose="020B0604020202020204" pitchFamily="34" charset="0"/>
              </a:rPr>
              <a:t>debentures</a:t>
            </a:r>
          </a:p>
        </p:txBody>
      </p:sp>
    </p:spTree>
  </p:cSld>
  <p:clrMapOvr>
    <a:masterClrMapping/>
  </p:clrMapOvr>
  <p:transition spd="med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Contemporary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3529</TotalTime>
  <Words>3359</Words>
  <Application>Microsoft Office PowerPoint</Application>
  <PresentationFormat>On-screen Show (4:3)</PresentationFormat>
  <Paragraphs>582</Paragraphs>
  <Slides>88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5" baseType="lpstr">
      <vt:lpstr>Arial</vt:lpstr>
      <vt:lpstr>Calibri</vt:lpstr>
      <vt:lpstr>Century Gothic</vt:lpstr>
      <vt:lpstr>Corbel</vt:lpstr>
      <vt:lpstr>Lucida Grande</vt:lpstr>
      <vt:lpstr>Contemporary blue</vt:lpstr>
      <vt:lpstr>Equation</vt:lpstr>
      <vt:lpstr>FIN 377: Investments</vt:lpstr>
      <vt:lpstr>Overview</vt:lpstr>
      <vt:lpstr>Learning Objectives</vt:lpstr>
      <vt:lpstr>Readings</vt:lpstr>
      <vt:lpstr>12.1 Basic Features of a Bond</vt:lpstr>
      <vt:lpstr>12.1 Basic Features of a Bond</vt:lpstr>
      <vt:lpstr>12.1 Basic Features of a Bond</vt:lpstr>
      <vt:lpstr>12.1.1 Bond Characteristics</vt:lpstr>
      <vt:lpstr>12.1.1 Bond Characteristics</vt:lpstr>
      <vt:lpstr>12.1.1 Bond Characteristics</vt:lpstr>
      <vt:lpstr>12.1.1 Bond Characteristics</vt:lpstr>
      <vt:lpstr>Features of a May Department Stores Bond</vt:lpstr>
      <vt:lpstr>Features of a May Department Stores Bond (concluded)</vt:lpstr>
      <vt:lpstr>12.2 The Global Bond Market Structure</vt:lpstr>
      <vt:lpstr>12.2 The Global Bond Market Structure </vt:lpstr>
      <vt:lpstr>12.2 The Global Bond Market Structure</vt:lpstr>
      <vt:lpstr>12.2.1 Participating Issuers</vt:lpstr>
      <vt:lpstr>12.2.1 Participating Issuers</vt:lpstr>
      <vt:lpstr>12.2.2 Participating Investors</vt:lpstr>
      <vt:lpstr>12.2.3 Bond Ratings</vt:lpstr>
      <vt:lpstr>12.2.3 Bond Ratings</vt:lpstr>
      <vt:lpstr>12.3 Survey of Bond Issues</vt:lpstr>
      <vt:lpstr>12.3.1 Domestic Government Bonds</vt:lpstr>
      <vt:lpstr>12.3.2 Government Agency Issues</vt:lpstr>
      <vt:lpstr>12.3.2 Government Agency Issues</vt:lpstr>
      <vt:lpstr>12.3.3 Municipal Bonds</vt:lpstr>
      <vt:lpstr>12.3.4 Corporate Bonds</vt:lpstr>
      <vt:lpstr>12.3.4 Corporate Bonds</vt:lpstr>
      <vt:lpstr>12.3.5 Nontraditional Bond Coupon Structures</vt:lpstr>
      <vt:lpstr>12.3.5 Nontraditional Bond Coupon Structures</vt:lpstr>
      <vt:lpstr>12.3.6 High-Yield Bonds</vt:lpstr>
      <vt:lpstr>12.3.7 International Bonds</vt:lpstr>
      <vt:lpstr>12.3.7 International Bonds</vt:lpstr>
      <vt:lpstr>12.4 Bond Yield Curves (Chapter 12 and 13.1.1)</vt:lpstr>
      <vt:lpstr>12.4 Bond Yield Curves</vt:lpstr>
      <vt:lpstr>12.4.1 The Determinants of Bond Yields</vt:lpstr>
      <vt:lpstr>12.4.1 The Determinants of Bond Yields</vt:lpstr>
      <vt:lpstr>12.4.1 The Determinants of Bond Yields</vt:lpstr>
      <vt:lpstr>12.4.2 Yield Curves and the Term Structure of Interest Rates</vt:lpstr>
      <vt:lpstr>12.4.2 Yield Curves and the Term Structure of Interest Rates</vt:lpstr>
      <vt:lpstr>12.4.2 Types of Yield Curves</vt:lpstr>
      <vt:lpstr>‘Implied’ Future Interest Rates</vt:lpstr>
      <vt:lpstr>‘Implied’ Future Interest Rates</vt:lpstr>
      <vt:lpstr>Example: Future Interest Rates</vt:lpstr>
      <vt:lpstr>‘Implied’ Future Interest Rates</vt:lpstr>
      <vt:lpstr>‘Implied’ Future Interest Rates</vt:lpstr>
      <vt:lpstr>‘Implied’ Future Interest Rates</vt:lpstr>
      <vt:lpstr>12.4.4 Yield Curves for Credit-Risky Bonds</vt:lpstr>
      <vt:lpstr>12.4.4 Yield Curves for Credit-Risky Bonds</vt:lpstr>
      <vt:lpstr>12.4.5 Determining the Shape of the Term Structure</vt:lpstr>
      <vt:lpstr>12.4.5 Determining the Shape of the Term Structure</vt:lpstr>
      <vt:lpstr>12.4.5 Determining the Shape of the Term Structure</vt:lpstr>
      <vt:lpstr>12.5 Bond Valuation and Yields</vt:lpstr>
      <vt:lpstr>12.5 Bond Valuation and Yields with Coupons</vt:lpstr>
      <vt:lpstr>Bond Pricing Example I</vt:lpstr>
      <vt:lpstr>Bond Pricing Example II</vt:lpstr>
      <vt:lpstr>12.5 Bond Valuation and Yields with Semiannual Coupons</vt:lpstr>
      <vt:lpstr>Yield to Maturity Example I</vt:lpstr>
      <vt:lpstr>Yield to Maturity Example II</vt:lpstr>
      <vt:lpstr>12.5 Relationship between Bond Yields, Coupon Rates, and Prices</vt:lpstr>
      <vt:lpstr>12.5 Relationship between Bond Yields, Coupon Rates, and Prices</vt:lpstr>
      <vt:lpstr>12.5 Relationship between Bond Yields, Coupon Rates, and Prices</vt:lpstr>
      <vt:lpstr>12.5 Computing Other Bond Yield Measures</vt:lpstr>
      <vt:lpstr>Current Yield Example</vt:lpstr>
      <vt:lpstr>12.5 Computing Other Bond Yield Measures</vt:lpstr>
      <vt:lpstr>Yield to Call Example</vt:lpstr>
      <vt:lpstr>12.5 Computing Other Bond Yield Measures</vt:lpstr>
      <vt:lpstr>13.1 Bond Analysis Tools (Chapter 13.1.2-3)</vt:lpstr>
      <vt:lpstr>Bond Duration and Convexity</vt:lpstr>
      <vt:lpstr>13.1.2 Bond Duration</vt:lpstr>
      <vt:lpstr>13.1.2 Bond Duration</vt:lpstr>
      <vt:lpstr>13.1.2 Bond Duration</vt:lpstr>
      <vt:lpstr>13.1.2 Bond Duration</vt:lpstr>
      <vt:lpstr>13.1.2 Bond Duration</vt:lpstr>
      <vt:lpstr>13.1.2 Bond Duration</vt:lpstr>
      <vt:lpstr>13.1.2 Bond Duration</vt:lpstr>
      <vt:lpstr>13.1.2 Bond Duration</vt:lpstr>
      <vt:lpstr>13.1.2 Bond Duration</vt:lpstr>
      <vt:lpstr>13.1.2 Bond Duration</vt:lpstr>
      <vt:lpstr>13.1.2 Bond Duration</vt:lpstr>
      <vt:lpstr>13.1.2 Bond Duration</vt:lpstr>
      <vt:lpstr>13.1.3 Bond Convexity</vt:lpstr>
      <vt:lpstr>13.1.3 Bond Convexity</vt:lpstr>
      <vt:lpstr>13.1.3 Bond Convexity</vt:lpstr>
      <vt:lpstr>13.1.3 Bond Convexity</vt:lpstr>
      <vt:lpstr>13.1.3 Bond Convexity</vt:lpstr>
      <vt:lpstr>13.1.3 Bond Convexity</vt:lpstr>
      <vt:lpstr>13.1.3 Bond Convexity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Sue</dc:creator>
  <cp:lastModifiedBy>Schrenk, Lawrence</cp:lastModifiedBy>
  <cp:revision>389</cp:revision>
  <dcterms:created xsi:type="dcterms:W3CDTF">2004-10-03T21:09:17Z</dcterms:created>
  <dcterms:modified xsi:type="dcterms:W3CDTF">2020-03-17T03:34:49Z</dcterms:modified>
</cp:coreProperties>
</file>