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28"/>
  </p:notesMasterIdLst>
  <p:handoutMasterIdLst>
    <p:handoutMasterId r:id="rId129"/>
  </p:handoutMasterIdLst>
  <p:sldIdLst>
    <p:sldId id="381" r:id="rId2"/>
    <p:sldId id="393" r:id="rId3"/>
    <p:sldId id="395" r:id="rId4"/>
    <p:sldId id="396" r:id="rId5"/>
    <p:sldId id="39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455" r:id="rId15"/>
    <p:sldId id="324" r:id="rId16"/>
    <p:sldId id="341" r:id="rId17"/>
    <p:sldId id="325" r:id="rId18"/>
    <p:sldId id="326" r:id="rId19"/>
    <p:sldId id="327" r:id="rId20"/>
    <p:sldId id="460" r:id="rId21"/>
    <p:sldId id="427" r:id="rId22"/>
    <p:sldId id="342" r:id="rId23"/>
    <p:sldId id="425" r:id="rId24"/>
    <p:sldId id="426" r:id="rId25"/>
    <p:sldId id="428" r:id="rId26"/>
    <p:sldId id="472" r:id="rId27"/>
    <p:sldId id="473" r:id="rId28"/>
    <p:sldId id="462" r:id="rId29"/>
    <p:sldId id="334" r:id="rId30"/>
    <p:sldId id="335" r:id="rId31"/>
    <p:sldId id="429" r:id="rId32"/>
    <p:sldId id="301" r:id="rId33"/>
    <p:sldId id="337" r:id="rId34"/>
    <p:sldId id="345" r:id="rId35"/>
    <p:sldId id="463" r:id="rId36"/>
    <p:sldId id="328" r:id="rId37"/>
    <p:sldId id="332" r:id="rId38"/>
    <p:sldId id="330" r:id="rId39"/>
    <p:sldId id="329" r:id="rId40"/>
    <p:sldId id="331" r:id="rId41"/>
    <p:sldId id="333" r:id="rId42"/>
    <p:sldId id="431" r:id="rId43"/>
    <p:sldId id="305" r:id="rId44"/>
    <p:sldId id="382" r:id="rId45"/>
    <p:sldId id="430" r:id="rId46"/>
    <p:sldId id="466" r:id="rId47"/>
    <p:sldId id="447" r:id="rId48"/>
    <p:sldId id="347" r:id="rId49"/>
    <p:sldId id="349" r:id="rId50"/>
    <p:sldId id="467" r:id="rId51"/>
    <p:sldId id="464" r:id="rId52"/>
    <p:sldId id="434" r:id="rId53"/>
    <p:sldId id="433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380" r:id="rId66"/>
    <p:sldId id="461" r:id="rId67"/>
    <p:sldId id="448" r:id="rId68"/>
    <p:sldId id="355" r:id="rId69"/>
    <p:sldId id="449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6" r:id="rId80"/>
    <p:sldId id="388" r:id="rId81"/>
    <p:sldId id="468" r:id="rId82"/>
    <p:sldId id="465" r:id="rId83"/>
    <p:sldId id="367" r:id="rId84"/>
    <p:sldId id="368" r:id="rId85"/>
    <p:sldId id="369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456" r:id="rId96"/>
    <p:sldId id="379" r:id="rId97"/>
    <p:sldId id="469" r:id="rId98"/>
    <p:sldId id="389" r:id="rId99"/>
    <p:sldId id="390" r:id="rId100"/>
    <p:sldId id="391" r:id="rId101"/>
    <p:sldId id="392" r:id="rId102"/>
    <p:sldId id="397" r:id="rId103"/>
    <p:sldId id="398" r:id="rId104"/>
    <p:sldId id="399" r:id="rId105"/>
    <p:sldId id="400" r:id="rId106"/>
    <p:sldId id="401" r:id="rId107"/>
    <p:sldId id="402" r:id="rId108"/>
    <p:sldId id="403" r:id="rId109"/>
    <p:sldId id="404" r:id="rId110"/>
    <p:sldId id="405" r:id="rId111"/>
    <p:sldId id="457" r:id="rId112"/>
    <p:sldId id="406" r:id="rId113"/>
    <p:sldId id="407" r:id="rId114"/>
    <p:sldId id="408" r:id="rId115"/>
    <p:sldId id="409" r:id="rId116"/>
    <p:sldId id="410" r:id="rId117"/>
    <p:sldId id="411" r:id="rId118"/>
    <p:sldId id="412" r:id="rId119"/>
    <p:sldId id="413" r:id="rId120"/>
    <p:sldId id="414" r:id="rId121"/>
    <p:sldId id="415" r:id="rId122"/>
    <p:sldId id="416" r:id="rId123"/>
    <p:sldId id="458" r:id="rId124"/>
    <p:sldId id="418" r:id="rId125"/>
    <p:sldId id="419" r:id="rId126"/>
    <p:sldId id="420" r:id="rId127"/>
  </p:sldIdLst>
  <p:sldSz cx="9144000" cy="6858000" type="screen4x3"/>
  <p:notesSz cx="6858000" cy="9144000"/>
  <p:custDataLst>
    <p:tags r:id="rId1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41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0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1538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gs" Target="tags/tag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0T11:54:35.404" idx="1">
    <p:pos x="5504" y="1444"/>
    <p:text>I am not sure if instances of "percent" should be changed to "%" in this context.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76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9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9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6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9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0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0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63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0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4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8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5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2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80772C-0D10-422D-A1B7-C5CFD693C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611" y="157141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0" y="6324600"/>
            <a:ext cx="137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126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9:03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1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3.w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5.w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8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9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0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1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2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4.wmf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comments" Target="../comments/comment1.xml"/><Relationship Id="rId4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6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4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/>
              <a:t>Topic 7: </a:t>
            </a:r>
            <a:r>
              <a:rPr lang="en-CA" dirty="0">
                <a:solidFill>
                  <a:schemeClr val="tx1"/>
                </a:solidFill>
              </a:rPr>
              <a:t>Equity Valuation</a:t>
            </a:r>
            <a:endParaRPr lang="en-US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377: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8.1.2 Top-Down Approach versus Bottom-Up Approach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441859" cy="5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8.4.1 Implementing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Step 2: Determine the Appropriate Multiple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Determine which multiple to use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Understand what multiples other analysts use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underlying metric seems to move a stock</a:t>
            </a:r>
          </a:p>
          <a:p>
            <a:pPr lvl="2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Step 3: Apply the Multiple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 analyst must understand the fundamentals that drive multiples: fundamental multiples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Price-earnings, price-sales, and price-book value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8.4.1 Implementing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Price-Earnings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Trailing P-E Multiple: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en-US" dirty="0"/>
              <a:t>Trailing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P-E Multiple: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048CDD9-4C56-4177-AC2E-9BE06385A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509166"/>
              </p:ext>
            </p:extLst>
          </p:nvPr>
        </p:nvGraphicFramePr>
        <p:xfrm>
          <a:off x="1419951" y="2589190"/>
          <a:ext cx="77501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name="Equation" r:id="rId3" imgW="2831760" imgH="469800" progId="Equation.DSMT4">
                  <p:embed/>
                </p:oleObj>
              </mc:Choice>
              <mc:Fallback>
                <p:oleObj name="Equation" r:id="rId3" imgW="283176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A9220E-2A22-43BE-A457-C40915ED5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9951" y="2589190"/>
                        <a:ext cx="7750175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D999097-94AE-4272-8542-1CBB43A2B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877961"/>
              </p:ext>
            </p:extLst>
          </p:nvPr>
        </p:nvGraphicFramePr>
        <p:xfrm>
          <a:off x="1419951" y="4357676"/>
          <a:ext cx="406558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Equation" r:id="rId5" imgW="1485720" imgH="469800" progId="Equation.DSMT4">
                  <p:embed/>
                </p:oleObj>
              </mc:Choice>
              <mc:Fallback>
                <p:oleObj name="Equation" r:id="rId5" imgW="148572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048CDD9-4C56-4177-AC2E-9BE06385A3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9951" y="4357676"/>
                        <a:ext cx="4065588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8.4.1 Implementing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Price-Earnings (continued)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Pay more for a dollar of earnings if: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Those earnings will grow at a higher rate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company is more efficient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cash flows are lower risk</a:t>
            </a:r>
          </a:p>
          <a:p>
            <a:pPr marL="1371600" lvl="2" indent="-45720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P-E multiple should be higher 	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growth (g) is higher, </a:t>
            </a:r>
          </a:p>
          <a:p>
            <a:pPr lvl="2"/>
            <a:r>
              <a:rPr lang="en-CA" dirty="0"/>
              <a:t>If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payout ratio is higher, or </a:t>
            </a:r>
          </a:p>
          <a:p>
            <a:pPr lvl="2"/>
            <a:r>
              <a:rPr lang="en-CA" dirty="0"/>
              <a:t>If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cost of equity (r) is lower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8.4.1 Implementing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Price-Sales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Trailing P-S Multiple: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Forward P-S Multiple:</a:t>
            </a:r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6A94E99-154B-448E-B2D4-E37A1804B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348717"/>
              </p:ext>
            </p:extLst>
          </p:nvPr>
        </p:nvGraphicFramePr>
        <p:xfrm>
          <a:off x="1676400" y="2647950"/>
          <a:ext cx="6383337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1" name="Equation" r:id="rId3" imgW="2946240" imgH="723600" progId="Equation.DSMT4">
                  <p:embed/>
                </p:oleObj>
              </mc:Choice>
              <mc:Fallback>
                <p:oleObj name="Equation" r:id="rId3" imgW="2946240" imgH="723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048CDD9-4C56-4177-AC2E-9BE06385A3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647950"/>
                        <a:ext cx="6383337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8323572-FAE0-4A6B-ACFE-90D866605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16254"/>
              </p:ext>
            </p:extLst>
          </p:nvPr>
        </p:nvGraphicFramePr>
        <p:xfrm>
          <a:off x="1676400" y="5155322"/>
          <a:ext cx="5638800" cy="99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Equation" r:id="rId5" imgW="2666880" imgH="469800" progId="Equation.DSMT4">
                  <p:embed/>
                </p:oleObj>
              </mc:Choice>
              <mc:Fallback>
                <p:oleObj name="Equation" r:id="rId5" imgW="266688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6A94E99-154B-448E-B2D4-E37A1804B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5155322"/>
                        <a:ext cx="5638800" cy="99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8.4.1 Implementing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Price-Sales (continued)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Pay more for a dollar of sales if a company: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Has a higher profit margin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more efficient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Has less risky cash flows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Has higher growth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/>
          </a:p>
        </p:txBody>
      </p:sp>
    </p:spTree>
  </p:cSld>
  <p:clrMapOvr>
    <a:masterClrMapping/>
  </p:clrMapOvr>
  <p:transition spd="med"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8.4.1 Implementing Relative 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Price-Book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Trailing P-B Multiple: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Pay more for a dollar of book value if a company: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Generates a higher return on equity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less risky‒meaning that the cost of equity is lower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expected to grow its book value at a faster rate</a:t>
            </a:r>
          </a:p>
          <a:p>
            <a:endParaRPr lang="en-CA" b="1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118640C-5373-469B-AEE6-56D6FAA27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190030"/>
              </p:ext>
            </p:extLst>
          </p:nvPr>
        </p:nvGraphicFramePr>
        <p:xfrm>
          <a:off x="1981200" y="2667000"/>
          <a:ext cx="573405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3" imgW="2095200" imgH="469800" progId="Equation.DSMT4">
                  <p:embed/>
                </p:oleObj>
              </mc:Choice>
              <mc:Fallback>
                <p:oleObj name="Equation" r:id="rId3" imgW="209520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048CDD9-4C56-4177-AC2E-9BE06385A3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2667000"/>
                        <a:ext cx="573405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8.4.1 Implementing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Start with the constant growth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DDM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Numerator, replace next year’s dividend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P-E multiple, ask how to start with earnings and eventually reach dividends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P-S multiple, replace dividend and start with sales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With P-B multiple, replace dividend with book value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Move from that underlying metric (earnings, sales, or book value) to dividend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8.4.2 Relative Valuation with CSCO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  <a:p>
            <a:endParaRPr lang="en-CA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05" y="2214563"/>
            <a:ext cx="8776221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8.4.2 Relative Valuation with </a:t>
            </a:r>
            <a:r>
              <a:rPr lang="en-CA" dirty="0" err="1"/>
              <a:t>CSCO</a:t>
            </a:r>
            <a:endParaRPr lang="en-CA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16" y="2090738"/>
            <a:ext cx="8868484" cy="38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8.4.3 Advantages of Multiples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Easy to use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Relative value is what matters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Widely used 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Can confirm DCF value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8.1.2 Top-Down Approach versus Bottom-Up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Top-down analysts: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Value of overall market(s)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CA" dirty="0"/>
              <a:t>industries within specific market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/>
              <a:t>Best companies within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best industries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Best companies may be overvalued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8.4.4 Disadvantages of Multiples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Difficult to use correctly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Can’t use multiples to purchase a security because it is “less overvalued” than some others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Significant assumption that the one stock is incorrectly priced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Other stocks may be mispriced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8.5 Ratio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25997"/>
      </p:ext>
    </p:extLst>
  </p:cSld>
  <p:clrMapOvr>
    <a:masterClrMapping/>
  </p:clrMapOvr>
  <p:transition spd="med">
    <p:fade thruBlk="1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8.5 Ratio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Ratio analysis: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Helps make better estimates for the discounted cash flow model and better understand the business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May also help to ask better questions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8.5.1 Growth Rate of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CA" dirty="0"/>
              <a:t>Earnings grow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by growing revenue or cutting expenses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Sales growth as driver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Whether the sales growth rate is changing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it compares to peer companies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it compares to the overall economic growth 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sales growing organically or through acquisition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Economic indicators correlated with the revenue growth help predict the future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8.5.2 Gross Margins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gross margin is defined as:</a:t>
            </a:r>
          </a:p>
          <a:p>
            <a:pPr lvl="1"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/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Important to understand: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Revenue or cost growing faster </a:t>
            </a:r>
          </a:p>
          <a:p>
            <a:pPr lvl="2"/>
            <a:r>
              <a:rPr lang="en-CA" dirty="0"/>
              <a:t>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ow gross margins compare to peers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Company’s pricing power and the pricing power of suppliers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Fixed costs and economies (or diseconomies) of scale 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Changes in the product mix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B79382-D8F0-4D16-ADDE-7E8F43A7F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720268"/>
              </p:ext>
            </p:extLst>
          </p:nvPr>
        </p:nvGraphicFramePr>
        <p:xfrm>
          <a:off x="1930400" y="2209800"/>
          <a:ext cx="5627688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3" imgW="2057400" imgH="393480" progId="Equation.DSMT4">
                  <p:embed/>
                </p:oleObj>
              </mc:Choice>
              <mc:Fallback>
                <p:oleObj name="Equation" r:id="rId3" imgW="20574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118640C-5373-469B-AEE6-56D6FAA27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0400" y="2209800"/>
                        <a:ext cx="5627688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8.5.3 Operating Margins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Operating margins are defined as:</a:t>
            </a:r>
          </a:p>
          <a:p>
            <a:pPr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/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Important to understand: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Any changes in margins and how these margins compare to the competition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is included in the Selling, General &amp; Administrative (SG&amp;A) expense as well as any changes in depreciation methodologies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much of the SG&amp;A expense is fixed as opposed to variable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2BE10C-8B60-45FA-93CF-E606121D26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51294"/>
              </p:ext>
            </p:extLst>
          </p:nvPr>
        </p:nvGraphicFramePr>
        <p:xfrm>
          <a:off x="1371600" y="2209800"/>
          <a:ext cx="7086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3" imgW="2590560" imgH="393480" progId="Equation.DSMT4">
                  <p:embed/>
                </p:oleObj>
              </mc:Choice>
              <mc:Fallback>
                <p:oleObj name="Equation" r:id="rId3" imgW="259056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B79382-D8F0-4D16-ADDE-7E8F43A7F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209800"/>
                        <a:ext cx="70866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8.5.4 Net Margins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Net margins are defined as:</a:t>
            </a:r>
          </a:p>
          <a:p>
            <a:pPr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/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Important to understand: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Changes in gross margins, operating margins, interest expense, and taxes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Changes in the amount of debt, changes in interest rates, and changes in effective tax rates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B292E9-1D7A-4B6A-980F-5EF0CB289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167006"/>
              </p:ext>
            </p:extLst>
          </p:nvPr>
        </p:nvGraphicFramePr>
        <p:xfrm>
          <a:off x="1447800" y="2352675"/>
          <a:ext cx="50720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3" imgW="1854000" imgH="393480" progId="Equation.DSMT4">
                  <p:embed/>
                </p:oleObj>
              </mc:Choice>
              <mc:Fallback>
                <p:oleObj name="Equation" r:id="rId3" imgW="18540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B79382-D8F0-4D16-ADDE-7E8F43A7F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352675"/>
                        <a:ext cx="5072062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8.5.5 Accounts Receivable Turnover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Accounts receivable turnover is defined as: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/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Warning if a company has changed its credit policies in order to meet sales goals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accounts receivable are growing relative to sales, then the company may be pushing excess product out to customers with the promise that customers can pay later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44328D-DCB1-49E9-B59B-BFD892848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467395"/>
              </p:ext>
            </p:extLst>
          </p:nvPr>
        </p:nvGraphicFramePr>
        <p:xfrm>
          <a:off x="1905000" y="2286000"/>
          <a:ext cx="5334000" cy="135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Equation" r:id="rId3" imgW="2590560" imgH="660240" progId="Equation.DSMT4">
                  <p:embed/>
                </p:oleObj>
              </mc:Choice>
              <mc:Fallback>
                <p:oleObj name="Equation" r:id="rId3" imgW="2590560" imgH="660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B79382-D8F0-4D16-ADDE-7E8F43A7F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286000"/>
                        <a:ext cx="5334000" cy="135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8.5.6 Inventory Turnover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Inventory turnover is defined as:</a:t>
            </a:r>
          </a:p>
          <a:p>
            <a:pPr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/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Warning if inventories are growing too quickly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Evidence that the company is having difficulty selling its product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Could lead to lower margins in the future or a write-off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6BF3357-6BBD-44DD-A1BE-923E0FBD0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73077"/>
              </p:ext>
            </p:extLst>
          </p:nvPr>
        </p:nvGraphicFramePr>
        <p:xfrm>
          <a:off x="1249363" y="2209800"/>
          <a:ext cx="7885112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3" imgW="2882880" imgH="419040" progId="Equation.DSMT4">
                  <p:embed/>
                </p:oleObj>
              </mc:Choice>
              <mc:Fallback>
                <p:oleObj name="Equation" r:id="rId3" imgW="288288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B79382-D8F0-4D16-ADDE-7E8F43A7F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363" y="2209800"/>
                        <a:ext cx="7885112" cy="114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8.5.7 Net PP&amp;E Turnover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Net PP&amp;E turnover is defined as:</a:t>
            </a:r>
          </a:p>
          <a:p>
            <a:pPr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/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growing, is company is becoming more efficient or not doing necessary capital expenditures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shrinking, is company becoming less efficient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1042754-4756-4ED3-B217-6DD005C58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99547"/>
              </p:ext>
            </p:extLst>
          </p:nvPr>
        </p:nvGraphicFramePr>
        <p:xfrm>
          <a:off x="1219200" y="2354262"/>
          <a:ext cx="64611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3" imgW="2361960" imgH="393480" progId="Equation.DSMT4">
                  <p:embed/>
                </p:oleObj>
              </mc:Choice>
              <mc:Fallback>
                <p:oleObj name="Equation" r:id="rId3" imgW="236196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B79382-D8F0-4D16-ADDE-7E8F43A7F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354262"/>
                        <a:ext cx="6461125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8.1.2 Top-Down Approach versus Bottom-Up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Does the Three-Step Process Work?</a:t>
            </a: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Studies show economic environment has significant effect on firm earnings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Relationship between aggregate stock prices and various economic series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Most changes in stock returns explained by changes in </a:t>
            </a:r>
            <a:r>
              <a:rPr lang="en-CA" dirty="0"/>
              <a:t>market or industry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8.5.8 Debt as a Percentage of Long-Term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Debt as a Percentage of Long-Term Capital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defined as:</a:t>
            </a:r>
          </a:p>
          <a:p>
            <a:pPr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/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 company with too much debt is said to have financial risk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Financial risk increases the sensitivity of a stock’s performance to changes in the economy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74F589-A370-4A24-BC15-4531B3197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90497"/>
              </p:ext>
            </p:extLst>
          </p:nvPr>
        </p:nvGraphicFramePr>
        <p:xfrm>
          <a:off x="1066800" y="2590800"/>
          <a:ext cx="72961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Equation" r:id="rId3" imgW="2666880" imgH="419040" progId="Equation.DSMT4">
                  <p:embed/>
                </p:oleObj>
              </mc:Choice>
              <mc:Fallback>
                <p:oleObj name="Equation" r:id="rId3" imgW="266688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1042754-4756-4ED3-B217-6DD005C58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590800"/>
                        <a:ext cx="7296150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8.5.9 Changes in Reserve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1999" cy="4525963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Significant changes in reserve accounts, e.g., allowances for bad debts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Reserves can ‘manage’ earnings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“Under-reserve” in order to meet earnings expectations or “over-reserve” in order to smooth future earnings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Reserves must match the underlying fundamentals of the business and the business cycle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8.5.10 Operating Earnings/GAAP 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Companies want to report the highest earnings possible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Watch companies with recurring “non-recurring” expenses! 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Easy to appear profitable if all expenses non-recurring or if writing down its assets so future expenses low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More in financial statements than just ratios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Management’s Discussion and Analysis (MD&amp;A)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Proxy statement in order to understand the compensation structure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How forthcoming management is in the financial reports as well as the earnings conference call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8.6 The Quality of Financial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8439"/>
      </p:ext>
    </p:extLst>
  </p:cSld>
  <p:clrMapOvr>
    <a:masterClrMapping/>
  </p:clrMapOvr>
  <p:transition spd="med">
    <p:fade thruBlk="1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8.6.1 Balance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 high-quality balance sheet: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Typically has limited use of debt or leverage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Contains assets with market values greater than their book value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Off-balance-sheet liabilities also harms the quality, but offset by capitalizing operating leases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8.6.2 Income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High-quality earnings 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Repeatable earnings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Use of conservative accounting principles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closer the earnings are to cash earnings, the higher the quality of the income statement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8.6.3 Footnotes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Read the footnotes! 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Many analysts recommend that you should read an annual report backward, that is, you would read the footnotes first!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8.1.2 Top-Down Approach versus Bottom-Up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Top-Down consistent with most important decision being asset allocation decision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Asset allocation specifies: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much of portfolio in various economies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assets will among stocks, bonds, or other assets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Industry/sector selections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8.2/3 Discounted Cash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93341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 An Introduction to DCF and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Asset value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calculated using discounted cash flow and relative valuation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Intrinsic value: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present value of cash flows is the value that we ascribe to the business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8.3 Discounted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032" lvl="2" indent="-256032">
              <a:buClr>
                <a:srgbClr val="2360AB"/>
              </a:buClr>
              <a:buFont typeface="Lucida Grande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Present value of cash flow, such as dividends, operating cash flow, or free cash flow:</a:t>
            </a:r>
          </a:p>
          <a:p>
            <a:pPr>
              <a:buNone/>
            </a:pPr>
            <a:endParaRPr lang="en-CA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ED8515-1954-4492-B5F8-6CE6D509C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239973"/>
              </p:ext>
            </p:extLst>
          </p:nvPr>
        </p:nvGraphicFramePr>
        <p:xfrm>
          <a:off x="2438400" y="4114800"/>
          <a:ext cx="3657001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Equation" r:id="rId3" imgW="965160" imgH="228600" progId="Equation.DSMT4">
                  <p:embed/>
                </p:oleObj>
              </mc:Choice>
              <mc:Fallback>
                <p:oleObj name="Equation" r:id="rId3" imgW="9651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20B6250-2CE4-4E2A-B8C3-DBAF3BA50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4114800"/>
                        <a:ext cx="3657001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 An Introduction to DCF and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Discounted cash flow analysis can be done in several different ways: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Free cash flow to the firm (FCFF) valuation or weighted average cost of capital (WACC) analysis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Free cash flow to equity (FCFE) model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Dividend discount model (DDM)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8.2.1 The Foundations of Discounted Cash Flow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1"/>
            <a:ext cx="8229600" cy="3657600"/>
          </a:xfrm>
        </p:spPr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Two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Identify cash flows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Discount cash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Value of a stock (or other asset):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0B6250-2CE4-4E2A-B8C3-DBAF3BA50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35769"/>
              </p:ext>
            </p:extLst>
          </p:nvPr>
        </p:nvGraphicFramePr>
        <p:xfrm>
          <a:off x="2209800" y="4343400"/>
          <a:ext cx="370083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1168200" imgH="482400" progId="Equation.DSMT4">
                  <p:embed/>
                </p:oleObj>
              </mc:Choice>
              <mc:Fallback>
                <p:oleObj name="Equation" r:id="rId3" imgW="116820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255D919-17A7-4A97-B51E-2C5ACC5AF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4343400"/>
                        <a:ext cx="3700836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8.2.1 The Foundations of Discounted Cash Flow 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E847F-E39B-4C0B-81F9-2AC6A054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686800" cy="38207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8.1 Important Distinctions</a:t>
            </a:r>
          </a:p>
          <a:p>
            <a:pPr marL="0" indent="0">
              <a:buNone/>
            </a:pPr>
            <a:r>
              <a:rPr lang="en-CA" dirty="0"/>
              <a:t>8.2/3 Discounted Cash Flow</a:t>
            </a:r>
          </a:p>
          <a:p>
            <a:pPr marL="0" indent="0">
              <a:buNone/>
            </a:pPr>
            <a:r>
              <a:rPr lang="en-CA" dirty="0"/>
              <a:t>	Discounted Dividend Model (</a:t>
            </a:r>
            <a:r>
              <a:rPr lang="en-CA" dirty="0" err="1"/>
              <a:t>DDM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/>
              <a:t>	Free Cash Flow to Equity (</a:t>
            </a:r>
            <a:r>
              <a:rPr lang="en-CA" dirty="0" err="1"/>
              <a:t>FCFE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/>
              <a:t>	Free Cash Flow to Firm (FCFF)</a:t>
            </a:r>
          </a:p>
          <a:p>
            <a:pPr marL="0" indent="0">
              <a:buNone/>
            </a:pPr>
            <a:r>
              <a:rPr lang="en-US" dirty="0"/>
              <a:t>8.4 Relative Valuation</a:t>
            </a:r>
          </a:p>
          <a:p>
            <a:pPr marL="0" indent="0">
              <a:buNone/>
            </a:pPr>
            <a:r>
              <a:rPr lang="en-CA" dirty="0"/>
              <a:t>8.5 Ratio Analysis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8.6 The Quality of Financial Statements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6068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CA" dirty="0"/>
              <a:t>8.2/3 Discounted Cash Flow</a:t>
            </a:r>
            <a:br>
              <a:rPr lang="en-CA" dirty="0"/>
            </a:br>
            <a:r>
              <a:rPr lang="en-CA" dirty="0"/>
              <a:t>Discounted Dividend Model (</a:t>
            </a:r>
            <a:r>
              <a:rPr lang="en-CA" dirty="0" err="1"/>
              <a:t>DDM</a:t>
            </a:r>
            <a:r>
              <a:rPr lang="en-CA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84595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DDM Issues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Motivation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Dividends are cash flows from common stock.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Price is the present value of cash flows.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Thus, price of a common share should be the present value of its dividends</a:t>
            </a:r>
          </a:p>
          <a:p>
            <a:pPr lvl="1"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Some Problems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Dividends (especially far future ones) are not easily estimated.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Dividends can be manipulated.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Dividends may not represent available cash flow.</a:t>
            </a:r>
          </a:p>
        </p:txBody>
      </p:sp>
    </p:spTree>
    <p:extLst>
      <p:ext uri="{BB962C8B-B14F-4D97-AF65-F5344CB8AC3E}">
        <p14:creationId xmlns:p14="http://schemas.microsoft.com/office/powerpoint/2010/main" val="856626413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Dividend Discount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Key ideas: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numerator is next year’s dividend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discount rate is the cost of equity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asset pricing model: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91000"/>
            <a:ext cx="831913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6304" y="1663700"/>
            <a:ext cx="8229600" cy="458470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ysClr val="windowText" lastClr="000000"/>
                </a:solidFill>
              </a:rPr>
              <a:t>stock price equals present value of expected future dividends</a:t>
            </a:r>
            <a:endParaRPr lang="en-US" alt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ysClr val="windowText" lastClr="000000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dirty="0"/>
              <a:t>	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0</a:t>
            </a:r>
            <a:r>
              <a:rPr lang="en-US" altLang="en-US" dirty="0"/>
              <a:t> = current value</a:t>
            </a:r>
          </a:p>
          <a:p>
            <a:pPr marL="400050" lvl="1" indent="0">
              <a:buNone/>
              <a:defRPr/>
            </a:pPr>
            <a:r>
              <a:rPr lang="en-US" altLang="en-US" dirty="0"/>
              <a:t>	D</a:t>
            </a:r>
            <a:r>
              <a:rPr lang="en-US" altLang="en-US" baseline="-25000" dirty="0"/>
              <a:t>t </a:t>
            </a:r>
            <a:r>
              <a:rPr lang="en-US" altLang="en-US" dirty="0"/>
              <a:t>= dividend at t</a:t>
            </a:r>
          </a:p>
          <a:p>
            <a:pPr marL="400050" lvl="1" indent="0">
              <a:buNone/>
              <a:defRPr/>
            </a:pPr>
            <a:r>
              <a:rPr lang="en-US" altLang="en-US" dirty="0"/>
              <a:t>	k = required rate of return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59465"/>
            <a:ext cx="8458200" cy="1143000"/>
          </a:xfrm>
        </p:spPr>
        <p:txBody>
          <a:bodyPr lIns="90488" tIns="44450" rIns="90488" bIns="44450" anchorCtr="1">
            <a:noAutofit/>
          </a:bodyPr>
          <a:lstStyle/>
          <a:p>
            <a:pPr algn="ctr"/>
            <a:r>
              <a:rPr lang="en-US" altLang="en-US" sz="4000" dirty="0"/>
              <a:t>Dividend Discount Models (DDM)</a:t>
            </a:r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53044"/>
              </p:ext>
            </p:extLst>
          </p:nvPr>
        </p:nvGraphicFramePr>
        <p:xfrm>
          <a:off x="1371600" y="2895600"/>
          <a:ext cx="5918200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name="Equation" r:id="rId3" imgW="2095200" imgH="495000" progId="Equation.DSMT4">
                  <p:embed/>
                </p:oleObj>
              </mc:Choice>
              <mc:Fallback>
                <p:oleObj name="Equation" r:id="rId3" imgW="2095200" imgH="495000" progId="Equation.DSMT4">
                  <p:embed/>
                  <p:pic>
                    <p:nvPicPr>
                      <p:cNvPr id="204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0"/>
                        <a:ext cx="5918200" cy="139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02729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Capital Gains vs. Dividends</a:t>
            </a:r>
            <a:endParaRPr lang="en-US" sz="40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44663" y="1752600"/>
          <a:ext cx="1500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8" name="Equation" r:id="rId3" imgW="1028520" imgH="469800" progId="Equation.DSMT4">
                  <p:embed/>
                </p:oleObj>
              </mc:Choice>
              <mc:Fallback>
                <p:oleObj name="Equation" r:id="rId3" imgW="1028520" imgH="469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4663" y="1752600"/>
                        <a:ext cx="15001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33550" y="2617788"/>
          <a:ext cx="20399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9" name="Equation" r:id="rId5" imgW="1396800" imgH="698400" progId="Equation.DSMT4">
                  <p:embed/>
                </p:oleObj>
              </mc:Choice>
              <mc:Fallback>
                <p:oleObj name="Equation" r:id="rId5" imgW="1396800" imgH="698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617788"/>
                        <a:ext cx="20399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43075" y="3627438"/>
          <a:ext cx="25209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0" name="Equation" r:id="rId7" imgW="1726920" imgH="939600" progId="Equation.DSMT4">
                  <p:embed/>
                </p:oleObj>
              </mc:Choice>
              <mc:Fallback>
                <p:oleObj name="Equation" r:id="rId7" imgW="1726920" imgH="939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3627438"/>
                        <a:ext cx="25209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73238" y="5286375"/>
          <a:ext cx="36322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1" name="Equation" r:id="rId9" imgW="2489040" imgH="495000" progId="Equation.DSMT4">
                  <p:embed/>
                </p:oleObj>
              </mc:Choice>
              <mc:Fallback>
                <p:oleObj name="Equation" r:id="rId9" imgW="2489040" imgH="49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5286375"/>
                        <a:ext cx="36322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857875" y="2422525"/>
          <a:ext cx="2446338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2" name="Equation" r:id="rId11" imgW="1676160" imgH="825480" progId="Equation.DSMT4">
                  <p:embed/>
                </p:oleObj>
              </mc:Choice>
              <mc:Fallback>
                <p:oleObj name="Equation" r:id="rId11" imgW="1676160" imgH="825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422525"/>
                        <a:ext cx="2446338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DDM Patterns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000" indent="-577850"/>
            <a:r>
              <a:rPr lang="en-US" dirty="0"/>
              <a:t>Constant/No Growth Model </a:t>
            </a:r>
          </a:p>
          <a:p>
            <a:pPr marL="1035050" lvl="1" indent="-577850"/>
            <a:r>
              <a:rPr lang="en-US" dirty="0"/>
              <a:t>Dividends remain constant</a:t>
            </a:r>
          </a:p>
          <a:p>
            <a:pPr marL="1035050" lvl="1" indent="-577850"/>
            <a:endParaRPr lang="en-US" dirty="0"/>
          </a:p>
          <a:p>
            <a:pPr marL="635000" indent="-577850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AE62E5-79FC-4028-8165-6361A42C928F}"/>
              </a:ext>
            </a:extLst>
          </p:cNvPr>
          <p:cNvCxnSpPr/>
          <p:nvPr/>
        </p:nvCxnSpPr>
        <p:spPr>
          <a:xfrm>
            <a:off x="1371600" y="2971800"/>
            <a:ext cx="0" cy="228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47E590-C942-4B4B-9BCF-AB92DD8B3CCF}"/>
              </a:ext>
            </a:extLst>
          </p:cNvPr>
          <p:cNvSpPr/>
          <p:nvPr/>
        </p:nvSpPr>
        <p:spPr>
          <a:xfrm>
            <a:off x="1375794" y="4001549"/>
            <a:ext cx="4897825" cy="53076"/>
          </a:xfrm>
          <a:custGeom>
            <a:avLst/>
            <a:gdLst>
              <a:gd name="connsiteX0" fmla="*/ 0 w 4897825"/>
              <a:gd name="connsiteY0" fmla="*/ 0 h 53076"/>
              <a:gd name="connsiteX1" fmla="*/ 4160940 w 4897825"/>
              <a:gd name="connsiteY1" fmla="*/ 50334 h 53076"/>
              <a:gd name="connsiteX2" fmla="*/ 4874004 w 4897825"/>
              <a:gd name="connsiteY2" fmla="*/ 41945 h 5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7825" h="53076">
                <a:moveTo>
                  <a:pt x="0" y="0"/>
                </a:moveTo>
                <a:lnTo>
                  <a:pt x="4160940" y="50334"/>
                </a:lnTo>
                <a:cubicBezTo>
                  <a:pt x="4973274" y="57325"/>
                  <a:pt x="4923639" y="49635"/>
                  <a:pt x="4874004" y="419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8918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DDM Patterns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000" indent="-577850"/>
            <a:r>
              <a:rPr lang="en-US" dirty="0"/>
              <a:t>Constant Growth Model </a:t>
            </a:r>
          </a:p>
          <a:p>
            <a:pPr marL="1035050" lvl="1" indent="-577850"/>
            <a:r>
              <a:rPr lang="en-US" dirty="0"/>
              <a:t>Dividends grow at a constant rate</a:t>
            </a:r>
          </a:p>
          <a:p>
            <a:pPr marL="1035050" lvl="1" indent="-577850"/>
            <a:endParaRPr lang="en-US" dirty="0"/>
          </a:p>
          <a:p>
            <a:pPr marL="635000" indent="-577850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AE62E5-79FC-4028-8165-6361A42C928F}"/>
              </a:ext>
            </a:extLst>
          </p:cNvPr>
          <p:cNvCxnSpPr/>
          <p:nvPr/>
        </p:nvCxnSpPr>
        <p:spPr>
          <a:xfrm>
            <a:off x="1371600" y="2971800"/>
            <a:ext cx="0" cy="228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4F4FB21-C579-4CF7-B328-E177E07639D2}"/>
              </a:ext>
            </a:extLst>
          </p:cNvPr>
          <p:cNvSpPr/>
          <p:nvPr/>
        </p:nvSpPr>
        <p:spPr>
          <a:xfrm>
            <a:off x="1400961" y="3715165"/>
            <a:ext cx="5298228" cy="303162"/>
          </a:xfrm>
          <a:custGeom>
            <a:avLst/>
            <a:gdLst>
              <a:gd name="connsiteX0" fmla="*/ 0 w 5298228"/>
              <a:gd name="connsiteY0" fmla="*/ 303162 h 303162"/>
              <a:gd name="connsiteX1" fmla="*/ 2416030 w 5298228"/>
              <a:gd name="connsiteY1" fmla="*/ 269606 h 303162"/>
              <a:gd name="connsiteX2" fmla="*/ 5050173 w 5298228"/>
              <a:gd name="connsiteY2" fmla="*/ 26325 h 303162"/>
              <a:gd name="connsiteX3" fmla="*/ 5033395 w 5298228"/>
              <a:gd name="connsiteY3" fmla="*/ 17936 h 30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8228" h="303162">
                <a:moveTo>
                  <a:pt x="0" y="303162"/>
                </a:moveTo>
                <a:lnTo>
                  <a:pt x="2416030" y="269606"/>
                </a:lnTo>
                <a:cubicBezTo>
                  <a:pt x="3257725" y="223467"/>
                  <a:pt x="4613946" y="68270"/>
                  <a:pt x="5050173" y="26325"/>
                </a:cubicBezTo>
                <a:cubicBezTo>
                  <a:pt x="5486401" y="-15620"/>
                  <a:pt x="5259898" y="1158"/>
                  <a:pt x="5033395" y="1793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92491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DDM Patterns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000" indent="-577850"/>
            <a:r>
              <a:rPr lang="en-US" dirty="0"/>
              <a:t>Mixed/Multistage Model</a:t>
            </a:r>
          </a:p>
          <a:p>
            <a:pPr marL="1035050" lvl="1" indent="-577850"/>
            <a:r>
              <a:rPr lang="en-US"/>
              <a:t>Dividends grow </a:t>
            </a:r>
            <a:r>
              <a:rPr lang="en-US" dirty="0"/>
              <a:t>at different rates.</a:t>
            </a:r>
          </a:p>
          <a:p>
            <a:pPr marL="1035050" lvl="1" indent="-577850"/>
            <a:endParaRPr lang="en-US" dirty="0"/>
          </a:p>
          <a:p>
            <a:pPr marL="1035050" lvl="1" indent="-577850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Short-Term               Long-Term  </a:t>
            </a:r>
          </a:p>
          <a:p>
            <a:pPr marL="1035050" lvl="1" indent="-577850"/>
            <a:endParaRPr lang="en-US" dirty="0"/>
          </a:p>
          <a:p>
            <a:pPr marL="635000" indent="-577850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AE62E5-79FC-4028-8165-6361A42C928F}"/>
              </a:ext>
            </a:extLst>
          </p:cNvPr>
          <p:cNvCxnSpPr/>
          <p:nvPr/>
        </p:nvCxnSpPr>
        <p:spPr>
          <a:xfrm>
            <a:off x="1384183" y="3109519"/>
            <a:ext cx="0" cy="228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4F4FB21-C579-4CF7-B328-E177E07639D2}"/>
              </a:ext>
            </a:extLst>
          </p:cNvPr>
          <p:cNvSpPr/>
          <p:nvPr/>
        </p:nvSpPr>
        <p:spPr>
          <a:xfrm>
            <a:off x="4156744" y="2821038"/>
            <a:ext cx="2637610" cy="303162"/>
          </a:xfrm>
          <a:custGeom>
            <a:avLst/>
            <a:gdLst>
              <a:gd name="connsiteX0" fmla="*/ 0 w 5298228"/>
              <a:gd name="connsiteY0" fmla="*/ 303162 h 303162"/>
              <a:gd name="connsiteX1" fmla="*/ 2416030 w 5298228"/>
              <a:gd name="connsiteY1" fmla="*/ 269606 h 303162"/>
              <a:gd name="connsiteX2" fmla="*/ 5050173 w 5298228"/>
              <a:gd name="connsiteY2" fmla="*/ 26325 h 303162"/>
              <a:gd name="connsiteX3" fmla="*/ 5033395 w 5298228"/>
              <a:gd name="connsiteY3" fmla="*/ 17936 h 30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8228" h="303162">
                <a:moveTo>
                  <a:pt x="0" y="303162"/>
                </a:moveTo>
                <a:lnTo>
                  <a:pt x="2416030" y="269606"/>
                </a:lnTo>
                <a:cubicBezTo>
                  <a:pt x="3257725" y="223467"/>
                  <a:pt x="4613946" y="68270"/>
                  <a:pt x="5050173" y="26325"/>
                </a:cubicBezTo>
                <a:cubicBezTo>
                  <a:pt x="5486401" y="-15620"/>
                  <a:pt x="5259898" y="1158"/>
                  <a:pt x="5033395" y="1793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4716B13-B7A0-48F4-83C3-AA1A8F62B2EE}"/>
              </a:ext>
            </a:extLst>
          </p:cNvPr>
          <p:cNvSpPr/>
          <p:nvPr/>
        </p:nvSpPr>
        <p:spPr>
          <a:xfrm>
            <a:off x="1371600" y="3124200"/>
            <a:ext cx="2785144" cy="1023457"/>
          </a:xfrm>
          <a:custGeom>
            <a:avLst/>
            <a:gdLst>
              <a:gd name="connsiteX0" fmla="*/ 0 w 2785144"/>
              <a:gd name="connsiteY0" fmla="*/ 1023457 h 1023457"/>
              <a:gd name="connsiteX1" fmla="*/ 1216403 w 2785144"/>
              <a:gd name="connsiteY1" fmla="*/ 293614 h 1023457"/>
              <a:gd name="connsiteX2" fmla="*/ 2785144 w 2785144"/>
              <a:gd name="connsiteY2" fmla="*/ 0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5144" h="1023457">
                <a:moveTo>
                  <a:pt x="0" y="1023457"/>
                </a:moveTo>
                <a:cubicBezTo>
                  <a:pt x="376106" y="743823"/>
                  <a:pt x="752212" y="464190"/>
                  <a:pt x="1216403" y="293614"/>
                </a:cubicBezTo>
                <a:cubicBezTo>
                  <a:pt x="1680594" y="123038"/>
                  <a:pt x="2232869" y="61519"/>
                  <a:pt x="278514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6E3FC3-0281-48CB-9B51-ABBFD8AA631E}"/>
              </a:ext>
            </a:extLst>
          </p:cNvPr>
          <p:cNvCxnSpPr>
            <a:cxnSpLocks/>
          </p:cNvCxnSpPr>
          <p:nvPr/>
        </p:nvCxnSpPr>
        <p:spPr>
          <a:xfrm>
            <a:off x="5346583" y="2821038"/>
            <a:ext cx="0" cy="166008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28038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886200"/>
            <a:ext cx="8305800" cy="1470025"/>
          </a:xfrm>
        </p:spPr>
        <p:txBody>
          <a:bodyPr>
            <a:normAutofit/>
          </a:bodyPr>
          <a:lstStyle/>
          <a:p>
            <a:r>
              <a:rPr lang="en-CA" dirty="0"/>
              <a:t>8.2/3 Discounted Cash Flow</a:t>
            </a:r>
            <a:br>
              <a:rPr lang="en-CA" dirty="0"/>
            </a:br>
            <a:r>
              <a:rPr lang="en-CA" dirty="0"/>
              <a:t>Constant/No Growth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45942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8.2.3 The No-Growth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Cash flows not growing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Special case of constant growth</a:t>
            </a:r>
          </a:p>
          <a:p>
            <a:endParaRPr lang="en-CA" dirty="0"/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Constant Perpetuity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9F9C39-658A-41F4-9F9E-54C600A21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081121"/>
              </p:ext>
            </p:extLst>
          </p:nvPr>
        </p:nvGraphicFramePr>
        <p:xfrm>
          <a:off x="5410200" y="4191000"/>
          <a:ext cx="24190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A9220E-2A22-43BE-A457-C40915ED5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0200" y="4191000"/>
                        <a:ext cx="2419013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does it mean to say that an investment is fairly priced versus overvalued versus undervalued?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difference between a constant-growth model, a no-growth model, and a multistage model?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free cash flow?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intrinsic value of a business?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difference between a free cash flow to the firm (FCFF) model and a free cash flow to equity (FCFE) model? How are the cash flows different? How are the discount rates different?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Should the FCFE model and the FCFF model result in the same value? What adjustments will allow this to happen?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difference between the free cash flow to equity model and the dividend discount model?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sustainable growth rate? How is the sustainable growth rate used to calculate the free cash flow that belongs to the </a:t>
            </a:r>
            <a:r>
              <a:rPr lang="en-US" dirty="0" err="1"/>
              <a:t>equityholder</a:t>
            </a:r>
            <a:r>
              <a:rPr lang="en-US" dirty="0"/>
              <a:t>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can the FCFE model be applied to a bank stock?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 you calculate the present value of the growth opportunity? What does it represent?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relative valuation?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underlying fundamentals that drive the price–earnings ratio? The price–sales ratio? The price–book ratio?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advantages and disadvantages of relative valuation?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purpose of ratio analysis?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8.2.3 The No-Growth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Important takeaways: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Larger cash flow → greater value of firm/equity</a:t>
            </a:r>
          </a:p>
          <a:p>
            <a:pPr lvl="1"/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Less risky cash flow requires lower discount rate </a:t>
            </a:r>
          </a:p>
          <a:p>
            <a:pPr lvl="1"/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200" dirty="0"/>
              <a:t>Best model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when no growth opportunities (PVGO)</a:t>
            </a:r>
          </a:p>
          <a:p>
            <a:pPr lvl="1"/>
            <a:endParaRPr lang="en-CA" sz="3200" dirty="0"/>
          </a:p>
          <a:p>
            <a:pPr lvl="1"/>
            <a:r>
              <a:rPr lang="en-CA" sz="3200" dirty="0"/>
              <a:t>Assumption: Company pays out all earnings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8"/>
          <p:cNvGraphicFramePr>
            <a:graphicFrameLocks noGrp="1" noChangeAspect="1"/>
          </p:cNvGraphicFramePr>
          <p:nvPr>
            <p:ph idx="1"/>
          </p:nvPr>
        </p:nvGraphicFramePr>
        <p:xfrm>
          <a:off x="1676400" y="3962400"/>
          <a:ext cx="4889659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Equation" r:id="rId3" imgW="1676160" imgH="406080" progId="Equation.DSMT4">
                  <p:embed/>
                </p:oleObj>
              </mc:Choice>
              <mc:Fallback>
                <p:oleObj name="Equation" r:id="rId3" imgW="1676160" imgH="406080" progId="Equation.DSMT4">
                  <p:embed/>
                  <p:pic>
                    <p:nvPicPr>
                      <p:cNvPr id="21506" name="Content Placeholder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4889659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CA" sz="4000" dirty="0"/>
              <a:t>No-Growth</a:t>
            </a:r>
            <a:r>
              <a:rPr lang="en-US" altLang="en-US" sz="4000" dirty="0"/>
              <a:t> DDM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83820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firm is expected to pay an annual dividend of $4.00 in perpetuity. If the discount rate is 7%, what is the value of the stock?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9311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584325" y="4619625"/>
          <a:ext cx="379253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3" imgW="1396800" imgH="406080" progId="Equation.DSMT4">
                  <p:embed/>
                </p:oleObj>
              </mc:Choice>
              <mc:Fallback>
                <p:oleObj name="Equation" r:id="rId3" imgW="1396800" imgH="406080" progId="Equation.DSMT4">
                  <p:embed/>
                  <p:pic>
                    <p:nvPicPr>
                      <p:cNvPr id="5122" name="Object 2">
                        <a:hlinkClick r:id="" action="ppaction://ole?verb=0"/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4619625"/>
                        <a:ext cx="3792538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rtlCol="0" anchorCtr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/>
              <a:t>Preferred Stock Using the DDM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752599"/>
            <a:ext cx="8382000" cy="2847975"/>
          </a:xfrm>
        </p:spPr>
        <p:txBody>
          <a:bodyPr lIns="90488" tIns="44450" rIns="90488" bIns="44450">
            <a:normAutofit lnSpcReduction="1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ysClr val="windowText" lastClr="000000"/>
                </a:solidFill>
              </a:rPr>
              <a:t>Preferred stock can be valued as a perpetuity.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ysClr val="windowText" lastClr="000000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ysClr val="windowText" lastClr="000000"/>
                </a:solidFill>
              </a:rPr>
              <a:t>Value a preferred stock paying a fixed dividend of $2.00 per share when the discount rate is 8%:</a:t>
            </a:r>
          </a:p>
        </p:txBody>
      </p:sp>
    </p:spTree>
    <p:extLst>
      <p:ext uri="{BB962C8B-B14F-4D97-AF65-F5344CB8AC3E}">
        <p14:creationId xmlns:p14="http://schemas.microsoft.com/office/powerpoint/2010/main" val="103932982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8.2.3 The No-Growth Model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581" y="1533924"/>
            <a:ext cx="67008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No-Growth 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Company will earn $1.50 next year and has no growth opportunities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Cost of equity is 15%</a:t>
            </a:r>
          </a:p>
        </p:txBody>
      </p:sp>
      <p:graphicFrame>
        <p:nvGraphicFramePr>
          <p:cNvPr id="4" name="Object 2">
            <a:hlinkClick r:id="" action="ppaction://ole?verb=0"/>
            <a:extLst>
              <a:ext uri="{FF2B5EF4-FFF2-40B4-BE49-F238E27FC236}">
                <a16:creationId xmlns:a16="http://schemas.microsoft.com/office/drawing/2014/main" id="{5185684F-22ED-457C-A9EE-2226378FE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518399"/>
              </p:ext>
            </p:extLst>
          </p:nvPr>
        </p:nvGraphicFramePr>
        <p:xfrm>
          <a:off x="2286000" y="4419600"/>
          <a:ext cx="379253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8" name="Equation" r:id="rId3" imgW="1396800" imgH="406080" progId="Equation.DSMT4">
                  <p:embed/>
                </p:oleObj>
              </mc:Choice>
              <mc:Fallback>
                <p:oleObj name="Equation" r:id="rId3" imgW="1396800" imgH="406080" progId="Equation.DSMT4">
                  <p:embed/>
                  <p:pic>
                    <p:nvPicPr>
                      <p:cNvPr id="5122" name="Object 2">
                        <a:hlinkClick r:id="" action="ppaction://ole?verb=0"/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3792537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422085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886200"/>
            <a:ext cx="8305800" cy="1470025"/>
          </a:xfrm>
        </p:spPr>
        <p:txBody>
          <a:bodyPr>
            <a:normAutofit/>
          </a:bodyPr>
          <a:lstStyle/>
          <a:p>
            <a:r>
              <a:rPr lang="en-CA" dirty="0"/>
              <a:t>8.2/3 Discounted Cash Flow</a:t>
            </a:r>
            <a:br>
              <a:rPr lang="en-CA" dirty="0"/>
            </a:br>
            <a:r>
              <a:rPr lang="en-CA" dirty="0"/>
              <a:t>Constant Growth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97020"/>
      </p:ext>
    </p:extLst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8.2.2 The Constant Growth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constant growth model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Gordon growth model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Treats cash flow as a growing perpetuity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Assumes k &gt; g</a:t>
            </a:r>
          </a:p>
          <a:p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A9220E-2A22-43BE-A457-C40915ED5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37873"/>
              </p:ext>
            </p:extLst>
          </p:nvPr>
        </p:nvGraphicFramePr>
        <p:xfrm>
          <a:off x="3276600" y="4668837"/>
          <a:ext cx="229393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3" imgW="838080" imgH="431640" progId="Equation.DSMT4">
                  <p:embed/>
                </p:oleObj>
              </mc:Choice>
              <mc:Fallback>
                <p:oleObj name="Equation" r:id="rId3" imgW="83808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20B6250-2CE4-4E2A-B8C3-DBAF3BA50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4668837"/>
                        <a:ext cx="2293938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8.2.2 The Constant Growth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Three uses: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General estimate of value</a:t>
            </a:r>
          </a:p>
          <a:p>
            <a:pPr lvl="2"/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Basis for fundamental multiples</a:t>
            </a:r>
          </a:p>
          <a:p>
            <a:pPr lvl="2"/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Terminal value of a model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8.2.2 The Constant Growth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Growth rate (g) describes how CF increases each year and investment must grow each year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Required rate of return (k) is what investment earns each year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Cannot pay out entire k; must retain g to grow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Amount that can be paid out is k – g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8.2.2 The Constant Growth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Important takeaways: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CF larger (higher earnings/payout) </a:t>
            </a:r>
            <a:r>
              <a:rPr lang="en-CA" dirty="0"/>
              <a:t>→ greater intrinsic value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r>
              <a:rPr lang="en-CA" dirty="0"/>
              <a:t>less risky → lower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cost of equity</a:t>
            </a:r>
            <a:r>
              <a:rPr lang="en-CA" dirty="0"/>
              <a:t> → greater intrinsic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CF grow faster (g) </a:t>
            </a:r>
            <a:r>
              <a:rPr lang="en-CA" dirty="0"/>
              <a:t>→ greater intrinsic value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Assumption: Company mature and in a steady state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 growth rate constant forever; the growth rate reflects </a:t>
            </a:r>
            <a:r>
              <a:rPr lang="en-CA" dirty="0"/>
              <a:t>average long term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growth rate</a:t>
            </a:r>
          </a:p>
          <a:p>
            <a:pPr lvl="1"/>
            <a:r>
              <a:rPr lang="en-CA" dirty="0"/>
              <a:t>Large company growth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capped at </a:t>
            </a:r>
            <a:r>
              <a:rPr lang="en-CA" dirty="0"/>
              <a:t>economy growth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8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8.2.2 The Constant Growth Model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61" y="1752600"/>
            <a:ext cx="8013539" cy="419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8.2.2 The Constant Growth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Estimating Value </a:t>
            </a:r>
          </a:p>
          <a:p>
            <a:pPr lvl="1"/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CSCO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had earnings per share of $0.53 and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pasy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out all of its earnings. It had a cost of equity of 12% and expected earnings growth of 10% into perpetuity </a:t>
            </a:r>
          </a:p>
          <a:p>
            <a:pPr lvl="1"/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 the stock traded as high as $82, it was overvalued according to this model</a:t>
            </a:r>
          </a:p>
          <a:p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6E6C61-B52F-480A-B451-3BED6DEEE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06161"/>
              </p:ext>
            </p:extLst>
          </p:nvPr>
        </p:nvGraphicFramePr>
        <p:xfrm>
          <a:off x="1905000" y="3440185"/>
          <a:ext cx="50069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3" imgW="1828800" imgH="393480" progId="Equation.DSMT4">
                  <p:embed/>
                </p:oleObj>
              </mc:Choice>
              <mc:Fallback>
                <p:oleObj name="Equation" r:id="rId3" imgW="18288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A9220E-2A22-43BE-A457-C40915ED5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3440185"/>
                        <a:ext cx="5006975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Read </a:t>
            </a:r>
            <a:r>
              <a:rPr lang="en-US" altLang="en-US" dirty="0"/>
              <a:t>a constant growth DDM problem carefully, to see if the cash flow information provided is D</a:t>
            </a:r>
            <a:r>
              <a:rPr lang="en-US" altLang="en-US" baseline="-25000" dirty="0"/>
              <a:t>0</a:t>
            </a:r>
            <a:r>
              <a:rPr lang="en-US" altLang="en-US" dirty="0"/>
              <a:t> or D</a:t>
            </a:r>
            <a:r>
              <a:rPr lang="en-US" altLang="en-US" baseline="-25000" dirty="0"/>
              <a:t>1</a:t>
            </a:r>
            <a:r>
              <a:rPr lang="en-US" altLang="en-US" dirty="0"/>
              <a:t>!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/>
              <a:t>Hint: Constant Growth DDM</a:t>
            </a:r>
          </a:p>
        </p:txBody>
      </p:sp>
    </p:spTree>
    <p:extLst>
      <p:ext uri="{BB962C8B-B14F-4D97-AF65-F5344CB8AC3E}">
        <p14:creationId xmlns:p14="http://schemas.microsoft.com/office/powerpoint/2010/main" val="253336561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 lIns="90488" tIns="44450" rIns="90488" bIns="44450"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g = growth rate in dividends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ROE = return on equity for the firm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b = plowback or retention percentage rate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 (1 - dividend payout percentage rate)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00"/>
                </a:solidFill>
              </a:rPr>
              <a:t>What are the assumptions behind this formula?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00"/>
                </a:solidFill>
              </a:rPr>
              <a:t>What are the drawbacks to using a ‘formula’ approach?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59465"/>
            <a:ext cx="8686800" cy="1143000"/>
          </a:xfrm>
        </p:spPr>
        <p:txBody>
          <a:bodyPr lIns="90488" tIns="44450" rIns="90488" bIns="44450" anchorCtr="1">
            <a:noAutofit/>
          </a:bodyPr>
          <a:lstStyle/>
          <a:p>
            <a:pPr algn="ctr">
              <a:defRPr/>
            </a:pPr>
            <a:r>
              <a:rPr lang="en-US" altLang="en-US" sz="4000" dirty="0"/>
              <a:t>Estimating Dividend Growth Rates</a:t>
            </a: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2449513" y="1811338"/>
          <a:ext cx="28987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3" imgW="838080" imgH="203040" progId="Equation.DSMT4">
                  <p:embed/>
                </p:oleObj>
              </mc:Choice>
              <mc:Fallback>
                <p:oleObj name="Equation" r:id="rId3" imgW="838080" imgH="203040" progId="Equation.DSMT4">
                  <p:embed/>
                  <p:pic>
                    <p:nvPicPr>
                      <p:cNvPr id="256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811338"/>
                        <a:ext cx="289877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3535363"/>
          </a:xfrm>
        </p:spPr>
        <p:txBody>
          <a:bodyPr lIns="90488" tIns="44450" rIns="90488" bIns="4445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b = Plowback or Retention Rate</a:t>
            </a:r>
          </a:p>
          <a:p>
            <a:pPr lvl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Percentage of net income retained by firm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(1 - b) = Dividend Payout Ratio</a:t>
            </a:r>
          </a:p>
          <a:p>
            <a:pPr lvl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Percentage of net income paid out by firm as dividends</a:t>
            </a:r>
          </a:p>
          <a:p>
            <a:pPr lvl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59465"/>
            <a:ext cx="8686800" cy="1143000"/>
          </a:xfrm>
        </p:spPr>
        <p:txBody>
          <a:bodyPr lIns="90488" tIns="44450" rIns="90488" bIns="44450" anchorCtr="1">
            <a:noAutofit/>
          </a:bodyPr>
          <a:lstStyle/>
          <a:p>
            <a:pPr algn="ctr">
              <a:defRPr/>
            </a:pPr>
            <a:r>
              <a:rPr lang="en-US" altLang="en-US" sz="4000" dirty="0"/>
              <a:t>Plowback vs. Payout Ratio</a:t>
            </a:r>
          </a:p>
        </p:txBody>
      </p:sp>
    </p:spTree>
    <p:extLst>
      <p:ext uri="{BB962C8B-B14F-4D97-AF65-F5344CB8AC3E}">
        <p14:creationId xmlns:p14="http://schemas.microsoft.com/office/powerpoint/2010/main" val="16122477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8"/>
          <p:cNvGraphicFramePr>
            <a:graphicFrameLocks noGrp="1" noChangeAspect="1"/>
          </p:cNvGraphicFramePr>
          <p:nvPr>
            <p:ph idx="1"/>
          </p:nvPr>
        </p:nvGraphicFramePr>
        <p:xfrm>
          <a:off x="1676400" y="4073525"/>
          <a:ext cx="48895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Equation" r:id="rId3" imgW="2197080" imgH="431640" progId="Equation.DSMT4">
                  <p:embed/>
                </p:oleObj>
              </mc:Choice>
              <mc:Fallback>
                <p:oleObj name="Equation" r:id="rId3" imgW="2197080" imgH="431640" progId="Equation.DSMT4">
                  <p:embed/>
                  <p:pic>
                    <p:nvPicPr>
                      <p:cNvPr id="21506" name="Content Placeholder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73525"/>
                        <a:ext cx="48895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altLang="en-US" sz="4000" dirty="0"/>
              <a:t>Constant Growth DDM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8382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firm is expected to pay an annual dividend of $4.00 increasing by 2% in perpetuity. If the discount rate is 7%, what is the value of the stock?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8644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63204"/>
              </p:ext>
            </p:extLst>
          </p:nvPr>
        </p:nvGraphicFramePr>
        <p:xfrm>
          <a:off x="1676400" y="4076700"/>
          <a:ext cx="4889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Equation" r:id="rId3" imgW="2412720" imgH="469800" progId="Equation.DSMT4">
                  <p:embed/>
                </p:oleObj>
              </mc:Choice>
              <mc:Fallback>
                <p:oleObj name="Equation" r:id="rId3" imgW="2412720" imgH="469800" progId="Equation.DSMT4">
                  <p:embed/>
                  <p:pic>
                    <p:nvPicPr>
                      <p:cNvPr id="21506" name="Content Placeholder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76700"/>
                        <a:ext cx="4889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altLang="en-US" sz="4000" dirty="0"/>
              <a:t>Constant Growth DDM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8382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firm is expected to pay an annual dividend of $4.00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by 2% in perpetuity. If the discount rate is 7%, what is the value of the stock? (NOTE: ‘growth’ can be negative.)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211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Firm Value = Assets-in-Place + PVGO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3000" dirty="0">
                <a:solidFill>
                  <a:srgbClr val="000000"/>
                </a:solidFill>
              </a:rPr>
              <a:t>The value of the firm equals the value of the assets already in place, the no-growth value of the firm...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3000" dirty="0">
                <a:solidFill>
                  <a:srgbClr val="000000"/>
                </a:solidFill>
              </a:rPr>
              <a:t>Plus the NPV of its future investments, the present value of growth opportunities (PVGO).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59465"/>
            <a:ext cx="8839200" cy="1143000"/>
          </a:xfrm>
        </p:spPr>
        <p:txBody>
          <a:bodyPr lIns="90488" tIns="44450" rIns="90488" bIns="44450" anchorCtr="1">
            <a:noAutofit/>
          </a:bodyPr>
          <a:lstStyle/>
          <a:p>
            <a:r>
              <a:rPr lang="en-US" altLang="en-US" sz="3600" dirty="0"/>
              <a:t>Present Value of Growth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88211827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Present Value of the Growth Opportunity (PVGO)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PVGO is the part of a stock’s intrinsic value attributable to growth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much of the intrinsic value is derived from growth?</a:t>
            </a:r>
          </a:p>
          <a:p>
            <a:endParaRPr lang="en-CA" dirty="0"/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NOTE: PVGO can be negative.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Present Value of Growth Opportunities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PVGO is calculated in three steps: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Calculate the intrinsic value of the stock</a:t>
            </a:r>
          </a:p>
          <a:p>
            <a:pPr marL="788670" lvl="1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Calculate the no-growth value of the stock</a:t>
            </a:r>
          </a:p>
          <a:p>
            <a:pPr marL="788670" lvl="1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Calculate the PVGO by subtracting the no-growth value from the intrinsic value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8.1 Important Distinctions</a:t>
            </a:r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382266"/>
              </p:ext>
            </p:extLst>
          </p:nvPr>
        </p:nvGraphicFramePr>
        <p:xfrm>
          <a:off x="1981200" y="3431195"/>
          <a:ext cx="48895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3" name="Equation" r:id="rId3" imgW="2857320" imgH="431640" progId="Equation.DSMT4">
                  <p:embed/>
                </p:oleObj>
              </mc:Choice>
              <mc:Fallback>
                <p:oleObj name="Equation" r:id="rId3" imgW="2857320" imgH="431640" progId="Equation.DSMT4">
                  <p:embed/>
                  <p:pic>
                    <p:nvPicPr>
                      <p:cNvPr id="21506" name="Content Placeholder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31195"/>
                        <a:ext cx="48895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altLang="en-US" sz="4000" dirty="0"/>
              <a:t>PVGO Example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83820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firm is expected to pay an annual dividend of $4.00 increasing by 2% in perpetuity. If the discount rate is 7%, what is the PVGO?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82B00894-8E1E-4100-87C4-EC08C5545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047573"/>
              </p:ext>
            </p:extLst>
          </p:nvPr>
        </p:nvGraphicFramePr>
        <p:xfrm>
          <a:off x="1981200" y="4325241"/>
          <a:ext cx="360838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4" name="Equation" r:id="rId5" imgW="2108160" imgH="406080" progId="Equation.DSMT4">
                  <p:embed/>
                </p:oleObj>
              </mc:Choice>
              <mc:Fallback>
                <p:oleObj name="Equation" r:id="rId5" imgW="2108160" imgH="406080" progId="Equation.DSMT4">
                  <p:embed/>
                  <p:pic>
                    <p:nvPicPr>
                      <p:cNvPr id="21506" name="Content Placeholder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25241"/>
                        <a:ext cx="360838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53E1574F-79F0-44FF-A5BA-9EE5673C7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78939"/>
              </p:ext>
            </p:extLst>
          </p:nvPr>
        </p:nvGraphicFramePr>
        <p:xfrm>
          <a:off x="2026858" y="5469529"/>
          <a:ext cx="35655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5" name="Equation" r:id="rId7" imgW="2082600" imgH="190440" progId="Equation.DSMT4">
                  <p:embed/>
                </p:oleObj>
              </mc:Choice>
              <mc:Fallback>
                <p:oleObj name="Equation" r:id="rId7" imgW="2082600" imgH="190440" progId="Equation.DSMT4">
                  <p:embed/>
                  <p:pic>
                    <p:nvPicPr>
                      <p:cNvPr id="6" name="Content Placeholder 8">
                        <a:extLst>
                          <a:ext uri="{FF2B5EF4-FFF2-40B4-BE49-F238E27FC236}">
                            <a16:creationId xmlns:a16="http://schemas.microsoft.com/office/drawing/2014/main" id="{82B00894-8E1E-4100-87C4-EC08C554584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858" y="5469529"/>
                        <a:ext cx="35655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12127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886200"/>
            <a:ext cx="8305800" cy="1470025"/>
          </a:xfrm>
        </p:spPr>
        <p:txBody>
          <a:bodyPr>
            <a:normAutofit/>
          </a:bodyPr>
          <a:lstStyle/>
          <a:p>
            <a:r>
              <a:rPr lang="en-CA" dirty="0"/>
              <a:t>8.2/3 Discounted Cash Flow</a:t>
            </a:r>
            <a:br>
              <a:rPr lang="en-CA" dirty="0"/>
            </a:br>
            <a:r>
              <a:rPr lang="en-CA" dirty="0"/>
              <a:t>Mixed/Multistage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8825"/>
      </p:ext>
    </p:extLst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Strategy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To alleviate this problem, we divide the forecast of dividends into two periods:</a:t>
            </a:r>
          </a:p>
          <a:p>
            <a:endParaRPr lang="en-US" sz="3200" dirty="0"/>
          </a:p>
          <a:p>
            <a:pPr lvl="1"/>
            <a:r>
              <a:rPr lang="en-US" dirty="0"/>
              <a:t>Short Term Prediction/Horizon</a:t>
            </a:r>
          </a:p>
          <a:p>
            <a:pPr lvl="1"/>
            <a:r>
              <a:rPr lang="en-US" dirty="0"/>
              <a:t>Long Term Prediction/Horizon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              </a:t>
            </a:r>
            <a:r>
              <a:rPr lang="en-US" sz="2400" dirty="0"/>
              <a:t>Short Term	       Long Term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2209800" y="4419600"/>
            <a:ext cx="3657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3124200" y="4267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2209800" y="4267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4038600" y="4267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3124200" y="4267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4953000" y="4267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>
            <a:off x="4038600" y="4267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5867400" y="4267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4953000" y="4267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>
            <a:off x="5867400" y="4267200"/>
            <a:ext cx="15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2057400" y="38862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971800" y="38862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3886200" y="38862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4800600" y="38862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5715000" y="38862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178195" name="Text Box 19"/>
          <p:cNvSpPr txBox="1">
            <a:spLocks noChangeArrowheads="1"/>
          </p:cNvSpPr>
          <p:nvPr/>
        </p:nvSpPr>
        <p:spPr bwMode="auto">
          <a:xfrm>
            <a:off x="2057400" y="4572000"/>
            <a:ext cx="533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2895600" y="4572000"/>
            <a:ext cx="533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3810000" y="4572000"/>
            <a:ext cx="533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5638800" y="4572000"/>
            <a:ext cx="533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  <a:r>
              <a:rPr lang="en-US" baseline="-25000" dirty="0"/>
              <a:t>t</a:t>
            </a:r>
          </a:p>
        </p:txBody>
      </p: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4724400" y="4572000"/>
            <a:ext cx="533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  <a:r>
              <a:rPr lang="en-US" baseline="-25000" dirty="0"/>
              <a:t>3</a:t>
            </a:r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>
            <a:off x="5867400" y="4419600"/>
            <a:ext cx="990600" cy="158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06" name="AutoShape 30"/>
          <p:cNvSpPr>
            <a:spLocks/>
          </p:cNvSpPr>
          <p:nvPr/>
        </p:nvSpPr>
        <p:spPr bwMode="auto">
          <a:xfrm rot="16200000">
            <a:off x="4038600" y="3810000"/>
            <a:ext cx="228600" cy="2514600"/>
          </a:xfrm>
          <a:prstGeom prst="leftBrace">
            <a:avLst>
              <a:gd name="adj1" fmla="val 132517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207" name="AutoShape 31"/>
          <p:cNvSpPr>
            <a:spLocks/>
          </p:cNvSpPr>
          <p:nvPr/>
        </p:nvSpPr>
        <p:spPr bwMode="auto">
          <a:xfrm rot="16200000">
            <a:off x="6362700" y="4000500"/>
            <a:ext cx="228600" cy="2133600"/>
          </a:xfrm>
          <a:prstGeom prst="leftBrace">
            <a:avLst>
              <a:gd name="adj1" fmla="val 8629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>
            <a:off x="5410200" y="39624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5411"/>
      </p:ext>
    </p:extLst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Problem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 year-by-year dividends for an extended period, e.g., ten years, </a:t>
            </a:r>
          </a:p>
          <a:p>
            <a:pPr lvl="1"/>
            <a:r>
              <a:rPr lang="en-US" dirty="0"/>
              <a:t>this would become a pure, unfounded guess at values.</a:t>
            </a:r>
          </a:p>
          <a:p>
            <a:pPr lvl="1"/>
            <a:endParaRPr lang="en-US" dirty="0"/>
          </a:p>
          <a:p>
            <a:r>
              <a:rPr lang="en-US" dirty="0"/>
              <a:t>What will the dividend be for IBM 8 years from now?</a:t>
            </a:r>
          </a:p>
        </p:txBody>
      </p:sp>
    </p:spTree>
    <p:extLst>
      <p:ext uri="{BB962C8B-B14F-4D97-AF65-F5344CB8AC3E}">
        <p14:creationId xmlns:p14="http://schemas.microsoft.com/office/powerpoint/2010/main" val="275326502"/>
      </p:ext>
    </p:extLst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Model: </a:t>
            </a:r>
            <a:br>
              <a:rPr lang="en-US" dirty="0"/>
            </a:br>
            <a:r>
              <a:rPr lang="en-US" dirty="0"/>
              <a:t>Short Term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Period over which we </a:t>
            </a:r>
            <a:r>
              <a:rPr lang="en-US" i="1" u="sng" dirty="0"/>
              <a:t>can</a:t>
            </a:r>
            <a:r>
              <a:rPr lang="en-US" dirty="0"/>
              <a:t> reasonably estimate the expected dividends:</a:t>
            </a:r>
          </a:p>
          <a:p>
            <a:endParaRPr lang="en-US" dirty="0"/>
          </a:p>
          <a:p>
            <a:pPr lvl="1"/>
            <a:r>
              <a:rPr lang="en-US" dirty="0"/>
              <a:t>As specific dollar amounts, or</a:t>
            </a:r>
          </a:p>
          <a:p>
            <a:pPr lvl="2"/>
            <a:r>
              <a:rPr lang="en-US" dirty="0"/>
              <a:t>E.g., $4.00   $4.15   $4.25   $4.90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As subject to some growth forecast</a:t>
            </a:r>
          </a:p>
          <a:p>
            <a:pPr lvl="2"/>
            <a:r>
              <a:rPr lang="en-US" dirty="0"/>
              <a:t>E.g., $4.00 growing at 10% for 4 years</a:t>
            </a:r>
          </a:p>
          <a:p>
            <a:pPr lvl="2"/>
            <a:endParaRPr lang="en-US" dirty="0"/>
          </a:p>
          <a:p>
            <a:r>
              <a:rPr lang="en-US" dirty="0"/>
              <a:t>Dividend ‘Smoothing’</a:t>
            </a:r>
          </a:p>
        </p:txBody>
      </p:sp>
    </p:spTree>
    <p:extLst>
      <p:ext uri="{BB962C8B-B14F-4D97-AF65-F5344CB8AC3E}">
        <p14:creationId xmlns:p14="http://schemas.microsoft.com/office/powerpoint/2010/main" val="3968239632"/>
      </p:ext>
    </p:extLst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Period over which we </a:t>
            </a:r>
            <a:r>
              <a:rPr lang="en-US" i="1" u="sng" dirty="0"/>
              <a:t>cannot</a:t>
            </a:r>
            <a:r>
              <a:rPr lang="en-US" dirty="0"/>
              <a:t> predict dividends.</a:t>
            </a:r>
          </a:p>
          <a:p>
            <a:endParaRPr lang="en-US" dirty="0"/>
          </a:p>
          <a:p>
            <a:r>
              <a:rPr lang="en-US" dirty="0"/>
              <a:t>We cannot ignore the long term, </a:t>
            </a:r>
          </a:p>
          <a:p>
            <a:pPr lvl="1"/>
            <a:r>
              <a:rPr lang="en-US" dirty="0"/>
              <a:t>For many firms the long term provides much of the value of the firm.</a:t>
            </a:r>
          </a:p>
          <a:p>
            <a:pPr lvl="2"/>
            <a:r>
              <a:rPr lang="en-US" sz="2000" dirty="0"/>
              <a:t>NOTE: The more value is derived from the future, the harder to use the DDM as a method.</a:t>
            </a:r>
          </a:p>
        </p:txBody>
      </p:sp>
    </p:spTree>
    <p:extLst>
      <p:ext uri="{BB962C8B-B14F-4D97-AF65-F5344CB8AC3E}">
        <p14:creationId xmlns:p14="http://schemas.microsoft.com/office/powerpoint/2010/main" val="2960184487"/>
      </p:ext>
    </p:extLst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The Long Term Solution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Estimate the long term dividends as growing at a reasonable, constant growth rate.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Estimate as constant or growing perpetuity.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Infinite growth rate cannot be very large.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One good estimate is the long term growth for the economy, perhaps 2, 3 or 4%.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8419"/>
      </p:ext>
    </p:extLst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Calculations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90550" indent="-533400">
              <a:buFont typeface="Wingdings" pitchFamily="2" charset="2"/>
              <a:buAutoNum type="arabicParenR"/>
            </a:pPr>
            <a:r>
              <a:rPr lang="en-US" sz="3200" dirty="0"/>
              <a:t>Value of the short term dividends is PV of the individual dividends.</a:t>
            </a:r>
          </a:p>
          <a:p>
            <a:pPr marL="590550" indent="-533400">
              <a:buFont typeface="Wingdings" pitchFamily="2" charset="2"/>
              <a:buAutoNum type="arabicParenR"/>
            </a:pPr>
            <a:endParaRPr lang="en-US" sz="3200" dirty="0"/>
          </a:p>
          <a:p>
            <a:pPr marL="590550" indent="-533400">
              <a:buFont typeface="Wingdings" pitchFamily="2" charset="2"/>
              <a:buNone/>
            </a:pPr>
            <a:r>
              <a:rPr lang="en-US" sz="3200" dirty="0"/>
              <a:t>2)	Value of the long term dividends is a </a:t>
            </a:r>
            <a:r>
              <a:rPr lang="en-US" sz="3200" i="1" u="sng" dirty="0"/>
              <a:t>delayed</a:t>
            </a:r>
            <a:r>
              <a:rPr lang="en-US" sz="3200" dirty="0"/>
              <a:t> growing perpetuity.</a:t>
            </a:r>
          </a:p>
          <a:p>
            <a:pPr marL="971550" lvl="1" indent="-457200"/>
            <a:r>
              <a:rPr lang="en-US" sz="2600" dirty="0"/>
              <a:t>NOTE: It is a </a:t>
            </a:r>
            <a:r>
              <a:rPr lang="en-US" sz="2600" i="1" dirty="0"/>
              <a:t>delayed</a:t>
            </a:r>
            <a:r>
              <a:rPr lang="en-US" sz="2600" dirty="0"/>
              <a:t> growing perpetuity because the long term dividends do not begin until after the short term dividends end. </a:t>
            </a:r>
          </a:p>
          <a:p>
            <a:pPr marL="971550" lvl="1" indent="-457200"/>
            <a:endParaRPr lang="en-US" sz="2600" dirty="0"/>
          </a:p>
          <a:p>
            <a:pPr marL="590550" indent="-533400">
              <a:buFont typeface="Wingdings" pitchFamily="2" charset="2"/>
              <a:buNone/>
            </a:pPr>
            <a:r>
              <a:rPr lang="en-US" sz="3200" dirty="0"/>
              <a:t>3)	Stock price = </a:t>
            </a:r>
            <a:r>
              <a:rPr lang="en-US" sz="3200" dirty="0" err="1"/>
              <a:t>PV</a:t>
            </a:r>
            <a:r>
              <a:rPr lang="en-US" sz="3200" baseline="-25000" dirty="0" err="1"/>
              <a:t>short</a:t>
            </a:r>
            <a:r>
              <a:rPr lang="en-US" sz="3200" baseline="-25000" dirty="0"/>
              <a:t> term </a:t>
            </a:r>
            <a:r>
              <a:rPr lang="en-US" sz="3200" dirty="0"/>
              <a:t>+ </a:t>
            </a:r>
            <a:r>
              <a:rPr lang="en-US" sz="3200" dirty="0" err="1"/>
              <a:t>PV</a:t>
            </a:r>
            <a:r>
              <a:rPr lang="en-US" sz="3200" baseline="-25000" dirty="0" err="1"/>
              <a:t>long</a:t>
            </a:r>
            <a:r>
              <a:rPr lang="en-US" sz="3200" baseline="-25000" dirty="0"/>
              <a:t> term</a:t>
            </a:r>
          </a:p>
        </p:txBody>
      </p:sp>
    </p:spTree>
    <p:extLst>
      <p:ext uri="{BB962C8B-B14F-4D97-AF65-F5344CB8AC3E}">
        <p14:creationId xmlns:p14="http://schemas.microsoft.com/office/powerpoint/2010/main" val="50565196"/>
      </p:ext>
    </p:extLst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Example 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 firm has just paid an annual dividend of $2.00. That dividend is expected to grow at a rate of 30% for one year, 20% for the next two years, then level off to a long term growth rate of 3%. If the discount rate is 12%, what should be the price of the stock?</a:t>
            </a:r>
          </a:p>
        </p:txBody>
      </p:sp>
    </p:spTree>
    <p:extLst>
      <p:ext uri="{BB962C8B-B14F-4D97-AF65-F5344CB8AC3E}">
        <p14:creationId xmlns:p14="http://schemas.microsoft.com/office/powerpoint/2010/main" val="2897252004"/>
      </p:ext>
    </p:extLst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Example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pPr lvl="1"/>
            <a:r>
              <a:rPr lang="en-US" dirty="0" err="1"/>
              <a:t>D</a:t>
            </a:r>
            <a:r>
              <a:rPr lang="en-US" baseline="-25000" dirty="0" err="1"/>
              <a:t>0</a:t>
            </a:r>
            <a:r>
              <a:rPr lang="en-US" dirty="0"/>
              <a:t> = 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 = 30%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</a:t>
            </a:r>
            <a:r>
              <a:rPr lang="en-US" baseline="-25000" dirty="0"/>
              <a:t>2-3</a:t>
            </a:r>
            <a:r>
              <a:rPr lang="en-US" dirty="0"/>
              <a:t> = 20%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</a:t>
            </a:r>
            <a:r>
              <a:rPr lang="en-US" baseline="-25000" dirty="0"/>
              <a:t>4+</a:t>
            </a:r>
            <a:r>
              <a:rPr lang="en-US" dirty="0"/>
              <a:t> = 3%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 = 12%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810000" y="4267200"/>
          <a:ext cx="49688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Equation" r:id="rId4" imgW="3949560" imgH="685800" progId="Equation.DSMT4">
                  <p:embed/>
                </p:oleObj>
              </mc:Choice>
              <mc:Fallback>
                <p:oleObj name="Equation" r:id="rId4" imgW="3949560" imgH="685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267200"/>
                        <a:ext cx="496887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267539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 Fairly Valued, Overvalued, and Undervalued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Fairly Valued 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Overvalued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Undervalued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Example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</a:t>
            </a:r>
          </a:p>
          <a:p>
            <a:pPr lvl="1"/>
            <a:r>
              <a:rPr lang="en-US" dirty="0" err="1"/>
              <a:t>D</a:t>
            </a:r>
            <a:r>
              <a:rPr lang="en-US" baseline="-25000" dirty="0" err="1"/>
              <a:t>0</a:t>
            </a:r>
            <a:r>
              <a:rPr lang="en-US" dirty="0"/>
              <a:t> = 2; g</a:t>
            </a:r>
            <a:r>
              <a:rPr lang="en-US" baseline="-25000" dirty="0"/>
              <a:t>1</a:t>
            </a:r>
            <a:r>
              <a:rPr lang="en-US" dirty="0"/>
              <a:t> = 30%; g</a:t>
            </a:r>
            <a:r>
              <a:rPr lang="en-US" baseline="-25000" dirty="0"/>
              <a:t>2-3</a:t>
            </a:r>
            <a:r>
              <a:rPr lang="en-US" dirty="0"/>
              <a:t> = 20%; g</a:t>
            </a:r>
            <a:r>
              <a:rPr lang="en-US" baseline="-25000" dirty="0"/>
              <a:t>4+</a:t>
            </a:r>
            <a:r>
              <a:rPr lang="en-US" dirty="0"/>
              <a:t> = 3%; k = 12%</a:t>
            </a:r>
          </a:p>
          <a:p>
            <a:endParaRPr lang="en-US" dirty="0"/>
          </a:p>
          <a:p>
            <a:r>
              <a:rPr lang="en-US" dirty="0"/>
              <a:t>Dividends Calculation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	</a:t>
            </a:r>
            <a:r>
              <a:rPr lang="en-US" sz="2400" dirty="0" err="1"/>
              <a:t>D</a:t>
            </a:r>
            <a:r>
              <a:rPr lang="en-US" sz="2400" baseline="-25000" dirty="0" err="1"/>
              <a:t>1</a:t>
            </a:r>
            <a:r>
              <a:rPr lang="en-US" sz="2400" dirty="0"/>
              <a:t> = 2(1.30) = 2.60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</a:t>
            </a:r>
            <a:r>
              <a:rPr lang="en-US" sz="2400" dirty="0" err="1"/>
              <a:t>D</a:t>
            </a:r>
            <a:r>
              <a:rPr lang="en-US" sz="2400" baseline="-25000" dirty="0" err="1"/>
              <a:t>2</a:t>
            </a:r>
            <a:r>
              <a:rPr lang="en-US" sz="2400" dirty="0"/>
              <a:t> = 2(1.30)(1.20) = 3.12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</a:t>
            </a:r>
            <a:r>
              <a:rPr lang="en-US" sz="2400" dirty="0" err="1"/>
              <a:t>D</a:t>
            </a:r>
            <a:r>
              <a:rPr lang="en-US" sz="2400" baseline="-25000" dirty="0" err="1"/>
              <a:t>3</a:t>
            </a:r>
            <a:r>
              <a:rPr lang="en-US" sz="2400" dirty="0"/>
              <a:t> = 2(1.30)(1.20)</a:t>
            </a:r>
            <a:r>
              <a:rPr lang="en-US" sz="2400" baseline="30000" dirty="0"/>
              <a:t>2 </a:t>
            </a:r>
            <a:r>
              <a:rPr lang="en-US" sz="2400" dirty="0"/>
              <a:t>= 3.74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</a:t>
            </a:r>
            <a:r>
              <a:rPr lang="en-US" sz="2400" dirty="0" err="1"/>
              <a:t>D</a:t>
            </a:r>
            <a:r>
              <a:rPr lang="en-US" sz="2400" baseline="-25000" dirty="0" err="1"/>
              <a:t>4</a:t>
            </a:r>
            <a:r>
              <a:rPr lang="en-US" sz="2400" dirty="0"/>
              <a:t> = 2(1.30)(1.20)</a:t>
            </a:r>
            <a:r>
              <a:rPr lang="en-US" sz="2400" baseline="30000" dirty="0"/>
              <a:t>2 </a:t>
            </a:r>
            <a:r>
              <a:rPr lang="en-US" sz="2400" dirty="0"/>
              <a:t>(1.03) = 3.85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etc.</a:t>
            </a:r>
            <a:endParaRPr lang="en-US" sz="2400" baseline="30000" dirty="0"/>
          </a:p>
          <a:p>
            <a:pPr>
              <a:buFont typeface="Wingdings" pitchFamily="2" charset="2"/>
              <a:buNone/>
            </a:pPr>
            <a:r>
              <a:rPr lang="en-US" dirty="0"/>
              <a:t>		 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4055"/>
      </p:ext>
    </p:extLst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Example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Timeline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    </a:t>
            </a:r>
            <a:r>
              <a:rPr lang="en-US" sz="2400" dirty="0"/>
              <a:t>Short Term	     Long Term</a:t>
            </a:r>
            <a:endParaRPr lang="en-US" dirty="0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143000" y="3124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0574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11430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29718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20574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38862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29718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>
            <a:off x="48006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>
            <a:off x="38862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>
            <a:off x="48006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9" name="Text Box 19"/>
          <p:cNvSpPr txBox="1">
            <a:spLocks noChangeArrowheads="1"/>
          </p:cNvSpPr>
          <p:nvPr/>
        </p:nvSpPr>
        <p:spPr bwMode="auto">
          <a:xfrm>
            <a:off x="990600" y="25908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1905000" y="25908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2819400" y="25908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30422" name="Text Box 22"/>
          <p:cNvSpPr txBox="1">
            <a:spLocks noChangeArrowheads="1"/>
          </p:cNvSpPr>
          <p:nvPr/>
        </p:nvSpPr>
        <p:spPr bwMode="auto">
          <a:xfrm>
            <a:off x="3733800" y="25908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30423" name="Text Box 23"/>
          <p:cNvSpPr txBox="1">
            <a:spLocks noChangeArrowheads="1"/>
          </p:cNvSpPr>
          <p:nvPr/>
        </p:nvSpPr>
        <p:spPr bwMode="auto">
          <a:xfrm>
            <a:off x="4648200" y="2590800"/>
            <a:ext cx="304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30427" name="Text Box 27"/>
          <p:cNvSpPr txBox="1">
            <a:spLocks noChangeArrowheads="1"/>
          </p:cNvSpPr>
          <p:nvPr/>
        </p:nvSpPr>
        <p:spPr bwMode="auto">
          <a:xfrm>
            <a:off x="990600" y="3276600"/>
            <a:ext cx="533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/>
              <a:t>D</a:t>
            </a:r>
            <a:r>
              <a:rPr lang="en-US" baseline="-25000" dirty="0" err="1"/>
              <a:t>0</a:t>
            </a:r>
            <a:endParaRPr lang="en-US" baseline="-25000" dirty="0"/>
          </a:p>
        </p:txBody>
      </p:sp>
      <p:sp>
        <p:nvSpPr>
          <p:cNvPr id="230428" name="Text Box 28"/>
          <p:cNvSpPr txBox="1">
            <a:spLocks noChangeArrowheads="1"/>
          </p:cNvSpPr>
          <p:nvPr/>
        </p:nvSpPr>
        <p:spPr bwMode="auto">
          <a:xfrm>
            <a:off x="1828800" y="3276600"/>
            <a:ext cx="533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/>
              <a:t>D</a:t>
            </a:r>
            <a:r>
              <a:rPr lang="en-US" baseline="-25000" dirty="0" err="1"/>
              <a:t>1</a:t>
            </a:r>
            <a:endParaRPr lang="en-US" baseline="-25000" dirty="0"/>
          </a:p>
        </p:txBody>
      </p:sp>
      <p:sp>
        <p:nvSpPr>
          <p:cNvPr id="230429" name="Text Box 29"/>
          <p:cNvSpPr txBox="1">
            <a:spLocks noChangeArrowheads="1"/>
          </p:cNvSpPr>
          <p:nvPr/>
        </p:nvSpPr>
        <p:spPr bwMode="auto">
          <a:xfrm>
            <a:off x="2743200" y="3276600"/>
            <a:ext cx="533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/>
              <a:t>D</a:t>
            </a:r>
            <a:r>
              <a:rPr lang="en-US" baseline="-25000" dirty="0" err="1"/>
              <a:t>2</a:t>
            </a:r>
            <a:endParaRPr lang="en-US" baseline="-25000" dirty="0"/>
          </a:p>
        </p:txBody>
      </p:sp>
      <p:sp>
        <p:nvSpPr>
          <p:cNvPr id="230430" name="Text Box 30"/>
          <p:cNvSpPr txBox="1">
            <a:spLocks noChangeArrowheads="1"/>
          </p:cNvSpPr>
          <p:nvPr/>
        </p:nvSpPr>
        <p:spPr bwMode="auto">
          <a:xfrm>
            <a:off x="4572000" y="3276600"/>
            <a:ext cx="533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/>
              <a:t>D</a:t>
            </a:r>
            <a:r>
              <a:rPr lang="en-US" baseline="-25000" dirty="0" err="1"/>
              <a:t>4</a:t>
            </a:r>
            <a:endParaRPr lang="en-US" baseline="-25000" dirty="0"/>
          </a:p>
        </p:txBody>
      </p:sp>
      <p:sp>
        <p:nvSpPr>
          <p:cNvPr id="230431" name="Text Box 31"/>
          <p:cNvSpPr txBox="1">
            <a:spLocks noChangeArrowheads="1"/>
          </p:cNvSpPr>
          <p:nvPr/>
        </p:nvSpPr>
        <p:spPr bwMode="auto">
          <a:xfrm>
            <a:off x="3657600" y="3276600"/>
            <a:ext cx="533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/>
              <a:t>D</a:t>
            </a:r>
            <a:r>
              <a:rPr lang="en-US" baseline="-25000" dirty="0" err="1"/>
              <a:t>3</a:t>
            </a:r>
            <a:endParaRPr lang="en-US" baseline="-25000" dirty="0"/>
          </a:p>
        </p:txBody>
      </p:sp>
      <p:sp>
        <p:nvSpPr>
          <p:cNvPr id="230437" name="Text Box 37"/>
          <p:cNvSpPr txBox="1">
            <a:spLocks noChangeArrowheads="1"/>
          </p:cNvSpPr>
          <p:nvPr/>
        </p:nvSpPr>
        <p:spPr bwMode="auto">
          <a:xfrm>
            <a:off x="990600" y="38100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2.00</a:t>
            </a:r>
            <a:endParaRPr lang="en-US" sz="1400" b="1" baseline="-25000"/>
          </a:p>
        </p:txBody>
      </p:sp>
      <p:sp>
        <p:nvSpPr>
          <p:cNvPr id="230438" name="Text Box 38"/>
          <p:cNvSpPr txBox="1">
            <a:spLocks noChangeArrowheads="1"/>
          </p:cNvSpPr>
          <p:nvPr/>
        </p:nvSpPr>
        <p:spPr bwMode="auto">
          <a:xfrm>
            <a:off x="1828800" y="38100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2.60</a:t>
            </a:r>
            <a:endParaRPr lang="en-US" sz="1400" b="1" baseline="-25000"/>
          </a:p>
        </p:txBody>
      </p:sp>
      <p:sp>
        <p:nvSpPr>
          <p:cNvPr id="230439" name="Text Box 39"/>
          <p:cNvSpPr txBox="1">
            <a:spLocks noChangeArrowheads="1"/>
          </p:cNvSpPr>
          <p:nvPr/>
        </p:nvSpPr>
        <p:spPr bwMode="auto">
          <a:xfrm>
            <a:off x="2743200" y="38100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3.12</a:t>
            </a:r>
            <a:endParaRPr lang="en-US" sz="1400" b="1" baseline="-25000"/>
          </a:p>
        </p:txBody>
      </p:sp>
      <p:sp>
        <p:nvSpPr>
          <p:cNvPr id="230440" name="Text Box 40"/>
          <p:cNvSpPr txBox="1">
            <a:spLocks noChangeArrowheads="1"/>
          </p:cNvSpPr>
          <p:nvPr/>
        </p:nvSpPr>
        <p:spPr bwMode="auto">
          <a:xfrm>
            <a:off x="4572000" y="38100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3.85</a:t>
            </a:r>
            <a:endParaRPr lang="en-US" sz="1400" b="1" baseline="-25000"/>
          </a:p>
        </p:txBody>
      </p:sp>
      <p:sp>
        <p:nvSpPr>
          <p:cNvPr id="230441" name="Text Box 41"/>
          <p:cNvSpPr txBox="1">
            <a:spLocks noChangeArrowheads="1"/>
          </p:cNvSpPr>
          <p:nvPr/>
        </p:nvSpPr>
        <p:spPr bwMode="auto">
          <a:xfrm>
            <a:off x="3657600" y="38100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3.74</a:t>
            </a:r>
            <a:endParaRPr lang="en-US" sz="1400" b="1" baseline="-25000"/>
          </a:p>
        </p:txBody>
      </p:sp>
      <p:sp>
        <p:nvSpPr>
          <p:cNvPr id="230442" name="Line 42"/>
          <p:cNvSpPr>
            <a:spLocks noChangeShapeType="1"/>
          </p:cNvSpPr>
          <p:nvPr/>
        </p:nvSpPr>
        <p:spPr bwMode="auto">
          <a:xfrm>
            <a:off x="4800600" y="3124200"/>
            <a:ext cx="99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43" name="AutoShape 43"/>
          <p:cNvSpPr>
            <a:spLocks/>
          </p:cNvSpPr>
          <p:nvPr/>
        </p:nvSpPr>
        <p:spPr bwMode="auto">
          <a:xfrm rot="16200000">
            <a:off x="2971800" y="3124200"/>
            <a:ext cx="228600" cy="2514600"/>
          </a:xfrm>
          <a:prstGeom prst="leftBrace">
            <a:avLst>
              <a:gd name="adj1" fmla="val 132517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46" name="AutoShape 46"/>
          <p:cNvSpPr>
            <a:spLocks/>
          </p:cNvSpPr>
          <p:nvPr/>
        </p:nvSpPr>
        <p:spPr bwMode="auto">
          <a:xfrm rot="16200000">
            <a:off x="5295900" y="3314700"/>
            <a:ext cx="228600" cy="2133600"/>
          </a:xfrm>
          <a:prstGeom prst="leftBrace">
            <a:avLst>
              <a:gd name="adj1" fmla="val 8629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47" name="Line 47"/>
          <p:cNvSpPr>
            <a:spLocks noChangeShapeType="1"/>
          </p:cNvSpPr>
          <p:nvPr/>
        </p:nvSpPr>
        <p:spPr bwMode="auto">
          <a:xfrm>
            <a:off x="4343400" y="20574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91192"/>
      </p:ext>
    </p:extLst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Example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EXAMPLE</a:t>
            </a:r>
          </a:p>
          <a:p>
            <a:pPr lvl="1"/>
            <a:r>
              <a:rPr lang="en-US" sz="2400" dirty="0"/>
              <a:t>Data: </a:t>
            </a:r>
            <a:r>
              <a:rPr lang="en-US" sz="2400" dirty="0" err="1"/>
              <a:t>D</a:t>
            </a:r>
            <a:r>
              <a:rPr lang="en-US" sz="2400" baseline="-25000" dirty="0" err="1"/>
              <a:t>0</a:t>
            </a:r>
            <a:r>
              <a:rPr lang="en-US" sz="2400" dirty="0"/>
              <a:t> = 2; g</a:t>
            </a:r>
            <a:r>
              <a:rPr lang="en-US" sz="2400" baseline="-25000" dirty="0"/>
              <a:t>1</a:t>
            </a:r>
            <a:r>
              <a:rPr lang="en-US" sz="2400" dirty="0"/>
              <a:t> = 30%; g</a:t>
            </a:r>
            <a:r>
              <a:rPr lang="en-US" sz="2400" baseline="-25000" dirty="0"/>
              <a:t>2-3</a:t>
            </a:r>
            <a:r>
              <a:rPr lang="en-US" sz="2400" dirty="0"/>
              <a:t> = 20%; g</a:t>
            </a:r>
            <a:r>
              <a:rPr lang="en-US" sz="2400" baseline="-25000" dirty="0"/>
              <a:t>4+</a:t>
            </a:r>
            <a:r>
              <a:rPr lang="en-US" sz="2400" dirty="0"/>
              <a:t> = 3%; k = 12%</a:t>
            </a:r>
          </a:p>
          <a:p>
            <a:pPr lvl="1"/>
            <a:r>
              <a:rPr lang="en-US" sz="2400" dirty="0"/>
              <a:t>Short Term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en-US" sz="2000" dirty="0" err="1"/>
              <a:t>D</a:t>
            </a:r>
            <a:r>
              <a:rPr lang="en-US" sz="2000" baseline="-25000" dirty="0" err="1"/>
              <a:t>1</a:t>
            </a:r>
            <a:r>
              <a:rPr lang="en-US" sz="2000" dirty="0"/>
              <a:t> = 2.60      	</a:t>
            </a:r>
            <a:r>
              <a:rPr lang="en-US" sz="2000" dirty="0" err="1"/>
              <a:t>D</a:t>
            </a:r>
            <a:r>
              <a:rPr lang="en-US" sz="2000" baseline="-25000" dirty="0" err="1"/>
              <a:t>2</a:t>
            </a:r>
            <a:r>
              <a:rPr lang="en-US" sz="2000" dirty="0"/>
              <a:t> = 3.12                </a:t>
            </a:r>
            <a:r>
              <a:rPr lang="en-US" sz="2000" dirty="0" err="1"/>
              <a:t>D</a:t>
            </a:r>
            <a:r>
              <a:rPr lang="en-US" sz="2000" baseline="-25000" dirty="0" err="1"/>
              <a:t>3</a:t>
            </a:r>
            <a:r>
              <a:rPr lang="en-US" sz="2000" dirty="0"/>
              <a:t> = 3.74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 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1336675" y="4114800"/>
          <a:ext cx="67818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Equation" r:id="rId4" imgW="2539800" imgH="419040" progId="Equation.DSMT4">
                  <p:embed/>
                </p:oleObj>
              </mc:Choice>
              <mc:Fallback>
                <p:oleObj name="Equation" r:id="rId4" imgW="2539800" imgH="419040" progId="Equation.DSMT4">
                  <p:embed/>
                  <p:pic>
                    <p:nvPicPr>
                      <p:cNvPr id="2027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4114800"/>
                        <a:ext cx="6781800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761217"/>
      </p:ext>
    </p:extLst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Example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r>
              <a:rPr lang="en-US" sz="2800" dirty="0"/>
              <a:t>EXAMPLE</a:t>
            </a:r>
          </a:p>
          <a:p>
            <a:pPr lvl="1"/>
            <a:r>
              <a:rPr lang="en-US" sz="2400" dirty="0"/>
              <a:t>Data: </a:t>
            </a:r>
            <a:r>
              <a:rPr lang="en-US" sz="2400" dirty="0" err="1"/>
              <a:t>D</a:t>
            </a:r>
            <a:r>
              <a:rPr lang="en-US" sz="2400" baseline="-25000" dirty="0" err="1"/>
              <a:t>0</a:t>
            </a:r>
            <a:r>
              <a:rPr lang="en-US" sz="2400" dirty="0"/>
              <a:t> = 2; g</a:t>
            </a:r>
            <a:r>
              <a:rPr lang="en-US" sz="2400" baseline="-25000" dirty="0"/>
              <a:t>1</a:t>
            </a:r>
            <a:r>
              <a:rPr lang="en-US" sz="2400" dirty="0"/>
              <a:t> = 30%; g</a:t>
            </a:r>
            <a:r>
              <a:rPr lang="en-US" sz="2400" baseline="-25000" dirty="0"/>
              <a:t>2-3</a:t>
            </a:r>
            <a:r>
              <a:rPr lang="en-US" sz="2400" dirty="0"/>
              <a:t> = 20%; g</a:t>
            </a:r>
            <a:r>
              <a:rPr lang="en-US" sz="2400" baseline="-25000" dirty="0"/>
              <a:t>4+</a:t>
            </a:r>
            <a:r>
              <a:rPr lang="en-US" sz="2400" dirty="0"/>
              <a:t> = 3%; k = 12%</a:t>
            </a:r>
          </a:p>
          <a:p>
            <a:pPr lvl="1"/>
            <a:r>
              <a:rPr lang="en-US" sz="2400" dirty="0"/>
              <a:t>Long Term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          	</a:t>
            </a:r>
            <a:r>
              <a:rPr lang="en-US" sz="2000" dirty="0" err="1"/>
              <a:t>D</a:t>
            </a:r>
            <a:r>
              <a:rPr lang="en-US" sz="2000" baseline="-25000" dirty="0" err="1"/>
              <a:t>4</a:t>
            </a:r>
            <a:r>
              <a:rPr lang="en-US" sz="2000" dirty="0"/>
              <a:t> = 3.85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 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1414463" y="3962400"/>
          <a:ext cx="5964237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Equation" r:id="rId4" imgW="2234880" imgH="469800" progId="Equation.DSMT4">
                  <p:embed/>
                </p:oleObj>
              </mc:Choice>
              <mc:Fallback>
                <p:oleObj name="Equation" r:id="rId4" imgW="2234880" imgH="469800" progId="Equation.DSMT4">
                  <p:embed/>
                  <p:pic>
                    <p:nvPicPr>
                      <p:cNvPr id="189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3962400"/>
                        <a:ext cx="5964237" cy="125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03776"/>
      </p:ext>
    </p:extLst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6725"/>
            <a:ext cx="8458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Example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4419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EXAMPLE</a:t>
            </a:r>
          </a:p>
          <a:p>
            <a:pPr lvl="1"/>
            <a:r>
              <a:rPr lang="en-US" sz="2200" dirty="0"/>
              <a:t>Data: </a:t>
            </a:r>
            <a:r>
              <a:rPr lang="en-US" sz="2200" dirty="0" err="1"/>
              <a:t>D</a:t>
            </a:r>
            <a:r>
              <a:rPr lang="en-US" sz="2200" baseline="-25000" dirty="0" err="1"/>
              <a:t>0</a:t>
            </a:r>
            <a:r>
              <a:rPr lang="en-US" sz="2200" dirty="0"/>
              <a:t> = 2; g</a:t>
            </a:r>
            <a:r>
              <a:rPr lang="en-US" sz="2200" baseline="-25000" dirty="0"/>
              <a:t>1</a:t>
            </a:r>
            <a:r>
              <a:rPr lang="en-US" sz="2200" dirty="0"/>
              <a:t> = 30%; g</a:t>
            </a:r>
            <a:r>
              <a:rPr lang="en-US" sz="2200" baseline="-25000" dirty="0"/>
              <a:t>2-3</a:t>
            </a:r>
            <a:r>
              <a:rPr lang="en-US" sz="2200" dirty="0"/>
              <a:t> = 20%; g</a:t>
            </a:r>
            <a:r>
              <a:rPr lang="en-US" sz="2200" baseline="-25000" dirty="0"/>
              <a:t>4+</a:t>
            </a:r>
            <a:r>
              <a:rPr lang="en-US" sz="2200" dirty="0"/>
              <a:t> = 3%; k = 12%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 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			</a:t>
            </a:r>
            <a:r>
              <a:rPr lang="en-US" dirty="0"/>
              <a:t>or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Short Term                    Long Term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1080294" y="2667000"/>
          <a:ext cx="69834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4" name="Equation" r:id="rId4" imgW="2616120" imgH="228600" progId="Equation.DSMT4">
                  <p:embed/>
                </p:oleObj>
              </mc:Choice>
              <mc:Fallback>
                <p:oleObj name="Equation" r:id="rId4" imgW="2616120" imgH="228600" progId="Equation.DSMT4">
                  <p:embed/>
                  <p:pic>
                    <p:nvPicPr>
                      <p:cNvPr id="190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294" y="2667000"/>
                        <a:ext cx="6983412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4495800"/>
          <a:ext cx="81534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Equation" r:id="rId6" imgW="4038480" imgH="469800" progId="Equation.DSMT4">
                  <p:embed/>
                </p:oleObj>
              </mc:Choice>
              <mc:Fallback>
                <p:oleObj name="Equation" r:id="rId6" imgW="4038480" imgH="469800" progId="Equation.DSMT4">
                  <p:embed/>
                  <p:pic>
                    <p:nvPicPr>
                      <p:cNvPr id="190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8153400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2" name="AutoShape 8"/>
          <p:cNvSpPr>
            <a:spLocks/>
          </p:cNvSpPr>
          <p:nvPr/>
        </p:nvSpPr>
        <p:spPr bwMode="auto">
          <a:xfrm rot="16200000">
            <a:off x="2895600" y="3733800"/>
            <a:ext cx="228600" cy="3429000"/>
          </a:xfrm>
          <a:prstGeom prst="leftBrace">
            <a:avLst>
              <a:gd name="adj1" fmla="val 138681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3" name="AutoShape 9"/>
          <p:cNvSpPr>
            <a:spLocks/>
          </p:cNvSpPr>
          <p:nvPr/>
        </p:nvSpPr>
        <p:spPr bwMode="auto">
          <a:xfrm rot="16200000">
            <a:off x="5943600" y="4114800"/>
            <a:ext cx="228600" cy="2667000"/>
          </a:xfrm>
          <a:prstGeom prst="leftBrace">
            <a:avLst>
              <a:gd name="adj1" fmla="val 107863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42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10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Mixed/Multistage </a:t>
            </a:r>
            <a:r>
              <a:rPr lang="en-US" dirty="0"/>
              <a:t>Model Formula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047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2608263"/>
          <a:ext cx="755491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Equation" r:id="rId4" imgW="3365280" imgH="711000" progId="Equation.DSMT4">
                  <p:embed/>
                </p:oleObj>
              </mc:Choice>
              <mc:Fallback>
                <p:oleObj name="Equation" r:id="rId4" imgW="3365280" imgH="711000" progId="Equation.DSMT4">
                  <p:embed/>
                  <p:pic>
                    <p:nvPicPr>
                      <p:cNvPr id="190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08263"/>
                        <a:ext cx="7554913" cy="159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6017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606800"/>
            <a:ext cx="8305800" cy="1470025"/>
          </a:xfrm>
        </p:spPr>
        <p:txBody>
          <a:bodyPr>
            <a:normAutofit/>
          </a:bodyPr>
          <a:lstStyle/>
          <a:p>
            <a:r>
              <a:rPr lang="en-CA" dirty="0"/>
              <a:t>8.2/3 Discounted Cash Flow</a:t>
            </a:r>
            <a:br>
              <a:rPr lang="en-CA" dirty="0"/>
            </a:br>
            <a:r>
              <a:rPr lang="en-CA" dirty="0"/>
              <a:t>Free Cash Flow to Equity (</a:t>
            </a:r>
            <a:r>
              <a:rPr lang="en-CA" dirty="0" err="1"/>
              <a:t>FCFE</a:t>
            </a:r>
            <a:r>
              <a:rPr lang="en-CA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18112"/>
      </p:ext>
    </p:extLst>
  </p:cSld>
  <p:clrMapOvr>
    <a:masterClrMapping/>
  </p:clrMapOvr>
  <p:transition spd="med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Free Cash Flow to Equity (</a:t>
            </a:r>
            <a:r>
              <a:rPr lang="en-US" altLang="en-US" dirty="0" err="1"/>
              <a:t>FCFE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CFs available to distribute to </a:t>
            </a:r>
            <a:r>
              <a:rPr lang="en-US" altLang="en-US" i="1" dirty="0"/>
              <a:t>equity</a:t>
            </a:r>
            <a:r>
              <a:rPr lang="en-US" altLang="en-US" dirty="0"/>
              <a:t> investors</a:t>
            </a:r>
          </a:p>
          <a:p>
            <a:pPr lvl="1">
              <a:defRPr/>
            </a:pPr>
            <a:r>
              <a:rPr lang="en-US" altLang="en-US" dirty="0"/>
              <a:t>‘Potential’ Dividend </a:t>
            </a:r>
            <a:r>
              <a:rPr lang="en-US" altLang="en-US" dirty="0" err="1"/>
              <a:t>Midel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Value: Total Equity of Firm</a:t>
            </a:r>
          </a:p>
          <a:p>
            <a:pPr lvl="1">
              <a:defRPr/>
            </a:pPr>
            <a:r>
              <a:rPr lang="en-US" altLang="en-US" dirty="0"/>
              <a:t>Discount rate: Cost of equity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ysClr val="windowText" lastClr="000000"/>
                </a:solidFill>
              </a:rPr>
              <a:t>Free Cash Flow to the Firm (</a:t>
            </a:r>
            <a:r>
              <a:rPr lang="en-US" altLang="en-US" dirty="0"/>
              <a:t>FCFF</a:t>
            </a:r>
            <a:r>
              <a:rPr lang="en-US" altLang="en-US" dirty="0">
                <a:solidFill>
                  <a:sysClr val="windowText" lastClr="000000"/>
                </a:solidFill>
              </a:rPr>
              <a:t>)</a:t>
            </a:r>
          </a:p>
          <a:p>
            <a:pPr lvl="1">
              <a:defRPr/>
            </a:pPr>
            <a:r>
              <a:rPr lang="en-US" altLang="en-US" dirty="0"/>
              <a:t>CFs available to distribute to </a:t>
            </a:r>
            <a:r>
              <a:rPr lang="en-US" altLang="en-US" i="1" dirty="0"/>
              <a:t>all</a:t>
            </a:r>
            <a:r>
              <a:rPr lang="en-US" altLang="en-US" dirty="0"/>
              <a:t> investors</a:t>
            </a:r>
          </a:p>
          <a:p>
            <a:pPr lvl="1">
              <a:defRPr/>
            </a:pPr>
            <a:r>
              <a:rPr lang="en-US" altLang="en-US" dirty="0"/>
              <a:t>Value: Total Value of Firm</a:t>
            </a:r>
          </a:p>
          <a:p>
            <a:pPr lvl="1">
              <a:defRPr/>
            </a:pPr>
            <a:r>
              <a:rPr lang="en-US" altLang="en-US" dirty="0"/>
              <a:t>Discount rate: WACC</a:t>
            </a:r>
          </a:p>
          <a:p>
            <a:pPr lvl="1">
              <a:defRPr/>
            </a:pPr>
            <a:endParaRPr lang="en-US" altLang="en-US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en-US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pPr fontAlgn="base"/>
            <a:r>
              <a:rPr lang="en-US" dirty="0"/>
              <a:t>FCFF and FCFE</a:t>
            </a:r>
          </a:p>
        </p:txBody>
      </p:sp>
    </p:spTree>
    <p:extLst>
      <p:ext uri="{BB962C8B-B14F-4D97-AF65-F5344CB8AC3E}">
        <p14:creationId xmlns:p14="http://schemas.microsoft.com/office/powerpoint/2010/main" val="336499745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Free Cash Flow to Equity: </a:t>
            </a:r>
            <a:br>
              <a:rPr lang="en-CA" dirty="0"/>
            </a:br>
            <a:r>
              <a:rPr lang="en-CA" dirty="0"/>
              <a:t>The Improved DDM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FCFE: Free cash flow available to stockholders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after payments to all other capital suppliers and after providing for the continued growth of the firm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More general version of the dividend discount model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dirty="0"/>
              <a:t>Firm not dividend paying</a:t>
            </a:r>
          </a:p>
          <a:p>
            <a:pPr>
              <a:lnSpc>
                <a:spcPct val="85000"/>
              </a:lnSpc>
            </a:pPr>
            <a:endParaRPr lang="en-US" altLang="en-US" dirty="0"/>
          </a:p>
          <a:p>
            <a:pPr>
              <a:lnSpc>
                <a:spcPct val="85000"/>
              </a:lnSpc>
            </a:pPr>
            <a:r>
              <a:rPr lang="en-US" altLang="en-US" dirty="0"/>
              <a:t>Dividends differ significantly from capacity to pay dividends</a:t>
            </a:r>
          </a:p>
          <a:p>
            <a:pPr>
              <a:lnSpc>
                <a:spcPct val="85000"/>
              </a:lnSpc>
            </a:pPr>
            <a:endParaRPr lang="en-US" altLang="en-US" dirty="0"/>
          </a:p>
          <a:p>
            <a:pPr>
              <a:lnSpc>
                <a:spcPct val="85000"/>
              </a:lnSpc>
            </a:pPr>
            <a:r>
              <a:rPr lang="en-US" altLang="en-US" dirty="0"/>
              <a:t>Investor takes a control perspective</a:t>
            </a:r>
            <a:endParaRPr lang="en-US" alt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pPr fontAlgn="base"/>
            <a:r>
              <a:rPr lang="en-US" dirty="0"/>
              <a:t>FCFE Motivation</a:t>
            </a:r>
          </a:p>
        </p:txBody>
      </p:sp>
    </p:spTree>
    <p:extLst>
      <p:ext uri="{BB962C8B-B14F-4D97-AF65-F5344CB8AC3E}">
        <p14:creationId xmlns:p14="http://schemas.microsoft.com/office/powerpoint/2010/main" val="24257875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8.1.1 Fairly Valued, Overvalued, and Undervalued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Two approaches to valuation:</a:t>
            </a:r>
          </a:p>
          <a:p>
            <a:pPr marL="0" indent="0">
              <a:buNone/>
            </a:pP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Absolute valuation</a:t>
            </a:r>
          </a:p>
          <a:p>
            <a:pPr marL="1188720" lvl="2" indent="-514350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Discounted cash flow (DCF) valuation</a:t>
            </a:r>
          </a:p>
          <a:p>
            <a:pPr marL="788670" lvl="1" indent="-514350">
              <a:buFont typeface="+mj-lt"/>
              <a:buAutoNum type="arabicPeriod"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Relative valuation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Retention rate (b) is the percentage of earnings that are retained or plowed back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sustainable growth rate 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None/>
            </a:pPr>
            <a:r>
              <a:rPr lang="en-CA" sz="3300" dirty="0">
                <a:latin typeface="Arial" panose="020B0604020202020204" pitchFamily="34" charset="0"/>
                <a:cs typeface="Arial" panose="020B0604020202020204" pitchFamily="34" charset="0"/>
              </a:rPr>
              <a:t>g = ROE x b</a:t>
            </a:r>
          </a:p>
          <a:p>
            <a:pPr lvl="1" algn="ctr">
              <a:buNone/>
            </a:pPr>
            <a:endParaRPr lang="en-CA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Firm </a:t>
            </a:r>
            <a:r>
              <a:rPr lang="en-CA" dirty="0"/>
              <a:t>maintains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ROE</a:t>
            </a:r>
          </a:p>
          <a:p>
            <a:pPr lvl="1"/>
            <a:r>
              <a:rPr lang="en-CA" dirty="0"/>
              <a:t>Firm maintains b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568" y="1676400"/>
            <a:ext cx="7804864" cy="442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Efficiency, profitability and leverage are all captured in the DuPont equation: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AA25F88F-DA53-4AD2-B56C-FA16707CE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43553"/>
              </p:ext>
            </p:extLst>
          </p:nvPr>
        </p:nvGraphicFramePr>
        <p:xfrm>
          <a:off x="3184628" y="2819400"/>
          <a:ext cx="551278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3" imgW="3606480" imgH="2095200" progId="Equation.DSMT4">
                  <p:embed/>
                </p:oleObj>
              </mc:Choice>
              <mc:Fallback>
                <p:oleObj name="Equation" r:id="rId3" imgW="3606480" imgH="209520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D1E3B7DC-F10B-4012-96F7-B6BDDDAE6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628" y="2819400"/>
                        <a:ext cx="5512786" cy="32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28702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Example, value of CSCO at the end of 2016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Four forecasts are needed: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Sales growth</a:t>
            </a:r>
          </a:p>
          <a:p>
            <a:pPr lvl="3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At the end of 2016, CSCO had sales per share of $9.78</a:t>
            </a:r>
          </a:p>
          <a:p>
            <a:pPr lvl="3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Sales are expected to grow by 4% for the next five years</a:t>
            </a:r>
          </a:p>
          <a:p>
            <a:pPr lvl="3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After that, lower growth (3.75%) into perpetuity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Profit margin</a:t>
            </a:r>
          </a:p>
          <a:p>
            <a:pPr lvl="3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Profit margin (NI/Sales) is approximately 24%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Return on equity</a:t>
            </a:r>
          </a:p>
          <a:p>
            <a:pPr lvl="3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ROE of 20%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Cost of equity</a:t>
            </a:r>
          </a:p>
          <a:p>
            <a:pPr lvl="3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Cost of equity is 9.5%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8" y="2509838"/>
            <a:ext cx="9004232" cy="289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Returning to DDM and PVGO</a:t>
            </a:r>
          </a:p>
          <a:p>
            <a:pPr lvl="1"/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Value of the stock = cash flow/(cost of equity – growth)</a:t>
            </a:r>
          </a:p>
          <a:p>
            <a:pPr lvl="2"/>
            <a:r>
              <a:rPr lang="en-CA" sz="3100" dirty="0"/>
              <a:t>Value = $1.95/(9.5% - 4%) = $35.51</a:t>
            </a:r>
          </a:p>
          <a:p>
            <a:pPr lvl="1"/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Assume </a:t>
            </a:r>
            <a:r>
              <a:rPr lang="en-CA" sz="3600" dirty="0" err="1">
                <a:latin typeface="Arial" panose="020B0604020202020204" pitchFamily="34" charset="0"/>
                <a:cs typeface="Arial" panose="020B0604020202020204" pitchFamily="34" charset="0"/>
              </a:rPr>
              <a:t>CSCO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 pays out all of its earnings:</a:t>
            </a:r>
          </a:p>
          <a:p>
            <a:pPr lvl="2"/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Value = $2.44/.095 =  $25.68</a:t>
            </a:r>
          </a:p>
          <a:p>
            <a:pPr lvl="1"/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PVGO is $8.98</a:t>
            </a:r>
          </a:p>
          <a:p>
            <a:pPr lvl="2"/>
            <a:r>
              <a:rPr lang="en-CA" sz="3100" dirty="0"/>
              <a:t>PVGO = $35.51 - 25.68 = $8.98</a:t>
            </a:r>
          </a:p>
          <a:p>
            <a:pPr lvl="1"/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Almost 25% of the intrinsic value is from PVGO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Framing Your Research 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Do you expect that CSCO can continue to grow at 4% into the future?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Do you expect profit margins of </a:t>
            </a:r>
            <a:r>
              <a:rPr lang="en-CA" dirty="0"/>
              <a:t>24% to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 attainable over the long term?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Can CSCO continue to earn an ROE of </a:t>
            </a:r>
            <a:r>
              <a:rPr lang="en-CA" dirty="0"/>
              <a:t>20%?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Will a 9.5</a:t>
            </a:r>
            <a:r>
              <a:rPr lang="en-CA" dirty="0"/>
              <a:t>%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return justify the risk that you are taking by investing in Cisco?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What if the Stock Is Trading at Intrinsic Value? 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FCFE model came out to a value of $34.66</a:t>
            </a:r>
          </a:p>
          <a:p>
            <a:pPr lvl="1"/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Assume current stock price is also $34.66</a:t>
            </a:r>
          </a:p>
          <a:p>
            <a:pPr lvl="1"/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What is your long-term rate of return?</a:t>
            </a:r>
          </a:p>
          <a:p>
            <a:pPr lvl="2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9.5% per year-the cost of equity</a:t>
            </a:r>
          </a:p>
          <a:p>
            <a:pPr lvl="2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Compensated appropriately for risk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Equity</a:t>
            </a:r>
            <a:endParaRPr lang="en-CA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56" y="2490787"/>
            <a:ext cx="8890643" cy="29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8.1.2 Top-Down Approach versus Bottom-Up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approaches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Top-down, three-step approach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Bottom-up, stock valuation, stock picking approach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Difference: Importance of economic and industry influence on individual firms and stocks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Both can be implemented by fundamentalists or technicians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Find value of firm/equity</a:t>
            </a:r>
          </a:p>
          <a:p>
            <a:pPr marL="1035050" lvl="1" indent="-577850"/>
            <a:r>
              <a:rPr lang="en-US" dirty="0"/>
              <a:t>Constant Model </a:t>
            </a:r>
          </a:p>
          <a:p>
            <a:pPr marL="1435100" lvl="2" indent="-577850"/>
            <a:r>
              <a:rPr lang="en-US" dirty="0"/>
              <a:t>FCF remain constant</a:t>
            </a:r>
          </a:p>
          <a:p>
            <a:pPr marL="1435100" lvl="2" indent="-577850"/>
            <a:endParaRPr lang="en-US" dirty="0"/>
          </a:p>
          <a:p>
            <a:pPr marL="1035050" lvl="1" indent="-577850"/>
            <a:r>
              <a:rPr lang="en-US" dirty="0"/>
              <a:t>Growth Model</a:t>
            </a:r>
          </a:p>
          <a:p>
            <a:pPr marL="1435100" lvl="2" indent="-577850"/>
            <a:r>
              <a:rPr lang="en-US" dirty="0"/>
              <a:t>FCF change at a constant rate </a:t>
            </a:r>
          </a:p>
          <a:p>
            <a:pPr marL="1435100" lvl="2" indent="-577850"/>
            <a:endParaRPr lang="en-US" dirty="0"/>
          </a:p>
          <a:p>
            <a:pPr marL="1035050" lvl="1" indent="-577850"/>
            <a:r>
              <a:rPr lang="en-US" dirty="0"/>
              <a:t>Mixed/Multistage Model</a:t>
            </a:r>
          </a:p>
          <a:p>
            <a:pPr marL="1435100" lvl="2" indent="-577850"/>
            <a:r>
              <a:rPr lang="en-US" dirty="0"/>
              <a:t>FCF change at different rates.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Applying </a:t>
            </a:r>
            <a:r>
              <a:rPr lang="en-US" dirty="0" err="1"/>
              <a:t>FCFE</a:t>
            </a:r>
            <a:r>
              <a:rPr lang="en-US" dirty="0"/>
              <a:t> (and </a:t>
            </a:r>
            <a:r>
              <a:rPr lang="en-US" dirty="0" err="1"/>
              <a:t>FCFF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623404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73704"/>
              </p:ext>
            </p:extLst>
          </p:nvPr>
        </p:nvGraphicFramePr>
        <p:xfrm>
          <a:off x="1828800" y="4343400"/>
          <a:ext cx="4889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4" name="Equation" r:id="rId3" imgW="2628720" imgH="431640" progId="Equation.DSMT4">
                  <p:embed/>
                </p:oleObj>
              </mc:Choice>
              <mc:Fallback>
                <p:oleObj name="Equation" r:id="rId3" imgW="2628720" imgH="431640" progId="Equation.DSMT4">
                  <p:embed/>
                  <p:pic>
                    <p:nvPicPr>
                      <p:cNvPr id="21506" name="Content Placeholder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43400"/>
                        <a:ext cx="48895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altLang="en-US" sz="4000" dirty="0" err="1"/>
              <a:t>FCFE</a:t>
            </a:r>
            <a:r>
              <a:rPr lang="en-US" altLang="en-US" sz="4000" dirty="0"/>
              <a:t> Example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8382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firm has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FCFE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is expected to pay an annual dividend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$4 million increasing by 2% in perpetuity. If the discount rate is 7%, what is the total value of equity </a:t>
            </a:r>
            <a:r>
              <a:rPr lang="en-US" sz="3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value of the stock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31407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606800"/>
            <a:ext cx="8305800" cy="1470025"/>
          </a:xfrm>
        </p:spPr>
        <p:txBody>
          <a:bodyPr>
            <a:normAutofit/>
          </a:bodyPr>
          <a:lstStyle/>
          <a:p>
            <a:r>
              <a:rPr lang="en-CA" dirty="0"/>
              <a:t>8.2/3 Discounted Cash Flow</a:t>
            </a:r>
            <a:br>
              <a:rPr lang="en-CA" dirty="0"/>
            </a:br>
            <a:r>
              <a:rPr lang="en-CA" dirty="0"/>
              <a:t>Free Cash Flow to Firm (FCFF)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81591"/>
      </p:ext>
    </p:extLst>
  </p:cSld>
  <p:clrMapOvr>
    <a:masterClrMapping/>
  </p:clrMapOvr>
  <p:transition spd="med"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3" y="1404594"/>
            <a:ext cx="8087740" cy="4767605"/>
          </a:xfrm>
        </p:spPr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FCFF: different cash flows, different discount rate, and results in a different value:</a:t>
            </a: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CF is the cash flow available to all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providers of capital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after estimating the cash flow generated from running the business and reinvesting in the business</a:t>
            </a:r>
          </a:p>
          <a:p>
            <a:pPr marL="1373886" lvl="2" indent="-51435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Cash flow after the debtholders are paid</a:t>
            </a:r>
          </a:p>
          <a:p>
            <a:pPr marL="1373886" lvl="2" indent="-51435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Do not subtract payments to debtholders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3" y="1404594"/>
            <a:ext cx="8087740" cy="4710455"/>
          </a:xfrm>
        </p:spPr>
        <p:txBody>
          <a:bodyPr>
            <a:normAutofit/>
          </a:bodyPr>
          <a:lstStyle/>
          <a:p>
            <a:pPr marL="816102" lvl="1" indent="-514350">
              <a:buFont typeface="+mj-lt"/>
              <a:buAutoNum type="arabicPeriod" startAt="2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Discount rate must incorporate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the different costs of capital</a:t>
            </a:r>
          </a:p>
          <a:p>
            <a:pPr marL="816102" lvl="1" indent="-514350">
              <a:buFont typeface="+mj-lt"/>
              <a:buAutoNum type="arabicPeriod" startAt="2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Cost of equity, cost of debt, and cost of preferred stock (if the firm has issued preferred stock)</a:t>
            </a:r>
          </a:p>
          <a:p>
            <a:pPr lvl="2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Weighted average cost of capital (WACC)</a:t>
            </a:r>
          </a:p>
          <a:p>
            <a:pPr lvl="2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 startAt="3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Resulting value is the value of the firm: Enterprise value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4594"/>
            <a:ext cx="8561873" cy="4710455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Calculating FCFF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Forecast sales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Forecast operating profits.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Forecast taxes as percentage of operating profit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Calculate net operating profit after taxes (NOPAT)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Add back depreciation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Subtract the capital expenditures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Subtract change in net working capital (NWC)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Calculate the free cash flow to the firm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594"/>
            <a:ext cx="8409473" cy="4710455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Calculating FCFF (continued) </a:t>
            </a:r>
          </a:p>
          <a:p>
            <a:pPr marL="816102" lvl="1" indent="-514350">
              <a:buFont typeface="+mj-lt"/>
              <a:buAutoNum type="arabicPeriod" startAt="9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Calculate WACC (discount rate)</a:t>
            </a:r>
          </a:p>
          <a:p>
            <a:pPr marL="816102" lvl="1" indent="-514350">
              <a:buFont typeface="+mj-lt"/>
              <a:buAutoNum type="arabicPeriod" startAt="9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Calculate the terminal value (TV)</a:t>
            </a:r>
          </a:p>
          <a:p>
            <a:pPr marL="816102" lvl="1" indent="-514350">
              <a:buFont typeface="+mj-lt"/>
              <a:buAutoNum type="arabicPeriod" startAt="9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Find PV of free cash flow </a:t>
            </a:r>
          </a:p>
          <a:p>
            <a:pPr marL="816102" lvl="1" indent="-514350">
              <a:buFont typeface="+mj-lt"/>
              <a:buAutoNum type="arabicPeriod" startAt="9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Add any nonoperating assets</a:t>
            </a:r>
          </a:p>
          <a:p>
            <a:pPr marL="816102" lvl="1" indent="-514350">
              <a:buFont typeface="+mj-lt"/>
              <a:buAutoNum type="arabicPeriod" startAt="9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Add any excess cash</a:t>
            </a:r>
          </a:p>
          <a:p>
            <a:pPr marL="816102" lvl="1" indent="-514350">
              <a:buFont typeface="+mj-lt"/>
              <a:buAutoNum type="arabicPeriod" startAt="9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Subtract the value of debt</a:t>
            </a:r>
          </a:p>
          <a:p>
            <a:pPr marL="816102" lvl="1" indent="-514350">
              <a:buFont typeface="+mj-lt"/>
              <a:buAutoNum type="arabicPeriod" startAt="9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Subtract any other debt (not captured in DCF</a:t>
            </a:r>
            <a:r>
              <a:rPr lang="en-CA" dirty="0"/>
              <a:t>)</a:t>
            </a:r>
          </a:p>
          <a:p>
            <a:pPr marL="816102" lvl="1" indent="-514350">
              <a:buFont typeface="+mj-lt"/>
              <a:buAutoNum type="arabicPeriod" startAt="9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CA" dirty="0"/>
              <a:t>per share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value of </a:t>
            </a:r>
            <a:r>
              <a:rPr lang="en-CA" dirty="0"/>
              <a:t>equity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820" y="1556294"/>
            <a:ext cx="800207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806803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88" y="1502465"/>
            <a:ext cx="8941623" cy="459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8.1.2 Top-Down Approach versus Bottom-Up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Top-down approach: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overall market and economy</a:t>
            </a:r>
          </a:p>
          <a:p>
            <a:pPr marL="78867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industry</a:t>
            </a:r>
          </a:p>
          <a:p>
            <a:pPr marL="78867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individual company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02465"/>
            <a:ext cx="7696200" cy="453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36" y="1600200"/>
            <a:ext cx="7190273" cy="4503621"/>
          </a:xfrm>
        </p:spPr>
        <p:txBody>
          <a:bodyPr numCol="2">
            <a:no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Sales : $48.9 </a:t>
            </a:r>
            <a:r>
              <a:rPr lang="en-CA" sz="2000" dirty="0"/>
              <a:t>B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Sales growth </a:t>
            </a:r>
            <a:r>
              <a:rPr lang="en-CA" sz="2000" dirty="0"/>
              <a:t>(1-5)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: 4</a:t>
            </a:r>
            <a:r>
              <a:rPr lang="en-CA" sz="2000" dirty="0"/>
              <a:t>% </a:t>
            </a:r>
          </a:p>
          <a:p>
            <a:r>
              <a:rPr lang="en-CA" sz="2000" dirty="0"/>
              <a:t>Sales growth (6+): 3.75%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Operating margins = 3%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Tax rate = 22%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Net margins = 24%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Debt = $25 billion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Pre-tax cost debt = 4:54%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Shares outstanding = 5 B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BV equity: $61.05 B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BV assets: $86.05 B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/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ROA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(calculated as NOPAT</a:t>
            </a:r>
            <a:r>
              <a:rPr lang="en-C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/Equity</a:t>
            </a:r>
            <a:r>
              <a:rPr lang="en-C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): 15.21%</a:t>
            </a:r>
          </a:p>
          <a:p>
            <a:pPr lvl="1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Percentage of NOPAT that must be reinvested (calculated as growth rate/ROA):</a:t>
            </a:r>
          </a:p>
          <a:p>
            <a:pPr lvl="2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b (1–5): 26.29%</a:t>
            </a:r>
          </a:p>
          <a:p>
            <a:pPr lvl="2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b (6+): 24.65%</a:t>
            </a:r>
          </a:p>
          <a:p>
            <a:pPr lvl="1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MV equity: $150 B</a:t>
            </a:r>
          </a:p>
          <a:p>
            <a:pPr lvl="1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MV debt: $25 B</a:t>
            </a:r>
          </a:p>
          <a:p>
            <a:pPr lvl="1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Cost of Equity = 9:5%</a:t>
            </a:r>
          </a:p>
          <a:p>
            <a:pPr lvl="1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WACC = (6/7)(9:5%) + (1/7)(4.54% )(1 - .22) = 8.65%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74" y="1976438"/>
            <a:ext cx="8872926" cy="37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29" y="1665696"/>
            <a:ext cx="8087740" cy="5160845"/>
          </a:xfrm>
        </p:spPr>
        <p:txBody>
          <a:bodyPr>
            <a:no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Why Didn’t the FCFF Model Value Equal the FCFE Model Value?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values will be similar but will just be different by a few dollars per share</a:t>
            </a:r>
          </a:p>
          <a:p>
            <a:pPr marL="731520" lvl="1" indent="-457200">
              <a:buFont typeface="+mj-lt"/>
              <a:buAutoNum type="arabicPeriod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If you make the same assumptions, the values should be the same</a:t>
            </a:r>
          </a:p>
          <a:p>
            <a:pPr marL="731520" lvl="1" indent="-457200">
              <a:buFont typeface="+mj-lt"/>
              <a:buAutoNum type="arabicPeriod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Assumption needed in order for the FCFF to have the same value as the FCFE:</a:t>
            </a:r>
          </a:p>
          <a:p>
            <a:pPr lvl="2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When the enterprise value is calculated, assign values based on the weights used in the WACC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 Cash Flow to Firm</a:t>
            </a:r>
            <a:endParaRPr lang="en-CA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002" y="1871662"/>
            <a:ext cx="8852998" cy="402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8.4 Relative Valuation</a:t>
            </a:r>
          </a:p>
        </p:txBody>
      </p:sp>
    </p:spTree>
    <p:extLst>
      <p:ext uri="{BB962C8B-B14F-4D97-AF65-F5344CB8AC3E}">
        <p14:creationId xmlns:p14="http://schemas.microsoft.com/office/powerpoint/2010/main" val="3937736972"/>
      </p:ext>
    </p:extLst>
  </p:cSld>
  <p:clrMapOvr>
    <a:masterClrMapping/>
  </p:clrMapOvr>
  <p:transition spd="med"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8.4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Values company by comparing it to similar companies, the market or its own trading history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Uses: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Comparing multiples to comparable companies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Comparing a stock multiple to the market multiple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Comparing a stock multiple to its historic multiple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Comparing a stock multiple to recent transactions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Multiples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P/E Ratio</a:t>
            </a:r>
          </a:p>
          <a:p>
            <a:pPr>
              <a:lnSpc>
                <a:spcPct val="150000"/>
              </a:lnSpc>
            </a:pPr>
            <a:r>
              <a:rPr lang="en-US" dirty="0"/>
              <a:t>Price/Book Ratio</a:t>
            </a:r>
          </a:p>
          <a:p>
            <a:pPr>
              <a:lnSpc>
                <a:spcPct val="150000"/>
              </a:lnSpc>
            </a:pPr>
            <a:r>
              <a:rPr lang="en-US" dirty="0"/>
              <a:t>Dividend Yield</a:t>
            </a:r>
          </a:p>
          <a:p>
            <a:pPr>
              <a:lnSpc>
                <a:spcPct val="150000"/>
              </a:lnSpc>
            </a:pPr>
            <a:r>
              <a:rPr lang="en-US" dirty="0"/>
              <a:t>Price/Sales</a:t>
            </a:r>
          </a:p>
          <a:p>
            <a:pPr>
              <a:lnSpc>
                <a:spcPct val="150000"/>
              </a:lnSpc>
            </a:pPr>
            <a:r>
              <a:rPr lang="en-US" dirty="0"/>
              <a:t>Price/Cash Flow </a:t>
            </a:r>
          </a:p>
          <a:p>
            <a:pPr>
              <a:lnSpc>
                <a:spcPct val="150000"/>
              </a:lnSpc>
            </a:pPr>
            <a:r>
              <a:rPr lang="en-US" dirty="0"/>
              <a:t>EV/Revenue 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31899"/>
      </p:ext>
    </p:extLst>
  </p:cSld>
  <p:clrMapOvr>
    <a:masterClrMapping/>
  </p:clrMapOvr>
  <p:transition spd="med"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9465"/>
            <a:ext cx="8686800" cy="1143000"/>
          </a:xfrm>
        </p:spPr>
        <p:txBody>
          <a:bodyPr>
            <a:normAutofit/>
          </a:bodyPr>
          <a:lstStyle/>
          <a:p>
            <a:r>
              <a:rPr lang="en-CA" dirty="0"/>
              <a:t>8.4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Three steps:</a:t>
            </a:r>
          </a:p>
          <a:p>
            <a:pPr marL="78867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Find comparable companies</a:t>
            </a:r>
          </a:p>
          <a:p>
            <a:pPr marL="78867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Determine the appropriate multiple to use</a:t>
            </a:r>
          </a:p>
          <a:p>
            <a:pPr marL="78867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Apply the multiple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8.4.1 Implementing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Step 1: Find Comparable Companies</a:t>
            </a: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Factors that make the business similar or different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Business risk perspective or financial risk perspective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</TotalTime>
  <Words>4506</Words>
  <Application>Microsoft Office PowerPoint</Application>
  <PresentationFormat>On-screen Show (4:3)</PresentationFormat>
  <Paragraphs>759</Paragraphs>
  <Slides>126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126</vt:i4>
      </vt:variant>
    </vt:vector>
  </HeadingPairs>
  <TitlesOfParts>
    <vt:vector size="135" baseType="lpstr">
      <vt:lpstr>Arial</vt:lpstr>
      <vt:lpstr>Calibri</vt:lpstr>
      <vt:lpstr>Century Gothic</vt:lpstr>
      <vt:lpstr>Corbel</vt:lpstr>
      <vt:lpstr>Lucida Grande</vt:lpstr>
      <vt:lpstr>Wingdings</vt:lpstr>
      <vt:lpstr>Contemporary blue</vt:lpstr>
      <vt:lpstr>Equation</vt:lpstr>
      <vt:lpstr>MathType 6.0 Equation</vt:lpstr>
      <vt:lpstr>FIN 377: Investments</vt:lpstr>
      <vt:lpstr>Overview</vt:lpstr>
      <vt:lpstr>Learning Objectives</vt:lpstr>
      <vt:lpstr>Readings</vt:lpstr>
      <vt:lpstr>8.1 Important Distinctions</vt:lpstr>
      <vt:lpstr>8.1 Fairly Valued, Overvalued, and Undervalued</vt:lpstr>
      <vt:lpstr>8.1.1 Fairly Valued, Overvalued, and Undervalued</vt:lpstr>
      <vt:lpstr>8.1.2 Top-Down Approach versus Bottom-Up Approach</vt:lpstr>
      <vt:lpstr>8.1.2 Top-Down Approach versus Bottom-Up Approach</vt:lpstr>
      <vt:lpstr>8.1.2 Top-Down Approach versus Bottom-Up Approach</vt:lpstr>
      <vt:lpstr>8.1.2 Top-Down Approach versus Bottom-Up Approach</vt:lpstr>
      <vt:lpstr>8.1.2 Top-Down Approach versus Bottom-Up Approach</vt:lpstr>
      <vt:lpstr>8.1.2 Top-Down Approach versus Bottom-Up Approach</vt:lpstr>
      <vt:lpstr>8.2/3 Discounted Cash Flow</vt:lpstr>
      <vt:lpstr>8.2 An Introduction to DCF and Relative Valuation</vt:lpstr>
      <vt:lpstr>8.3 Discounted Cash Flow</vt:lpstr>
      <vt:lpstr>8.2 An Introduction to DCF and Relative Valuation</vt:lpstr>
      <vt:lpstr>8.2.1 The Foundations of Discounted Cash Flow Valuation</vt:lpstr>
      <vt:lpstr>8.2.1 The Foundations of Discounted Cash Flow Valuation</vt:lpstr>
      <vt:lpstr>8.2/3 Discounted Cash Flow Discounted Dividend Model (DDM)</vt:lpstr>
      <vt:lpstr>DDM Issues</vt:lpstr>
      <vt:lpstr>The Dividend Discount Model </vt:lpstr>
      <vt:lpstr>Dividend Discount Models (DDM)</vt:lpstr>
      <vt:lpstr>Capital Gains vs. Dividends</vt:lpstr>
      <vt:lpstr>DDM Patterns</vt:lpstr>
      <vt:lpstr>DDM Patterns</vt:lpstr>
      <vt:lpstr>DDM Patterns</vt:lpstr>
      <vt:lpstr>8.2/3 Discounted Cash Flow Constant/No Growth Model</vt:lpstr>
      <vt:lpstr>8.2.3 The No-Growth Model</vt:lpstr>
      <vt:lpstr>8.2.3 The No-Growth Model</vt:lpstr>
      <vt:lpstr>No-Growth DDM</vt:lpstr>
      <vt:lpstr>Preferred Stock Using the DDM</vt:lpstr>
      <vt:lpstr>8.2.3 The No-Growth Model</vt:lpstr>
      <vt:lpstr>No-Growth Examples </vt:lpstr>
      <vt:lpstr>8.2/3 Discounted Cash Flow Constant Growth Model</vt:lpstr>
      <vt:lpstr>8.2.2 The Constant Growth Model</vt:lpstr>
      <vt:lpstr>8.2.2 The Constant Growth Model</vt:lpstr>
      <vt:lpstr>8.2.2 The Constant Growth Model</vt:lpstr>
      <vt:lpstr>8.2.2 The Constant Growth Model</vt:lpstr>
      <vt:lpstr>8.2.2 The Constant Growth Model</vt:lpstr>
      <vt:lpstr>8.2.2 The Constant Growth Model</vt:lpstr>
      <vt:lpstr>Hint: Constant Growth DDM</vt:lpstr>
      <vt:lpstr>Estimating Dividend Growth Rates</vt:lpstr>
      <vt:lpstr>Plowback vs. Payout Ratio</vt:lpstr>
      <vt:lpstr>Constant Growth DDM</vt:lpstr>
      <vt:lpstr>Constant Growth DDM</vt:lpstr>
      <vt:lpstr>Present Value of Growth Opportunities</vt:lpstr>
      <vt:lpstr>Present Value of the Growth Opportunity (PVGO)</vt:lpstr>
      <vt:lpstr>Present Value of Growth Opportunities</vt:lpstr>
      <vt:lpstr>PVGO Example</vt:lpstr>
      <vt:lpstr>8.2/3 Discounted Cash Flow Mixed/Multistage Model</vt:lpstr>
      <vt:lpstr>Mixed/Multistage Model Strategy</vt:lpstr>
      <vt:lpstr>Mixed/Multistage Model Problem</vt:lpstr>
      <vt:lpstr>Mixed/Multistage Model:  Short Term</vt:lpstr>
      <vt:lpstr>Mixed/Multistage Model:  Long Term</vt:lpstr>
      <vt:lpstr>The Long Term Solution</vt:lpstr>
      <vt:lpstr>Calculations</vt:lpstr>
      <vt:lpstr>Mixed/Multistage Model Example </vt:lpstr>
      <vt:lpstr>Mixed/Multistage Model Example </vt:lpstr>
      <vt:lpstr>Mixed/Multistage Model Example</vt:lpstr>
      <vt:lpstr>Mixed/Multistage Model Example</vt:lpstr>
      <vt:lpstr>Mixed/Multistage Model Example</vt:lpstr>
      <vt:lpstr>Mixed/Multistage Model Example</vt:lpstr>
      <vt:lpstr>Mixed/Multistage Model Example</vt:lpstr>
      <vt:lpstr>Mixed/Multistage Model Formula</vt:lpstr>
      <vt:lpstr>8.2/3 Discounted Cash Flow Free Cash Flow to Equity (FCFE)</vt:lpstr>
      <vt:lpstr>FCFF and FCFE</vt:lpstr>
      <vt:lpstr>Free Cash Flow to Equity:  The Improved DDM</vt:lpstr>
      <vt:lpstr>FCFE Motivation</vt:lpstr>
      <vt:lpstr>Free Cash Flow to Equity</vt:lpstr>
      <vt:lpstr>Free Cash Flow to Equity</vt:lpstr>
      <vt:lpstr>Free Cash Flow to Equity</vt:lpstr>
      <vt:lpstr>Free Cash Flow to Equity</vt:lpstr>
      <vt:lpstr>Free Cash Flow to Equity</vt:lpstr>
      <vt:lpstr>Free Cash Flow to Equity</vt:lpstr>
      <vt:lpstr>Free Cash Flow to Equity</vt:lpstr>
      <vt:lpstr>Free Cash Flow to Equity</vt:lpstr>
      <vt:lpstr>Free Cash Flow to Equity</vt:lpstr>
      <vt:lpstr>Free Cash Flow to Equity</vt:lpstr>
      <vt:lpstr>Applying FCFE (and FCFF) </vt:lpstr>
      <vt:lpstr>FCFE Example</vt:lpstr>
      <vt:lpstr>8.2/3 Discounted Cash Flow Free Cash Flow to Firm (FCFF)</vt:lpstr>
      <vt:lpstr>Free Cash Flow to Firm</vt:lpstr>
      <vt:lpstr>Free Cash Flow to Firm</vt:lpstr>
      <vt:lpstr>Free Cash Flow to Firm</vt:lpstr>
      <vt:lpstr>Free Cash Flow to Firm</vt:lpstr>
      <vt:lpstr>Free Cash Flow to Firm</vt:lpstr>
      <vt:lpstr>Free Cash Flow to Firm</vt:lpstr>
      <vt:lpstr>Free Cash Flow to Firm</vt:lpstr>
      <vt:lpstr>Free Cash Flow to Firm</vt:lpstr>
      <vt:lpstr>Free Cash Flow to Firm</vt:lpstr>
      <vt:lpstr>Free Cash Flow to Firm</vt:lpstr>
      <vt:lpstr>Free Cash Flow to Firm</vt:lpstr>
      <vt:lpstr>Free Cash Flow to Firm</vt:lpstr>
      <vt:lpstr>8.4 Relative Valuation</vt:lpstr>
      <vt:lpstr>8.4 Relative Valuation</vt:lpstr>
      <vt:lpstr>Examples of Multiples</vt:lpstr>
      <vt:lpstr>8.4 Relative Valuation</vt:lpstr>
      <vt:lpstr>8.4.1 Implementing Relative Valuation</vt:lpstr>
      <vt:lpstr>8.4.1 Implementing Relative Valuation</vt:lpstr>
      <vt:lpstr>8.4.1 Implementing Relative Valuation</vt:lpstr>
      <vt:lpstr>8.4.1 Implementing Relative Valuation</vt:lpstr>
      <vt:lpstr>8.4.1 Implementing Relative Valuation</vt:lpstr>
      <vt:lpstr>8.4.1 Implementing Relative Valuation</vt:lpstr>
      <vt:lpstr>8.4.1 Implementing Relative Valuation </vt:lpstr>
      <vt:lpstr>8.4.1 Implementing Relative Valuation</vt:lpstr>
      <vt:lpstr>8.4.2 Relative Valuation with CSCO</vt:lpstr>
      <vt:lpstr>8.4.2 Relative Valuation with CSCO</vt:lpstr>
      <vt:lpstr>8.4.3 Advantages of Multiples</vt:lpstr>
      <vt:lpstr>8.4.4 Disadvantages of Multiples</vt:lpstr>
      <vt:lpstr>8.5 Ratio Analysis</vt:lpstr>
      <vt:lpstr>8.5 Ratio Analysis </vt:lpstr>
      <vt:lpstr>8.5.1 Growth Rate of Sales</vt:lpstr>
      <vt:lpstr>8.5.2 Gross Margins</vt:lpstr>
      <vt:lpstr>8.5.3 Operating Margins</vt:lpstr>
      <vt:lpstr>8.5.4 Net Margins</vt:lpstr>
      <vt:lpstr>8.5.5 Accounts Receivable Turnover</vt:lpstr>
      <vt:lpstr>8.5.6 Inventory Turnover</vt:lpstr>
      <vt:lpstr>8.5.7 Net PP&amp;E Turnover</vt:lpstr>
      <vt:lpstr>8.5.8 Debt as a Percentage of Long-Term Capital</vt:lpstr>
      <vt:lpstr>8.5.9 Changes in Reserve Accounts</vt:lpstr>
      <vt:lpstr>8.5.10 Operating Earnings/GAAP Earnings</vt:lpstr>
      <vt:lpstr>8.6 The Quality of Financial Statements</vt:lpstr>
      <vt:lpstr>8.6.1 Balance Sheet</vt:lpstr>
      <vt:lpstr>8.6.2 Income Statement</vt:lpstr>
      <vt:lpstr>8.6.3 Footnotes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410</cp:revision>
  <dcterms:created xsi:type="dcterms:W3CDTF">2004-10-03T21:09:17Z</dcterms:created>
  <dcterms:modified xsi:type="dcterms:W3CDTF">2020-03-19T14:04:37Z</dcterms:modified>
</cp:coreProperties>
</file>