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74"/>
  </p:notesMasterIdLst>
  <p:handoutMasterIdLst>
    <p:handoutMasterId r:id="rId75"/>
  </p:handoutMasterIdLst>
  <p:sldIdLst>
    <p:sldId id="381" r:id="rId2"/>
    <p:sldId id="393" r:id="rId3"/>
    <p:sldId id="395" r:id="rId4"/>
    <p:sldId id="396" r:id="rId5"/>
    <p:sldId id="394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315" r:id="rId27"/>
    <p:sldId id="317" r:id="rId28"/>
    <p:sldId id="314" r:id="rId29"/>
    <p:sldId id="397" r:id="rId30"/>
    <p:sldId id="318" r:id="rId31"/>
    <p:sldId id="319" r:id="rId32"/>
    <p:sldId id="320" r:id="rId33"/>
    <p:sldId id="321" r:id="rId34"/>
    <p:sldId id="323" r:id="rId35"/>
    <p:sldId id="322" r:id="rId36"/>
    <p:sldId id="374" r:id="rId37"/>
    <p:sldId id="327" r:id="rId38"/>
    <p:sldId id="325" r:id="rId39"/>
    <p:sldId id="326" r:id="rId40"/>
    <p:sldId id="328" r:id="rId41"/>
    <p:sldId id="329" r:id="rId42"/>
    <p:sldId id="330" r:id="rId43"/>
    <p:sldId id="331" r:id="rId44"/>
    <p:sldId id="332" r:id="rId45"/>
    <p:sldId id="334" r:id="rId46"/>
    <p:sldId id="333" r:id="rId47"/>
    <p:sldId id="400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3" r:id="rId56"/>
    <p:sldId id="342" r:id="rId57"/>
    <p:sldId id="344" r:id="rId58"/>
    <p:sldId id="345" r:id="rId59"/>
    <p:sldId id="346" r:id="rId60"/>
    <p:sldId id="347" r:id="rId61"/>
    <p:sldId id="399" r:id="rId62"/>
    <p:sldId id="361" r:id="rId63"/>
    <p:sldId id="362" r:id="rId64"/>
    <p:sldId id="365" r:id="rId65"/>
    <p:sldId id="366" r:id="rId66"/>
    <p:sldId id="363" r:id="rId67"/>
    <p:sldId id="364" r:id="rId68"/>
    <p:sldId id="368" r:id="rId69"/>
    <p:sldId id="372" r:id="rId70"/>
    <p:sldId id="373" r:id="rId71"/>
    <p:sldId id="369" r:id="rId72"/>
    <p:sldId id="370" r:id="rId73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72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7:56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 8: An Introduction to Derivative Markets and Securities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Forward and Spot Markets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contract is a trade agreement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Terms the same a bond transaction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thatis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settled immediately (i.e., a spot market transaction), but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settlement date, at time T rather than 0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contract price, F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 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rather than 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 payments until expiration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Forward and Futures Markets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contracts over-the-counter, involve credit (or default) risk, and quite often illiquid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Futures contracts: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Standardized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Central market (futures exchange)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More liquidity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Less default risk: Margin requirements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Settlement price: Daily “marking to market”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Futures exchange requires collateral, or margin, against the possibility of default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Margin accounts are: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Held by the exchange’s clearinghouse</a:t>
            </a:r>
          </a:p>
          <a:p>
            <a:pPr lvl="2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Marked to market daily basis to ensure sufficient collateral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Futures price:</a:t>
            </a:r>
          </a:p>
          <a:p>
            <a:pPr lvl="2"/>
            <a:r>
              <a:rPr lang="en-US" dirty="0"/>
              <a:t>Analogous to the forward contract price</a:t>
            </a:r>
          </a:p>
          <a:p>
            <a:pPr lvl="2"/>
            <a:r>
              <a:rPr lang="en-US" dirty="0"/>
              <a:t>Set such that new position would not have initial premium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6980" y="1502465"/>
            <a:ext cx="5230040" cy="468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14.1.2 Interpreting Futures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Spot and futures prices on the S&amp;P 500 Index in June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Index at 2,439.07, spot price (S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Consider the </a:t>
            </a:r>
            <a:r>
              <a:rPr lang="en-US" dirty="0"/>
              <a:t>September futures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contract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settle (closing) contract price 2,436.00 (=F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 position to buy </a:t>
            </a:r>
            <a:r>
              <a:rPr lang="en-US" dirty="0"/>
              <a:t>in June 250 shares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 S&amp;P 500 Index at $2,436.00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Short position to sell 250 S&amp;P shares under the same conditions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Except for the margin, no money changes hands </a:t>
            </a:r>
            <a:r>
              <a:rPr lang="en-US" dirty="0"/>
              <a:t>until September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14.1.2 Interpreting Futures Price Quotations: An Example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1" y="1752600"/>
            <a:ext cx="8956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14.1.2 Interpreting Futures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Payoff and net profit from the long position</a:t>
            </a:r>
            <a:endParaRPr lang="en-US" dirty="0"/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P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ayoff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positive when the S&amp;P index level rises (relative to 2,436.00); loss when falls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at expiration index is 2,475.00, long position has profit of $39.00 </a:t>
            </a:r>
          </a:p>
          <a:p>
            <a:pPr lvl="2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/>
              <a:t>at expiration index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 2,415,</a:t>
            </a:r>
            <a:r>
              <a:rPr lang="en-US" dirty="0"/>
              <a:t> long position has loss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of $21.00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14.1.2 Interpreting Futures Price Quotations: An 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03" y="1752600"/>
            <a:ext cx="8927593" cy="38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contract gives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right, but not the obligation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buy or to sell underlying at a predetermined future date and a predetermined price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to buy is a call option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to sell is a put option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Buyer has the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long position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 the contract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Seller (writer) has the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short position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 the contract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Buyer and seller are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counterparties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 the transaction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Option Contract Terms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Exercise price (X) is the price buyer will pay if the option exercised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premium (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 the price buyer must pay to acquire the option contract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European options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can only be exercised only at maturity (Date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American options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can be exercised any time before and at the expiration date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770" y="1600200"/>
            <a:ext cx="8305229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14.1 Overview of Derivative Markets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14.2 Investing with Derivative Securities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14.3 Relationship between Forward and Option Contracts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14.4 Introduction to Derivatives in Portfolio Management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Option Valuation Basics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Intrinsic value is value if option </a:t>
            </a:r>
            <a:r>
              <a:rPr lang="en-US" dirty="0"/>
              <a:t>exercised immediately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 the money: An option with positive intrinsic value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Out of the money: The intrinsic value is zero</a:t>
            </a:r>
          </a:p>
          <a:p>
            <a:pPr lvl="2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the money: When the stock price is equal to exercise price, 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X</a:t>
            </a:r>
          </a:p>
          <a:p>
            <a:pPr lvl="2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time premium component is simply the difference between the whole option premium and the intrinsic component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Option Trading Markets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Over-the-counter markets and on exchanges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Only seller post a margin 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Options can be based on a wide variety of underlying securities, including futures contracts or other options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209" y="1600200"/>
            <a:ext cx="5483582" cy="44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053" y="1512252"/>
            <a:ext cx="5783893" cy="4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Two investors: one buys a September S&amp;P call at 2,435 (X) and one a put</a:t>
            </a:r>
          </a:p>
          <a:p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In June, each pays a premium‒of $43.00 (C</a:t>
            </a:r>
            <a:r>
              <a:rPr lang="en-US" sz="32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,T) and $42.10 (P</a:t>
            </a:r>
            <a:r>
              <a:rPr lang="en-US" sz="32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,T), respectively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Current (spot) price is 2439.07: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option: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Investor has the right, but not the obligation, to buy one S&amp;P share for $2,435 in September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option is in the money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Premium of $43.00 = intrinsic value of $4.07 + time premium of $38.93 </a:t>
            </a:r>
          </a:p>
          <a:p>
            <a:pPr lvl="3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option: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Investor has the right, but not the obligation, to sell one S&amp;P share for $2,435 in September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put is out of the money (since this exercise price is lower than the current index level)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 intrinsic value, so $42.10 is all time premium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option payoffs: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Exercised only when S&amp;P level is above 2,435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or below 2,435, option expires worthless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is in the money if index above 2,435, BUT no net profit unless index above 2,478.00‒the exercise price plus the call premium (X + C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option payoffs </a:t>
            </a:r>
          </a:p>
          <a:p>
            <a:pPr lvl="1"/>
            <a:r>
              <a:rPr lang="en-US" dirty="0"/>
              <a:t>Exercised only when S&amp;P level is below 2,435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 net profit unless index below 2,392.90 (X -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index above 2,435, put expires out of the money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14.1.4 Interpreting Option Price Quotations: An Example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7632"/>
            <a:ext cx="5424942" cy="46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14.1 Investing with Derivative Securities</a:t>
            </a:r>
          </a:p>
        </p:txBody>
      </p:sp>
    </p:spTree>
    <p:extLst>
      <p:ext uri="{BB962C8B-B14F-4D97-AF65-F5344CB8AC3E}">
        <p14:creationId xmlns:p14="http://schemas.microsoft.com/office/powerpoint/2010/main" val="381781596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distinguishes a derivative security, such as a forward, futures, or option contract, from more fundamental securities, such as stocks and bonds?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important characteristics of forward, futures, and option contracts, and in what sense can they be interpreted as insurance policies?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are the markets for derivative securities organized, and how do they differ from other security markets?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terminology is used to describe derivative market transactions?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are prices for derivative securities quoted, and how should this information be interpreted?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similarities and differences between forward and futures contracts?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do the payoff and profit diagrams look like for forward and futures contracts?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do the payoff and profit diagrams look like for put and call option contracts?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are forward contracts, put options, and call options related to one another?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can derivatives be used in conjunction with stock and Treasury bills to replicate the payoffs to other securities and create arbitrage opportunities for an investor?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can derivative contracts be used to restructure cash flow patterns and modify the risks in existing investment portfolios?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14.2 Investing with Derivative Securities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Forwards and options are similar in terms of the benefits for investors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difference is how the investor must pay for those benefits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14.2.1 The Basic Nature of Derivative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3" y="1404595"/>
            <a:ext cx="8087740" cy="4702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Investor decides to purchase a share in six months </a:t>
            </a:r>
          </a:p>
          <a:p>
            <a:pPr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and call options available with prices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and call exercise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price of the option, X, is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0,T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dirty="0"/>
              <a:t>choices to lock in the price now: 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 long position in the forward</a:t>
            </a:r>
          </a:p>
          <a:p>
            <a:pPr lvl="2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Does not require front-end payment</a:t>
            </a:r>
          </a:p>
          <a:p>
            <a:pPr lvl="2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Requires future settlement payment</a:t>
            </a:r>
          </a:p>
          <a:p>
            <a:pPr lvl="1"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Purchase of a call option</a:t>
            </a:r>
          </a:p>
          <a:p>
            <a:pPr lvl="2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Requires up front payment</a:t>
            </a:r>
          </a:p>
          <a:p>
            <a:pPr lvl="2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Allows but does not require future settlement payment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14.2.1 The Basic Nature of Derivative Investing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600" y="1600200"/>
            <a:ext cx="6284799" cy="43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14.2.2 Basic Payoff and Profit Diagrams for Forward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Long and short forward payoffs are symmetric, mirror images 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contracts are zero-sum games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NOTE: Distinguish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Payoff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14.2.2 Basic Payoff and Profit Diagrams for Forward Contracts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53172"/>
            <a:ext cx="4777396" cy="43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14.2.2 Basic Payoff and Profit Diagrams for Forward Contracts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2465"/>
            <a:ext cx="6648068" cy="464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Difference between payoff and profit is the premium (cost), a sunk cost</a:t>
            </a:r>
          </a:p>
          <a:p>
            <a:pPr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Payoffs at expiration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that are asymmetric, or one-sided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E.g., call buyer has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unlimited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upside potential with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downside risk</a:t>
            </a:r>
          </a:p>
          <a:p>
            <a:pPr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Payoffs and profits for option buyers and sellers are </a:t>
            </a:r>
            <a:r>
              <a:rPr lang="en-US" dirty="0"/>
              <a:t>zero-sum games,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mirror images</a:t>
            </a: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 investments, options are directional views on movements in the price of the underlying security (Delta strategies)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buyers and put sellers want 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rise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buyers and call sellers want 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8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fall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buyers always have limited liability‒they do not have to exercise an out-of-the-money position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335" y="1447800"/>
            <a:ext cx="3683330" cy="46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193" y="1498271"/>
            <a:ext cx="3769614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14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SAS sells for $40, and six different options (three calls and three puts) are available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options all expire on the same date and have exercise prices of $35, $40, or $45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10" y="2138363"/>
            <a:ext cx="8842290" cy="319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options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Most expensive, the deepest in-the-money contract (Call 1) becomes profitable the quickest, requiring only that S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rise to $43:07 (= 35 + 8.07)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Least expensive requires the greatest movement </a:t>
            </a:r>
            <a:r>
              <a:rPr lang="en-US" dirty="0"/>
              <a:t>in ‒ to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$48.24 </a:t>
            </a:r>
            <a:r>
              <a:rPr lang="en-US" dirty="0"/>
              <a:t>‒ before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it becomes profitable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options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1 (the out-of-the-money contract) costs the least but needs the largest price decline to be profitable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3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Options and Leverage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/>
              <a:t>Call 2 or Put 2 (the two at-the-money contracts) with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direct investment in a share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Three possible prices: $30, $40, and $50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comparisons: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 stock versus long call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Short stock versus long put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465"/>
            <a:ext cx="8229600" cy="4996070"/>
          </a:xfrm>
        </p:spPr>
        <p:txBody>
          <a:bodyPr>
            <a:normAutofit fontScale="925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Both puts and calls magnify positive and negative returns of investing in the underlying security</a:t>
            </a:r>
          </a:p>
          <a:p>
            <a:pPr lvl="1"/>
            <a:endParaRPr lang="en-US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 call option position</a:t>
            </a:r>
          </a:p>
          <a:p>
            <a:pPr lvl="2"/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For $5.24, right to the price appreciation of a stock without spending $40 outright</a:t>
            </a:r>
          </a:p>
          <a:p>
            <a:pPr lvl="2"/>
            <a:endParaRPr lang="en-US" sz="2600" dirty="0"/>
          </a:p>
          <a:p>
            <a:pPr lvl="2"/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100% loss when the stock price falls by a ¼ of that amount and a 91% gain when stock increase from $40 to $50</a:t>
            </a:r>
          </a:p>
          <a:p>
            <a:pPr lvl="2"/>
            <a:endParaRPr lang="en-US" sz="2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If price remains at $40, </a:t>
            </a:r>
            <a:r>
              <a:rPr lang="en-US" sz="2600" dirty="0"/>
              <a:t>share owner 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losses nothing; call holder losses everything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600200"/>
            <a:ext cx="7086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14.3 The Relationship between Forward and Option Contracts </a:t>
            </a:r>
          </a:p>
        </p:txBody>
      </p:sp>
    </p:spTree>
    <p:extLst>
      <p:ext uri="{BB962C8B-B14F-4D97-AF65-F5344CB8AC3E}">
        <p14:creationId xmlns:p14="http://schemas.microsoft.com/office/powerpoint/2010/main" val="2949736826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14.3 The Relationship between Forward and Option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Forwards and options have similar payoffs if the price moves in the anticipated direction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These instruments are connected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put-call parity specifies how the put and call premia are related to one another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This is a relationship between these two option and either the spot or the forward price for the underlying asset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 arbitrage assumption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14.3.1 Put-Call-Spot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Investor forms the following portfolio: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 common stock at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 put at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deliver stock at exercise price of X on expiration date, T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Sell a call for C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 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 to purchase stock at exercise price of X on expiration date, T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14.1 Overview of Derivative Markets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14.3.1 Put-Call-Spot Parity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" y="1676400"/>
            <a:ext cx="8048625" cy="42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14.3.1 Put-Call-Spot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Net investment (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4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4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CF at expiration (</a:t>
            </a:r>
            <a:r>
              <a:rPr lang="en-US" sz="2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no matter the stock price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 X 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result is a risk-free investment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Because the risk-free rate equals the T-bill rate: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(Long Stock) + (Long Put) + (Short Call) = (Long T-bill)</a:t>
            </a:r>
          </a:p>
          <a:p>
            <a:endParaRPr lang="en-US" sz="2400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B6A060-7DCB-49E9-AAA5-59F190E77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4000"/>
              </p:ext>
            </p:extLst>
          </p:nvPr>
        </p:nvGraphicFramePr>
        <p:xfrm>
          <a:off x="2057400" y="3733800"/>
          <a:ext cx="4300538" cy="109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904760" imgH="482400" progId="Equation.DSMT4">
                  <p:embed/>
                </p:oleObj>
              </mc:Choice>
              <mc:Fallback>
                <p:oleObj name="Equation" r:id="rId3" imgW="19047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4203B3D-2152-4EA3-9DC8-DC0D39044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733800"/>
                        <a:ext cx="4300538" cy="109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14.3.2 Put-Call Parity: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WYZ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stock is at $53 and calls and puts with an exercise price of $50 sell for $6.74 and $2.51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Using the equation, create a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T-bill: buy the stock, buy the put, and sell the call for a net price of $48.77 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expiration, portfolio is worth $50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14.3.2 Put-Call Parity: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Risk free rate implied by this investment:</a:t>
            </a:r>
          </a:p>
          <a:p>
            <a:endParaRPr lang="en-US" dirty="0"/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rate on six-month T-bill with a face value of $50 is not 5.11%, there is an arbitrage opportunity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F80399-E67C-45AF-8CE9-B9191A375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59619"/>
              </p:ext>
            </p:extLst>
          </p:nvPr>
        </p:nvGraphicFramePr>
        <p:xfrm>
          <a:off x="2133600" y="2209800"/>
          <a:ext cx="421750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1244520" imgH="583920" progId="Equation.DSMT4">
                  <p:embed/>
                </p:oleObj>
              </mc:Choice>
              <mc:Fallback>
                <p:oleObj name="Equation" r:id="rId3" imgW="1244520" imgH="583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B6A060-7DCB-49E9-AAA5-59F190E77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209800"/>
                        <a:ext cx="4217502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14.3.2 Put-Call Parity: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Suppose T-bill rate is 6.25%.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Investor wanting a risk-free investment would choose the actual T-bill for the higher return, BUT someone seeking a loan would secure a 5.11% borrowing rate by short-selling the synthetic T-bill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Artificial short position: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(Short Stock) + (Short Put) + (Long Call) = (Short T-Bill)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14.3.2 Put-Call Parity: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With no transaction costs, financial arbitrage possible: long position in the actual T-bill with PLUS short sale of synthetic portfolio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Given that the current value of the actual T-bill is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$48.51 [= $50(1:0625)</a:t>
            </a:r>
            <a:r>
              <a:rPr lang="en-US" sz="24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-0.5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14.3.2 Put-Call Parity: An Example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2465"/>
            <a:ext cx="7124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14.3.3 Creating Synthetic Securities Using Put-Call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Risk-free portfolio created by three risky securities: stock, a put option, and a call option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One of the four assets is always redundant because it can be defined in terms of the others.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14.3.3 Creating Synthetic Securities Using Put-Call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Three additional ways of expressing this result are: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91009"/>
            <a:ext cx="5867400" cy="333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14.3.3 Creating Synthetic Securities Using Put-Call Parity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752600"/>
            <a:ext cx="7962900" cy="41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14.1 Overview of Derivative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 derivative instrument is one for which the ultimate payoff depends directly on the value of another security or commodity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14.3.4 Adjusting Put-Call-Spot Parity for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2895600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Holders of derivatives do not get dividends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Parity adjusted for dividends:</a:t>
            </a:r>
            <a:endParaRPr lang="en-US" noProof="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80948A-5E65-4381-BC9F-2135B218F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37509"/>
              </p:ext>
            </p:extLst>
          </p:nvPr>
        </p:nvGraphicFramePr>
        <p:xfrm>
          <a:off x="671788" y="4267200"/>
          <a:ext cx="780042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2857320" imgH="558720" progId="Equation.DSMT4">
                  <p:embed/>
                </p:oleObj>
              </mc:Choice>
              <mc:Fallback>
                <p:oleObj name="Equation" r:id="rId3" imgW="285732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B6A060-7DCB-49E9-AAA5-59F190E77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788" y="4267200"/>
                        <a:ext cx="7800423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/>
              <a:t>14.4 An </a:t>
            </a:r>
            <a:r>
              <a:rPr lang="en-US" dirty="0"/>
              <a:t>Introduction to the Use of Derivatives in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2091666813"/>
      </p:ext>
    </p:extLst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Manager wants the sale of stock when prices fall but to keep them when prices rise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Purchase a put to hedge downside risk is a protective put position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An example of a general set of derivative-based strategies known as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portfolio insurance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Manager buys 3-month, at-the-money puts on $100 million stock portfolio for premium of $1.324 million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1) exactly offsets any expiration date share price decline while 2) allowing the position to increase as stock prices increase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 is insurance against falling prices with no deductible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 in the stock and long in the put = at-the-money long call option “elevated” by $100 million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Put-Call Parity can be rewritten: 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E0C7F66-2DAE-4E87-B5AD-FDE6ABB99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16788"/>
              </p:ext>
            </p:extLst>
          </p:nvPr>
        </p:nvGraphicFramePr>
        <p:xfrm>
          <a:off x="1828800" y="4495800"/>
          <a:ext cx="49117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1942920" imgH="482400" progId="Equation.DSMT4">
                  <p:embed/>
                </p:oleObj>
              </mc:Choice>
              <mc:Fallback>
                <p:oleObj name="Equation" r:id="rId3" imgW="194292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B6A060-7DCB-49E9-AAA5-59F190E77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4495800"/>
                        <a:ext cx="491172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Protective put position generates the same payoff as (long position in a call option) and (long position in a T-bill with a face value equal to the options’ exercise price)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manager has two ways of providing price insurance for the current stock holding: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Continue to hold the shares and purchase a put option, or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Sell shares and buy both a T-bill and a call option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choice between them will come down to considerations such as relative option prices and transaction costs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13" y="2209800"/>
            <a:ext cx="879809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915400" cy="4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14.4.3 An Alternative Way to Pay for a Protective 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Third alternative</a:t>
            </a:r>
          </a:p>
          <a:p>
            <a:pPr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Manager makes two simultaneous decisions: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 3-month, out-of-the-money protective put with an exercise price of $97 million and a lower initial cost of $0.560 million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Sell 3-month call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with exercise price of $108 million with premium of $0.560 million</a:t>
            </a:r>
          </a:p>
          <a:p>
            <a:pPr marL="788670" lvl="1" indent="-514350">
              <a:lnSpc>
                <a:spcPct val="120000"/>
              </a:lnSpc>
              <a:buFont typeface="+mj-lt"/>
              <a:buAutoNum type="arabicPeriod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Simultaneous purchase of an out-of-the-money put and sale of an out-of-the-money call is a strategy known as a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collar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14.4.3 An Alternative Way to Pay for a Protective 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Like the forward contract, no initial out-of-pocket expense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Payment for portfolio insurance is surrendering an equivalent amount of the portfolio’s future upside potential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 exchange for being compensated for any stock decline below $97 million, any stock price appreciation beyond $108 million is given up</a:t>
            </a:r>
          </a:p>
          <a:p>
            <a:pPr lvl="1"/>
            <a:endParaRPr lang="en-US" b="1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14.1 Overview of Derivative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basic kinds of derivatives available: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and futures contracts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contracts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Only one forward contract is needed for any particular maturity and underlying asset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types of options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 each of these derivatives, an investor can enter into a transaction as: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long position (the buyer)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short position (the seller)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14.4.3 An Alternative Way to Pay for a Protective 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Upside gain potential stops at the exercise price of the call option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Collar around the portfolio for the next three months‒between $97 million and  $108 million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portfolio value is between these extreme levels, both of the options expire out of the money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14.4.3 An Alternative Way to Pay for a Protective Put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58" y="1824037"/>
            <a:ext cx="9032142" cy="33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14.4.3 An Alternative Way to Pay for a Protective Put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387" y="1447800"/>
            <a:ext cx="5789225" cy="463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14.1 Overview of Derivative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2" y="1676400"/>
            <a:ext cx="8930767" cy="437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contract gives holder obligation to execute a transaction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a predetermined date (maturity date)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a predetermined price (contract price)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parties (counterparties)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eventual buyer (or long position)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eventual seller (or short position)</a:t>
            </a: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2920</Words>
  <Application>Microsoft Office PowerPoint</Application>
  <PresentationFormat>On-screen Show (4:3)</PresentationFormat>
  <Paragraphs>353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Century Gothic</vt:lpstr>
      <vt:lpstr>Contemporary blue</vt:lpstr>
      <vt:lpstr>Equation</vt:lpstr>
      <vt:lpstr>FIN 377: Investments</vt:lpstr>
      <vt:lpstr>Overview</vt:lpstr>
      <vt:lpstr>Learning Objectives</vt:lpstr>
      <vt:lpstr>Readings</vt:lpstr>
      <vt:lpstr>14.1 Overview of Derivative Markets</vt:lpstr>
      <vt:lpstr>14.1 Overview of Derivative Markets </vt:lpstr>
      <vt:lpstr>14.1 Overview of Derivative Markets </vt:lpstr>
      <vt:lpstr>14.1 Overview of Derivative Markets</vt:lpstr>
      <vt:lpstr>14.1.1 The Language and Structure of Forward and Futures Markets</vt:lpstr>
      <vt:lpstr>14.1.1 The Language and Structure of Forward and Futures Markets</vt:lpstr>
      <vt:lpstr>14.1.1 The Language and Structure of Forward and Futures Markets</vt:lpstr>
      <vt:lpstr>14.1.1 The Language and Structure of Forward and Futures Markets</vt:lpstr>
      <vt:lpstr>14.1.1 The Language and Structure of Forward and Futures Markets</vt:lpstr>
      <vt:lpstr>14.1.2 Interpreting Futures Price Quotations: An Example</vt:lpstr>
      <vt:lpstr>14.1.2 Interpreting Futures Price Quotations: An Example</vt:lpstr>
      <vt:lpstr>14.1.2 Interpreting Futures Price Quotations: An Example</vt:lpstr>
      <vt:lpstr>14.1.2 Interpreting Futures Price Quotations: An Example</vt:lpstr>
      <vt:lpstr>14.1.3 The Language and Structure of Option Markets</vt:lpstr>
      <vt:lpstr>14.1.3 The Language and Structure of Option Markets</vt:lpstr>
      <vt:lpstr>14.1.3 The Language and Structure of Option Markets</vt:lpstr>
      <vt:lpstr>14.1.3 The Language and Structure of Option Markets</vt:lpstr>
      <vt:lpstr>14.1.3 The Language and Structure of Option Markets</vt:lpstr>
      <vt:lpstr>14.1.4 Interpreting Option Price Quotations: An Example</vt:lpstr>
      <vt:lpstr>14.1.4 Interpreting Option Price Quotations: An Example</vt:lpstr>
      <vt:lpstr>14.1.4 Interpreting Option Price Quotations: An Example</vt:lpstr>
      <vt:lpstr>14.1.4 Interpreting Option Price Quotations: An Example</vt:lpstr>
      <vt:lpstr>14.1.4 Interpreting Option Price Quotations: An Example</vt:lpstr>
      <vt:lpstr>14.1.4 Interpreting Option Price Quotations: An Example</vt:lpstr>
      <vt:lpstr>14.1 Investing with Derivative Securities</vt:lpstr>
      <vt:lpstr>14.2 Investing with Derivative Securities</vt:lpstr>
      <vt:lpstr>14.2.1 The Basic Nature of Derivative Investing</vt:lpstr>
      <vt:lpstr>14.2.1 The Basic Nature of Derivative Investing</vt:lpstr>
      <vt:lpstr>14.2.2 Basic Payoff and Profit Diagrams for Forward Contracts</vt:lpstr>
      <vt:lpstr>14.2.2 Basic Payoff and Profit Diagrams for Forward Contracts</vt:lpstr>
      <vt:lpstr>14.2.2 Basic Payoff and Profit Diagrams for Forward Contracts</vt:lpstr>
      <vt:lpstr>14.2.3 Basic Payoff and Profit Diagrams for Call and Put Options</vt:lpstr>
      <vt:lpstr>14.2.3 Basic Payoff and Profit Diagrams for Call and Put Options</vt:lpstr>
      <vt:lpstr>14.2.3 Basic Payoff and Profit Diagrams for Call and Put Options</vt:lpstr>
      <vt:lpstr>14.2.3 Basic Payoff and Profit Diagrams for Call and Put Options</vt:lpstr>
      <vt:lpstr>14.2.4 Option Profit Diagrams: An Example</vt:lpstr>
      <vt:lpstr>14.2.4 Option Profit Diagrams: An Example</vt:lpstr>
      <vt:lpstr>14.2.4 Option Profit Diagrams: An Example</vt:lpstr>
      <vt:lpstr>14.2.4 Option Profit Diagrams: An Example</vt:lpstr>
      <vt:lpstr>14.2.4 Option Profit Diagrams: An Example</vt:lpstr>
      <vt:lpstr>14.2.4 Option Profit Diagrams: An Example</vt:lpstr>
      <vt:lpstr>14.2.4 Option Profit Diagrams: An Example</vt:lpstr>
      <vt:lpstr>14.3 The Relationship between Forward and Option Contracts </vt:lpstr>
      <vt:lpstr>14.3 The Relationship between Forward and Option Contracts</vt:lpstr>
      <vt:lpstr>14.3.1 Put-Call-Spot Parity</vt:lpstr>
      <vt:lpstr>14.3.1 Put-Call-Spot Parity</vt:lpstr>
      <vt:lpstr>14.3.1 Put-Call-Spot Parity</vt:lpstr>
      <vt:lpstr>14.3.2 Put-Call Parity: An Example</vt:lpstr>
      <vt:lpstr>14.3.2 Put-Call Parity: An Example</vt:lpstr>
      <vt:lpstr>14.3.2 Put-Call Parity: An Example</vt:lpstr>
      <vt:lpstr>14.3.2 Put-Call Parity: An Example</vt:lpstr>
      <vt:lpstr>14.3.2 Put-Call Parity: An Example</vt:lpstr>
      <vt:lpstr>14.3.3 Creating Synthetic Securities Using Put-Call Parity</vt:lpstr>
      <vt:lpstr>14.3.3 Creating Synthetic Securities Using Put-Call Parity</vt:lpstr>
      <vt:lpstr>14.3.3 Creating Synthetic Securities Using Put-Call Parity</vt:lpstr>
      <vt:lpstr>14.3.4 Adjusting Put-Call-Spot Parity for Dividends</vt:lpstr>
      <vt:lpstr>14.4 An Introduction to the Use of Derivatives in Portfolio Management</vt:lpstr>
      <vt:lpstr>14.4.2 Protecting Portfolio Value with Put Options</vt:lpstr>
      <vt:lpstr>14.4.2 Protecting Portfolio Value with Put Options </vt:lpstr>
      <vt:lpstr>14.4.2 Protecting Portfolio Value with Put Options</vt:lpstr>
      <vt:lpstr>14.4.2 Protecting Portfolio Value with Put Options</vt:lpstr>
      <vt:lpstr>14.4.2 Protecting Portfolio Value with Put Options</vt:lpstr>
      <vt:lpstr>14.4.2 Protecting Portfolio Value with Put Options</vt:lpstr>
      <vt:lpstr>14.4.3 An Alternative Way to Pay for a Protective Put</vt:lpstr>
      <vt:lpstr>14.4.3 An Alternative Way to Pay for a Protective Put</vt:lpstr>
      <vt:lpstr>14.4.3 An Alternative Way to Pay for a Protective Put</vt:lpstr>
      <vt:lpstr>14.4.3 An Alternative Way to Pay for a Protective Put</vt:lpstr>
      <vt:lpstr>14.4.3 An Alternative Way to Pay for a Protective 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373</cp:revision>
  <dcterms:created xsi:type="dcterms:W3CDTF">2004-10-03T21:09:17Z</dcterms:created>
  <dcterms:modified xsi:type="dcterms:W3CDTF">2020-08-19T00:59:25Z</dcterms:modified>
</cp:coreProperties>
</file>