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8" r:id="rId1"/>
  </p:sldMasterIdLst>
  <p:notesMasterIdLst>
    <p:notesMasterId r:id="rId50"/>
  </p:notesMasterIdLst>
  <p:handoutMasterIdLst>
    <p:handoutMasterId r:id="rId51"/>
  </p:handoutMasterIdLst>
  <p:sldIdLst>
    <p:sldId id="340" r:id="rId2"/>
    <p:sldId id="336" r:id="rId3"/>
    <p:sldId id="363" r:id="rId4"/>
    <p:sldId id="364" r:id="rId5"/>
    <p:sldId id="365" r:id="rId6"/>
    <p:sldId id="366" r:id="rId7"/>
    <p:sldId id="367" r:id="rId8"/>
    <p:sldId id="450" r:id="rId9"/>
    <p:sldId id="369" r:id="rId10"/>
    <p:sldId id="372" r:id="rId11"/>
    <p:sldId id="300" r:id="rId12"/>
    <p:sldId id="374" r:id="rId13"/>
    <p:sldId id="375" r:id="rId14"/>
    <p:sldId id="393" r:id="rId15"/>
    <p:sldId id="394" r:id="rId16"/>
    <p:sldId id="395" r:id="rId17"/>
    <p:sldId id="396" r:id="rId18"/>
    <p:sldId id="373" r:id="rId19"/>
    <p:sldId id="382" r:id="rId20"/>
    <p:sldId id="384" r:id="rId21"/>
    <p:sldId id="385" r:id="rId22"/>
    <p:sldId id="416" r:id="rId23"/>
    <p:sldId id="423" r:id="rId24"/>
    <p:sldId id="424" r:id="rId25"/>
    <p:sldId id="425" r:id="rId26"/>
    <p:sldId id="355" r:id="rId27"/>
    <p:sldId id="376" r:id="rId28"/>
    <p:sldId id="426" r:id="rId29"/>
    <p:sldId id="341" r:id="rId30"/>
    <p:sldId id="327" r:id="rId31"/>
    <p:sldId id="428" r:id="rId32"/>
    <p:sldId id="334" r:id="rId33"/>
    <p:sldId id="328" r:id="rId34"/>
    <p:sldId id="305" r:id="rId35"/>
    <p:sldId id="447" r:id="rId36"/>
    <p:sldId id="380" r:id="rId37"/>
    <p:sldId id="448" r:id="rId38"/>
    <p:sldId id="379" r:id="rId39"/>
    <p:sldId id="406" r:id="rId40"/>
    <p:sldId id="377" r:id="rId41"/>
    <p:sldId id="449" r:id="rId42"/>
    <p:sldId id="293" r:id="rId43"/>
    <p:sldId id="323" r:id="rId44"/>
    <p:sldId id="325" r:id="rId45"/>
    <p:sldId id="326" r:id="rId46"/>
    <p:sldId id="338" r:id="rId47"/>
    <p:sldId id="347" r:id="rId48"/>
    <p:sldId id="350" r:id="rId49"/>
  </p:sldIdLst>
  <p:sldSz cx="9144000" cy="6858000" type="screen4x3"/>
  <p:notesSz cx="6858000" cy="9144000"/>
  <p:embeddedFontLst>
    <p:embeddedFont>
      <p:font typeface="Century Gothic" panose="020B0502020202020204" pitchFamily="34" charset="0"/>
      <p:regular r:id="rId52"/>
      <p:bold r:id="rId53"/>
      <p:italic r:id="rId54"/>
      <p:boldItalic r:id="rId55"/>
    </p:embeddedFont>
  </p:embeddedFontLst>
  <p:custDataLst>
    <p:tags r:id="rId56"/>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EB9"/>
    <a:srgbClr val="00CAC5"/>
    <a:srgbClr val="00CFCA"/>
    <a:srgbClr val="CCFFFF"/>
    <a:srgbClr val="009B9B"/>
    <a:srgbClr val="009E9A"/>
    <a:srgbClr val="000066"/>
    <a:srgbClr val="97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18" autoAdjust="0"/>
    <p:restoredTop sz="94614" autoAdjust="0"/>
  </p:normalViewPr>
  <p:slideViewPr>
    <p:cSldViewPr>
      <p:cViewPr varScale="1">
        <p:scale>
          <a:sx n="108" d="100"/>
          <a:sy n="108" d="100"/>
        </p:scale>
        <p:origin x="19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92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1310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p>
        </p:txBody>
      </p:sp>
      <p:sp>
        <p:nvSpPr>
          <p:cNvPr id="1310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1310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n-ea"/>
              </a:defRPr>
            </a:lvl1pPr>
          </a:lstStyle>
          <a:p>
            <a:pPr>
              <a:defRPr/>
            </a:pPr>
            <a:endParaRPr lang="en-US"/>
          </a:p>
        </p:txBody>
      </p:sp>
    </p:spTree>
    <p:extLst>
      <p:ext uri="{BB962C8B-B14F-4D97-AF65-F5344CB8AC3E}">
        <p14:creationId xmlns:p14="http://schemas.microsoft.com/office/powerpoint/2010/main" val="2025868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634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34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34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634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1739048-9C62-414C-89B9-11C203E4F5B2}" type="slidenum">
              <a:rPr lang="en-US"/>
              <a:pPr/>
              <a:t>‹#›</a:t>
            </a:fld>
            <a:endParaRPr lang="en-US"/>
          </a:p>
        </p:txBody>
      </p:sp>
    </p:spTree>
    <p:extLst>
      <p:ext uri="{BB962C8B-B14F-4D97-AF65-F5344CB8AC3E}">
        <p14:creationId xmlns:p14="http://schemas.microsoft.com/office/powerpoint/2010/main" val="14420512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Grp="1" noChangeArrowheads="1"/>
          </p:cNvSpPr>
          <p:nvPr>
            <p:ph type="sldNum" sz="quarter" idx="5"/>
          </p:nvPr>
        </p:nvSpPr>
        <p:spPr>
          <a:ln/>
        </p:spPr>
        <p:txBody>
          <a:bodyPr/>
          <a:lstStyle/>
          <a:p>
            <a:fld id="{95187DA6-9D68-43E7-AA9D-C90409D7E9F2}" type="slidenum">
              <a:rPr lang="en-US"/>
              <a:pPr/>
              <a:t>11</a:t>
            </a:fld>
            <a:endParaRPr lang="en-US"/>
          </a:p>
        </p:txBody>
      </p:sp>
      <p:sp>
        <p:nvSpPr>
          <p:cNvPr id="73318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18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n-US" sz="1000" i="1">
                <a:latin typeface="Times New Roman" pitchFamily="18" charset="0"/>
              </a:rPr>
              <a:t>15</a:t>
            </a:r>
          </a:p>
        </p:txBody>
      </p:sp>
      <p:sp>
        <p:nvSpPr>
          <p:cNvPr id="73318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18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190" name="Rectangle 6"/>
          <p:cNvSpPr>
            <a:spLocks noGrp="1" noRot="1" noChangeAspect="1" noChangeArrowheads="1" noTextEdit="1"/>
          </p:cNvSpPr>
          <p:nvPr>
            <p:ph type="sldImg"/>
          </p:nvPr>
        </p:nvSpPr>
        <p:spPr>
          <a:xfrm>
            <a:off x="1150938" y="692150"/>
            <a:ext cx="4556125" cy="3416300"/>
          </a:xfrm>
          <a:ln cap="flat"/>
        </p:spPr>
      </p:sp>
      <p:sp>
        <p:nvSpPr>
          <p:cNvPr id="733191" name="Rectangle 7"/>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6998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54156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9865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133396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atin typeface="Century Gothic"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Rectangle 5"/>
          <p:cNvSpPr>
            <a:spLocks noGrp="1"/>
          </p:cNvSpPr>
          <p:nvPr>
            <p:ph type="ctrTitle"/>
          </p:nvPr>
        </p:nvSpPr>
        <p:spPr>
          <a:xfrm>
            <a:off x="1108986" y="3606800"/>
            <a:ext cx="7577814" cy="1470025"/>
          </a:xfrm>
        </p:spPr>
        <p:txBody>
          <a:bodyPr anchor="b" anchorCtr="0"/>
          <a:lstStyle>
            <a:lvl1pPr algn="r">
              <a:defRPr sz="4000">
                <a:latin typeface="Century Gothic" pitchFamily="34" charset="0"/>
              </a:defRPr>
            </a:lvl1pPr>
          </a:lstStyle>
          <a:p>
            <a:r>
              <a:rPr lang="en-US"/>
              <a:t>Click to edit Master title style</a:t>
            </a:r>
          </a:p>
        </p:txBody>
      </p:sp>
      <p:sp>
        <p:nvSpPr>
          <p:cNvPr id="12" name="Footer Placeholder 11"/>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98024" y="990730"/>
            <a:ext cx="4347952" cy="2382624"/>
          </a:xfrm>
          <a:prstGeom prst="rect">
            <a:avLst/>
          </a:prstGeom>
        </p:spPr>
      </p:pic>
    </p:spTree>
    <p:extLst>
      <p:ext uri="{BB962C8B-B14F-4D97-AF65-F5344CB8AC3E}">
        <p14:creationId xmlns:p14="http://schemas.microsoft.com/office/powerpoint/2010/main" val="3193714312"/>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Tree>
    <p:extLst>
      <p:ext uri="{BB962C8B-B14F-4D97-AF65-F5344CB8AC3E}">
        <p14:creationId xmlns:p14="http://schemas.microsoft.com/office/powerpoint/2010/main" val="230976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lvl1pPr>
              <a:defRPr>
                <a:latin typeface="Century Gothic" pitchFamily="34" charset="0"/>
              </a:defRPr>
            </a:lvl1pPr>
          </a:lstStyle>
          <a:p>
            <a:pPr algn="l"/>
            <a:r>
              <a:rPr lang="en-US"/>
              <a:t>Click to edit Master title style</a:t>
            </a:r>
          </a:p>
        </p:txBody>
      </p:sp>
      <p:sp>
        <p:nvSpPr>
          <p:cNvPr id="9" name="Footer Placeholder 8"/>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spTree>
    <p:extLst>
      <p:ext uri="{BB962C8B-B14F-4D97-AF65-F5344CB8AC3E}">
        <p14:creationId xmlns:p14="http://schemas.microsoft.com/office/powerpoint/2010/main" val="857794370"/>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Footer Placeholder 7"/>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spTree>
    <p:extLst>
      <p:ext uri="{BB962C8B-B14F-4D97-AF65-F5344CB8AC3E}">
        <p14:creationId xmlns:p14="http://schemas.microsoft.com/office/powerpoint/2010/main" val="1575311849"/>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1"/>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3" name="Footer Placeholder 12"/>
          <p:cNvSpPr>
            <a:spLocks noGrp="1"/>
          </p:cNvSpPr>
          <p:nvPr>
            <p:ph type="ftr" sz="quarter" idx="12"/>
          </p:nvPr>
        </p:nvSpPr>
        <p:spPr>
          <a:xfrm>
            <a:off x="3124200" y="6245225"/>
            <a:ext cx="2895600" cy="476250"/>
          </a:xfrm>
          <a:prstGeom prst="rect">
            <a:avLst/>
          </a:prstGeom>
        </p:spPr>
        <p:txBody>
          <a:bodyPr/>
          <a:lstStyle/>
          <a:p>
            <a:endParaRPr lang="en-US"/>
          </a:p>
        </p:txBody>
      </p:sp>
    </p:spTree>
    <p:extLst>
      <p:ext uri="{BB962C8B-B14F-4D97-AF65-F5344CB8AC3E}">
        <p14:creationId xmlns:p14="http://schemas.microsoft.com/office/powerpoint/2010/main" val="29352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0" name="Footer Placeholder 9"/>
          <p:cNvSpPr>
            <a:spLocks noGrp="1"/>
          </p:cNvSpPr>
          <p:nvPr>
            <p:ph type="ftr" sz="quarter" idx="12"/>
          </p:nvPr>
        </p:nvSpPr>
        <p:spPr>
          <a:xfrm>
            <a:off x="3124200" y="6245225"/>
            <a:ext cx="2895600" cy="476250"/>
          </a:xfrm>
          <a:prstGeom prst="rect">
            <a:avLst/>
          </a:prstGeom>
        </p:spPr>
        <p:txBody>
          <a:bodyPr/>
          <a:lstStyle/>
          <a:p>
            <a:endParaRPr lang="en-US"/>
          </a:p>
        </p:txBody>
      </p:sp>
    </p:spTree>
    <p:extLst>
      <p:ext uri="{BB962C8B-B14F-4D97-AF65-F5344CB8AC3E}">
        <p14:creationId xmlns:p14="http://schemas.microsoft.com/office/powerpoint/2010/main" val="4245925545"/>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7"/>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1" name="Footer Placeholder 10"/>
          <p:cNvSpPr>
            <a:spLocks noGrp="1"/>
          </p:cNvSpPr>
          <p:nvPr>
            <p:ph type="ftr" sz="quarter" idx="12"/>
          </p:nvPr>
        </p:nvSpPr>
        <p:spPr>
          <a:xfrm>
            <a:off x="3124200" y="6245225"/>
            <a:ext cx="2895600" cy="476250"/>
          </a:xfrm>
          <a:prstGeom prst="rect">
            <a:avLst/>
          </a:prstGeom>
        </p:spPr>
        <p:txBody>
          <a:bodyPr/>
          <a:lstStyle/>
          <a:p>
            <a:endParaRPr lang="en-US"/>
          </a:p>
        </p:txBody>
      </p:sp>
    </p:spTree>
    <p:extLst>
      <p:ext uri="{BB962C8B-B14F-4D97-AF65-F5344CB8AC3E}">
        <p14:creationId xmlns:p14="http://schemas.microsoft.com/office/powerpoint/2010/main" val="174037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fld id="{3B80772C-0D10-422D-A1B7-C5CFD693CF1C}" type="slidenum">
              <a:rPr lang="en-US"/>
              <a:pPr/>
              <a:t>‹#›</a:t>
            </a:fld>
            <a:endParaRPr lang="en-US"/>
          </a:p>
        </p:txBody>
      </p:sp>
    </p:spTree>
    <p:extLst>
      <p:ext uri="{BB962C8B-B14F-4D97-AF65-F5344CB8AC3E}">
        <p14:creationId xmlns:p14="http://schemas.microsoft.com/office/powerpoint/2010/main" val="1713813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10"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1" cstate="print"/>
          <a:stretch>
            <a:fillRect/>
          </a:stretch>
        </p:blipFill>
        <p:spPr>
          <a:xfrm>
            <a:off x="571" y="428"/>
            <a:ext cx="9142858" cy="6857143"/>
          </a:xfrm>
          <a:prstGeom prst="rect">
            <a:avLst/>
          </a:prstGeom>
          <a:noFill/>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en-US" dirty="0"/>
              <a:t>Click to edit Master title style</a:t>
            </a:r>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7620000" y="6324600"/>
            <a:ext cx="1066800" cy="369332"/>
          </a:xfrm>
          <a:prstGeom prst="rect">
            <a:avLst/>
          </a:prstGeom>
          <a:noFill/>
        </p:spPr>
        <p:txBody>
          <a:bodyPr wrap="square" rtlCol="0">
            <a:spAutoFit/>
          </a:bodyPr>
          <a:lstStyle/>
          <a:p>
            <a:pPr algn="r"/>
            <a:fld id="{5142B5BB-0271-4951-9864-F5338956FB89}" type="slidenum">
              <a:rPr lang="en-US" smtClean="0">
                <a:latin typeface="Century Gothic" pitchFamily="34" charset="0"/>
              </a:rPr>
              <a:pPr algn="r"/>
              <a:t>‹#›</a:t>
            </a:fld>
            <a:r>
              <a:rPr lang="en-US" dirty="0">
                <a:latin typeface="Century Gothic" pitchFamily="34" charset="0"/>
              </a:rPr>
              <a:t> of 48</a:t>
            </a:r>
          </a:p>
        </p:txBody>
      </p:sp>
      <p:sp>
        <p:nvSpPr>
          <p:cNvPr id="13" name="TextBox 12"/>
          <p:cNvSpPr txBox="1"/>
          <p:nvPr userDrawn="1"/>
        </p:nvSpPr>
        <p:spPr>
          <a:xfrm>
            <a:off x="304800" y="6324600"/>
            <a:ext cx="1447800" cy="369332"/>
          </a:xfrm>
          <a:prstGeom prst="rect">
            <a:avLst/>
          </a:prstGeom>
          <a:noFill/>
        </p:spPr>
        <p:txBody>
          <a:bodyPr wrap="square" rtlCol="0">
            <a:spAutoFit/>
          </a:bodyPr>
          <a:lstStyle/>
          <a:p>
            <a:fld id="{49EF39E9-0DEB-488D-A1FF-A8C274C77028}" type="datetime12">
              <a:rPr lang="en-US" smtClean="0">
                <a:latin typeface="Century Gothic" pitchFamily="34" charset="0"/>
              </a:rPr>
              <a:pPr/>
              <a:t>8:38 AM</a:t>
            </a:fld>
            <a:endParaRPr lang="en-US" dirty="0">
              <a:latin typeface="Century Gothic" pitchFamily="34" charset="0"/>
            </a:endParaRPr>
          </a:p>
        </p:txBody>
      </p:sp>
      <p:pic>
        <p:nvPicPr>
          <p:cNvPr id="14" name="Picture 13"/>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3956685" y="6172081"/>
            <a:ext cx="1230630" cy="674370"/>
          </a:xfrm>
          <a:prstGeom prst="rect">
            <a:avLst/>
          </a:prstGeom>
        </p:spPr>
      </p:pic>
    </p:spTree>
    <p:extLst>
      <p:ext uri="{BB962C8B-B14F-4D97-AF65-F5344CB8AC3E}">
        <p14:creationId xmlns:p14="http://schemas.microsoft.com/office/powerpoint/2010/main" val="3289708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transition spd="med">
    <p:fade thruBlk="1"/>
  </p:transition>
  <p:txStyles>
    <p:titleStyle>
      <a:defPPr>
        <a:defRPr sz="4400">
          <a:solidFill>
            <a:schemeClr val="tx1"/>
          </a:solidFill>
          <a:latin typeface="+mj-lt"/>
          <a:ea typeface="+mj-ea"/>
          <a:cs typeface="+mj-cs"/>
        </a:defRPr>
      </a:defPPr>
      <a:lvl1pPr algn="l" eaLnBrk="1" hangingPunct="1">
        <a:buNone/>
        <a:defRPr sz="4400" b="1">
          <a:solidFill>
            <a:schemeClr val="tx1">
              <a:alpha val="100000"/>
            </a:schemeClr>
          </a:solidFill>
          <a:latin typeface="Century Gothic" pitchFamily="34" charset="0"/>
        </a:defRPr>
      </a:lvl1pPr>
    </p:titleStyle>
    <p:bodyStyle>
      <a:defPPr>
        <a:defRPr>
          <a:solidFill>
            <a:schemeClr val="tx1"/>
          </a:solidFill>
          <a:latin typeface="+mn-lt"/>
          <a:ea typeface="+mn-ea"/>
          <a:cs typeface="+mn-cs"/>
        </a:defRPr>
      </a:defPPr>
      <a:lvl1pPr marL="342900" indent="-342900" eaLnBrk="1" hangingPunct="1">
        <a:buChar char="•"/>
        <a:defRPr sz="3600">
          <a:latin typeface="Century Gothic" pitchFamily="34" charset="0"/>
        </a:defRPr>
      </a:lvl1pPr>
      <a:lvl2pPr marL="742950" indent="-285750" eaLnBrk="1" hangingPunct="1">
        <a:buChar char="–"/>
        <a:defRPr sz="3200">
          <a:latin typeface="Century Gothic" pitchFamily="34" charset="0"/>
        </a:defRPr>
      </a:lvl2pPr>
      <a:lvl3pPr marL="1143000" indent="-228600" eaLnBrk="1" hangingPunct="1">
        <a:buChar char="•"/>
        <a:defRPr sz="3200">
          <a:latin typeface="Century Gothic" pitchFamily="34" charset="0"/>
        </a:defRPr>
      </a:lvl3pPr>
      <a:lvl4pPr marL="1600200" indent="-228600" eaLnBrk="1" hangingPunct="1">
        <a:buChar char="–"/>
        <a:defRPr sz="2800">
          <a:latin typeface="Century Gothic" pitchFamily="34" charset="0"/>
        </a:defRPr>
      </a:lvl4pPr>
      <a:lvl5pPr marL="2057400" indent="-228600" eaLnBrk="1" hangingPunct="1">
        <a:buChar char="»"/>
        <a:defRPr sz="2800">
          <a:latin typeface="Century Gothic"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3.bin"/><Relationship Id="rId4" Type="http://schemas.openxmlformats.org/officeDocument/2006/relationships/image" Target="../media/image13.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5.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17.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8.wmf"/></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2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27.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28.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29.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vmlDrawing" Target="../drawings/vmlDrawing11.vml"/><Relationship Id="rId5" Type="http://schemas.openxmlformats.org/officeDocument/2006/relationships/image" Target="../media/image30.wmf"/><Relationship Id="rId4" Type="http://schemas.openxmlformats.org/officeDocument/2006/relationships/oleObject" Target="../embeddings/oleObject12.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34.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image" Target="../media/image35.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image" Target="../media/image36.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a:t>Exam 2 Review: Topics 5-8</a:t>
            </a:r>
          </a:p>
          <a:p>
            <a:r>
              <a:rPr lang="en-US" sz="2400" dirty="0"/>
              <a:t>Larry Schrenk, Instructor</a:t>
            </a:r>
          </a:p>
        </p:txBody>
      </p:sp>
      <p:sp>
        <p:nvSpPr>
          <p:cNvPr id="2" name="Title 1"/>
          <p:cNvSpPr>
            <a:spLocks noGrp="1"/>
          </p:cNvSpPr>
          <p:nvPr>
            <p:ph type="ctrTitle"/>
          </p:nvPr>
        </p:nvSpPr>
        <p:spPr/>
        <p:txBody>
          <a:bodyPr/>
          <a:lstStyle/>
          <a:p>
            <a:r>
              <a:rPr lang="en-US" dirty="0"/>
              <a:t>FIN 377: Investments</a:t>
            </a:r>
          </a:p>
        </p:txBody>
      </p:sp>
    </p:spTree>
    <p:extLst>
      <p:ext uri="{BB962C8B-B14F-4D97-AF65-F5344CB8AC3E}">
        <p14:creationId xmlns:p14="http://schemas.microsoft.com/office/powerpoint/2010/main" val="4139534456"/>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Topic 5: Asset Pricing Models</a:t>
            </a:r>
          </a:p>
        </p:txBody>
      </p:sp>
    </p:spTree>
    <p:extLst>
      <p:ext uri="{BB962C8B-B14F-4D97-AF65-F5344CB8AC3E}">
        <p14:creationId xmlns:p14="http://schemas.microsoft.com/office/powerpoint/2010/main" val="1815120630"/>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3" name="Rectangle 3"/>
          <p:cNvSpPr>
            <a:spLocks noGrp="1" noChangeArrowheads="1"/>
          </p:cNvSpPr>
          <p:nvPr>
            <p:ph idx="1"/>
          </p:nvPr>
        </p:nvSpPr>
        <p:spPr>
          <a:xfrm>
            <a:off x="800100" y="1502465"/>
            <a:ext cx="7543800" cy="481965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r>
              <a:rPr lang="en-CA" dirty="0">
                <a:latin typeface="Arial" panose="020B0604020202020204" pitchFamily="34" charset="0"/>
                <a:cs typeface="Arial" panose="020B0604020202020204" pitchFamily="34" charset="0"/>
              </a:rPr>
              <a:t>Theory assumes that the return-generating process can be represented as a K factor model of the form:</a:t>
            </a:r>
          </a:p>
          <a:p>
            <a:endParaRPr lang="en-CA" dirty="0">
              <a:latin typeface="Arial" panose="020B0604020202020204" pitchFamily="34" charset="0"/>
              <a:cs typeface="Arial" panose="020B0604020202020204" pitchFamily="34" charset="0"/>
            </a:endParaRPr>
          </a:p>
          <a:p>
            <a:pPr>
              <a:buNone/>
            </a:pPr>
            <a:endParaRPr lang="en-US" sz="2000" dirty="0">
              <a:latin typeface="Arial" panose="020B0604020202020204" pitchFamily="34" charset="0"/>
              <a:cs typeface="Arial" panose="020B0604020202020204" pitchFamily="34" charset="0"/>
            </a:endParaRPr>
          </a:p>
          <a:p>
            <a:pPr>
              <a:buNone/>
            </a:pPr>
            <a:r>
              <a:rPr lang="en-US" sz="2000" dirty="0">
                <a:latin typeface="Arial" panose="020B0604020202020204" pitchFamily="34" charset="0"/>
                <a:cs typeface="Arial" panose="020B0604020202020204" pitchFamily="34" charset="0"/>
              </a:rPr>
              <a:t>		</a:t>
            </a:r>
          </a:p>
          <a:p>
            <a:pPr>
              <a:buNone/>
            </a:pPr>
            <a:r>
              <a:rPr lang="en-US" sz="2000" dirty="0">
                <a:latin typeface="Arial" panose="020B0604020202020204" pitchFamily="34" charset="0"/>
                <a:cs typeface="Arial" panose="020B0604020202020204" pitchFamily="34" charset="0"/>
              </a:rPr>
              <a:t>where:</a:t>
            </a:r>
          </a:p>
          <a:p>
            <a:pPr>
              <a:buFontTx/>
              <a:buNone/>
            </a:pPr>
            <a:r>
              <a:rPr lang="en-US" sz="2000" dirty="0"/>
              <a:t>		</a:t>
            </a:r>
          </a:p>
        </p:txBody>
      </p:sp>
      <p:sp>
        <p:nvSpPr>
          <p:cNvPr id="4" name="Title 3"/>
          <p:cNvSpPr>
            <a:spLocks noGrp="1"/>
          </p:cNvSpPr>
          <p:nvPr>
            <p:ph type="title"/>
          </p:nvPr>
        </p:nvSpPr>
        <p:spPr/>
        <p:txBody>
          <a:bodyPr>
            <a:normAutofit/>
          </a:bodyPr>
          <a:lstStyle/>
          <a:p>
            <a:r>
              <a:rPr lang="en-US" b="1" dirty="0"/>
              <a:t>Arbitrage Pricing Theory</a:t>
            </a:r>
            <a:endParaRPr lang="en-CA" dirty="0"/>
          </a:p>
        </p:txBody>
      </p:sp>
      <p:pic>
        <p:nvPicPr>
          <p:cNvPr id="31745" name="Picture 1"/>
          <p:cNvPicPr>
            <a:picLocks noChangeAspect="1" noChangeArrowheads="1"/>
          </p:cNvPicPr>
          <p:nvPr/>
        </p:nvPicPr>
        <p:blipFill>
          <a:blip r:embed="rId3"/>
          <a:srcRect/>
          <a:stretch>
            <a:fillRect/>
          </a:stretch>
        </p:blipFill>
        <p:spPr bwMode="auto">
          <a:xfrm>
            <a:off x="609601" y="3712473"/>
            <a:ext cx="8458200" cy="754105"/>
          </a:xfrm>
          <a:prstGeom prst="rect">
            <a:avLst/>
          </a:prstGeom>
          <a:noFill/>
          <a:ln w="9525">
            <a:noFill/>
            <a:miter lim="800000"/>
            <a:headEnd/>
            <a:tailEnd/>
          </a:ln>
        </p:spPr>
      </p:pic>
      <p:pic>
        <p:nvPicPr>
          <p:cNvPr id="31746" name="Picture 2"/>
          <p:cNvPicPr>
            <a:picLocks noChangeAspect="1" noChangeArrowheads="1"/>
          </p:cNvPicPr>
          <p:nvPr/>
        </p:nvPicPr>
        <p:blipFill>
          <a:blip r:embed="rId4"/>
          <a:srcRect/>
          <a:stretch>
            <a:fillRect/>
          </a:stretch>
        </p:blipFill>
        <p:spPr bwMode="auto">
          <a:xfrm>
            <a:off x="2362200" y="4466578"/>
            <a:ext cx="5534025" cy="1724025"/>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idx="1"/>
          </p:nvPr>
        </p:nvSpPr>
        <p:spPr>
          <a:xfrm>
            <a:off x="781050" y="1473890"/>
            <a:ext cx="7924800" cy="5143500"/>
          </a:xfrm>
        </p:spPr>
        <p:txBody>
          <a:bodyPr>
            <a:normAutofit fontScale="92500"/>
          </a:bodyPr>
          <a:lstStyle/>
          <a:p>
            <a:r>
              <a:rPr lang="en-US" dirty="0">
                <a:latin typeface="Arial" panose="020B0604020202020204" pitchFamily="34" charset="0"/>
                <a:cs typeface="Arial" panose="020B0604020202020204" pitchFamily="34" charset="0"/>
              </a:rPr>
              <a:t>In a multifactor model, the investor chooses the exact number and identity of risk factors, while the APT model does not specify either of them</a:t>
            </a:r>
          </a:p>
          <a:p>
            <a:pPr lvl="1">
              <a:lnSpc>
                <a:spcPct val="120000"/>
              </a:lnSpc>
              <a:buFontTx/>
              <a:buNone/>
            </a:pPr>
            <a:r>
              <a:rPr lang="en-US" i="1" dirty="0">
                <a:latin typeface="Arial" panose="020B0604020202020204" pitchFamily="34" charset="0"/>
                <a:cs typeface="Arial" panose="020B0604020202020204" pitchFamily="34" charset="0"/>
              </a:rPr>
              <a:t>	</a:t>
            </a:r>
            <a:endParaRPr lang="en-US" sz="2600" i="1" dirty="0">
              <a:latin typeface="Arial" panose="020B0604020202020204" pitchFamily="34" charset="0"/>
              <a:cs typeface="Arial" panose="020B0604020202020204" pitchFamily="34" charset="0"/>
            </a:endParaRPr>
          </a:p>
          <a:p>
            <a:pPr eaLnBrk="0" hangingPunct="0">
              <a:spcBef>
                <a:spcPct val="50000"/>
              </a:spcBef>
              <a:buFontTx/>
              <a:buNone/>
            </a:pPr>
            <a:r>
              <a:rPr lang="en-US"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where: </a:t>
            </a:r>
          </a:p>
          <a:p>
            <a:pPr eaLnBrk="0" hangingPunct="0">
              <a:lnSpc>
                <a:spcPct val="60000"/>
              </a:lnSpc>
              <a:spcBef>
                <a:spcPct val="50000"/>
              </a:spcBef>
              <a:buFontTx/>
              <a:buNone/>
            </a:pPr>
            <a:r>
              <a:rPr lang="en-US" sz="2400" i="1" dirty="0">
                <a:latin typeface="Arial" panose="020B0604020202020204" pitchFamily="34" charset="0"/>
                <a:cs typeface="Arial" panose="020B0604020202020204" pitchFamily="34" charset="0"/>
              </a:rPr>
              <a:t>		    </a:t>
            </a:r>
            <a:r>
              <a:rPr lang="en-US" sz="2200" i="1" dirty="0">
                <a:latin typeface="Arial" panose="020B0604020202020204" pitchFamily="34" charset="0"/>
                <a:cs typeface="Arial" panose="020B0604020202020204" pitchFamily="34" charset="0"/>
              </a:rPr>
              <a:t>F</a:t>
            </a:r>
            <a:r>
              <a:rPr lang="en-US" sz="2200" i="1" baseline="-25000" dirty="0">
                <a:latin typeface="Arial" panose="020B0604020202020204" pitchFamily="34" charset="0"/>
                <a:cs typeface="Arial" panose="020B0604020202020204" pitchFamily="34" charset="0"/>
              </a:rPr>
              <a:t>it</a:t>
            </a:r>
            <a:r>
              <a:rPr lang="en-US" sz="2200" i="1"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Period </a:t>
            </a:r>
            <a:r>
              <a:rPr lang="en-US" sz="2200" i="1" dirty="0">
                <a:latin typeface="Arial" panose="020B0604020202020204" pitchFamily="34" charset="0"/>
                <a:cs typeface="Arial" panose="020B0604020202020204" pitchFamily="34" charset="0"/>
              </a:rPr>
              <a:t>t</a:t>
            </a:r>
            <a:r>
              <a:rPr lang="en-US" sz="2200" dirty="0">
                <a:latin typeface="Arial" panose="020B0604020202020204" pitchFamily="34" charset="0"/>
                <a:cs typeface="Arial" panose="020B0604020202020204" pitchFamily="34" charset="0"/>
              </a:rPr>
              <a:t> return to the </a:t>
            </a:r>
            <a:r>
              <a:rPr lang="en-US" sz="2200" i="1" dirty="0" err="1">
                <a:latin typeface="Arial" panose="020B0604020202020204" pitchFamily="34" charset="0"/>
                <a:cs typeface="Arial" panose="020B0604020202020204" pitchFamily="34" charset="0"/>
              </a:rPr>
              <a:t>j</a:t>
            </a:r>
            <a:r>
              <a:rPr lang="en-US" sz="2200" dirty="0" err="1">
                <a:latin typeface="Arial" panose="020B0604020202020204" pitchFamily="34" charset="0"/>
                <a:cs typeface="Arial" panose="020B0604020202020204" pitchFamily="34" charset="0"/>
              </a:rPr>
              <a:t>th</a:t>
            </a:r>
            <a:r>
              <a:rPr lang="en-US" sz="2200" dirty="0">
                <a:latin typeface="Arial" panose="020B0604020202020204" pitchFamily="34" charset="0"/>
                <a:cs typeface="Arial" panose="020B0604020202020204" pitchFamily="34" charset="0"/>
              </a:rPr>
              <a:t> designated risk factor </a:t>
            </a:r>
          </a:p>
          <a:p>
            <a:pPr eaLnBrk="0" hangingPunct="0">
              <a:spcBef>
                <a:spcPct val="50000"/>
              </a:spcBef>
              <a:buFontTx/>
              <a:buNone/>
            </a:pP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R</a:t>
            </a:r>
            <a:r>
              <a:rPr lang="en-US" sz="2200" i="1" baseline="-25000" dirty="0" err="1">
                <a:latin typeface="Arial" panose="020B0604020202020204" pitchFamily="34" charset="0"/>
                <a:cs typeface="Arial" panose="020B0604020202020204" pitchFamily="34" charset="0"/>
              </a:rPr>
              <a:t>it</a:t>
            </a:r>
            <a:r>
              <a:rPr lang="en-US" sz="2200" i="1" baseline="-25000" dirty="0">
                <a:latin typeface="Arial" panose="020B0604020202020204" pitchFamily="34" charset="0"/>
                <a:cs typeface="Arial" panose="020B0604020202020204" pitchFamily="34" charset="0"/>
              </a:rPr>
              <a:t> </a:t>
            </a:r>
            <a:r>
              <a:rPr lang="en-US" sz="2200" i="1" dirty="0">
                <a:latin typeface="Arial" panose="020B0604020202020204" pitchFamily="34" charset="0"/>
                <a:cs typeface="Arial" panose="020B0604020202020204" pitchFamily="34" charset="0"/>
              </a:rPr>
              <a:t>=	S</a:t>
            </a:r>
            <a:r>
              <a:rPr lang="en-US" sz="2200" dirty="0">
                <a:latin typeface="Arial" panose="020B0604020202020204" pitchFamily="34" charset="0"/>
                <a:cs typeface="Arial" panose="020B0604020202020204" pitchFamily="34" charset="0"/>
              </a:rPr>
              <a:t>ecurity </a:t>
            </a:r>
            <a:r>
              <a:rPr lang="en-US" sz="2200" i="1" dirty="0">
                <a:latin typeface="Arial" panose="020B0604020202020204" pitchFamily="34" charset="0"/>
                <a:cs typeface="Arial" panose="020B0604020202020204" pitchFamily="34" charset="0"/>
              </a:rPr>
              <a:t>i’s</a:t>
            </a:r>
            <a:r>
              <a:rPr lang="en-US" sz="2200" dirty="0">
                <a:latin typeface="Arial" panose="020B0604020202020204" pitchFamily="34" charset="0"/>
                <a:cs typeface="Arial" panose="020B0604020202020204" pitchFamily="34" charset="0"/>
              </a:rPr>
              <a:t> return that can be measured as either a 			nominal or excess return to Security </a:t>
            </a:r>
            <a:r>
              <a:rPr lang="en-US" sz="2200" i="1" dirty="0">
                <a:latin typeface="Arial" panose="020B0604020202020204" pitchFamily="34" charset="0"/>
                <a:cs typeface="Arial" panose="020B0604020202020204" pitchFamily="34" charset="0"/>
              </a:rPr>
              <a:t>i</a:t>
            </a:r>
          </a:p>
          <a:p>
            <a:pPr lvl="1">
              <a:lnSpc>
                <a:spcPct val="120000"/>
              </a:lnSpc>
              <a:buFontTx/>
              <a:buNone/>
            </a:pPr>
            <a:endParaRPr lang="en-US" sz="2200" i="1" baseline="-25000" dirty="0"/>
          </a:p>
          <a:p>
            <a:endParaRPr lang="en-US" dirty="0"/>
          </a:p>
        </p:txBody>
      </p:sp>
      <p:sp>
        <p:nvSpPr>
          <p:cNvPr id="4" name="Title 3"/>
          <p:cNvSpPr>
            <a:spLocks noGrp="1"/>
          </p:cNvSpPr>
          <p:nvPr>
            <p:ph type="title"/>
          </p:nvPr>
        </p:nvSpPr>
        <p:spPr/>
        <p:txBody>
          <a:bodyPr>
            <a:normAutofit fontScale="90000"/>
          </a:bodyPr>
          <a:lstStyle/>
          <a:p>
            <a:r>
              <a:rPr lang="en-CA" dirty="0"/>
              <a:t>Multifactor Models and Risk Estimation</a:t>
            </a:r>
          </a:p>
        </p:txBody>
      </p:sp>
      <p:pic>
        <p:nvPicPr>
          <p:cNvPr id="74754" name="Picture 2"/>
          <p:cNvPicPr>
            <a:picLocks noChangeAspect="1" noChangeArrowheads="1"/>
          </p:cNvPicPr>
          <p:nvPr/>
        </p:nvPicPr>
        <p:blipFill>
          <a:blip r:embed="rId2"/>
          <a:srcRect/>
          <a:stretch>
            <a:fillRect/>
          </a:stretch>
        </p:blipFill>
        <p:spPr bwMode="auto">
          <a:xfrm>
            <a:off x="1524000" y="3657600"/>
            <a:ext cx="6675574" cy="560678"/>
          </a:xfrm>
          <a:prstGeom prst="rect">
            <a:avLst/>
          </a:prstGeom>
          <a:noFill/>
          <a:ln w="9525">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Topic 6: Bond Fundamentals and Valuation </a:t>
            </a:r>
          </a:p>
        </p:txBody>
      </p:sp>
    </p:spTree>
    <p:extLst>
      <p:ext uri="{BB962C8B-B14F-4D97-AF65-F5344CB8AC3E}">
        <p14:creationId xmlns:p14="http://schemas.microsoft.com/office/powerpoint/2010/main" val="3448479922"/>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20000"/>
          </a:bodyPr>
          <a:lstStyle/>
          <a:p>
            <a:pPr marL="0" indent="0">
              <a:buNone/>
            </a:pPr>
            <a:r>
              <a:rPr lang="en-US" dirty="0"/>
              <a:t>12.1 Basic Features of a Bond</a:t>
            </a:r>
          </a:p>
          <a:p>
            <a:pPr marL="0" indent="0">
              <a:buNone/>
            </a:pPr>
            <a:endParaRPr lang="en-US" dirty="0"/>
          </a:p>
          <a:p>
            <a:pPr marL="0" indent="0">
              <a:buNone/>
            </a:pPr>
            <a:r>
              <a:rPr lang="en-US" dirty="0"/>
              <a:t>12.2 The Global Bond Market Structure</a:t>
            </a:r>
          </a:p>
          <a:p>
            <a:pPr marL="0" indent="0">
              <a:buNone/>
            </a:pPr>
            <a:endParaRPr lang="en-US" dirty="0"/>
          </a:p>
          <a:p>
            <a:pPr marL="0" indent="0">
              <a:buNone/>
            </a:pPr>
            <a:r>
              <a:rPr lang="en-US" dirty="0"/>
              <a:t>12.3 Survey of Bond Issues</a:t>
            </a:r>
          </a:p>
          <a:p>
            <a:pPr marL="0" indent="0">
              <a:buNone/>
            </a:pPr>
            <a:endParaRPr lang="en-US" dirty="0"/>
          </a:p>
          <a:p>
            <a:pPr marL="0" indent="0">
              <a:buNone/>
            </a:pPr>
            <a:r>
              <a:rPr lang="en-US" dirty="0"/>
              <a:t>12.4 Bond Yield Curves</a:t>
            </a:r>
          </a:p>
          <a:p>
            <a:pPr marL="0" indent="0">
              <a:buNone/>
            </a:pPr>
            <a:endParaRPr lang="en-US" dirty="0"/>
          </a:p>
          <a:p>
            <a:pPr marL="0" indent="0">
              <a:buNone/>
            </a:pPr>
            <a:r>
              <a:rPr lang="en-US" dirty="0"/>
              <a:t>12.5 Bond Valuation and Yields</a:t>
            </a:r>
          </a:p>
          <a:p>
            <a:pPr marL="0" indent="0">
              <a:buNone/>
            </a:pPr>
            <a:endParaRPr lang="en-US" dirty="0"/>
          </a:p>
          <a:p>
            <a:pPr marL="0" indent="0">
              <a:buNone/>
            </a:pPr>
            <a:r>
              <a:rPr lang="en-US" dirty="0"/>
              <a:t>13.1 Bond Analysis Tools</a:t>
            </a:r>
          </a:p>
        </p:txBody>
      </p:sp>
      <p:sp>
        <p:nvSpPr>
          <p:cNvPr id="3" name="Title 2"/>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1469312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12.3.3 Municipal Bonds</a:t>
            </a:r>
          </a:p>
        </p:txBody>
      </p:sp>
      <p:sp>
        <p:nvSpPr>
          <p:cNvPr id="3" name="Content Placeholder 2"/>
          <p:cNvSpPr>
            <a:spLocks noGrp="1"/>
          </p:cNvSpPr>
          <p:nvPr>
            <p:ph idx="1"/>
          </p:nvPr>
        </p:nvSpPr>
        <p:spPr/>
        <p:txBody>
          <a:bodyPr>
            <a:normAutofit/>
          </a:bodyPr>
          <a:lstStyle/>
          <a:p>
            <a:r>
              <a:rPr lang="en-US" sz="2400" noProof="0" dirty="0">
                <a:latin typeface="Arial" panose="020B0604020202020204" pitchFamily="34" charset="0"/>
                <a:cs typeface="Arial" panose="020B0604020202020204" pitchFamily="34" charset="0"/>
              </a:rPr>
              <a:t>Types:</a:t>
            </a:r>
          </a:p>
          <a:p>
            <a:pPr lvl="1"/>
            <a:r>
              <a:rPr lang="en-US" sz="2400" noProof="0" dirty="0">
                <a:latin typeface="Arial" panose="020B0604020202020204" pitchFamily="34" charset="0"/>
                <a:cs typeface="Arial" panose="020B0604020202020204" pitchFamily="34" charset="0"/>
              </a:rPr>
              <a:t>General obligation (GO) bonds</a:t>
            </a:r>
          </a:p>
          <a:p>
            <a:pPr lvl="1"/>
            <a:r>
              <a:rPr lang="en-US" sz="2400" noProof="0" dirty="0">
                <a:latin typeface="Arial" panose="020B0604020202020204" pitchFamily="34" charset="0"/>
                <a:cs typeface="Arial" panose="020B0604020202020204" pitchFamily="34" charset="0"/>
              </a:rPr>
              <a:t>Revenue bonds</a:t>
            </a:r>
          </a:p>
          <a:p>
            <a:pPr lvl="1"/>
            <a:r>
              <a:rPr lang="en-US" sz="2400" noProof="0" dirty="0">
                <a:latin typeface="Arial" panose="020B0604020202020204" pitchFamily="34" charset="0"/>
                <a:cs typeface="Arial" panose="020B0604020202020204" pitchFamily="34" charset="0"/>
              </a:rPr>
              <a:t>Interest payments are exempt from federal income tax</a:t>
            </a:r>
          </a:p>
          <a:p>
            <a:r>
              <a:rPr lang="en-US" sz="2400" noProof="0" dirty="0">
                <a:latin typeface="Arial" panose="020B0604020202020204" pitchFamily="34" charset="0"/>
                <a:cs typeface="Arial" panose="020B0604020202020204" pitchFamily="34" charset="0"/>
              </a:rPr>
              <a:t>Convert the tax-free yield of a municipal to an equivalent taxable yield (ETY) as follows:</a:t>
            </a:r>
          </a:p>
          <a:p>
            <a:endParaRPr lang="en-US" sz="2400" noProof="0" dirty="0">
              <a:latin typeface="Arial" panose="020B0604020202020204" pitchFamily="34" charset="0"/>
              <a:cs typeface="Arial" panose="020B0604020202020204" pitchFamily="34" charset="0"/>
            </a:endParaRPr>
          </a:p>
          <a:p>
            <a:pPr>
              <a:buNone/>
            </a:pPr>
            <a:r>
              <a:rPr lang="en-US" sz="2400" noProof="0" dirty="0">
                <a:latin typeface="Arial" panose="020B0604020202020204" pitchFamily="34" charset="0"/>
                <a:cs typeface="Arial" panose="020B0604020202020204" pitchFamily="34" charset="0"/>
              </a:rPr>
              <a:t>	</a:t>
            </a:r>
          </a:p>
          <a:p>
            <a:pPr>
              <a:buNone/>
            </a:pPr>
            <a:r>
              <a:rPr lang="en-US" sz="2400" noProof="0" dirty="0">
                <a:latin typeface="Arial" panose="020B0604020202020204" pitchFamily="34" charset="0"/>
                <a:cs typeface="Arial" panose="020B0604020202020204" pitchFamily="34" charset="0"/>
              </a:rPr>
              <a:t>Where</a:t>
            </a:r>
          </a:p>
          <a:p>
            <a:pPr>
              <a:buNone/>
            </a:pPr>
            <a:r>
              <a:rPr lang="en-US" sz="2400" noProof="0" dirty="0">
                <a:latin typeface="Arial" panose="020B0604020202020204" pitchFamily="34" charset="0"/>
                <a:cs typeface="Arial" panose="020B0604020202020204" pitchFamily="34" charset="0"/>
              </a:rPr>
              <a:t>	ETY = equivalent taxable yield</a:t>
            </a:r>
          </a:p>
          <a:p>
            <a:pPr>
              <a:buNone/>
            </a:pPr>
            <a:r>
              <a:rPr lang="en-US" sz="2400" noProof="0" dirty="0">
                <a:latin typeface="Arial" panose="020B0604020202020204" pitchFamily="34" charset="0"/>
                <a:cs typeface="Arial" panose="020B0604020202020204" pitchFamily="34" charset="0"/>
              </a:rPr>
              <a:t>	i = yield of the municipal obligations</a:t>
            </a:r>
          </a:p>
          <a:p>
            <a:pPr>
              <a:buNone/>
            </a:pPr>
            <a:r>
              <a:rPr lang="en-US" sz="2400" noProof="0" dirty="0">
                <a:latin typeface="Arial" panose="020B0604020202020204" pitchFamily="34" charset="0"/>
                <a:cs typeface="Arial" panose="020B0604020202020204" pitchFamily="34" charset="0"/>
              </a:rPr>
              <a:t>	t = marginal tax rate of the investor</a:t>
            </a:r>
          </a:p>
        </p:txBody>
      </p:sp>
      <p:graphicFrame>
        <p:nvGraphicFramePr>
          <p:cNvPr id="5" name="Object 4">
            <a:extLst>
              <a:ext uri="{FF2B5EF4-FFF2-40B4-BE49-F238E27FC236}">
                <a16:creationId xmlns:a16="http://schemas.microsoft.com/office/drawing/2014/main" id="{BF54420D-3BF3-4908-920F-1FC25F0B40C4}"/>
              </a:ext>
            </a:extLst>
          </p:cNvPr>
          <p:cNvGraphicFramePr>
            <a:graphicFrameLocks noChangeAspect="1"/>
          </p:cNvGraphicFramePr>
          <p:nvPr/>
        </p:nvGraphicFramePr>
        <p:xfrm>
          <a:off x="3276600" y="3886200"/>
          <a:ext cx="1889937" cy="914400"/>
        </p:xfrm>
        <a:graphic>
          <a:graphicData uri="http://schemas.openxmlformats.org/presentationml/2006/ole">
            <mc:AlternateContent xmlns:mc="http://schemas.openxmlformats.org/markup-compatibility/2006">
              <mc:Choice xmlns:v="urn:schemas-microsoft-com:vml" Requires="v">
                <p:oleObj spid="_x0000_s33798" name="Equation" r:id="rId3" imgW="812520" imgH="393480" progId="Equation.DSMT4">
                  <p:embed/>
                </p:oleObj>
              </mc:Choice>
              <mc:Fallback>
                <p:oleObj name="Equation" r:id="rId3" imgW="812520" imgH="393480" progId="Equation.DSMT4">
                  <p:embed/>
                  <p:pic>
                    <p:nvPicPr>
                      <p:cNvPr id="5" name="Object 4">
                        <a:extLst>
                          <a:ext uri="{FF2B5EF4-FFF2-40B4-BE49-F238E27FC236}">
                            <a16:creationId xmlns:a16="http://schemas.microsoft.com/office/drawing/2014/main" id="{BF54420D-3BF3-4908-920F-1FC25F0B40C4}"/>
                          </a:ext>
                        </a:extLst>
                      </p:cNvPr>
                      <p:cNvPicPr/>
                      <p:nvPr/>
                    </p:nvPicPr>
                    <p:blipFill>
                      <a:blip r:embed="rId4"/>
                      <a:stretch>
                        <a:fillRect/>
                      </a:stretch>
                    </p:blipFill>
                    <p:spPr>
                      <a:xfrm>
                        <a:off x="3276600" y="3886200"/>
                        <a:ext cx="1889937" cy="914400"/>
                      </a:xfrm>
                      <a:prstGeom prst="rect">
                        <a:avLst/>
                      </a:prstGeom>
                    </p:spPr>
                  </p:pic>
                </p:oleObj>
              </mc:Fallback>
            </mc:AlternateContent>
          </a:graphicData>
        </a:graphic>
      </p:graphicFrame>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General Formula</a:t>
            </a:r>
          </a:p>
          <a:p>
            <a:endParaRPr lang="en-US" dirty="0"/>
          </a:p>
        </p:txBody>
      </p:sp>
      <p:sp>
        <p:nvSpPr>
          <p:cNvPr id="3" name="Title 2"/>
          <p:cNvSpPr>
            <a:spLocks noGrp="1"/>
          </p:cNvSpPr>
          <p:nvPr>
            <p:ph type="title"/>
          </p:nvPr>
        </p:nvSpPr>
        <p:spPr/>
        <p:txBody>
          <a:bodyPr/>
          <a:lstStyle/>
          <a:p>
            <a:r>
              <a:rPr lang="en-US" dirty="0"/>
              <a:t>‘Implied’ Future Interest Rates</a:t>
            </a:r>
          </a:p>
        </p:txBody>
      </p:sp>
      <p:graphicFrame>
        <p:nvGraphicFramePr>
          <p:cNvPr id="231426" name="Object 2"/>
          <p:cNvGraphicFramePr>
            <a:graphicFrameLocks noChangeAspect="1"/>
          </p:cNvGraphicFramePr>
          <p:nvPr/>
        </p:nvGraphicFramePr>
        <p:xfrm>
          <a:off x="2514600" y="2286000"/>
          <a:ext cx="3994150" cy="1876425"/>
        </p:xfrm>
        <a:graphic>
          <a:graphicData uri="http://schemas.openxmlformats.org/presentationml/2006/ole">
            <mc:AlternateContent xmlns:mc="http://schemas.openxmlformats.org/markup-compatibility/2006">
              <mc:Choice xmlns:v="urn:schemas-microsoft-com:vml" Requires="v">
                <p:oleObj spid="_x0000_s34826" name="Equation" r:id="rId3" imgW="1143000" imgH="533160" progId="Equation.DSMT4">
                  <p:embed/>
                </p:oleObj>
              </mc:Choice>
              <mc:Fallback>
                <p:oleObj name="Equation" r:id="rId3" imgW="1143000" imgH="533160" progId="Equation.DSMT4">
                  <p:embed/>
                  <p:pic>
                    <p:nvPicPr>
                      <p:cNvPr id="2314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286000"/>
                        <a:ext cx="3994150" cy="187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nvGraphicFramePr>
        <p:xfrm>
          <a:off x="2928938" y="4471988"/>
          <a:ext cx="2671762" cy="866775"/>
        </p:xfrm>
        <a:graphic>
          <a:graphicData uri="http://schemas.openxmlformats.org/presentationml/2006/ole">
            <mc:AlternateContent xmlns:mc="http://schemas.openxmlformats.org/markup-compatibility/2006">
              <mc:Choice xmlns:v="urn:schemas-microsoft-com:vml" Requires="v">
                <p:oleObj spid="_x0000_s34827" name="Equation" r:id="rId5" imgW="2120760" imgH="685800" progId="Equation.DSMT4">
                  <p:embed/>
                </p:oleObj>
              </mc:Choice>
              <mc:Fallback>
                <p:oleObj name="Equation" r:id="rId5" imgW="2120760" imgH="685800" progId="Equation.DSMT4">
                  <p:embed/>
                  <p:pic>
                    <p:nvPicPr>
                      <p:cNvPr id="4" name="Object 3"/>
                      <p:cNvPicPr>
                        <a:picLocks noChangeAspect="1" noChangeArrowheads="1"/>
                      </p:cNvPicPr>
                      <p:nvPr/>
                    </p:nvPicPr>
                    <p:blipFill>
                      <a:blip r:embed="rId6"/>
                      <a:srcRect/>
                      <a:stretch>
                        <a:fillRect/>
                      </a:stretch>
                    </p:blipFill>
                    <p:spPr bwMode="auto">
                      <a:xfrm>
                        <a:off x="2928938" y="4471988"/>
                        <a:ext cx="2671762"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dirty="0"/>
              <a:t>12.5 Bond Valuation and Yields with Semiannual Coupons</a:t>
            </a:r>
          </a:p>
        </p:txBody>
      </p:sp>
      <p:sp>
        <p:nvSpPr>
          <p:cNvPr id="3" name="Content Placeholder 2"/>
          <p:cNvSpPr>
            <a:spLocks noGrp="1"/>
          </p:cNvSpPr>
          <p:nvPr>
            <p:ph idx="1"/>
          </p:nvPr>
        </p:nvSpPr>
        <p:spPr/>
        <p:txBody>
          <a:bodyPr>
            <a:normAutofit fontScale="92500" lnSpcReduction="20000"/>
          </a:bodyPr>
          <a:lstStyle/>
          <a:p>
            <a:r>
              <a:rPr lang="en-US" noProof="0" dirty="0">
                <a:latin typeface="Arial" panose="020B0604020202020204" pitchFamily="34" charset="0"/>
                <a:cs typeface="Arial" panose="020B0604020202020204" pitchFamily="34" charset="0"/>
              </a:rPr>
              <a:t>The valuation formula can be adjusted by converting all of the relevant variables to a periodic basis</a:t>
            </a:r>
          </a:p>
          <a:p>
            <a:r>
              <a:rPr lang="en-US" noProof="0" dirty="0">
                <a:latin typeface="Arial" panose="020B0604020202020204" pitchFamily="34" charset="0"/>
                <a:cs typeface="Arial" panose="020B0604020202020204" pitchFamily="34" charset="0"/>
              </a:rPr>
              <a:t>So, the formula for valuing a bond making semiannual payments becomes:</a:t>
            </a:r>
          </a:p>
          <a:p>
            <a:endParaRPr lang="en-US" noProof="0" dirty="0">
              <a:latin typeface="Arial" panose="020B0604020202020204" pitchFamily="34" charset="0"/>
              <a:cs typeface="Arial" panose="020B0604020202020204" pitchFamily="34" charset="0"/>
            </a:endParaRPr>
          </a:p>
          <a:p>
            <a:endParaRPr lang="en-US" noProof="0" dirty="0">
              <a:latin typeface="Arial" panose="020B0604020202020204" pitchFamily="34" charset="0"/>
              <a:cs typeface="Arial" panose="020B0604020202020204" pitchFamily="34" charset="0"/>
            </a:endParaRPr>
          </a:p>
          <a:p>
            <a:endParaRPr lang="en-US" noProof="0" dirty="0">
              <a:latin typeface="Arial" panose="020B0604020202020204" pitchFamily="34" charset="0"/>
              <a:cs typeface="Arial" panose="020B0604020202020204" pitchFamily="34" charset="0"/>
            </a:endParaRPr>
          </a:p>
          <a:p>
            <a:pPr>
              <a:buNone/>
            </a:pPr>
            <a:r>
              <a:rPr lang="en-US" noProof="0" dirty="0">
                <a:latin typeface="Arial" panose="020B0604020202020204" pitchFamily="34" charset="0"/>
                <a:cs typeface="Arial" panose="020B0604020202020204" pitchFamily="34" charset="0"/>
              </a:rPr>
              <a:t>	</a:t>
            </a:r>
            <a:r>
              <a:rPr lang="en-US" sz="2200" noProof="0" dirty="0">
                <a:latin typeface="Arial" panose="020B0604020202020204" pitchFamily="34" charset="0"/>
                <a:cs typeface="Arial" panose="020B0604020202020204" pitchFamily="34" charset="0"/>
              </a:rPr>
              <a:t>Where:</a:t>
            </a:r>
          </a:p>
          <a:p>
            <a:pPr lvl="1">
              <a:buNone/>
            </a:pPr>
            <a:r>
              <a:rPr lang="en-US" sz="2200" noProof="0" dirty="0">
                <a:latin typeface="Arial" panose="020B0604020202020204" pitchFamily="34" charset="0"/>
                <a:cs typeface="Arial" panose="020B0604020202020204" pitchFamily="34" charset="0"/>
              </a:rPr>
              <a:t>C = </a:t>
            </a:r>
            <a:r>
              <a:rPr lang="en-US" sz="2200" i="1" noProof="0" dirty="0">
                <a:latin typeface="Arial" panose="020B0604020202020204" pitchFamily="34" charset="0"/>
                <a:cs typeface="Arial" panose="020B0604020202020204" pitchFamily="34" charset="0"/>
              </a:rPr>
              <a:t>period</a:t>
            </a:r>
            <a:r>
              <a:rPr lang="en-US" sz="2200" noProof="0" dirty="0">
                <a:latin typeface="Arial" panose="020B0604020202020204" pitchFamily="34" charset="0"/>
                <a:cs typeface="Arial" panose="020B0604020202020204" pitchFamily="34" charset="0"/>
              </a:rPr>
              <a:t> coupon rate</a:t>
            </a:r>
          </a:p>
          <a:p>
            <a:pPr lvl="1">
              <a:buNone/>
            </a:pPr>
            <a:r>
              <a:rPr lang="en-US" sz="2200" noProof="0" dirty="0">
                <a:latin typeface="Arial" panose="020B0604020202020204" pitchFamily="34" charset="0"/>
                <a:cs typeface="Arial" panose="020B0604020202020204" pitchFamily="34" charset="0"/>
              </a:rPr>
              <a:t>i = yield to maturity, stated on a </a:t>
            </a:r>
            <a:r>
              <a:rPr lang="en-US" sz="2200" i="1" noProof="0" dirty="0">
                <a:latin typeface="Arial" panose="020B0604020202020204" pitchFamily="34" charset="0"/>
                <a:cs typeface="Arial" panose="020B0604020202020204" pitchFamily="34" charset="0"/>
              </a:rPr>
              <a:t>period</a:t>
            </a:r>
            <a:r>
              <a:rPr lang="en-US" sz="2200" noProof="0" dirty="0">
                <a:latin typeface="Arial" panose="020B0604020202020204" pitchFamily="34" charset="0"/>
                <a:cs typeface="Arial" panose="020B0604020202020204" pitchFamily="34" charset="0"/>
              </a:rPr>
              <a:t> basis</a:t>
            </a:r>
          </a:p>
          <a:p>
            <a:pPr lvl="1">
              <a:buNone/>
            </a:pPr>
            <a:r>
              <a:rPr lang="en-US" sz="2200" noProof="0" dirty="0">
                <a:latin typeface="Arial" panose="020B0604020202020204" pitchFamily="34" charset="0"/>
                <a:cs typeface="Arial" panose="020B0604020202020204" pitchFamily="34" charset="0"/>
              </a:rPr>
              <a:t>n = maturity date of the bond, stated in </a:t>
            </a:r>
            <a:r>
              <a:rPr lang="en-US" sz="2200" i="1" noProof="0" dirty="0">
                <a:latin typeface="Arial" panose="020B0604020202020204" pitchFamily="34" charset="0"/>
                <a:cs typeface="Arial" panose="020B0604020202020204" pitchFamily="34" charset="0"/>
              </a:rPr>
              <a:t>periods</a:t>
            </a:r>
          </a:p>
          <a:p>
            <a:endParaRPr lang="en-US" noProof="0" dirty="0"/>
          </a:p>
        </p:txBody>
      </p:sp>
      <p:graphicFrame>
        <p:nvGraphicFramePr>
          <p:cNvPr id="5" name="Object 4">
            <a:extLst>
              <a:ext uri="{FF2B5EF4-FFF2-40B4-BE49-F238E27FC236}">
                <a16:creationId xmlns:a16="http://schemas.microsoft.com/office/drawing/2014/main" id="{B2B1E654-79AC-4AE9-A913-708ACDDF38DA}"/>
              </a:ext>
            </a:extLst>
          </p:cNvPr>
          <p:cNvGraphicFramePr>
            <a:graphicFrameLocks noChangeAspect="1"/>
          </p:cNvGraphicFramePr>
          <p:nvPr/>
        </p:nvGraphicFramePr>
        <p:xfrm>
          <a:off x="2273300" y="3783013"/>
          <a:ext cx="3898900" cy="1120775"/>
        </p:xfrm>
        <a:graphic>
          <a:graphicData uri="http://schemas.openxmlformats.org/presentationml/2006/ole">
            <mc:AlternateContent xmlns:mc="http://schemas.openxmlformats.org/markup-compatibility/2006">
              <mc:Choice xmlns:v="urn:schemas-microsoft-com:vml" Requires="v">
                <p:oleObj spid="_x0000_s35846" name="Equation" r:id="rId3" imgW="1676160" imgH="482400" progId="Equation.DSMT4">
                  <p:embed/>
                </p:oleObj>
              </mc:Choice>
              <mc:Fallback>
                <p:oleObj name="Equation" r:id="rId3" imgW="1676160" imgH="482400" progId="Equation.DSMT4">
                  <p:embed/>
                  <p:pic>
                    <p:nvPicPr>
                      <p:cNvPr id="5" name="Object 4">
                        <a:extLst>
                          <a:ext uri="{FF2B5EF4-FFF2-40B4-BE49-F238E27FC236}">
                            <a16:creationId xmlns:a16="http://schemas.microsoft.com/office/drawing/2014/main" id="{B2B1E654-79AC-4AE9-A913-708ACDDF38DA}"/>
                          </a:ext>
                        </a:extLst>
                      </p:cNvPr>
                      <p:cNvPicPr/>
                      <p:nvPr/>
                    </p:nvPicPr>
                    <p:blipFill>
                      <a:blip r:embed="rId4"/>
                      <a:stretch>
                        <a:fillRect/>
                      </a:stretch>
                    </p:blipFill>
                    <p:spPr>
                      <a:xfrm>
                        <a:off x="2273300" y="3783013"/>
                        <a:ext cx="3898900" cy="1120775"/>
                      </a:xfrm>
                      <a:prstGeom prst="rect">
                        <a:avLst/>
                      </a:prstGeom>
                    </p:spPr>
                  </p:pic>
                </p:oleObj>
              </mc:Fallback>
            </mc:AlternateContent>
          </a:graphicData>
        </a:graphic>
      </p:graphicFrame>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dirty="0"/>
              <a:t>12.5 Bond Valuation and Yields with Semiannual Coupons</a:t>
            </a:r>
          </a:p>
        </p:txBody>
      </p:sp>
      <p:sp>
        <p:nvSpPr>
          <p:cNvPr id="3" name="Content Placeholder 2"/>
          <p:cNvSpPr>
            <a:spLocks noGrp="1"/>
          </p:cNvSpPr>
          <p:nvPr>
            <p:ph idx="1"/>
          </p:nvPr>
        </p:nvSpPr>
        <p:spPr/>
        <p:txBody>
          <a:bodyPr>
            <a:normAutofit fontScale="92500" lnSpcReduction="10000"/>
          </a:bodyPr>
          <a:lstStyle/>
          <a:p>
            <a:r>
              <a:rPr lang="en-US" b="1" noProof="0" dirty="0">
                <a:latin typeface="Arial" panose="020B0604020202020204" pitchFamily="34" charset="0"/>
                <a:cs typeface="Arial" panose="020B0604020202020204" pitchFamily="34" charset="0"/>
              </a:rPr>
              <a:t>The Yield (to Maturity YTM) Model </a:t>
            </a:r>
          </a:p>
          <a:p>
            <a:pPr lvl="1"/>
            <a:r>
              <a:rPr lang="en-US" noProof="0" dirty="0">
                <a:latin typeface="Arial" panose="020B0604020202020204" pitchFamily="34" charset="0"/>
                <a:cs typeface="Arial" panose="020B0604020202020204" pitchFamily="34" charset="0"/>
              </a:rPr>
              <a:t>Instead of determining the value of a bond in dollar terms, investors often price bonds in terms of their yields—the promised rates of return on bonds under certain assumptions</a:t>
            </a:r>
          </a:p>
          <a:p>
            <a:pPr lvl="1"/>
            <a:r>
              <a:rPr lang="en-US" noProof="0" dirty="0">
                <a:latin typeface="Arial" panose="020B0604020202020204" pitchFamily="34" charset="0"/>
                <a:cs typeface="Arial" panose="020B0604020202020204" pitchFamily="34" charset="0"/>
              </a:rPr>
              <a:t>To compute an expected yield, use the observed current market price (MP</a:t>
            </a:r>
            <a:r>
              <a:rPr lang="en-US" sz="800" noProof="0" dirty="0">
                <a:latin typeface="Arial" panose="020B0604020202020204" pitchFamily="34" charset="0"/>
                <a:cs typeface="Arial" panose="020B0604020202020204" pitchFamily="34" charset="0"/>
              </a:rPr>
              <a:t>0</a:t>
            </a:r>
            <a:r>
              <a:rPr lang="en-US" noProof="0" dirty="0">
                <a:latin typeface="Arial" panose="020B0604020202020204" pitchFamily="34" charset="0"/>
                <a:cs typeface="Arial" panose="020B0604020202020204" pitchFamily="34" charset="0"/>
              </a:rPr>
              <a:t>) and the promised cash flows to compute the expected yield on the bond</a:t>
            </a:r>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dirty="0"/>
              <a:t>12.5 Computing Other Bond Yield Measures</a:t>
            </a:r>
          </a:p>
        </p:txBody>
      </p:sp>
      <p:sp>
        <p:nvSpPr>
          <p:cNvPr id="3" name="Content Placeholder 2"/>
          <p:cNvSpPr>
            <a:spLocks noGrp="1"/>
          </p:cNvSpPr>
          <p:nvPr>
            <p:ph idx="1"/>
          </p:nvPr>
        </p:nvSpPr>
        <p:spPr/>
        <p:txBody>
          <a:bodyPr>
            <a:normAutofit fontScale="92500" lnSpcReduction="10000"/>
          </a:bodyPr>
          <a:lstStyle/>
          <a:p>
            <a:r>
              <a:rPr lang="en-US" b="1" noProof="0" dirty="0">
                <a:latin typeface="Arial" panose="020B0604020202020204" pitchFamily="34" charset="0"/>
                <a:cs typeface="Arial" panose="020B0604020202020204" pitchFamily="34" charset="0"/>
              </a:rPr>
              <a:t>Current Yield </a:t>
            </a:r>
          </a:p>
          <a:p>
            <a:pPr lvl="1"/>
            <a:r>
              <a:rPr lang="en-US" noProof="0" dirty="0">
                <a:latin typeface="Arial" panose="020B0604020202020204" pitchFamily="34" charset="0"/>
                <a:cs typeface="Arial" panose="020B0604020202020204" pitchFamily="34" charset="0"/>
              </a:rPr>
              <a:t>A measure of how much of the investor’s return comes in the form of annual cash payments would be to take the ratio of the bond’s annual coupon and its current price</a:t>
            </a:r>
          </a:p>
          <a:p>
            <a:pPr lvl="1"/>
            <a:endParaRPr lang="en-US" noProof="0" dirty="0">
              <a:latin typeface="Arial" panose="020B0604020202020204" pitchFamily="34" charset="0"/>
              <a:cs typeface="Arial" panose="020B0604020202020204" pitchFamily="34" charset="0"/>
            </a:endParaRPr>
          </a:p>
          <a:p>
            <a:pPr lvl="1"/>
            <a:endParaRPr lang="en-US" noProof="0" dirty="0">
              <a:latin typeface="Arial" panose="020B0604020202020204" pitchFamily="34" charset="0"/>
              <a:cs typeface="Arial" panose="020B0604020202020204" pitchFamily="34" charset="0"/>
            </a:endParaRPr>
          </a:p>
          <a:p>
            <a:pPr lvl="1">
              <a:buNone/>
            </a:pPr>
            <a:r>
              <a:rPr lang="en-US" sz="2400" noProof="0" dirty="0">
                <a:latin typeface="Arial" panose="020B0604020202020204" pitchFamily="34" charset="0"/>
                <a:cs typeface="Arial" panose="020B0604020202020204" pitchFamily="34" charset="0"/>
              </a:rPr>
              <a:t>Where </a:t>
            </a:r>
          </a:p>
          <a:p>
            <a:pPr lvl="2">
              <a:buNone/>
            </a:pPr>
            <a:r>
              <a:rPr lang="en-US" noProof="0" dirty="0">
                <a:latin typeface="Arial" panose="020B0604020202020204" pitchFamily="34" charset="0"/>
                <a:cs typeface="Arial" panose="020B0604020202020204" pitchFamily="34" charset="0"/>
              </a:rPr>
              <a:t>C is the fixed annual coupon </a:t>
            </a:r>
          </a:p>
          <a:p>
            <a:pPr lvl="2">
              <a:buNone/>
            </a:pPr>
            <a:r>
              <a:rPr lang="en-US" noProof="0" dirty="0">
                <a:latin typeface="Arial" panose="020B0604020202020204" pitchFamily="34" charset="0"/>
                <a:cs typeface="Arial" panose="020B0604020202020204" pitchFamily="34" charset="0"/>
              </a:rPr>
              <a:t>MP</a:t>
            </a:r>
            <a:r>
              <a:rPr lang="en-US" baseline="-25000" noProof="0" dirty="0">
                <a:latin typeface="Arial" panose="020B0604020202020204" pitchFamily="34" charset="0"/>
                <a:cs typeface="Arial" panose="020B0604020202020204" pitchFamily="34" charset="0"/>
              </a:rPr>
              <a:t>0</a:t>
            </a:r>
            <a:r>
              <a:rPr lang="en-US" noProof="0" dirty="0">
                <a:latin typeface="Arial" panose="020B0604020202020204" pitchFamily="34" charset="0"/>
                <a:cs typeface="Arial" panose="020B0604020202020204" pitchFamily="34" charset="0"/>
              </a:rPr>
              <a:t> is the bond’s current market price</a:t>
            </a:r>
          </a:p>
          <a:p>
            <a:pPr lvl="1"/>
            <a:endParaRPr lang="en-US" noProof="0" dirty="0"/>
          </a:p>
        </p:txBody>
      </p:sp>
      <p:graphicFrame>
        <p:nvGraphicFramePr>
          <p:cNvPr id="5" name="Object 4">
            <a:extLst>
              <a:ext uri="{FF2B5EF4-FFF2-40B4-BE49-F238E27FC236}">
                <a16:creationId xmlns:a16="http://schemas.microsoft.com/office/drawing/2014/main" id="{E72DF409-6A0F-47ED-A1F5-6F427730B4FD}"/>
              </a:ext>
            </a:extLst>
          </p:cNvPr>
          <p:cNvGraphicFramePr>
            <a:graphicFrameLocks noChangeAspect="1"/>
          </p:cNvGraphicFramePr>
          <p:nvPr/>
        </p:nvGraphicFramePr>
        <p:xfrm>
          <a:off x="3352800" y="3962400"/>
          <a:ext cx="1743075" cy="1003300"/>
        </p:xfrm>
        <a:graphic>
          <a:graphicData uri="http://schemas.openxmlformats.org/presentationml/2006/ole">
            <mc:AlternateContent xmlns:mc="http://schemas.openxmlformats.org/markup-compatibility/2006">
              <mc:Choice xmlns:v="urn:schemas-microsoft-com:vml" Requires="v">
                <p:oleObj spid="_x0000_s36870" name="Equation" r:id="rId3" imgW="749160" imgH="431640" progId="Equation.DSMT4">
                  <p:embed/>
                </p:oleObj>
              </mc:Choice>
              <mc:Fallback>
                <p:oleObj name="Equation" r:id="rId3" imgW="749160" imgH="431640" progId="Equation.DSMT4">
                  <p:embed/>
                  <p:pic>
                    <p:nvPicPr>
                      <p:cNvPr id="5" name="Object 4">
                        <a:extLst>
                          <a:ext uri="{FF2B5EF4-FFF2-40B4-BE49-F238E27FC236}">
                            <a16:creationId xmlns:a16="http://schemas.microsoft.com/office/drawing/2014/main" id="{E72DF409-6A0F-47ED-A1F5-6F427730B4FD}"/>
                          </a:ext>
                        </a:extLst>
                      </p:cNvPr>
                      <p:cNvPicPr/>
                      <p:nvPr/>
                    </p:nvPicPr>
                    <p:blipFill>
                      <a:blip r:embed="rId4"/>
                      <a:stretch>
                        <a:fillRect/>
                      </a:stretch>
                    </p:blipFill>
                    <p:spPr>
                      <a:xfrm>
                        <a:off x="3352800" y="3962400"/>
                        <a:ext cx="1743075" cy="1003300"/>
                      </a:xfrm>
                      <a:prstGeom prst="rect">
                        <a:avLst/>
                      </a:prstGeom>
                    </p:spPr>
                  </p:pic>
                </p:oleObj>
              </mc:Fallback>
            </mc:AlternateContent>
          </a:graphicData>
        </a:graphic>
      </p:graphicFrame>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idx="1"/>
          </p:nvPr>
        </p:nvSpPr>
        <p:spPr>
          <a:noFill/>
        </p:spPr>
        <p:txBody>
          <a:bodyPr lIns="90488" tIns="44450" rIns="90488" bIns="44450">
            <a:normAutofit fontScale="92500" lnSpcReduction="10000"/>
          </a:bodyPr>
          <a:lstStyle/>
          <a:p>
            <a:pPr marL="0" lvl="0" indent="0">
              <a:buNone/>
            </a:pPr>
            <a:r>
              <a:rPr lang="en-US" dirty="0"/>
              <a:t>General Information/Study Suggestions</a:t>
            </a:r>
          </a:p>
          <a:p>
            <a:pPr marL="0" lvl="0" indent="0">
              <a:buNone/>
            </a:pPr>
            <a:endParaRPr lang="en-US" dirty="0"/>
          </a:p>
          <a:p>
            <a:pPr marL="0" lvl="0" indent="0">
              <a:buNone/>
            </a:pPr>
            <a:r>
              <a:rPr lang="en-US" dirty="0"/>
              <a:t>Topics</a:t>
            </a:r>
          </a:p>
          <a:p>
            <a:pPr marL="0" lvl="0" indent="0">
              <a:buNone/>
            </a:pPr>
            <a:endParaRPr lang="en-US" dirty="0"/>
          </a:p>
          <a:p>
            <a:pPr marL="742950" lvl="0" indent="-742950">
              <a:buFont typeface="+mj-lt"/>
              <a:buAutoNum type="arabicPeriod" startAt="5"/>
            </a:pPr>
            <a:r>
              <a:rPr lang="en-US" dirty="0"/>
              <a:t>Asset Pricing Models</a:t>
            </a:r>
          </a:p>
          <a:p>
            <a:pPr marL="742950" lvl="0" indent="-742950">
              <a:buFont typeface="+mj-lt"/>
              <a:buAutoNum type="arabicPeriod" startAt="5"/>
            </a:pPr>
            <a:r>
              <a:rPr lang="en-US" dirty="0"/>
              <a:t>Bond Fundamentals and Valuation </a:t>
            </a:r>
          </a:p>
          <a:p>
            <a:pPr marL="742950" lvl="0" indent="-742950">
              <a:buFont typeface="+mj-lt"/>
              <a:buAutoNum type="arabicPeriod" startAt="5"/>
            </a:pPr>
            <a:r>
              <a:rPr lang="en-US" dirty="0"/>
              <a:t>Equity Valuation</a:t>
            </a:r>
          </a:p>
          <a:p>
            <a:pPr marL="742950" lvl="0" indent="-742950">
              <a:buFont typeface="+mj-lt"/>
              <a:buAutoNum type="arabicPeriod" startAt="5"/>
            </a:pPr>
            <a:r>
              <a:rPr lang="en-US" dirty="0"/>
              <a:t>An Introduction to Derivative Markets and Securities</a:t>
            </a:r>
          </a:p>
          <a:p>
            <a:pPr marL="742950" lvl="0" indent="-742950">
              <a:buFont typeface="+mj-lt"/>
              <a:buAutoNum type="arabicPeriod" startAt="5"/>
            </a:pPr>
            <a:endParaRPr lang="en-US" dirty="0"/>
          </a:p>
        </p:txBody>
      </p:sp>
      <p:sp>
        <p:nvSpPr>
          <p:cNvPr id="7171" name="Rectangle 3"/>
          <p:cNvSpPr>
            <a:spLocks noGrp="1" noChangeArrowheads="1"/>
          </p:cNvSpPr>
          <p:nvPr>
            <p:ph type="title"/>
          </p:nvPr>
        </p:nvSpPr>
        <p:spPr/>
        <p:txBody>
          <a:bodyPr lIns="90488" tIns="44450" rIns="90488" bIns="44450" anchorCtr="1">
            <a:normAutofit fontScale="90000"/>
          </a:bodyPr>
          <a:lstStyle/>
          <a:p>
            <a:br>
              <a:rPr lang="en-US" sz="3800" dirty="0"/>
            </a:br>
            <a:r>
              <a:rPr lang="en-US" sz="3800" dirty="0"/>
              <a:t>Overview</a:t>
            </a:r>
          </a:p>
        </p:txBody>
      </p:sp>
    </p:spTree>
    <p:extLst>
      <p:ext uri="{BB962C8B-B14F-4D97-AF65-F5344CB8AC3E}">
        <p14:creationId xmlns:p14="http://schemas.microsoft.com/office/powerpoint/2010/main" val="262200565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dirty="0"/>
              <a:t>12.5 Computing Other Bond Yield Measures</a:t>
            </a:r>
          </a:p>
        </p:txBody>
      </p:sp>
      <p:sp>
        <p:nvSpPr>
          <p:cNvPr id="3" name="Content Placeholder 2"/>
          <p:cNvSpPr>
            <a:spLocks noGrp="1"/>
          </p:cNvSpPr>
          <p:nvPr>
            <p:ph idx="1"/>
          </p:nvPr>
        </p:nvSpPr>
        <p:spPr/>
        <p:txBody>
          <a:bodyPr>
            <a:normAutofit fontScale="92500" lnSpcReduction="20000"/>
          </a:bodyPr>
          <a:lstStyle/>
          <a:p>
            <a:r>
              <a:rPr lang="en-US" b="1" noProof="0" dirty="0">
                <a:latin typeface="Arial" panose="020B0604020202020204" pitchFamily="34" charset="0"/>
                <a:cs typeface="Arial" panose="020B0604020202020204" pitchFamily="34" charset="0"/>
              </a:rPr>
              <a:t>Yield to Call </a:t>
            </a:r>
          </a:p>
          <a:p>
            <a:pPr lvl="1"/>
            <a:r>
              <a:rPr lang="en-US" noProof="0" dirty="0">
                <a:latin typeface="Arial" panose="020B0604020202020204" pitchFamily="34" charset="0"/>
                <a:cs typeface="Arial" panose="020B0604020202020204" pitchFamily="34" charset="0"/>
              </a:rPr>
              <a:t>Investors must estimate the return on certain callable bonds with a different measure: the promised yield to call (YTC)</a:t>
            </a:r>
          </a:p>
          <a:p>
            <a:pPr lvl="1"/>
            <a:r>
              <a:rPr lang="en-US" noProof="0" dirty="0">
                <a:latin typeface="Arial" panose="020B0604020202020204" pitchFamily="34" charset="0"/>
                <a:cs typeface="Arial" panose="020B0604020202020204" pitchFamily="34" charset="0"/>
              </a:rPr>
              <a:t>To compute the YTC by the discounted cash flow method, adjust the semiannual present value equation to give:</a:t>
            </a:r>
          </a:p>
          <a:p>
            <a:pPr lvl="1"/>
            <a:endParaRPr lang="en-US" noProof="0" dirty="0">
              <a:latin typeface="Arial" panose="020B0604020202020204" pitchFamily="34" charset="0"/>
              <a:cs typeface="Arial" panose="020B0604020202020204" pitchFamily="34" charset="0"/>
            </a:endParaRPr>
          </a:p>
          <a:p>
            <a:pPr lvl="1"/>
            <a:endParaRPr lang="en-US" noProof="0" dirty="0">
              <a:latin typeface="Arial" panose="020B0604020202020204" pitchFamily="34" charset="0"/>
              <a:cs typeface="Arial" panose="020B0604020202020204" pitchFamily="34" charset="0"/>
            </a:endParaRPr>
          </a:p>
          <a:p>
            <a:pPr lvl="1">
              <a:buNone/>
            </a:pPr>
            <a:r>
              <a:rPr lang="en-US" noProof="0" dirty="0">
                <a:latin typeface="Arial" panose="020B0604020202020204" pitchFamily="34" charset="0"/>
                <a:cs typeface="Arial" panose="020B0604020202020204" pitchFamily="34" charset="0"/>
              </a:rPr>
              <a:t>Where:</a:t>
            </a:r>
          </a:p>
          <a:p>
            <a:pPr lvl="1">
              <a:buNone/>
            </a:pPr>
            <a:r>
              <a:rPr lang="en-US" noProof="0" dirty="0">
                <a:latin typeface="Arial" panose="020B0604020202020204" pitchFamily="34" charset="0"/>
                <a:cs typeface="Arial" panose="020B0604020202020204" pitchFamily="34" charset="0"/>
              </a:rPr>
              <a:t>	n</a:t>
            </a:r>
            <a:r>
              <a:rPr lang="en-US" baseline="-25000" noProof="0" dirty="0">
                <a:latin typeface="Arial" panose="020B0604020202020204" pitchFamily="34" charset="0"/>
                <a:cs typeface="Arial" panose="020B0604020202020204" pitchFamily="34" charset="0"/>
              </a:rPr>
              <a:t>call</a:t>
            </a:r>
            <a:r>
              <a:rPr lang="en-US" noProof="0" dirty="0">
                <a:latin typeface="Arial" panose="020B0604020202020204" pitchFamily="34" charset="0"/>
                <a:cs typeface="Arial" panose="020B0604020202020204" pitchFamily="34" charset="0"/>
              </a:rPr>
              <a:t> = number of </a:t>
            </a:r>
            <a:r>
              <a:rPr lang="en-US" i="1" noProof="0" dirty="0">
                <a:latin typeface="Arial" panose="020B0604020202020204" pitchFamily="34" charset="0"/>
                <a:cs typeface="Arial" panose="020B0604020202020204" pitchFamily="34" charset="0"/>
              </a:rPr>
              <a:t>periods</a:t>
            </a:r>
            <a:r>
              <a:rPr lang="en-US" noProof="0" dirty="0">
                <a:latin typeface="Arial" panose="020B0604020202020204" pitchFamily="34" charset="0"/>
                <a:cs typeface="Arial" panose="020B0604020202020204" pitchFamily="34" charset="0"/>
              </a:rPr>
              <a:t> to first call date</a:t>
            </a:r>
          </a:p>
          <a:p>
            <a:pPr lvl="1">
              <a:buNone/>
            </a:pPr>
            <a:r>
              <a:rPr lang="en-US" noProof="0" dirty="0">
                <a:latin typeface="Arial" panose="020B0604020202020204" pitchFamily="34" charset="0"/>
                <a:cs typeface="Arial" panose="020B0604020202020204" pitchFamily="34" charset="0"/>
              </a:rPr>
              <a:t>	P</a:t>
            </a:r>
            <a:r>
              <a:rPr lang="en-US" baseline="-25000" noProof="0" dirty="0">
                <a:latin typeface="Arial" panose="020B0604020202020204" pitchFamily="34" charset="0"/>
                <a:cs typeface="Arial" panose="020B0604020202020204" pitchFamily="34" charset="0"/>
              </a:rPr>
              <a:t>call</a:t>
            </a:r>
            <a:r>
              <a:rPr lang="en-US" noProof="0" dirty="0">
                <a:latin typeface="Arial" panose="020B0604020202020204" pitchFamily="34" charset="0"/>
                <a:cs typeface="Arial" panose="020B0604020202020204" pitchFamily="34" charset="0"/>
              </a:rPr>
              <a:t> = call price of the bond</a:t>
            </a:r>
          </a:p>
          <a:p>
            <a:pPr lvl="1"/>
            <a:endParaRPr lang="en-US" noProof="0" dirty="0"/>
          </a:p>
        </p:txBody>
      </p:sp>
      <p:graphicFrame>
        <p:nvGraphicFramePr>
          <p:cNvPr id="5" name="Object 4">
            <a:extLst>
              <a:ext uri="{FF2B5EF4-FFF2-40B4-BE49-F238E27FC236}">
                <a16:creationId xmlns:a16="http://schemas.microsoft.com/office/drawing/2014/main" id="{A044A964-1FC9-4960-8844-C092EC8EA7C6}"/>
              </a:ext>
            </a:extLst>
          </p:cNvPr>
          <p:cNvGraphicFramePr>
            <a:graphicFrameLocks noChangeAspect="1"/>
          </p:cNvGraphicFramePr>
          <p:nvPr/>
        </p:nvGraphicFramePr>
        <p:xfrm>
          <a:off x="3157538" y="4191000"/>
          <a:ext cx="4578350" cy="1149350"/>
        </p:xfrm>
        <a:graphic>
          <a:graphicData uri="http://schemas.openxmlformats.org/presentationml/2006/ole">
            <mc:AlternateContent xmlns:mc="http://schemas.openxmlformats.org/markup-compatibility/2006">
              <mc:Choice xmlns:v="urn:schemas-microsoft-com:vml" Requires="v">
                <p:oleObj spid="_x0000_s37894" name="Equation" r:id="rId3" imgW="1968480" imgH="495000" progId="Equation.DSMT4">
                  <p:embed/>
                </p:oleObj>
              </mc:Choice>
              <mc:Fallback>
                <p:oleObj name="Equation" r:id="rId3" imgW="1968480" imgH="495000" progId="Equation.DSMT4">
                  <p:embed/>
                  <p:pic>
                    <p:nvPicPr>
                      <p:cNvPr id="5" name="Object 4">
                        <a:extLst>
                          <a:ext uri="{FF2B5EF4-FFF2-40B4-BE49-F238E27FC236}">
                            <a16:creationId xmlns:a16="http://schemas.microsoft.com/office/drawing/2014/main" id="{A044A964-1FC9-4960-8844-C092EC8EA7C6}"/>
                          </a:ext>
                        </a:extLst>
                      </p:cNvPr>
                      <p:cNvPicPr/>
                      <p:nvPr/>
                    </p:nvPicPr>
                    <p:blipFill>
                      <a:blip r:embed="rId4"/>
                      <a:stretch>
                        <a:fillRect/>
                      </a:stretch>
                    </p:blipFill>
                    <p:spPr>
                      <a:xfrm>
                        <a:off x="3157538" y="4191000"/>
                        <a:ext cx="4578350" cy="1149350"/>
                      </a:xfrm>
                      <a:prstGeom prst="rect">
                        <a:avLst/>
                      </a:prstGeom>
                    </p:spPr>
                  </p:pic>
                </p:oleObj>
              </mc:Fallback>
            </mc:AlternateContent>
          </a:graphicData>
        </a:graphic>
      </p:graphicFrame>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dirty="0"/>
              <a:t>12.5 Computing Other Bond Yield Measures</a:t>
            </a:r>
          </a:p>
        </p:txBody>
      </p:sp>
      <p:sp>
        <p:nvSpPr>
          <p:cNvPr id="3" name="Content Placeholder 2"/>
          <p:cNvSpPr>
            <a:spLocks noGrp="1"/>
          </p:cNvSpPr>
          <p:nvPr>
            <p:ph idx="1"/>
          </p:nvPr>
        </p:nvSpPr>
        <p:spPr/>
        <p:txBody>
          <a:bodyPr>
            <a:normAutofit fontScale="85000" lnSpcReduction="20000"/>
          </a:bodyPr>
          <a:lstStyle/>
          <a:p>
            <a:r>
              <a:rPr lang="en-US" b="1" noProof="0" dirty="0">
                <a:latin typeface="Arial" panose="020B0604020202020204" pitchFamily="34" charset="0"/>
                <a:cs typeface="Arial" panose="020B0604020202020204" pitchFamily="34" charset="0"/>
              </a:rPr>
              <a:t>Realized (Horizon) Yield </a:t>
            </a:r>
          </a:p>
          <a:p>
            <a:pPr lvl="1"/>
            <a:r>
              <a:rPr lang="en-US" noProof="0" dirty="0">
                <a:latin typeface="Arial" panose="020B0604020202020204" pitchFamily="34" charset="0"/>
                <a:cs typeface="Arial" panose="020B0604020202020204" pitchFamily="34" charset="0"/>
              </a:rPr>
              <a:t>Measures the expected rate of return of a bond that you anticipate selling prior to its maturity</a:t>
            </a:r>
          </a:p>
          <a:p>
            <a:pPr lvl="1"/>
            <a:r>
              <a:rPr lang="en-US" noProof="0" dirty="0">
                <a:latin typeface="Arial" panose="020B0604020202020204" pitchFamily="34" charset="0"/>
                <a:cs typeface="Arial" panose="020B0604020202020204" pitchFamily="34" charset="0"/>
              </a:rPr>
              <a:t>Assumes that the investor has a holding period (hp, expressed in </a:t>
            </a:r>
            <a:r>
              <a:rPr lang="en-US" i="1" noProof="0" dirty="0">
                <a:latin typeface="Arial" panose="020B0604020202020204" pitchFamily="34" charset="0"/>
                <a:cs typeface="Arial" panose="020B0604020202020204" pitchFamily="34" charset="0"/>
              </a:rPr>
              <a:t>periods</a:t>
            </a:r>
            <a:r>
              <a:rPr lang="en-US" noProof="0" dirty="0">
                <a:latin typeface="Arial" panose="020B0604020202020204" pitchFamily="34" charset="0"/>
                <a:cs typeface="Arial" panose="020B0604020202020204" pitchFamily="34" charset="0"/>
              </a:rPr>
              <a:t>) that is less than n</a:t>
            </a:r>
          </a:p>
          <a:p>
            <a:pPr lvl="1"/>
            <a:r>
              <a:rPr lang="en-US" noProof="0" dirty="0">
                <a:latin typeface="Arial" panose="020B0604020202020204" pitchFamily="34" charset="0"/>
                <a:cs typeface="Arial" panose="020B0604020202020204" pitchFamily="34" charset="0"/>
              </a:rPr>
              <a:t>Making the appropriate adjustment to the discounted cash flow valuation equation leaves:</a:t>
            </a:r>
          </a:p>
          <a:p>
            <a:pPr lvl="1"/>
            <a:endParaRPr lang="en-US" noProof="0" dirty="0">
              <a:latin typeface="Arial" panose="020B0604020202020204" pitchFamily="34" charset="0"/>
              <a:cs typeface="Arial" panose="020B0604020202020204" pitchFamily="34" charset="0"/>
            </a:endParaRPr>
          </a:p>
          <a:p>
            <a:pPr lvl="1"/>
            <a:endParaRPr lang="en-US" noProof="0" dirty="0">
              <a:latin typeface="Arial" panose="020B0604020202020204" pitchFamily="34" charset="0"/>
              <a:cs typeface="Arial" panose="020B0604020202020204" pitchFamily="34" charset="0"/>
            </a:endParaRPr>
          </a:p>
          <a:p>
            <a:pPr lvl="1"/>
            <a:endParaRPr lang="en-US" noProof="0" dirty="0">
              <a:latin typeface="Arial" panose="020B0604020202020204" pitchFamily="34" charset="0"/>
              <a:cs typeface="Arial" panose="020B0604020202020204" pitchFamily="34" charset="0"/>
            </a:endParaRPr>
          </a:p>
          <a:p>
            <a:pPr lvl="1">
              <a:buNone/>
            </a:pPr>
            <a:r>
              <a:rPr lang="en-US" noProof="0" dirty="0">
                <a:latin typeface="Arial" panose="020B0604020202020204" pitchFamily="34" charset="0"/>
                <a:cs typeface="Arial" panose="020B0604020202020204" pitchFamily="34" charset="0"/>
              </a:rPr>
              <a:t>where:</a:t>
            </a:r>
          </a:p>
          <a:p>
            <a:pPr lvl="1">
              <a:buNone/>
            </a:pPr>
            <a:r>
              <a:rPr lang="en-US" noProof="0" dirty="0">
                <a:latin typeface="Arial" panose="020B0604020202020204" pitchFamily="34" charset="0"/>
                <a:cs typeface="Arial" panose="020B0604020202020204" pitchFamily="34" charset="0"/>
              </a:rPr>
              <a:t>	P</a:t>
            </a:r>
            <a:r>
              <a:rPr lang="en-US" baseline="-25000" noProof="0" dirty="0">
                <a:latin typeface="Arial" panose="020B0604020202020204" pitchFamily="34" charset="0"/>
                <a:cs typeface="Arial" panose="020B0604020202020204" pitchFamily="34" charset="0"/>
              </a:rPr>
              <a:t>hp</a:t>
            </a:r>
            <a:r>
              <a:rPr lang="en-US" noProof="0" dirty="0">
                <a:latin typeface="Arial" panose="020B0604020202020204" pitchFamily="34" charset="0"/>
                <a:cs typeface="Arial" panose="020B0604020202020204" pitchFamily="34" charset="0"/>
              </a:rPr>
              <a:t> = anticipated selling price of the bond at the end of the investment horizon</a:t>
            </a:r>
          </a:p>
        </p:txBody>
      </p:sp>
      <p:graphicFrame>
        <p:nvGraphicFramePr>
          <p:cNvPr id="5" name="Object 4">
            <a:extLst>
              <a:ext uri="{FF2B5EF4-FFF2-40B4-BE49-F238E27FC236}">
                <a16:creationId xmlns:a16="http://schemas.microsoft.com/office/drawing/2014/main" id="{9255D919-17A7-4A97-B51E-2C5ACC5AF17B}"/>
              </a:ext>
            </a:extLst>
          </p:cNvPr>
          <p:cNvGraphicFramePr>
            <a:graphicFrameLocks noChangeAspect="1"/>
          </p:cNvGraphicFramePr>
          <p:nvPr/>
        </p:nvGraphicFramePr>
        <p:xfrm>
          <a:off x="2792413" y="3962400"/>
          <a:ext cx="4432300" cy="1149350"/>
        </p:xfrm>
        <a:graphic>
          <a:graphicData uri="http://schemas.openxmlformats.org/presentationml/2006/ole">
            <mc:AlternateContent xmlns:mc="http://schemas.openxmlformats.org/markup-compatibility/2006">
              <mc:Choice xmlns:v="urn:schemas-microsoft-com:vml" Requires="v">
                <p:oleObj spid="_x0000_s38918" name="Equation" r:id="rId3" imgW="1904760" imgH="495000" progId="Equation.DSMT4">
                  <p:embed/>
                </p:oleObj>
              </mc:Choice>
              <mc:Fallback>
                <p:oleObj name="Equation" r:id="rId3" imgW="1904760" imgH="495000" progId="Equation.DSMT4">
                  <p:embed/>
                  <p:pic>
                    <p:nvPicPr>
                      <p:cNvPr id="5" name="Object 4">
                        <a:extLst>
                          <a:ext uri="{FF2B5EF4-FFF2-40B4-BE49-F238E27FC236}">
                            <a16:creationId xmlns:a16="http://schemas.microsoft.com/office/drawing/2014/main" id="{9255D919-17A7-4A97-B51E-2C5ACC5AF17B}"/>
                          </a:ext>
                        </a:extLst>
                      </p:cNvPr>
                      <p:cNvPicPr/>
                      <p:nvPr/>
                    </p:nvPicPr>
                    <p:blipFill>
                      <a:blip r:embed="rId4"/>
                      <a:stretch>
                        <a:fillRect/>
                      </a:stretch>
                    </p:blipFill>
                    <p:spPr>
                      <a:xfrm>
                        <a:off x="2792413" y="3962400"/>
                        <a:ext cx="4432300" cy="1149350"/>
                      </a:xfrm>
                      <a:prstGeom prst="rect">
                        <a:avLst/>
                      </a:prstGeom>
                    </p:spPr>
                  </p:pic>
                </p:oleObj>
              </mc:Fallback>
            </mc:AlternateContent>
          </a:graphicData>
        </a:graphic>
      </p:graphicFrame>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noProof="0" dirty="0"/>
              <a:t>13.1.2 Bond Duration</a:t>
            </a:r>
          </a:p>
        </p:txBody>
      </p:sp>
      <p:sp>
        <p:nvSpPr>
          <p:cNvPr id="3" name="Content Placeholder 2"/>
          <p:cNvSpPr>
            <a:spLocks noGrp="1"/>
          </p:cNvSpPr>
          <p:nvPr>
            <p:ph idx="1"/>
          </p:nvPr>
        </p:nvSpPr>
        <p:spPr/>
        <p:txBody>
          <a:bodyPr>
            <a:normAutofit fontScale="92500" lnSpcReduction="10000"/>
          </a:bodyPr>
          <a:lstStyle/>
          <a:p>
            <a:r>
              <a:rPr lang="en-US" noProof="0" dirty="0">
                <a:latin typeface="Arial" panose="020B0604020202020204" pitchFamily="34" charset="0"/>
                <a:cs typeface="Arial" panose="020B0604020202020204" pitchFamily="34" charset="0"/>
              </a:rPr>
              <a:t>Macaulay duration calculates a weighted average of the payment dates associated with an N-period bond:</a:t>
            </a:r>
          </a:p>
          <a:p>
            <a:endParaRPr lang="en-US" noProof="0" dirty="0">
              <a:latin typeface="Arial" panose="020B0604020202020204" pitchFamily="34" charset="0"/>
              <a:cs typeface="Arial" panose="020B0604020202020204" pitchFamily="34" charset="0"/>
            </a:endParaRPr>
          </a:p>
          <a:p>
            <a:endParaRPr lang="en-US" noProof="0" dirty="0">
              <a:latin typeface="Arial" panose="020B0604020202020204" pitchFamily="34" charset="0"/>
              <a:cs typeface="Arial" panose="020B0604020202020204" pitchFamily="34" charset="0"/>
            </a:endParaRPr>
          </a:p>
          <a:p>
            <a:endParaRPr lang="en-US" noProof="0" dirty="0">
              <a:latin typeface="Arial" panose="020B0604020202020204" pitchFamily="34" charset="0"/>
              <a:cs typeface="Arial" panose="020B0604020202020204" pitchFamily="34" charset="0"/>
            </a:endParaRPr>
          </a:p>
          <a:p>
            <a:endParaRPr lang="en-US" noProof="0" dirty="0">
              <a:latin typeface="Arial" panose="020B0604020202020204" pitchFamily="34" charset="0"/>
              <a:cs typeface="Arial" panose="020B0604020202020204" pitchFamily="34" charset="0"/>
            </a:endParaRPr>
          </a:p>
          <a:p>
            <a:pPr>
              <a:buFontTx/>
              <a:buNone/>
            </a:pPr>
            <a:r>
              <a:rPr lang="en-US" sz="2400" noProof="0" dirty="0">
                <a:latin typeface="Arial" panose="020B0604020202020204" pitchFamily="34" charset="0"/>
                <a:cs typeface="Arial" panose="020B0604020202020204" pitchFamily="34" charset="0"/>
              </a:rPr>
              <a:t>where:</a:t>
            </a:r>
          </a:p>
          <a:p>
            <a:pPr>
              <a:buNone/>
            </a:pPr>
            <a:r>
              <a:rPr lang="en-US" sz="2400" i="1" noProof="0" dirty="0">
                <a:latin typeface="Arial" panose="020B0604020202020204" pitchFamily="34" charset="0"/>
                <a:cs typeface="Arial" panose="020B0604020202020204" pitchFamily="34" charset="0"/>
              </a:rPr>
              <a:t>	CF</a:t>
            </a:r>
            <a:r>
              <a:rPr lang="en-US" sz="2400" i="1" baseline="-25000" noProof="0" dirty="0">
                <a:latin typeface="Arial" panose="020B0604020202020204" pitchFamily="34" charset="0"/>
                <a:cs typeface="Arial" panose="020B0604020202020204" pitchFamily="34" charset="0"/>
              </a:rPr>
              <a:t>t</a:t>
            </a:r>
            <a:r>
              <a:rPr lang="en-US" sz="2400" baseline="-25000" noProof="0" dirty="0">
                <a:latin typeface="Arial" panose="020B0604020202020204" pitchFamily="34" charset="0"/>
                <a:cs typeface="Arial" panose="020B0604020202020204" pitchFamily="34" charset="0"/>
              </a:rPr>
              <a:t> </a:t>
            </a:r>
            <a:r>
              <a:rPr lang="en-US" sz="2400" noProof="0" dirty="0">
                <a:latin typeface="Arial" panose="020B0604020202020204" pitchFamily="34" charset="0"/>
                <a:cs typeface="Arial" panose="020B0604020202020204" pitchFamily="34" charset="0"/>
              </a:rPr>
              <a:t>= cash flow (that is, coupon or principal) paid on Date </a:t>
            </a:r>
            <a:r>
              <a:rPr lang="en-US" sz="2400" i="1" noProof="0" dirty="0">
                <a:latin typeface="Arial" panose="020B0604020202020204" pitchFamily="34" charset="0"/>
                <a:cs typeface="Arial" panose="020B0604020202020204" pitchFamily="34" charset="0"/>
              </a:rPr>
              <a:t>t</a:t>
            </a:r>
          </a:p>
          <a:p>
            <a:pPr>
              <a:buFontTx/>
              <a:buNone/>
            </a:pPr>
            <a:r>
              <a:rPr lang="en-US" sz="2400" i="1" noProof="0" dirty="0">
                <a:latin typeface="Arial" panose="020B0604020202020204" pitchFamily="34" charset="0"/>
                <a:cs typeface="Arial" panose="020B0604020202020204" pitchFamily="34" charset="0"/>
              </a:rPr>
              <a:t>	t</a:t>
            </a:r>
            <a:r>
              <a:rPr lang="en-US" sz="2400" noProof="0" dirty="0">
                <a:latin typeface="Arial" panose="020B0604020202020204" pitchFamily="34" charset="0"/>
                <a:cs typeface="Arial" panose="020B0604020202020204" pitchFamily="34" charset="0"/>
              </a:rPr>
              <a:t> = date on which payment is made</a:t>
            </a:r>
          </a:p>
          <a:p>
            <a:pPr>
              <a:buFontTx/>
              <a:buNone/>
            </a:pPr>
            <a:r>
              <a:rPr lang="en-US" sz="2400" i="1" noProof="0" dirty="0">
                <a:latin typeface="Arial" panose="020B0604020202020204" pitchFamily="34" charset="0"/>
                <a:cs typeface="Arial" panose="020B0604020202020204" pitchFamily="34" charset="0"/>
              </a:rPr>
              <a:t>	i </a:t>
            </a:r>
            <a:r>
              <a:rPr lang="en-US" sz="2400" noProof="0" dirty="0">
                <a:latin typeface="Arial" panose="020B0604020202020204" pitchFamily="34" charset="0"/>
                <a:cs typeface="Arial" panose="020B0604020202020204" pitchFamily="34" charset="0"/>
              </a:rPr>
              <a:t>= yield to maturity of the bond, stated on a periodic basis</a:t>
            </a:r>
          </a:p>
          <a:p>
            <a:endParaRPr lang="en-US" noProof="0" dirty="0"/>
          </a:p>
        </p:txBody>
      </p:sp>
      <p:pic>
        <p:nvPicPr>
          <p:cNvPr id="15362" name="Picture 2"/>
          <p:cNvPicPr>
            <a:picLocks noChangeAspect="1" noChangeArrowheads="1"/>
          </p:cNvPicPr>
          <p:nvPr/>
        </p:nvPicPr>
        <p:blipFill>
          <a:blip r:embed="rId2"/>
          <a:srcRect/>
          <a:stretch>
            <a:fillRect/>
          </a:stretch>
        </p:blipFill>
        <p:spPr bwMode="auto">
          <a:xfrm>
            <a:off x="2590800" y="2895600"/>
            <a:ext cx="5867400" cy="2193421"/>
          </a:xfrm>
          <a:prstGeom prst="rect">
            <a:avLst/>
          </a:prstGeom>
          <a:noFill/>
          <a:ln w="9525">
            <a:noFill/>
            <a:miter lim="800000"/>
            <a:headEnd/>
            <a:tailEnd/>
          </a:ln>
        </p:spPr>
      </p:pic>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noProof="0" dirty="0"/>
              <a:t>13.1.2 Bond Duration</a:t>
            </a:r>
          </a:p>
        </p:txBody>
      </p:sp>
      <p:sp>
        <p:nvSpPr>
          <p:cNvPr id="3" name="Content Placeholder 2"/>
          <p:cNvSpPr>
            <a:spLocks noGrp="1"/>
          </p:cNvSpPr>
          <p:nvPr>
            <p:ph idx="1"/>
          </p:nvPr>
        </p:nvSpPr>
        <p:spPr/>
        <p:txBody>
          <a:bodyPr>
            <a:normAutofit/>
          </a:bodyPr>
          <a:lstStyle/>
          <a:p>
            <a:r>
              <a:rPr lang="en-US" sz="2400" noProof="0" dirty="0">
                <a:latin typeface="Arial" panose="020B0604020202020204" pitchFamily="34" charset="0"/>
                <a:cs typeface="Arial" panose="020B0604020202020204" pitchFamily="34" charset="0"/>
              </a:rPr>
              <a:t>The bond price change prediction formula in contains three components on the right-hand side: </a:t>
            </a:r>
          </a:p>
          <a:p>
            <a:pPr lvl="1"/>
            <a:r>
              <a:rPr lang="en-US" sz="2400" noProof="0" dirty="0">
                <a:latin typeface="Arial" panose="020B0604020202020204" pitchFamily="34" charset="0"/>
                <a:cs typeface="Arial" panose="020B0604020202020204" pitchFamily="34" charset="0"/>
              </a:rPr>
              <a:t>The Macaulay duration of the bond, </a:t>
            </a:r>
            <a:r>
              <a:rPr lang="en-US" sz="2400" i="1" noProof="0" dirty="0">
                <a:latin typeface="Arial" panose="020B0604020202020204" pitchFamily="34" charset="0"/>
                <a:cs typeface="Arial" panose="020B0604020202020204" pitchFamily="34" charset="0"/>
              </a:rPr>
              <a:t>D</a:t>
            </a:r>
          </a:p>
          <a:p>
            <a:pPr lvl="1"/>
            <a:r>
              <a:rPr lang="en-US" sz="2400" noProof="0" dirty="0">
                <a:latin typeface="Arial" panose="020B0604020202020204" pitchFamily="34" charset="0"/>
                <a:cs typeface="Arial" panose="020B0604020202020204" pitchFamily="34" charset="0"/>
              </a:rPr>
              <a:t>The prevailing bond yield, </a:t>
            </a:r>
            <a:r>
              <a:rPr lang="en-US" sz="2400" i="1" noProof="0" dirty="0">
                <a:latin typeface="Arial" panose="020B0604020202020204" pitchFamily="34" charset="0"/>
                <a:cs typeface="Arial" panose="020B0604020202020204" pitchFamily="34" charset="0"/>
              </a:rPr>
              <a:t>i</a:t>
            </a:r>
          </a:p>
          <a:p>
            <a:pPr lvl="1"/>
            <a:r>
              <a:rPr lang="en-US" sz="2400" noProof="0" dirty="0">
                <a:latin typeface="Arial" panose="020B0604020202020204" pitchFamily="34" charset="0"/>
                <a:cs typeface="Arial" panose="020B0604020202020204" pitchFamily="34" charset="0"/>
              </a:rPr>
              <a:t>The forecasted change in the bond yield, Δ</a:t>
            </a:r>
            <a:r>
              <a:rPr lang="en-US" sz="2400" i="1" noProof="0" dirty="0">
                <a:latin typeface="Arial" panose="020B0604020202020204" pitchFamily="34" charset="0"/>
                <a:cs typeface="Arial" panose="020B0604020202020204" pitchFamily="34" charset="0"/>
              </a:rPr>
              <a:t>i</a:t>
            </a:r>
            <a:endParaRPr lang="en-US" sz="2000" i="1" noProof="0" dirty="0">
              <a:latin typeface="Arial" panose="020B0604020202020204" pitchFamily="34" charset="0"/>
              <a:cs typeface="Arial" panose="020B0604020202020204" pitchFamily="34" charset="0"/>
            </a:endParaRPr>
          </a:p>
          <a:p>
            <a:r>
              <a:rPr lang="en-US" sz="2400" noProof="0" dirty="0">
                <a:latin typeface="Arial" panose="020B0604020202020204" pitchFamily="34" charset="0"/>
                <a:cs typeface="Arial" panose="020B0604020202020204" pitchFamily="34" charset="0"/>
              </a:rPr>
              <a:t>It is often computationally convenient to combine the first two components as follows:</a:t>
            </a:r>
          </a:p>
          <a:p>
            <a:endParaRPr lang="en-US" sz="2400" noProof="0" dirty="0"/>
          </a:p>
          <a:p>
            <a:pPr lvl="1">
              <a:buNone/>
            </a:pPr>
            <a:endParaRPr lang="en-US" sz="2000" noProof="0" dirty="0"/>
          </a:p>
        </p:txBody>
      </p:sp>
      <p:pic>
        <p:nvPicPr>
          <p:cNvPr id="22530" name="Picture 2"/>
          <p:cNvPicPr>
            <a:picLocks noChangeAspect="1" noChangeArrowheads="1"/>
          </p:cNvPicPr>
          <p:nvPr/>
        </p:nvPicPr>
        <p:blipFill>
          <a:blip r:embed="rId2"/>
          <a:srcRect/>
          <a:stretch>
            <a:fillRect/>
          </a:stretch>
        </p:blipFill>
        <p:spPr bwMode="auto">
          <a:xfrm>
            <a:off x="3382624" y="4404989"/>
            <a:ext cx="3780176" cy="1548950"/>
          </a:xfrm>
          <a:prstGeom prst="rect">
            <a:avLst/>
          </a:prstGeom>
          <a:noFill/>
          <a:ln w="9525">
            <a:noFill/>
            <a:miter lim="800000"/>
            <a:headEnd/>
            <a:tailEnd/>
          </a:ln>
        </p:spPr>
      </p:pic>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noProof="0" dirty="0"/>
              <a:t>13.1.2 Bond Duration</a:t>
            </a:r>
          </a:p>
        </p:txBody>
      </p:sp>
      <p:sp>
        <p:nvSpPr>
          <p:cNvPr id="3" name="Content Placeholder 2"/>
          <p:cNvSpPr>
            <a:spLocks noGrp="1"/>
          </p:cNvSpPr>
          <p:nvPr>
            <p:ph idx="1"/>
          </p:nvPr>
        </p:nvSpPr>
        <p:spPr/>
        <p:txBody>
          <a:bodyPr>
            <a:normAutofit/>
          </a:bodyPr>
          <a:lstStyle/>
          <a:p>
            <a:r>
              <a:rPr lang="en-US" sz="2400" noProof="0" dirty="0">
                <a:latin typeface="Arial" panose="020B0604020202020204" pitchFamily="34" charset="0"/>
                <a:cs typeface="Arial" panose="020B0604020202020204" pitchFamily="34" charset="0"/>
              </a:rPr>
              <a:t>When Macaulay duration is adjusted, it is called the modified duration, or Mod D</a:t>
            </a:r>
          </a:p>
          <a:p>
            <a:r>
              <a:rPr lang="en-US" sz="2400" noProof="0" dirty="0">
                <a:latin typeface="Arial" panose="020B0604020202020204" pitchFamily="34" charset="0"/>
                <a:cs typeface="Arial" panose="020B0604020202020204" pitchFamily="34" charset="0"/>
              </a:rPr>
              <a:t>The equation can be simplified to:</a:t>
            </a:r>
          </a:p>
          <a:p>
            <a:endParaRPr lang="en-US" sz="2400" noProof="0" dirty="0">
              <a:latin typeface="Arial" panose="020B0604020202020204" pitchFamily="34" charset="0"/>
              <a:cs typeface="Arial" panose="020B0604020202020204" pitchFamily="34" charset="0"/>
            </a:endParaRPr>
          </a:p>
          <a:p>
            <a:endParaRPr lang="en-US" sz="2400" noProof="0" dirty="0">
              <a:latin typeface="Arial" panose="020B0604020202020204" pitchFamily="34" charset="0"/>
              <a:cs typeface="Arial" panose="020B0604020202020204" pitchFamily="34" charset="0"/>
            </a:endParaRPr>
          </a:p>
          <a:p>
            <a:r>
              <a:rPr lang="en-US" sz="2400" noProof="0" dirty="0">
                <a:latin typeface="Arial" panose="020B0604020202020204" pitchFamily="34" charset="0"/>
                <a:cs typeface="Arial" panose="020B0604020202020204" pitchFamily="34" charset="0"/>
              </a:rPr>
              <a:t>An adaption of the basic duration statistic is the basis point value (BPV) of the bond</a:t>
            </a:r>
          </a:p>
          <a:p>
            <a:r>
              <a:rPr lang="en-US" sz="2400" noProof="0" dirty="0">
                <a:latin typeface="Arial" panose="020B0604020202020204" pitchFamily="34" charset="0"/>
                <a:cs typeface="Arial" panose="020B0604020202020204" pitchFamily="34" charset="0"/>
              </a:rPr>
              <a:t>The BPV is a measure of the bond’s dollar price change for a one basis point change in yields:</a:t>
            </a:r>
          </a:p>
          <a:p>
            <a:pPr lvl="1">
              <a:buNone/>
            </a:pPr>
            <a:endParaRPr lang="en-US" sz="2000" noProof="0" dirty="0"/>
          </a:p>
        </p:txBody>
      </p:sp>
      <p:pic>
        <p:nvPicPr>
          <p:cNvPr id="23554" name="Picture 2"/>
          <p:cNvPicPr>
            <a:picLocks noChangeAspect="1" noChangeArrowheads="1"/>
          </p:cNvPicPr>
          <p:nvPr/>
        </p:nvPicPr>
        <p:blipFill>
          <a:blip r:embed="rId2"/>
          <a:srcRect/>
          <a:stretch>
            <a:fillRect/>
          </a:stretch>
        </p:blipFill>
        <p:spPr bwMode="auto">
          <a:xfrm>
            <a:off x="3350024" y="2737052"/>
            <a:ext cx="3355575" cy="769944"/>
          </a:xfrm>
          <a:prstGeom prst="rect">
            <a:avLst/>
          </a:prstGeom>
          <a:noFill/>
          <a:ln w="9525">
            <a:noFill/>
            <a:miter lim="800000"/>
            <a:headEnd/>
            <a:tailEnd/>
          </a:ln>
        </p:spPr>
      </p:pic>
      <p:pic>
        <p:nvPicPr>
          <p:cNvPr id="23555" name="Picture 3"/>
          <p:cNvPicPr>
            <a:picLocks noChangeAspect="1" noChangeArrowheads="1"/>
          </p:cNvPicPr>
          <p:nvPr/>
        </p:nvPicPr>
        <p:blipFill>
          <a:blip r:embed="rId3"/>
          <a:srcRect/>
          <a:stretch>
            <a:fillRect/>
          </a:stretch>
        </p:blipFill>
        <p:spPr bwMode="auto">
          <a:xfrm>
            <a:off x="914400" y="5181600"/>
            <a:ext cx="7620000" cy="609600"/>
          </a:xfrm>
          <a:prstGeom prst="rect">
            <a:avLst/>
          </a:prstGeom>
          <a:noFill/>
          <a:ln w="9525">
            <a:noFill/>
            <a:miter lim="800000"/>
            <a:headEnd/>
            <a:tailEnd/>
          </a:ln>
        </p:spPr>
      </p:pic>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noProof="0" dirty="0"/>
              <a:t>13.1.2 Bond Duration</a:t>
            </a:r>
          </a:p>
        </p:txBody>
      </p:sp>
      <p:sp>
        <p:nvSpPr>
          <p:cNvPr id="3" name="Content Placeholder 2"/>
          <p:cNvSpPr>
            <a:spLocks noGrp="1"/>
          </p:cNvSpPr>
          <p:nvPr>
            <p:ph idx="1"/>
          </p:nvPr>
        </p:nvSpPr>
        <p:spPr/>
        <p:txBody>
          <a:bodyPr>
            <a:normAutofit/>
          </a:bodyPr>
          <a:lstStyle/>
          <a:p>
            <a:r>
              <a:rPr lang="en-US" sz="2000" b="1" noProof="0" dirty="0">
                <a:latin typeface="Arial" panose="020B0604020202020204" pitchFamily="34" charset="0"/>
                <a:cs typeface="Arial" panose="020B0604020202020204" pitchFamily="34" charset="0"/>
              </a:rPr>
              <a:t>Duration of a Portfolio </a:t>
            </a:r>
          </a:p>
          <a:p>
            <a:pPr lvl="1"/>
            <a:r>
              <a:rPr lang="en-US" sz="2000" noProof="0" dirty="0">
                <a:latin typeface="Arial" panose="020B0604020202020204" pitchFamily="34" charset="0"/>
                <a:cs typeface="Arial" panose="020B0604020202020204" pitchFamily="34" charset="0"/>
              </a:rPr>
              <a:t>Duration of a bond portfolio is the weighted average of the payment dates for all of the cash flows across the entire collection of bonds</a:t>
            </a:r>
          </a:p>
          <a:p>
            <a:pPr lvl="1"/>
            <a:endParaRPr lang="en-US" sz="2000" noProof="0" dirty="0">
              <a:latin typeface="Arial" panose="020B0604020202020204" pitchFamily="34" charset="0"/>
              <a:cs typeface="Arial" panose="020B0604020202020204" pitchFamily="34" charset="0"/>
            </a:endParaRPr>
          </a:p>
          <a:p>
            <a:pPr lvl="1"/>
            <a:r>
              <a:rPr lang="en-US" sz="2000" noProof="0" dirty="0">
                <a:latin typeface="Arial" panose="020B0604020202020204" pitchFamily="34" charset="0"/>
                <a:cs typeface="Arial" panose="020B0604020202020204" pitchFamily="34" charset="0"/>
              </a:rPr>
              <a:t>Can be estimated by taking a weighted average of the duration statistics for each of the bonds, with the investment weight of each position (w</a:t>
            </a:r>
            <a:r>
              <a:rPr lang="en-US" sz="2000" baseline="-25000" noProof="0" dirty="0">
                <a:latin typeface="Arial" panose="020B0604020202020204" pitchFamily="34" charset="0"/>
                <a:cs typeface="Arial" panose="020B0604020202020204" pitchFamily="34" charset="0"/>
              </a:rPr>
              <a:t>j </a:t>
            </a:r>
            <a:r>
              <a:rPr lang="en-US" sz="2000" noProof="0" dirty="0">
                <a:latin typeface="Arial" panose="020B0604020202020204" pitchFamily="34" charset="0"/>
                <a:cs typeface="Arial" panose="020B0604020202020204" pitchFamily="34" charset="0"/>
              </a:rPr>
              <a:t>is the percentage of capital allocated to Bond </a:t>
            </a:r>
            <a:r>
              <a:rPr lang="en-US" sz="2000" baseline="-25000" noProof="0" dirty="0">
                <a:latin typeface="Arial" panose="020B0604020202020204" pitchFamily="34" charset="0"/>
                <a:cs typeface="Arial" panose="020B0604020202020204" pitchFamily="34" charset="0"/>
              </a:rPr>
              <a:t>j</a:t>
            </a:r>
            <a:r>
              <a:rPr lang="en-US" sz="2000" noProof="0" dirty="0">
                <a:latin typeface="Arial" panose="020B0604020202020204" pitchFamily="34" charset="0"/>
                <a:cs typeface="Arial" panose="020B0604020202020204" pitchFamily="34" charset="0"/>
              </a:rPr>
              <a:t>) in the averaging process:</a:t>
            </a:r>
          </a:p>
        </p:txBody>
      </p:sp>
      <p:pic>
        <p:nvPicPr>
          <p:cNvPr id="24578" name="Picture 2"/>
          <p:cNvPicPr>
            <a:picLocks noChangeAspect="1" noChangeArrowheads="1"/>
          </p:cNvPicPr>
          <p:nvPr/>
        </p:nvPicPr>
        <p:blipFill>
          <a:blip r:embed="rId2"/>
          <a:srcRect/>
          <a:stretch>
            <a:fillRect/>
          </a:stretch>
        </p:blipFill>
        <p:spPr bwMode="auto">
          <a:xfrm>
            <a:off x="2590800" y="4419600"/>
            <a:ext cx="3471864" cy="1385148"/>
          </a:xfrm>
          <a:prstGeom prst="rect">
            <a:avLst/>
          </a:prstGeom>
          <a:noFill/>
          <a:ln w="9525">
            <a:noFill/>
            <a:miter lim="800000"/>
            <a:headEnd/>
            <a:tailEnd/>
          </a:ln>
        </p:spPr>
      </p:pic>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noProof="0" dirty="0"/>
              <a:t>13.1.3 Bond Convexity</a:t>
            </a:r>
          </a:p>
        </p:txBody>
      </p:sp>
      <p:sp>
        <p:nvSpPr>
          <p:cNvPr id="3" name="Content Placeholder 2"/>
          <p:cNvSpPr>
            <a:spLocks noGrp="1"/>
          </p:cNvSpPr>
          <p:nvPr>
            <p:ph idx="1"/>
          </p:nvPr>
        </p:nvSpPr>
        <p:spPr/>
        <p:txBody>
          <a:bodyPr>
            <a:normAutofit/>
          </a:bodyPr>
          <a:lstStyle/>
          <a:p>
            <a:r>
              <a:rPr lang="en-US" noProof="0" dirty="0">
                <a:latin typeface="Arial" panose="020B0604020202020204" pitchFamily="34" charset="0"/>
                <a:cs typeface="Arial" panose="020B0604020202020204" pitchFamily="34" charset="0"/>
              </a:rPr>
              <a:t>The convexity statistic can be computed with the following formula:</a:t>
            </a:r>
          </a:p>
          <a:p>
            <a:endParaRPr lang="en-US" noProof="0" dirty="0">
              <a:latin typeface="Arial" panose="020B0604020202020204" pitchFamily="34" charset="0"/>
              <a:cs typeface="Arial" panose="020B0604020202020204" pitchFamily="34" charset="0"/>
            </a:endParaRPr>
          </a:p>
          <a:p>
            <a:endParaRPr lang="en-US" noProof="0" dirty="0">
              <a:latin typeface="Arial" panose="020B0604020202020204" pitchFamily="34" charset="0"/>
              <a:cs typeface="Arial" panose="020B0604020202020204" pitchFamily="34" charset="0"/>
            </a:endParaRPr>
          </a:p>
          <a:p>
            <a:endParaRPr lang="en-US" noProof="0" dirty="0">
              <a:latin typeface="Arial" panose="020B0604020202020204" pitchFamily="34" charset="0"/>
              <a:cs typeface="Arial" panose="020B0604020202020204" pitchFamily="34" charset="0"/>
            </a:endParaRPr>
          </a:p>
          <a:p>
            <a:endParaRPr lang="en-US" noProof="0" dirty="0"/>
          </a:p>
          <a:p>
            <a:endParaRPr lang="en-US" noProof="0" dirty="0"/>
          </a:p>
        </p:txBody>
      </p:sp>
      <p:pic>
        <p:nvPicPr>
          <p:cNvPr id="26627" name="Picture 3"/>
          <p:cNvPicPr>
            <a:picLocks noChangeAspect="1" noChangeArrowheads="1"/>
          </p:cNvPicPr>
          <p:nvPr/>
        </p:nvPicPr>
        <p:blipFill>
          <a:blip r:embed="rId2"/>
          <a:srcRect/>
          <a:stretch>
            <a:fillRect/>
          </a:stretch>
        </p:blipFill>
        <p:spPr bwMode="auto">
          <a:xfrm>
            <a:off x="695543" y="3429000"/>
            <a:ext cx="8448457" cy="1478480"/>
          </a:xfrm>
          <a:prstGeom prst="rect">
            <a:avLst/>
          </a:prstGeom>
          <a:noFill/>
          <a:ln w="9525">
            <a:noFill/>
            <a:miter lim="800000"/>
            <a:headEnd/>
            <a:tailEnd/>
          </a:ln>
        </p:spPr>
      </p:pic>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Topic 7: Equity Valuation </a:t>
            </a:r>
          </a:p>
        </p:txBody>
      </p:sp>
    </p:spTree>
    <p:extLst>
      <p:ext uri="{BB962C8B-B14F-4D97-AF65-F5344CB8AC3E}">
        <p14:creationId xmlns:p14="http://schemas.microsoft.com/office/powerpoint/2010/main" val="1232200265"/>
      </p:ext>
    </p:extLst>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a:bodyPr>
          <a:lstStyle/>
          <a:p>
            <a:pPr marL="0" indent="0">
              <a:buNone/>
            </a:pPr>
            <a:r>
              <a:rPr lang="en-US" dirty="0"/>
              <a:t>8.1 Important Distinctions</a:t>
            </a:r>
          </a:p>
          <a:p>
            <a:pPr marL="0" indent="0">
              <a:buNone/>
            </a:pPr>
            <a:r>
              <a:rPr lang="en-CA" dirty="0"/>
              <a:t>8.2/3 Discounted Cash Flow</a:t>
            </a:r>
          </a:p>
          <a:p>
            <a:pPr marL="0" indent="0">
              <a:buNone/>
            </a:pPr>
            <a:r>
              <a:rPr lang="en-CA" dirty="0"/>
              <a:t>	Discounted Dividend Model (</a:t>
            </a:r>
            <a:r>
              <a:rPr lang="en-CA" dirty="0" err="1"/>
              <a:t>DDM</a:t>
            </a:r>
            <a:r>
              <a:rPr lang="en-CA" dirty="0"/>
              <a:t>)</a:t>
            </a:r>
          </a:p>
          <a:p>
            <a:pPr marL="0" indent="0">
              <a:buNone/>
            </a:pPr>
            <a:r>
              <a:rPr lang="en-CA" dirty="0"/>
              <a:t>	Free Cash Flow to Equity (</a:t>
            </a:r>
            <a:r>
              <a:rPr lang="en-CA" dirty="0" err="1"/>
              <a:t>FCFE</a:t>
            </a:r>
            <a:r>
              <a:rPr lang="en-CA" dirty="0"/>
              <a:t>)</a:t>
            </a:r>
          </a:p>
          <a:p>
            <a:pPr marL="0" indent="0">
              <a:buNone/>
            </a:pPr>
            <a:r>
              <a:rPr lang="en-CA" dirty="0"/>
              <a:t>	Free Cash Flow to Firm (</a:t>
            </a:r>
            <a:r>
              <a:rPr lang="en-CA" dirty="0" err="1"/>
              <a:t>FCFF</a:t>
            </a:r>
            <a:r>
              <a:rPr lang="en-CA" dirty="0"/>
              <a:t>)</a:t>
            </a:r>
          </a:p>
          <a:p>
            <a:pPr marL="0" indent="0">
              <a:buNone/>
            </a:pPr>
            <a:r>
              <a:rPr lang="en-US" dirty="0"/>
              <a:t>8.4 Relative Valuation</a:t>
            </a:r>
          </a:p>
          <a:p>
            <a:pPr marL="0" indent="0">
              <a:buNone/>
            </a:pPr>
            <a:r>
              <a:rPr lang="en-CA" dirty="0"/>
              <a:t>8.5 Ratio Analysis</a:t>
            </a:r>
            <a:endParaRPr lang="en-US" dirty="0"/>
          </a:p>
          <a:p>
            <a:pPr marL="0" indent="0">
              <a:buNone/>
            </a:pPr>
            <a:r>
              <a:rPr lang="en-CA" dirty="0"/>
              <a:t>8.6 The Quality of Financial Statements</a:t>
            </a:r>
            <a:endParaRPr lang="en-US" dirty="0"/>
          </a:p>
          <a:p>
            <a:pPr marL="0" indent="0">
              <a:lnSpc>
                <a:spcPct val="200000"/>
              </a:lnSpc>
              <a:buNone/>
            </a:pPr>
            <a:endParaRPr lang="en-US" dirty="0"/>
          </a:p>
          <a:p>
            <a:pPr marL="0" indent="0">
              <a:buNone/>
            </a:pPr>
            <a:endParaRPr lang="it-IT" dirty="0"/>
          </a:p>
        </p:txBody>
      </p:sp>
      <p:sp>
        <p:nvSpPr>
          <p:cNvPr id="3" name="Title 2"/>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2794017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8.3 Discounted Cash Flow</a:t>
            </a:r>
          </a:p>
        </p:txBody>
      </p:sp>
      <p:sp>
        <p:nvSpPr>
          <p:cNvPr id="3" name="Content Placeholder 2"/>
          <p:cNvSpPr>
            <a:spLocks noGrp="1"/>
          </p:cNvSpPr>
          <p:nvPr>
            <p:ph idx="1"/>
          </p:nvPr>
        </p:nvSpPr>
        <p:spPr/>
        <p:txBody>
          <a:bodyPr/>
          <a:lstStyle/>
          <a:p>
            <a:pPr marL="256032" lvl="2" indent="-256032">
              <a:buClr>
                <a:srgbClr val="2360AB"/>
              </a:buClr>
              <a:buFont typeface="Lucida Grande"/>
              <a:buChar char="•"/>
            </a:pPr>
            <a:r>
              <a:rPr lang="en-US" sz="3600" dirty="0">
                <a:latin typeface="Arial" panose="020B0604020202020204" pitchFamily="34" charset="0"/>
                <a:cs typeface="Arial" panose="020B0604020202020204" pitchFamily="34" charset="0"/>
              </a:rPr>
              <a:t>Present value of some measure of cash flow, including dividends, operating cash flow, and free cash flow:</a:t>
            </a:r>
          </a:p>
          <a:p>
            <a:pPr>
              <a:buNone/>
            </a:pPr>
            <a:endParaRPr lang="en-CA" dirty="0"/>
          </a:p>
        </p:txBody>
      </p:sp>
      <p:graphicFrame>
        <p:nvGraphicFramePr>
          <p:cNvPr id="4" name="Object 3">
            <a:extLst>
              <a:ext uri="{FF2B5EF4-FFF2-40B4-BE49-F238E27FC236}">
                <a16:creationId xmlns:a16="http://schemas.microsoft.com/office/drawing/2014/main" id="{3EED8515-1954-4492-B5F8-6CE6D509CF03}"/>
              </a:ext>
            </a:extLst>
          </p:cNvPr>
          <p:cNvGraphicFramePr>
            <a:graphicFrameLocks noChangeAspect="1"/>
          </p:cNvGraphicFramePr>
          <p:nvPr/>
        </p:nvGraphicFramePr>
        <p:xfrm>
          <a:off x="2438400" y="4114800"/>
          <a:ext cx="3657001" cy="863600"/>
        </p:xfrm>
        <a:graphic>
          <a:graphicData uri="http://schemas.openxmlformats.org/presentationml/2006/ole">
            <mc:AlternateContent xmlns:mc="http://schemas.openxmlformats.org/markup-compatibility/2006">
              <mc:Choice xmlns:v="urn:schemas-microsoft-com:vml" Requires="v">
                <p:oleObj spid="_x0000_s39940" name="Equation" r:id="rId3" imgW="965160" imgH="228600" progId="Equation.DSMT4">
                  <p:embed/>
                </p:oleObj>
              </mc:Choice>
              <mc:Fallback>
                <p:oleObj name="Equation" r:id="rId3" imgW="965160" imgH="228600" progId="Equation.DSMT4">
                  <p:embed/>
                  <p:pic>
                    <p:nvPicPr>
                      <p:cNvPr id="4" name="Object 3">
                        <a:extLst>
                          <a:ext uri="{FF2B5EF4-FFF2-40B4-BE49-F238E27FC236}">
                            <a16:creationId xmlns:a16="http://schemas.microsoft.com/office/drawing/2014/main" id="{3EED8515-1954-4492-B5F8-6CE6D509CF03}"/>
                          </a:ext>
                        </a:extLst>
                      </p:cNvPr>
                      <p:cNvPicPr/>
                      <p:nvPr/>
                    </p:nvPicPr>
                    <p:blipFill>
                      <a:blip r:embed="rId4"/>
                      <a:stretch>
                        <a:fillRect/>
                      </a:stretch>
                    </p:blipFill>
                    <p:spPr>
                      <a:xfrm>
                        <a:off x="2438400" y="4114800"/>
                        <a:ext cx="3657001" cy="863600"/>
                      </a:xfrm>
                      <a:prstGeom prst="rect">
                        <a:avLst/>
                      </a:prstGeom>
                    </p:spPr>
                  </p:pic>
                </p:oleObj>
              </mc:Fallback>
            </mc:AlternateContent>
          </a:graphicData>
        </a:graphic>
      </p:graphicFrame>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General Information</a:t>
            </a:r>
          </a:p>
        </p:txBody>
      </p:sp>
    </p:spTree>
    <p:extLst>
      <p:ext uri="{BB962C8B-B14F-4D97-AF65-F5344CB8AC3E}">
        <p14:creationId xmlns:p14="http://schemas.microsoft.com/office/powerpoint/2010/main" val="1520708304"/>
      </p:ext>
    </p:extLst>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8.2.1 The Foundations of Discounted Cash Flow Valuation</a:t>
            </a:r>
          </a:p>
        </p:txBody>
      </p:sp>
      <p:pic>
        <p:nvPicPr>
          <p:cNvPr id="6" name="Picture 5">
            <a:extLst>
              <a:ext uri="{FF2B5EF4-FFF2-40B4-BE49-F238E27FC236}">
                <a16:creationId xmlns:a16="http://schemas.microsoft.com/office/drawing/2014/main" id="{09FE847F-E39B-4C0B-81F9-2AC6A054EE2C}"/>
              </a:ext>
            </a:extLst>
          </p:cNvPr>
          <p:cNvPicPr>
            <a:picLocks noChangeAspect="1"/>
          </p:cNvPicPr>
          <p:nvPr/>
        </p:nvPicPr>
        <p:blipFill>
          <a:blip r:embed="rId2"/>
          <a:stretch>
            <a:fillRect/>
          </a:stretch>
        </p:blipFill>
        <p:spPr>
          <a:xfrm>
            <a:off x="0" y="1600200"/>
            <a:ext cx="9144000" cy="4021881"/>
          </a:xfrm>
          <a:prstGeom prst="rect">
            <a:avLst/>
          </a:prstGeom>
        </p:spPr>
      </p:pic>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noAutofit/>
          </a:bodyPr>
          <a:lstStyle/>
          <a:p>
            <a:pPr algn="ctr"/>
            <a:r>
              <a:rPr lang="en-US" sz="4000" dirty="0" err="1"/>
              <a:t>DDM</a:t>
            </a:r>
            <a:r>
              <a:rPr lang="en-US" sz="4000" dirty="0"/>
              <a:t> Patterns</a:t>
            </a:r>
          </a:p>
        </p:txBody>
      </p:sp>
      <p:sp>
        <p:nvSpPr>
          <p:cNvPr id="156675" name="Rectangle 3"/>
          <p:cNvSpPr>
            <a:spLocks noGrp="1" noChangeArrowheads="1"/>
          </p:cNvSpPr>
          <p:nvPr>
            <p:ph type="body" idx="1"/>
          </p:nvPr>
        </p:nvSpPr>
        <p:spPr/>
        <p:txBody>
          <a:bodyPr>
            <a:normAutofit fontScale="92500"/>
          </a:bodyPr>
          <a:lstStyle/>
          <a:p>
            <a:pPr marL="635000" indent="-577850"/>
            <a:r>
              <a:rPr lang="en-US" dirty="0"/>
              <a:t>Constant/No Growth Model </a:t>
            </a:r>
          </a:p>
          <a:p>
            <a:pPr marL="1035050" lvl="1" indent="-577850"/>
            <a:r>
              <a:rPr lang="en-US" dirty="0"/>
              <a:t>Dividends remain constant</a:t>
            </a:r>
          </a:p>
          <a:p>
            <a:pPr marL="1035050" lvl="1" indent="-577850"/>
            <a:endParaRPr lang="en-US" dirty="0"/>
          </a:p>
          <a:p>
            <a:pPr marL="635000" indent="-577850"/>
            <a:r>
              <a:rPr lang="en-US" dirty="0"/>
              <a:t>Growth Model</a:t>
            </a:r>
          </a:p>
          <a:p>
            <a:pPr marL="1035050" lvl="1" indent="-577850"/>
            <a:r>
              <a:rPr lang="en-US" dirty="0"/>
              <a:t>Dividends change at a constant rate </a:t>
            </a:r>
          </a:p>
          <a:p>
            <a:pPr marL="1035050" lvl="1" indent="-577850"/>
            <a:endParaRPr lang="en-US" dirty="0"/>
          </a:p>
          <a:p>
            <a:pPr marL="635000" indent="-577850"/>
            <a:r>
              <a:rPr lang="en-US" dirty="0"/>
              <a:t>Mixed/Multistage Model</a:t>
            </a:r>
          </a:p>
          <a:p>
            <a:pPr marL="1035050" lvl="1" indent="-577850"/>
            <a:r>
              <a:rPr lang="en-US" dirty="0"/>
              <a:t>Dividends change at different rates.  </a:t>
            </a:r>
          </a:p>
        </p:txBody>
      </p:sp>
    </p:spTree>
    <p:extLst>
      <p:ext uri="{BB962C8B-B14F-4D97-AF65-F5344CB8AC3E}">
        <p14:creationId xmlns:p14="http://schemas.microsoft.com/office/powerpoint/2010/main" val="1105258918"/>
      </p:ext>
    </p:extLst>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8.2.3 The No-Growth Model</a:t>
            </a:r>
          </a:p>
        </p:txBody>
      </p:sp>
      <p:sp>
        <p:nvSpPr>
          <p:cNvPr id="3" name="Content Placeholder 2"/>
          <p:cNvSpPr>
            <a:spLocks noGrp="1"/>
          </p:cNvSpPr>
          <p:nvPr>
            <p:ph idx="1"/>
          </p:nvPr>
        </p:nvSpPr>
        <p:spPr/>
        <p:txBody>
          <a:bodyPr>
            <a:normAutofit/>
          </a:bodyPr>
          <a:lstStyle/>
          <a:p>
            <a:r>
              <a:rPr lang="en-CA" dirty="0">
                <a:latin typeface="Arial" panose="020B0604020202020204" pitchFamily="34" charset="0"/>
                <a:cs typeface="Arial" panose="020B0604020202020204" pitchFamily="34" charset="0"/>
              </a:rPr>
              <a:t>In the no-growth model, the assumption is that a company’s cash flows are not growing</a:t>
            </a:r>
          </a:p>
          <a:p>
            <a:r>
              <a:rPr lang="en-CA" dirty="0">
                <a:latin typeface="Arial" panose="020B0604020202020204" pitchFamily="34" charset="0"/>
                <a:cs typeface="Arial" panose="020B0604020202020204" pitchFamily="34" charset="0"/>
              </a:rPr>
              <a:t>The no-growth assumption can be seen as a special case of the constant growth assumption</a:t>
            </a:r>
          </a:p>
        </p:txBody>
      </p:sp>
      <p:graphicFrame>
        <p:nvGraphicFramePr>
          <p:cNvPr id="5" name="Object 4">
            <a:extLst>
              <a:ext uri="{FF2B5EF4-FFF2-40B4-BE49-F238E27FC236}">
                <a16:creationId xmlns:a16="http://schemas.microsoft.com/office/drawing/2014/main" id="{239F9C39-658A-41F4-9F9E-54C600A215B9}"/>
              </a:ext>
            </a:extLst>
          </p:cNvPr>
          <p:cNvGraphicFramePr>
            <a:graphicFrameLocks noChangeAspect="1"/>
          </p:cNvGraphicFramePr>
          <p:nvPr/>
        </p:nvGraphicFramePr>
        <p:xfrm>
          <a:off x="2590800" y="5053013"/>
          <a:ext cx="1703388" cy="1073150"/>
        </p:xfrm>
        <a:graphic>
          <a:graphicData uri="http://schemas.openxmlformats.org/presentationml/2006/ole">
            <mc:AlternateContent xmlns:mc="http://schemas.openxmlformats.org/markup-compatibility/2006">
              <mc:Choice xmlns:v="urn:schemas-microsoft-com:vml" Requires="v">
                <p:oleObj spid="_x0000_s40964" name="Equation" r:id="rId3" imgW="622080" imgH="393480" progId="Equation.DSMT4">
                  <p:embed/>
                </p:oleObj>
              </mc:Choice>
              <mc:Fallback>
                <p:oleObj name="Equation" r:id="rId3" imgW="622080" imgH="393480" progId="Equation.DSMT4">
                  <p:embed/>
                  <p:pic>
                    <p:nvPicPr>
                      <p:cNvPr id="5" name="Object 4">
                        <a:extLst>
                          <a:ext uri="{FF2B5EF4-FFF2-40B4-BE49-F238E27FC236}">
                            <a16:creationId xmlns:a16="http://schemas.microsoft.com/office/drawing/2014/main" id="{239F9C39-658A-41F4-9F9E-54C600A215B9}"/>
                          </a:ext>
                        </a:extLst>
                      </p:cNvPr>
                      <p:cNvPicPr/>
                      <p:nvPr/>
                    </p:nvPicPr>
                    <p:blipFill>
                      <a:blip r:embed="rId4"/>
                      <a:stretch>
                        <a:fillRect/>
                      </a:stretch>
                    </p:blipFill>
                    <p:spPr>
                      <a:xfrm>
                        <a:off x="2590800" y="5053013"/>
                        <a:ext cx="1703388" cy="1073150"/>
                      </a:xfrm>
                      <a:prstGeom prst="rect">
                        <a:avLst/>
                      </a:prstGeom>
                    </p:spPr>
                  </p:pic>
                </p:oleObj>
              </mc:Fallback>
            </mc:AlternateContent>
          </a:graphicData>
        </a:graphic>
      </p:graphicFrame>
    </p:spTree>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8.2.2 The Constant Growth Model</a:t>
            </a:r>
          </a:p>
        </p:txBody>
      </p:sp>
      <p:sp>
        <p:nvSpPr>
          <p:cNvPr id="3" name="Content Placeholder 2"/>
          <p:cNvSpPr>
            <a:spLocks noGrp="1"/>
          </p:cNvSpPr>
          <p:nvPr>
            <p:ph idx="1"/>
          </p:nvPr>
        </p:nvSpPr>
        <p:spPr/>
        <p:txBody>
          <a:bodyPr/>
          <a:lstStyle/>
          <a:p>
            <a:r>
              <a:rPr lang="en-CA" dirty="0">
                <a:latin typeface="Arial" panose="020B0604020202020204" pitchFamily="34" charset="0"/>
                <a:cs typeface="Arial" panose="020B0604020202020204" pitchFamily="34" charset="0"/>
              </a:rPr>
              <a:t>The constant growth model (the Gordon growth model)</a:t>
            </a:r>
          </a:p>
          <a:p>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Treats cash flow as a growing perpetuity</a:t>
            </a:r>
          </a:p>
          <a:p>
            <a:pPr lvl="1"/>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Assumes k &gt; g</a:t>
            </a:r>
          </a:p>
          <a:p>
            <a:endParaRPr lang="en-CA" dirty="0"/>
          </a:p>
        </p:txBody>
      </p:sp>
      <p:graphicFrame>
        <p:nvGraphicFramePr>
          <p:cNvPr id="5" name="Object 4">
            <a:extLst>
              <a:ext uri="{FF2B5EF4-FFF2-40B4-BE49-F238E27FC236}">
                <a16:creationId xmlns:a16="http://schemas.microsoft.com/office/drawing/2014/main" id="{B7A9220E-2A22-43BE-A457-C40915ED51D1}"/>
              </a:ext>
            </a:extLst>
          </p:cNvPr>
          <p:cNvGraphicFramePr>
            <a:graphicFrameLocks noChangeAspect="1"/>
          </p:cNvGraphicFramePr>
          <p:nvPr/>
        </p:nvGraphicFramePr>
        <p:xfrm>
          <a:off x="3276600" y="4668837"/>
          <a:ext cx="2293938" cy="1177925"/>
        </p:xfrm>
        <a:graphic>
          <a:graphicData uri="http://schemas.openxmlformats.org/presentationml/2006/ole">
            <mc:AlternateContent xmlns:mc="http://schemas.openxmlformats.org/markup-compatibility/2006">
              <mc:Choice xmlns:v="urn:schemas-microsoft-com:vml" Requires="v">
                <p:oleObj spid="_x0000_s41988" name="Equation" r:id="rId3" imgW="838080" imgH="431640" progId="Equation.DSMT4">
                  <p:embed/>
                </p:oleObj>
              </mc:Choice>
              <mc:Fallback>
                <p:oleObj name="Equation" r:id="rId3" imgW="838080" imgH="431640" progId="Equation.DSMT4">
                  <p:embed/>
                  <p:pic>
                    <p:nvPicPr>
                      <p:cNvPr id="5" name="Object 4">
                        <a:extLst>
                          <a:ext uri="{FF2B5EF4-FFF2-40B4-BE49-F238E27FC236}">
                            <a16:creationId xmlns:a16="http://schemas.microsoft.com/office/drawing/2014/main" id="{B7A9220E-2A22-43BE-A457-C40915ED51D1}"/>
                          </a:ext>
                        </a:extLst>
                      </p:cNvPr>
                      <p:cNvPicPr/>
                      <p:nvPr/>
                    </p:nvPicPr>
                    <p:blipFill>
                      <a:blip r:embed="rId4"/>
                      <a:stretch>
                        <a:fillRect/>
                      </a:stretch>
                    </p:blipFill>
                    <p:spPr>
                      <a:xfrm>
                        <a:off x="3276600" y="4668837"/>
                        <a:ext cx="2293938" cy="1177925"/>
                      </a:xfrm>
                      <a:prstGeom prst="rect">
                        <a:avLst/>
                      </a:prstGeom>
                    </p:spPr>
                  </p:pic>
                </p:oleObj>
              </mc:Fallback>
            </mc:AlternateContent>
          </a:graphicData>
        </a:graphic>
      </p:graphicFrame>
    </p:spTree>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457200" y="2590800"/>
            <a:ext cx="8229600" cy="3535363"/>
          </a:xfrm>
        </p:spPr>
        <p:txBody>
          <a:bodyPr lIns="90488" tIns="44450" rIns="90488" bIns="44450">
            <a:noAutofit/>
          </a:bodyPr>
          <a:lstStyle/>
          <a:p>
            <a:pPr>
              <a:spcBef>
                <a:spcPct val="0"/>
              </a:spcBef>
              <a:buFontTx/>
              <a:buNone/>
            </a:pPr>
            <a:r>
              <a:rPr lang="en-US" altLang="en-US" sz="2400" dirty="0">
                <a:solidFill>
                  <a:srgbClr val="000000"/>
                </a:solidFill>
              </a:rPr>
              <a:t>g = growth rate in dividends</a:t>
            </a:r>
          </a:p>
          <a:p>
            <a:pPr>
              <a:spcBef>
                <a:spcPct val="0"/>
              </a:spcBef>
              <a:buFontTx/>
              <a:buNone/>
            </a:pPr>
            <a:r>
              <a:rPr lang="en-US" altLang="en-US" sz="2400" dirty="0">
                <a:solidFill>
                  <a:srgbClr val="000000"/>
                </a:solidFill>
              </a:rPr>
              <a:t>ROE = return on equity for the firm</a:t>
            </a:r>
          </a:p>
          <a:p>
            <a:pPr>
              <a:spcBef>
                <a:spcPct val="0"/>
              </a:spcBef>
              <a:buFontTx/>
              <a:buNone/>
            </a:pPr>
            <a:r>
              <a:rPr lang="en-US" altLang="en-US" sz="2400" dirty="0">
                <a:solidFill>
                  <a:srgbClr val="000000"/>
                </a:solidFill>
              </a:rPr>
              <a:t>b = plowback or retention percentage rate</a:t>
            </a:r>
          </a:p>
          <a:p>
            <a:pPr lvl="1">
              <a:spcBef>
                <a:spcPct val="0"/>
              </a:spcBef>
              <a:buFontTx/>
              <a:buNone/>
            </a:pPr>
            <a:r>
              <a:rPr lang="en-US" altLang="en-US" sz="2400" dirty="0">
                <a:solidFill>
                  <a:srgbClr val="000000"/>
                </a:solidFill>
              </a:rPr>
              <a:t> (1 - dividend payout percentage rate)</a:t>
            </a:r>
          </a:p>
          <a:p>
            <a:pPr lvl="1">
              <a:spcBef>
                <a:spcPct val="0"/>
              </a:spcBef>
              <a:buFontTx/>
              <a:buNone/>
            </a:pPr>
            <a:endParaRPr lang="en-US" altLang="en-US" sz="2400" dirty="0">
              <a:solidFill>
                <a:srgbClr val="000000"/>
              </a:solidFill>
            </a:endParaRPr>
          </a:p>
          <a:p>
            <a:pPr>
              <a:spcBef>
                <a:spcPct val="0"/>
              </a:spcBef>
              <a:buFontTx/>
              <a:buNone/>
            </a:pPr>
            <a:r>
              <a:rPr lang="en-US" altLang="en-US" sz="2800" i="1" dirty="0">
                <a:solidFill>
                  <a:srgbClr val="000000"/>
                </a:solidFill>
              </a:rPr>
              <a:t>What are the assumptions behind this formula?</a:t>
            </a:r>
          </a:p>
          <a:p>
            <a:pPr>
              <a:spcBef>
                <a:spcPct val="0"/>
              </a:spcBef>
              <a:buFontTx/>
              <a:buNone/>
            </a:pPr>
            <a:r>
              <a:rPr lang="en-US" altLang="en-US" sz="2800" i="1" dirty="0">
                <a:solidFill>
                  <a:srgbClr val="000000"/>
                </a:solidFill>
              </a:rPr>
              <a:t>What are the drawbacks to using a ‘formula’ approach?</a:t>
            </a:r>
          </a:p>
        </p:txBody>
      </p:sp>
      <p:sp>
        <p:nvSpPr>
          <p:cNvPr id="25603" name="Rectangle 4"/>
          <p:cNvSpPr>
            <a:spLocks noGrp="1" noChangeArrowheads="1"/>
          </p:cNvSpPr>
          <p:nvPr>
            <p:ph type="title"/>
          </p:nvPr>
        </p:nvSpPr>
        <p:spPr>
          <a:xfrm>
            <a:off x="304800" y="359465"/>
            <a:ext cx="8686800" cy="1143000"/>
          </a:xfrm>
        </p:spPr>
        <p:txBody>
          <a:bodyPr lIns="90488" tIns="44450" rIns="90488" bIns="44450" anchorCtr="1">
            <a:noAutofit/>
          </a:bodyPr>
          <a:lstStyle/>
          <a:p>
            <a:pPr algn="ctr">
              <a:defRPr/>
            </a:pPr>
            <a:r>
              <a:rPr lang="en-US" altLang="en-US" sz="4000" dirty="0"/>
              <a:t>Estimating Dividend Growth Rates</a:t>
            </a:r>
          </a:p>
        </p:txBody>
      </p:sp>
      <p:graphicFrame>
        <p:nvGraphicFramePr>
          <p:cNvPr id="25604" name="Object 6"/>
          <p:cNvGraphicFramePr>
            <a:graphicFrameLocks noChangeAspect="1"/>
          </p:cNvGraphicFramePr>
          <p:nvPr/>
        </p:nvGraphicFramePr>
        <p:xfrm>
          <a:off x="2449513" y="1811338"/>
          <a:ext cx="2898775" cy="703262"/>
        </p:xfrm>
        <a:graphic>
          <a:graphicData uri="http://schemas.openxmlformats.org/presentationml/2006/ole">
            <mc:AlternateContent xmlns:mc="http://schemas.openxmlformats.org/markup-compatibility/2006">
              <mc:Choice xmlns:v="urn:schemas-microsoft-com:vml" Requires="v">
                <p:oleObj spid="_x0000_s43012" name="Equation" r:id="rId3" imgW="838080" imgH="203040" progId="Equation.DSMT4">
                  <p:embed/>
                </p:oleObj>
              </mc:Choice>
              <mc:Fallback>
                <p:oleObj name="Equation" r:id="rId3" imgW="838080" imgH="203040" progId="Equation.DSMT4">
                  <p:embed/>
                  <p:pic>
                    <p:nvPicPr>
                      <p:cNvPr id="25604" name="Object 6"/>
                      <p:cNvPicPr>
                        <a:picLocks noChangeAspect="1" noChangeArrowheads="1"/>
                      </p:cNvPicPr>
                      <p:nvPr/>
                    </p:nvPicPr>
                    <p:blipFill>
                      <a:blip r:embed="rId4"/>
                      <a:srcRect/>
                      <a:stretch>
                        <a:fillRect/>
                      </a:stretch>
                    </p:blipFill>
                    <p:spPr bwMode="auto">
                      <a:xfrm>
                        <a:off x="2449513" y="1811338"/>
                        <a:ext cx="289877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idx="1"/>
          </p:nvPr>
        </p:nvSpPr>
        <p:spPr/>
        <p:txBody>
          <a:bodyPr lIns="90488" tIns="44450" rIns="90488" bIns="44450">
            <a:normAutofit/>
          </a:bodyPr>
          <a:lstStyle/>
          <a:p>
            <a:pPr marL="0" indent="0">
              <a:spcBef>
                <a:spcPct val="0"/>
              </a:spcBef>
              <a:buNone/>
            </a:pPr>
            <a:r>
              <a:rPr lang="en-US" altLang="en-US" dirty="0">
                <a:solidFill>
                  <a:srgbClr val="000000"/>
                </a:solidFill>
              </a:rPr>
              <a:t>Firm Value = Assets-in-Place + PVGO</a:t>
            </a:r>
          </a:p>
          <a:p>
            <a:pPr>
              <a:spcBef>
                <a:spcPct val="0"/>
              </a:spcBef>
            </a:pPr>
            <a:endParaRPr lang="en-US" altLang="en-US" sz="3000" dirty="0">
              <a:solidFill>
                <a:srgbClr val="000000"/>
              </a:solidFill>
            </a:endParaRPr>
          </a:p>
          <a:p>
            <a:pPr>
              <a:spcBef>
                <a:spcPct val="0"/>
              </a:spcBef>
            </a:pPr>
            <a:r>
              <a:rPr lang="en-US" altLang="en-US" sz="3000" dirty="0">
                <a:solidFill>
                  <a:srgbClr val="000000"/>
                </a:solidFill>
              </a:rPr>
              <a:t>The value of the firm equals the value of the assets already in place, the no-growth value of the firm...</a:t>
            </a:r>
          </a:p>
          <a:p>
            <a:pPr>
              <a:spcBef>
                <a:spcPct val="0"/>
              </a:spcBef>
            </a:pPr>
            <a:endParaRPr lang="en-US" altLang="en-US" sz="3000" dirty="0">
              <a:solidFill>
                <a:srgbClr val="000000"/>
              </a:solidFill>
            </a:endParaRPr>
          </a:p>
          <a:p>
            <a:pPr>
              <a:spcBef>
                <a:spcPct val="0"/>
              </a:spcBef>
            </a:pPr>
            <a:r>
              <a:rPr lang="en-US" altLang="en-US" sz="3000" dirty="0">
                <a:solidFill>
                  <a:srgbClr val="000000"/>
                </a:solidFill>
              </a:rPr>
              <a:t>Plus the NPV of its future investments, the present value of growth opportunities or PVGO.</a:t>
            </a:r>
          </a:p>
          <a:p>
            <a:pPr>
              <a:spcBef>
                <a:spcPct val="0"/>
              </a:spcBef>
            </a:pPr>
            <a:endParaRPr lang="en-US" altLang="en-US" sz="3000" dirty="0">
              <a:solidFill>
                <a:srgbClr val="000000"/>
              </a:solidFill>
            </a:endParaRPr>
          </a:p>
        </p:txBody>
      </p:sp>
      <p:sp>
        <p:nvSpPr>
          <p:cNvPr id="27651" name="Rectangle 2"/>
          <p:cNvSpPr>
            <a:spLocks noGrp="1" noChangeArrowheads="1"/>
          </p:cNvSpPr>
          <p:nvPr>
            <p:ph type="title"/>
          </p:nvPr>
        </p:nvSpPr>
        <p:spPr>
          <a:xfrm>
            <a:off x="228600" y="359465"/>
            <a:ext cx="8839200" cy="1143000"/>
          </a:xfrm>
        </p:spPr>
        <p:txBody>
          <a:bodyPr lIns="90488" tIns="44450" rIns="90488" bIns="44450" anchorCtr="1">
            <a:noAutofit/>
          </a:bodyPr>
          <a:lstStyle/>
          <a:p>
            <a:r>
              <a:rPr lang="en-US" altLang="en-US" sz="3600" dirty="0"/>
              <a:t>Present Value of Growth Opportunities</a:t>
            </a:r>
          </a:p>
        </p:txBody>
      </p:sp>
    </p:spTree>
    <p:extLst>
      <p:ext uri="{BB962C8B-B14F-4D97-AF65-F5344CB8AC3E}">
        <p14:creationId xmlns:p14="http://schemas.microsoft.com/office/powerpoint/2010/main" val="388211827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152400" y="457200"/>
            <a:ext cx="8610600" cy="914400"/>
          </a:xfrm>
        </p:spPr>
        <p:txBody>
          <a:bodyPr>
            <a:normAutofit fontScale="90000"/>
          </a:bodyPr>
          <a:lstStyle/>
          <a:p>
            <a:pPr algn="ctr"/>
            <a:r>
              <a:rPr lang="en-CA" dirty="0"/>
              <a:t>Mixed/Multistage </a:t>
            </a:r>
            <a:r>
              <a:rPr lang="en-US" dirty="0"/>
              <a:t>Model Formula</a:t>
            </a:r>
          </a:p>
        </p:txBody>
      </p:sp>
      <p:sp>
        <p:nvSpPr>
          <p:cNvPr id="190468" name="Rectangle 4"/>
          <p:cNvSpPr>
            <a:spLocks noChangeArrowheads="1"/>
          </p:cNvSpPr>
          <p:nvPr/>
        </p:nvSpPr>
        <p:spPr bwMode="auto">
          <a:xfrm>
            <a:off x="0" y="3105150"/>
            <a:ext cx="9144000" cy="0"/>
          </a:xfrm>
          <a:prstGeom prst="rect">
            <a:avLst/>
          </a:prstGeom>
          <a:noFill/>
          <a:ln w="12700">
            <a:noFill/>
            <a:miter lim="800000"/>
            <a:headEnd type="none" w="sm" len="sm"/>
            <a:tailEnd type="none" w="sm" len="sm"/>
          </a:ln>
          <a:effectLst/>
        </p:spPr>
        <p:txBody>
          <a:bodyPr wrap="none" anchor="ctr">
            <a:spAutoFit/>
          </a:bodyPr>
          <a:lstStyle/>
          <a:p>
            <a:endParaRPr lang="en-US"/>
          </a:p>
        </p:txBody>
      </p:sp>
      <p:graphicFrame>
        <p:nvGraphicFramePr>
          <p:cNvPr id="190470" name="Object 6"/>
          <p:cNvGraphicFramePr>
            <a:graphicFrameLocks noGrp="1" noChangeAspect="1"/>
          </p:cNvGraphicFramePr>
          <p:nvPr>
            <p:ph sz="half" idx="2"/>
          </p:nvPr>
        </p:nvGraphicFramePr>
        <p:xfrm>
          <a:off x="685800" y="2608263"/>
          <a:ext cx="7554913" cy="1597025"/>
        </p:xfrm>
        <a:graphic>
          <a:graphicData uri="http://schemas.openxmlformats.org/presentationml/2006/ole">
            <mc:AlternateContent xmlns:mc="http://schemas.openxmlformats.org/markup-compatibility/2006">
              <mc:Choice xmlns:v="urn:schemas-microsoft-com:vml" Requires="v">
                <p:oleObj spid="_x0000_s44036" name="Equation" r:id="rId4" imgW="3365280" imgH="711000" progId="Equation.DSMT4">
                  <p:embed/>
                </p:oleObj>
              </mc:Choice>
              <mc:Fallback>
                <p:oleObj name="Equation" r:id="rId4" imgW="3365280" imgH="711000" progId="Equation.DSMT4">
                  <p:embed/>
                  <p:pic>
                    <p:nvPicPr>
                      <p:cNvPr id="190470" name="Object 6"/>
                      <p:cNvPicPr>
                        <a:picLocks noChangeAspect="1" noChangeArrowheads="1"/>
                      </p:cNvPicPr>
                      <p:nvPr/>
                    </p:nvPicPr>
                    <p:blipFill>
                      <a:blip r:embed="rId5"/>
                      <a:srcRect/>
                      <a:stretch>
                        <a:fillRect/>
                      </a:stretch>
                    </p:blipFill>
                    <p:spPr bwMode="auto">
                      <a:xfrm>
                        <a:off x="685800" y="2608263"/>
                        <a:ext cx="7554913" cy="1597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98601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lIns="90488" tIns="44450" rIns="90488" bIns="44450">
            <a:normAutofit fontScale="92500" lnSpcReduction="20000"/>
          </a:bodyPr>
          <a:lstStyle/>
          <a:p>
            <a:pPr fontAlgn="auto">
              <a:spcBef>
                <a:spcPts val="0"/>
              </a:spcBef>
              <a:spcAft>
                <a:spcPts val="0"/>
              </a:spcAft>
              <a:defRPr/>
            </a:pPr>
            <a:r>
              <a:rPr lang="en-US" altLang="en-US" dirty="0"/>
              <a:t>Free Cash Flow to Equity (</a:t>
            </a:r>
            <a:r>
              <a:rPr lang="en-US" altLang="en-US" dirty="0" err="1"/>
              <a:t>FCFE</a:t>
            </a:r>
            <a:r>
              <a:rPr lang="en-US" altLang="en-US" dirty="0"/>
              <a:t>)</a:t>
            </a:r>
          </a:p>
          <a:p>
            <a:pPr lvl="1">
              <a:defRPr/>
            </a:pPr>
            <a:r>
              <a:rPr lang="en-US" altLang="en-US" dirty="0"/>
              <a:t>CFs available to distribute to </a:t>
            </a:r>
            <a:r>
              <a:rPr lang="en-US" altLang="en-US" i="1" dirty="0"/>
              <a:t>equity</a:t>
            </a:r>
            <a:r>
              <a:rPr lang="en-US" altLang="en-US" dirty="0"/>
              <a:t> investors</a:t>
            </a:r>
          </a:p>
          <a:p>
            <a:pPr lvl="1">
              <a:defRPr/>
            </a:pPr>
            <a:r>
              <a:rPr lang="en-US" altLang="en-US" dirty="0"/>
              <a:t>Value: Total Equity of Firm</a:t>
            </a:r>
          </a:p>
          <a:p>
            <a:pPr lvl="1">
              <a:defRPr/>
            </a:pPr>
            <a:r>
              <a:rPr lang="en-US" altLang="en-US" dirty="0"/>
              <a:t>Discount with cost of equity</a:t>
            </a:r>
          </a:p>
          <a:p>
            <a:pPr fontAlgn="auto">
              <a:spcBef>
                <a:spcPts val="0"/>
              </a:spcBef>
              <a:spcAft>
                <a:spcPts val="0"/>
              </a:spcAft>
              <a:defRPr/>
            </a:pPr>
            <a:endParaRPr lang="en-US" altLang="en-US" dirty="0">
              <a:solidFill>
                <a:sysClr val="windowText" lastClr="000000"/>
              </a:solidFill>
            </a:endParaRPr>
          </a:p>
          <a:p>
            <a:pPr fontAlgn="auto">
              <a:spcBef>
                <a:spcPts val="0"/>
              </a:spcBef>
              <a:spcAft>
                <a:spcPts val="0"/>
              </a:spcAft>
              <a:defRPr/>
            </a:pPr>
            <a:r>
              <a:rPr lang="en-US" altLang="en-US" dirty="0">
                <a:solidFill>
                  <a:sysClr val="windowText" lastClr="000000"/>
                </a:solidFill>
              </a:rPr>
              <a:t>Free Cash Flow to the Firm (</a:t>
            </a:r>
            <a:r>
              <a:rPr lang="en-US" altLang="en-US" dirty="0"/>
              <a:t>FCFF</a:t>
            </a:r>
            <a:r>
              <a:rPr lang="en-US" altLang="en-US" dirty="0">
                <a:solidFill>
                  <a:sysClr val="windowText" lastClr="000000"/>
                </a:solidFill>
              </a:rPr>
              <a:t>)</a:t>
            </a:r>
          </a:p>
          <a:p>
            <a:pPr lvl="1">
              <a:defRPr/>
            </a:pPr>
            <a:r>
              <a:rPr lang="en-US" altLang="en-US" dirty="0"/>
              <a:t>CFs available to distribute to </a:t>
            </a:r>
            <a:r>
              <a:rPr lang="en-US" altLang="en-US" i="1" dirty="0"/>
              <a:t>all</a:t>
            </a:r>
            <a:r>
              <a:rPr lang="en-US" altLang="en-US" dirty="0"/>
              <a:t> investors</a:t>
            </a:r>
          </a:p>
          <a:p>
            <a:pPr lvl="1">
              <a:defRPr/>
            </a:pPr>
            <a:r>
              <a:rPr lang="en-US" altLang="en-US" dirty="0"/>
              <a:t>Value: Total Value of Firm</a:t>
            </a:r>
          </a:p>
          <a:p>
            <a:pPr lvl="1">
              <a:defRPr/>
            </a:pPr>
            <a:r>
              <a:rPr lang="en-US" altLang="en-US" dirty="0"/>
              <a:t>Discount with WACC</a:t>
            </a:r>
          </a:p>
          <a:p>
            <a:pPr lvl="1">
              <a:defRPr/>
            </a:pPr>
            <a:endParaRPr lang="en-US" altLang="en-US" dirty="0">
              <a:solidFill>
                <a:sysClr val="windowText" lastClr="000000"/>
              </a:solidFill>
            </a:endParaRPr>
          </a:p>
          <a:p>
            <a:pPr lvl="1">
              <a:defRPr/>
            </a:pPr>
            <a:endParaRPr lang="en-US" altLang="en-US" dirty="0"/>
          </a:p>
          <a:p>
            <a:pPr lvl="1" fontAlgn="auto">
              <a:spcBef>
                <a:spcPts val="0"/>
              </a:spcBef>
              <a:spcAft>
                <a:spcPts val="0"/>
              </a:spcAft>
              <a:defRPr/>
            </a:pPr>
            <a:endParaRPr lang="en-US" altLang="en-US" sz="3000" dirty="0">
              <a:solidFill>
                <a:sysClr val="windowText" lastClr="000000"/>
              </a:solidFill>
            </a:endParaRPr>
          </a:p>
        </p:txBody>
      </p:sp>
      <p:sp>
        <p:nvSpPr>
          <p:cNvPr id="47107" name="Rectangle 2"/>
          <p:cNvSpPr>
            <a:spLocks noGrp="1" noChangeArrowheads="1"/>
          </p:cNvSpPr>
          <p:nvPr>
            <p:ph type="title"/>
          </p:nvPr>
        </p:nvSpPr>
        <p:spPr/>
        <p:txBody>
          <a:bodyPr lIns="90488" tIns="44450" rIns="90488" bIns="44450" anchorCtr="1">
            <a:normAutofit/>
          </a:bodyPr>
          <a:lstStyle/>
          <a:p>
            <a:pPr fontAlgn="base"/>
            <a:r>
              <a:rPr lang="en-US" dirty="0"/>
              <a:t>FCFF and FCFE</a:t>
            </a:r>
          </a:p>
        </p:txBody>
      </p:sp>
    </p:spTree>
    <p:extLst>
      <p:ext uri="{BB962C8B-B14F-4D97-AF65-F5344CB8AC3E}">
        <p14:creationId xmlns:p14="http://schemas.microsoft.com/office/powerpoint/2010/main" val="336499745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8.4 Relative Valuation</a:t>
            </a:r>
          </a:p>
        </p:txBody>
      </p:sp>
      <p:sp>
        <p:nvSpPr>
          <p:cNvPr id="3" name="Content Placeholder 2"/>
          <p:cNvSpPr>
            <a:spLocks noGrp="1"/>
          </p:cNvSpPr>
          <p:nvPr>
            <p:ph idx="1"/>
          </p:nvPr>
        </p:nvSpPr>
        <p:spPr/>
        <p:txBody>
          <a:bodyPr>
            <a:normAutofit fontScale="77500" lnSpcReduction="20000"/>
          </a:bodyPr>
          <a:lstStyle/>
          <a:p>
            <a:r>
              <a:rPr lang="en-CA" dirty="0">
                <a:latin typeface="Arial" panose="020B0604020202020204" pitchFamily="34" charset="0"/>
                <a:cs typeface="Arial" panose="020B0604020202020204" pitchFamily="34" charset="0"/>
              </a:rPr>
              <a:t>Relative valuation attempts to value a company by comparing it to similar companies or the overall market or the stock’s own trading history</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When analysts use multiples, they are typically used in one of the following ways:</a:t>
            </a:r>
          </a:p>
          <a:p>
            <a:pPr marL="788670" lvl="1" indent="-514350">
              <a:buFont typeface="+mj-lt"/>
              <a:buAutoNum type="arabicPeriod"/>
            </a:pPr>
            <a:r>
              <a:rPr lang="en-CA" dirty="0">
                <a:latin typeface="Arial" panose="020B0604020202020204" pitchFamily="34" charset="0"/>
                <a:cs typeface="Arial" panose="020B0604020202020204" pitchFamily="34" charset="0"/>
              </a:rPr>
              <a:t>Comparing multiples to comparable companies </a:t>
            </a:r>
          </a:p>
          <a:p>
            <a:pPr marL="788670" lvl="1" indent="-514350">
              <a:buFont typeface="+mj-lt"/>
              <a:buAutoNum type="arabicPeriod"/>
            </a:pPr>
            <a:r>
              <a:rPr lang="en-CA" dirty="0">
                <a:latin typeface="Arial" panose="020B0604020202020204" pitchFamily="34" charset="0"/>
                <a:cs typeface="Arial" panose="020B0604020202020204" pitchFamily="34" charset="0"/>
              </a:rPr>
              <a:t>Comparing a stock multiple to the market multiple </a:t>
            </a:r>
          </a:p>
          <a:p>
            <a:pPr marL="788670" lvl="1" indent="-514350">
              <a:buFont typeface="+mj-lt"/>
              <a:buAutoNum type="arabicPeriod"/>
            </a:pPr>
            <a:r>
              <a:rPr lang="en-CA" dirty="0">
                <a:latin typeface="Arial" panose="020B0604020202020204" pitchFamily="34" charset="0"/>
                <a:cs typeface="Arial" panose="020B0604020202020204" pitchFamily="34" charset="0"/>
              </a:rPr>
              <a:t>Comparing a stock’s multiple to its historic multiple </a:t>
            </a:r>
          </a:p>
          <a:p>
            <a:pPr marL="788670" lvl="1" indent="-514350">
              <a:buFont typeface="+mj-lt"/>
              <a:buAutoNum type="arabicPeriod"/>
            </a:pPr>
            <a:r>
              <a:rPr lang="en-CA" dirty="0">
                <a:latin typeface="Arial" panose="020B0604020202020204" pitchFamily="34" charset="0"/>
                <a:cs typeface="Arial" panose="020B0604020202020204" pitchFamily="34" charset="0"/>
              </a:rPr>
              <a:t>Comparing a stock’s multiple to recent transactions</a:t>
            </a:r>
          </a:p>
        </p:txBody>
      </p:sp>
    </p:spTree>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8.5 Ratio Analysis </a:t>
            </a:r>
          </a:p>
        </p:txBody>
      </p:sp>
      <p:sp>
        <p:nvSpPr>
          <p:cNvPr id="3" name="Content Placeholder 2"/>
          <p:cNvSpPr>
            <a:spLocks noGrp="1"/>
          </p:cNvSpPr>
          <p:nvPr>
            <p:ph idx="1"/>
          </p:nvPr>
        </p:nvSpPr>
        <p:spPr/>
        <p:txBody>
          <a:bodyPr/>
          <a:lstStyle/>
          <a:p>
            <a:r>
              <a:rPr lang="en-CA" dirty="0">
                <a:latin typeface="Arial" panose="020B0604020202020204" pitchFamily="34" charset="0"/>
                <a:cs typeface="Arial" panose="020B0604020202020204" pitchFamily="34" charset="0"/>
              </a:rPr>
              <a:t>Ratio analysis:</a:t>
            </a:r>
          </a:p>
          <a:p>
            <a:pPr lvl="1"/>
            <a:r>
              <a:rPr lang="en-CA" dirty="0">
                <a:latin typeface="Arial" panose="020B0604020202020204" pitchFamily="34" charset="0"/>
                <a:cs typeface="Arial" panose="020B0604020202020204" pitchFamily="34" charset="0"/>
              </a:rPr>
              <a:t>Helps to make better estimates for the discounted cash flow model and to better understand the business</a:t>
            </a:r>
          </a:p>
          <a:p>
            <a:pPr lvl="1"/>
            <a:endParaRPr lang="en-CA"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May also help to ask better questions</a:t>
            </a: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79394" y="1447800"/>
            <a:ext cx="8229600" cy="4525963"/>
          </a:xfrm>
        </p:spPr>
        <p:txBody>
          <a:bodyPr>
            <a:noAutofit/>
          </a:bodyPr>
          <a:lstStyle/>
          <a:p>
            <a:pPr lvl="0"/>
            <a:r>
              <a:rPr lang="en-US" sz="1600" b="1" i="1" dirty="0"/>
              <a:t>NOTE</a:t>
            </a:r>
            <a:r>
              <a:rPr lang="en-US" sz="1600" i="1" dirty="0"/>
              <a:t>: You will be taking the exam via D2L.</a:t>
            </a:r>
          </a:p>
          <a:p>
            <a:pPr lvl="0"/>
            <a:endParaRPr lang="en-US" sz="1600" dirty="0"/>
          </a:p>
          <a:p>
            <a:pPr lvl="0"/>
            <a:r>
              <a:rPr lang="en-US" sz="1600" dirty="0"/>
              <a:t>Length: 50 minutes</a:t>
            </a:r>
          </a:p>
          <a:p>
            <a:pPr lvl="0"/>
            <a:endParaRPr lang="en-US" sz="1600" dirty="0"/>
          </a:p>
          <a:p>
            <a:pPr lvl="0"/>
            <a:r>
              <a:rPr lang="en-US" sz="1600" dirty="0"/>
              <a:t>You may use a financial calculator.</a:t>
            </a:r>
          </a:p>
          <a:p>
            <a:pPr lvl="0"/>
            <a:endParaRPr lang="en-US" sz="1600" dirty="0"/>
          </a:p>
          <a:p>
            <a:pPr lvl="0"/>
            <a:r>
              <a:rPr lang="en-US" sz="1600" dirty="0"/>
              <a:t>You must have the Lockdown Browser installed.</a:t>
            </a:r>
            <a:endParaRPr lang="en-US" sz="1050" dirty="0"/>
          </a:p>
          <a:p>
            <a:pPr lvl="0"/>
            <a:endParaRPr lang="en-US" sz="1600" dirty="0"/>
          </a:p>
          <a:p>
            <a:pPr lvl="0"/>
            <a:r>
              <a:rPr lang="en-US" sz="1600" dirty="0"/>
              <a:t>You may not use the textbook, notes, etc. </a:t>
            </a:r>
            <a:r>
              <a:rPr lang="en-US" sz="1600" i="1" dirty="0"/>
              <a:t>The formulae below are provided for study only</a:t>
            </a:r>
            <a:r>
              <a:rPr lang="en-US" sz="1600" dirty="0"/>
              <a:t>.</a:t>
            </a:r>
            <a:endParaRPr lang="en-US" sz="1050" dirty="0"/>
          </a:p>
          <a:p>
            <a:pPr lvl="0"/>
            <a:endParaRPr lang="en-US" sz="1600" dirty="0"/>
          </a:p>
          <a:p>
            <a:pPr lvl="0"/>
            <a:r>
              <a:rPr lang="en-US" sz="1600" dirty="0"/>
              <a:t>You may not substitute a phone or tablet for the calculator. </a:t>
            </a:r>
          </a:p>
          <a:p>
            <a:pPr lvl="0"/>
            <a:endParaRPr lang="en-US" sz="1600" dirty="0"/>
          </a:p>
          <a:p>
            <a:pPr lvl="0"/>
            <a:r>
              <a:rPr lang="en-US" sz="1600" dirty="0"/>
              <a:t>For calculations you must show work for </a:t>
            </a:r>
            <a:r>
              <a:rPr lang="en-US" sz="1600" i="1" dirty="0"/>
              <a:t>any</a:t>
            </a:r>
            <a:r>
              <a:rPr lang="en-US" sz="1600" dirty="0"/>
              <a:t> credit.</a:t>
            </a:r>
            <a:endParaRPr lang="en-US" sz="1050" dirty="0"/>
          </a:p>
          <a:p>
            <a:pPr lvl="0"/>
            <a:endParaRPr lang="en-US" sz="1600" dirty="0"/>
          </a:p>
          <a:p>
            <a:pPr lvl="0"/>
            <a:r>
              <a:rPr lang="en-US" sz="1600" dirty="0"/>
              <a:t>In yours answers, provide two decimal point accuracy for dollars, e.g., $14.13, and four decimal points for percentages, e.g., 0.0134 or 1.34%.</a:t>
            </a:r>
            <a:endParaRPr lang="en-US" sz="1050" dirty="0"/>
          </a:p>
          <a:p>
            <a:endParaRPr lang="en-US" sz="1600" dirty="0"/>
          </a:p>
          <a:p>
            <a:r>
              <a:rPr lang="en-US" sz="1600" dirty="0"/>
              <a:t>Make-up exams will only be given if there is official documentation of an emergency.</a:t>
            </a:r>
          </a:p>
        </p:txBody>
      </p:sp>
      <p:sp>
        <p:nvSpPr>
          <p:cNvPr id="3" name="Title 2"/>
          <p:cNvSpPr>
            <a:spLocks noGrp="1"/>
          </p:cNvSpPr>
          <p:nvPr>
            <p:ph type="title"/>
          </p:nvPr>
        </p:nvSpPr>
        <p:spPr/>
        <p:txBody>
          <a:bodyPr>
            <a:normAutofit/>
          </a:bodyPr>
          <a:lstStyle/>
          <a:p>
            <a:r>
              <a:rPr lang="en-US" dirty="0"/>
              <a:t>Exam Policies</a:t>
            </a:r>
          </a:p>
        </p:txBody>
      </p:sp>
    </p:spTree>
    <p:extLst>
      <p:ext uri="{BB962C8B-B14F-4D97-AF65-F5344CB8AC3E}">
        <p14:creationId xmlns:p14="http://schemas.microsoft.com/office/powerpoint/2010/main" val="792059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Topic 8: An Introduction to Derivative Markets and Securities</a:t>
            </a:r>
          </a:p>
        </p:txBody>
      </p:sp>
    </p:spTree>
    <p:extLst>
      <p:ext uri="{BB962C8B-B14F-4D97-AF65-F5344CB8AC3E}">
        <p14:creationId xmlns:p14="http://schemas.microsoft.com/office/powerpoint/2010/main" val="3364909678"/>
      </p:ext>
    </p:extLst>
  </p:cSld>
  <p:clrMapOvr>
    <a:masterClrMapping/>
  </p:clrMapOvr>
  <p:transition spd="med">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70000" lnSpcReduction="20000"/>
          </a:bodyPr>
          <a:lstStyle/>
          <a:p>
            <a:pPr marL="0" indent="0">
              <a:lnSpc>
                <a:spcPct val="200000"/>
              </a:lnSpc>
              <a:buNone/>
            </a:pPr>
            <a:r>
              <a:rPr lang="en-US" dirty="0"/>
              <a:t>14.1 Overview of Derivative Markets</a:t>
            </a:r>
          </a:p>
          <a:p>
            <a:pPr marL="0" indent="0">
              <a:lnSpc>
                <a:spcPct val="200000"/>
              </a:lnSpc>
              <a:buNone/>
            </a:pPr>
            <a:r>
              <a:rPr lang="en-US" dirty="0"/>
              <a:t>14.2 Investing with Derivative Securities</a:t>
            </a:r>
          </a:p>
          <a:p>
            <a:pPr marL="0" indent="0">
              <a:lnSpc>
                <a:spcPct val="200000"/>
              </a:lnSpc>
              <a:buNone/>
            </a:pPr>
            <a:r>
              <a:rPr lang="en-US" dirty="0"/>
              <a:t>14.3 The Relationship between Forward and Option Contracts </a:t>
            </a:r>
          </a:p>
          <a:p>
            <a:pPr marL="0" indent="0">
              <a:lnSpc>
                <a:spcPct val="200000"/>
              </a:lnSpc>
              <a:buNone/>
            </a:pPr>
            <a:r>
              <a:rPr lang="en-US" dirty="0"/>
              <a:t>14.4 An Introduction to the Use of Derivatives in Portfolio Management</a:t>
            </a:r>
            <a:endParaRPr lang="it-IT" dirty="0"/>
          </a:p>
        </p:txBody>
      </p:sp>
      <p:sp>
        <p:nvSpPr>
          <p:cNvPr id="3" name="Title 2"/>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486937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noProof="0" dirty="0"/>
              <a:t>14.1 Overview of Derivative Markets </a:t>
            </a:r>
          </a:p>
        </p:txBody>
      </p:sp>
      <p:sp>
        <p:nvSpPr>
          <p:cNvPr id="3" name="Content Placeholder 2"/>
          <p:cNvSpPr>
            <a:spLocks noGrp="1"/>
          </p:cNvSpPr>
          <p:nvPr>
            <p:ph idx="1"/>
          </p:nvPr>
        </p:nvSpPr>
        <p:spPr/>
        <p:txBody>
          <a:bodyPr>
            <a:normAutofit fontScale="70000" lnSpcReduction="20000"/>
          </a:bodyPr>
          <a:lstStyle/>
          <a:p>
            <a:r>
              <a:rPr lang="en-US" noProof="0" dirty="0">
                <a:latin typeface="Arial" panose="020B0604020202020204" pitchFamily="34" charset="0"/>
                <a:cs typeface="Arial" panose="020B0604020202020204" pitchFamily="34" charset="0"/>
              </a:rPr>
              <a:t>Two kinds of derivatives available: </a:t>
            </a:r>
          </a:p>
          <a:p>
            <a:pPr lvl="1"/>
            <a:r>
              <a:rPr lang="en-US" noProof="0" dirty="0">
                <a:latin typeface="Arial" panose="020B0604020202020204" pitchFamily="34" charset="0"/>
                <a:cs typeface="Arial" panose="020B0604020202020204" pitchFamily="34" charset="0"/>
              </a:rPr>
              <a:t>Forward and futures contracts</a:t>
            </a:r>
          </a:p>
          <a:p>
            <a:pPr lvl="1"/>
            <a:r>
              <a:rPr lang="en-US" noProof="0" dirty="0">
                <a:latin typeface="Arial" panose="020B0604020202020204" pitchFamily="34" charset="0"/>
                <a:cs typeface="Arial" panose="020B0604020202020204" pitchFamily="34" charset="0"/>
              </a:rPr>
              <a:t>Option contracts</a:t>
            </a:r>
          </a:p>
          <a:p>
            <a:endParaRPr lang="en-US" noProof="0" dirty="0">
              <a:latin typeface="Arial" panose="020B0604020202020204" pitchFamily="34" charset="0"/>
              <a:cs typeface="Arial" panose="020B0604020202020204" pitchFamily="34" charset="0"/>
            </a:endParaRPr>
          </a:p>
          <a:p>
            <a:r>
              <a:rPr lang="en-US" noProof="0" dirty="0">
                <a:latin typeface="Arial" panose="020B0604020202020204" pitchFamily="34" charset="0"/>
                <a:cs typeface="Arial" panose="020B0604020202020204" pitchFamily="34" charset="0"/>
              </a:rPr>
              <a:t>Only one forward contract is needed for any particular maturity date and underlying asset</a:t>
            </a:r>
          </a:p>
          <a:p>
            <a:endParaRPr lang="en-US" noProof="0" dirty="0">
              <a:latin typeface="Arial" panose="020B0604020202020204" pitchFamily="34" charset="0"/>
              <a:cs typeface="Arial" panose="020B0604020202020204" pitchFamily="34" charset="0"/>
            </a:endParaRPr>
          </a:p>
          <a:p>
            <a:r>
              <a:rPr lang="en-US" noProof="0" dirty="0">
                <a:latin typeface="Arial" panose="020B0604020202020204" pitchFamily="34" charset="0"/>
                <a:cs typeface="Arial" panose="020B0604020202020204" pitchFamily="34" charset="0"/>
              </a:rPr>
              <a:t>Two types of options</a:t>
            </a:r>
          </a:p>
          <a:p>
            <a:pPr lvl="1"/>
            <a:r>
              <a:rPr lang="en-US" noProof="0" dirty="0">
                <a:latin typeface="Arial" panose="020B0604020202020204" pitchFamily="34" charset="0"/>
                <a:cs typeface="Arial" panose="020B0604020202020204" pitchFamily="34" charset="0"/>
              </a:rPr>
              <a:t>Calls</a:t>
            </a:r>
          </a:p>
          <a:p>
            <a:pPr lvl="1"/>
            <a:r>
              <a:rPr lang="en-US" noProof="0" dirty="0">
                <a:latin typeface="Arial" panose="020B0604020202020204" pitchFamily="34" charset="0"/>
                <a:cs typeface="Arial" panose="020B0604020202020204" pitchFamily="34" charset="0"/>
              </a:rPr>
              <a:t>Puts</a:t>
            </a:r>
          </a:p>
          <a:p>
            <a:endParaRPr lang="en-US" noProof="0" dirty="0">
              <a:latin typeface="Arial" panose="020B0604020202020204" pitchFamily="34" charset="0"/>
              <a:cs typeface="Arial" panose="020B0604020202020204" pitchFamily="34" charset="0"/>
            </a:endParaRPr>
          </a:p>
          <a:p>
            <a:r>
              <a:rPr lang="en-US" noProof="0" dirty="0">
                <a:latin typeface="Arial" panose="020B0604020202020204" pitchFamily="34" charset="0"/>
                <a:cs typeface="Arial" panose="020B0604020202020204" pitchFamily="34" charset="0"/>
              </a:rPr>
              <a:t>For each of these derivatives, an investor can enter into a transaction as:</a:t>
            </a:r>
          </a:p>
          <a:p>
            <a:pPr lvl="1"/>
            <a:r>
              <a:rPr lang="en-US" noProof="0" dirty="0">
                <a:latin typeface="Arial" panose="020B0604020202020204" pitchFamily="34" charset="0"/>
                <a:cs typeface="Arial" panose="020B0604020202020204" pitchFamily="34" charset="0"/>
              </a:rPr>
              <a:t>The long position (the buyer)</a:t>
            </a:r>
          </a:p>
          <a:p>
            <a:pPr lvl="1"/>
            <a:r>
              <a:rPr lang="en-US" noProof="0" dirty="0">
                <a:latin typeface="Arial" panose="020B0604020202020204" pitchFamily="34" charset="0"/>
                <a:cs typeface="Arial" panose="020B0604020202020204" pitchFamily="34" charset="0"/>
              </a:rPr>
              <a:t>The short position (the seller)</a:t>
            </a:r>
          </a:p>
        </p:txBody>
      </p:sp>
    </p:spTree>
  </p:cSld>
  <p:clrMapOvr>
    <a:masterClrMapping/>
  </p:clrMapOvr>
  <p:transition spd="med">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dirty="0"/>
              <a:t>14.2.2 Basic Payoff and Profit Diagrams for Forward Contracts</a:t>
            </a:r>
          </a:p>
        </p:txBody>
      </p:sp>
      <p:pic>
        <p:nvPicPr>
          <p:cNvPr id="10242" name="Picture 2"/>
          <p:cNvPicPr>
            <a:picLocks noChangeAspect="1" noChangeArrowheads="1"/>
          </p:cNvPicPr>
          <p:nvPr/>
        </p:nvPicPr>
        <p:blipFill>
          <a:blip r:embed="rId2"/>
          <a:srcRect/>
          <a:stretch>
            <a:fillRect/>
          </a:stretch>
        </p:blipFill>
        <p:spPr bwMode="auto">
          <a:xfrm>
            <a:off x="2362200" y="1653172"/>
            <a:ext cx="4777396" cy="4311772"/>
          </a:xfrm>
          <a:prstGeom prst="rect">
            <a:avLst/>
          </a:prstGeom>
          <a:noFill/>
          <a:ln w="9525">
            <a:noFill/>
            <a:miter lim="800000"/>
            <a:headEnd/>
            <a:tailEnd/>
          </a:ln>
        </p:spPr>
      </p:pic>
    </p:spTree>
  </p:cSld>
  <p:clrMapOvr>
    <a:masterClrMapping/>
  </p:clrMapOvr>
  <p:transition spd="med">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59465"/>
            <a:ext cx="8534400" cy="1143000"/>
          </a:xfrm>
        </p:spPr>
        <p:txBody>
          <a:bodyPr>
            <a:normAutofit fontScale="90000"/>
          </a:bodyPr>
          <a:lstStyle/>
          <a:p>
            <a:r>
              <a:rPr lang="en-US" noProof="0" dirty="0"/>
              <a:t>14.2.3 Basic Payoff and Profit Diagrams for Call and Put Options</a:t>
            </a:r>
          </a:p>
        </p:txBody>
      </p:sp>
      <p:pic>
        <p:nvPicPr>
          <p:cNvPr id="11266" name="Picture 2"/>
          <p:cNvPicPr>
            <a:picLocks noChangeAspect="1" noChangeArrowheads="1"/>
          </p:cNvPicPr>
          <p:nvPr/>
        </p:nvPicPr>
        <p:blipFill>
          <a:blip r:embed="rId2"/>
          <a:srcRect/>
          <a:stretch>
            <a:fillRect/>
          </a:stretch>
        </p:blipFill>
        <p:spPr bwMode="auto">
          <a:xfrm>
            <a:off x="2730335" y="1447800"/>
            <a:ext cx="3683330" cy="4604163"/>
          </a:xfrm>
          <a:prstGeom prst="rect">
            <a:avLst/>
          </a:prstGeom>
          <a:noFill/>
          <a:ln w="9525">
            <a:noFill/>
            <a:miter lim="800000"/>
            <a:headEnd/>
            <a:tailEnd/>
          </a:ln>
        </p:spPr>
      </p:pic>
    </p:spTree>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59465"/>
            <a:ext cx="8458200" cy="1143000"/>
          </a:xfrm>
        </p:spPr>
        <p:txBody>
          <a:bodyPr>
            <a:normAutofit fontScale="90000"/>
          </a:bodyPr>
          <a:lstStyle/>
          <a:p>
            <a:r>
              <a:rPr lang="en-US" noProof="0" dirty="0"/>
              <a:t>14.2.3 Basic Payoff and Profit Diagrams for Call and Put Options</a:t>
            </a:r>
          </a:p>
        </p:txBody>
      </p:sp>
      <p:pic>
        <p:nvPicPr>
          <p:cNvPr id="12290" name="Picture 2"/>
          <p:cNvPicPr>
            <a:picLocks noChangeAspect="1" noChangeArrowheads="1"/>
          </p:cNvPicPr>
          <p:nvPr/>
        </p:nvPicPr>
        <p:blipFill>
          <a:blip r:embed="rId2"/>
          <a:srcRect/>
          <a:stretch>
            <a:fillRect/>
          </a:stretch>
        </p:blipFill>
        <p:spPr bwMode="auto">
          <a:xfrm>
            <a:off x="2687193" y="1371600"/>
            <a:ext cx="3769614" cy="4663440"/>
          </a:xfrm>
          <a:prstGeom prst="rect">
            <a:avLst/>
          </a:prstGeom>
          <a:noFill/>
          <a:ln w="9525">
            <a:noFill/>
            <a:miter lim="800000"/>
            <a:headEnd/>
            <a:tailEnd/>
          </a:ln>
        </p:spPr>
      </p:pic>
    </p:spTree>
  </p:cSld>
  <p:clrMapOvr>
    <a:masterClrMapping/>
  </p:clrMapOvr>
  <p:transition spd="med">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noProof="0" dirty="0"/>
              <a:t>14.3.1 Put-Call-Spot Parity</a:t>
            </a:r>
          </a:p>
        </p:txBody>
      </p:sp>
      <p:sp>
        <p:nvSpPr>
          <p:cNvPr id="3" name="Content Placeholder 2"/>
          <p:cNvSpPr>
            <a:spLocks noGrp="1"/>
          </p:cNvSpPr>
          <p:nvPr>
            <p:ph idx="1"/>
          </p:nvPr>
        </p:nvSpPr>
        <p:spPr/>
        <p:txBody>
          <a:bodyPr>
            <a:normAutofit fontScale="92500"/>
          </a:bodyPr>
          <a:lstStyle/>
          <a:p>
            <a:pPr lvl="1">
              <a:lnSpc>
                <a:spcPct val="110000"/>
              </a:lnSpc>
            </a:pPr>
            <a:r>
              <a:rPr lang="en-US" sz="2400" noProof="0" dirty="0">
                <a:latin typeface="Arial" panose="020B0604020202020204" pitchFamily="34" charset="0"/>
                <a:cs typeface="Arial" panose="020B0604020202020204" pitchFamily="34" charset="0"/>
              </a:rPr>
              <a:t>The net investment required to acquire this portfolio is (</a:t>
            </a:r>
            <a:r>
              <a:rPr lang="en-US" sz="2400" i="1" noProof="0" dirty="0">
                <a:latin typeface="Arial" panose="020B0604020202020204" pitchFamily="34" charset="0"/>
                <a:cs typeface="Arial" panose="020B0604020202020204" pitchFamily="34" charset="0"/>
              </a:rPr>
              <a:t>S</a:t>
            </a:r>
            <a:r>
              <a:rPr lang="en-US" sz="2400" baseline="-25000" noProof="0" dirty="0">
                <a:latin typeface="Arial" panose="020B0604020202020204" pitchFamily="34" charset="0"/>
                <a:cs typeface="Arial" panose="020B0604020202020204" pitchFamily="34" charset="0"/>
              </a:rPr>
              <a:t>0</a:t>
            </a:r>
            <a:r>
              <a:rPr lang="en-US" sz="2400" noProof="0" dirty="0">
                <a:latin typeface="Arial" panose="020B0604020202020204" pitchFamily="34" charset="0"/>
                <a:cs typeface="Arial" panose="020B0604020202020204" pitchFamily="34" charset="0"/>
              </a:rPr>
              <a:t> + </a:t>
            </a:r>
            <a:r>
              <a:rPr lang="en-US" sz="2400" i="1" noProof="0" dirty="0">
                <a:latin typeface="Arial" panose="020B0604020202020204" pitchFamily="34" charset="0"/>
                <a:cs typeface="Arial" panose="020B0604020202020204" pitchFamily="34" charset="0"/>
              </a:rPr>
              <a:t>P</a:t>
            </a:r>
            <a:r>
              <a:rPr lang="en-US" sz="2400" baseline="-25000" noProof="0" dirty="0">
                <a:latin typeface="Arial" panose="020B0604020202020204" pitchFamily="34" charset="0"/>
                <a:cs typeface="Arial" panose="020B0604020202020204" pitchFamily="34" charset="0"/>
              </a:rPr>
              <a:t>0,</a:t>
            </a:r>
            <a:r>
              <a:rPr lang="en-US" sz="2400" i="1" baseline="-25000" noProof="0" dirty="0">
                <a:latin typeface="Arial" panose="020B0604020202020204" pitchFamily="34" charset="0"/>
                <a:cs typeface="Arial" panose="020B0604020202020204" pitchFamily="34" charset="0"/>
              </a:rPr>
              <a:t>T</a:t>
            </a:r>
            <a:r>
              <a:rPr lang="en-US" sz="2400" i="1" noProof="0" dirty="0">
                <a:latin typeface="Arial" panose="020B0604020202020204" pitchFamily="34" charset="0"/>
                <a:cs typeface="Arial" panose="020B0604020202020204" pitchFamily="34" charset="0"/>
              </a:rPr>
              <a:t> </a:t>
            </a:r>
            <a:r>
              <a:rPr lang="en-US" sz="2400" noProof="0" dirty="0">
                <a:latin typeface="Arial" panose="020B0604020202020204" pitchFamily="34" charset="0"/>
                <a:cs typeface="Arial" panose="020B0604020202020204" pitchFamily="34" charset="0"/>
              </a:rPr>
              <a:t>– </a:t>
            </a:r>
            <a:r>
              <a:rPr lang="en-US" sz="2400" i="1" noProof="0" dirty="0">
                <a:latin typeface="Arial" panose="020B0604020202020204" pitchFamily="34" charset="0"/>
                <a:cs typeface="Arial" panose="020B0604020202020204" pitchFamily="34" charset="0"/>
              </a:rPr>
              <a:t>C</a:t>
            </a:r>
            <a:r>
              <a:rPr lang="en-US" sz="2400" baseline="-25000" noProof="0" dirty="0">
                <a:latin typeface="Arial" panose="020B0604020202020204" pitchFamily="34" charset="0"/>
                <a:cs typeface="Arial" panose="020B0604020202020204" pitchFamily="34" charset="0"/>
              </a:rPr>
              <a:t>0,</a:t>
            </a:r>
            <a:r>
              <a:rPr lang="en-US" sz="2400" i="1" baseline="-25000" noProof="0" dirty="0">
                <a:latin typeface="Arial" panose="020B0604020202020204" pitchFamily="34" charset="0"/>
                <a:cs typeface="Arial" panose="020B0604020202020204" pitchFamily="34" charset="0"/>
              </a:rPr>
              <a:t>T</a:t>
            </a:r>
            <a:r>
              <a:rPr lang="en-US" sz="2400" noProof="0" dirty="0">
                <a:latin typeface="Arial" panose="020B0604020202020204" pitchFamily="34" charset="0"/>
                <a:cs typeface="Arial" panose="020B0604020202020204" pitchFamily="34" charset="0"/>
              </a:rPr>
              <a:t>)</a:t>
            </a:r>
          </a:p>
          <a:p>
            <a:pPr lvl="1"/>
            <a:r>
              <a:rPr lang="en-US" sz="2400" noProof="0" dirty="0">
                <a:latin typeface="Arial" panose="020B0604020202020204" pitchFamily="34" charset="0"/>
                <a:cs typeface="Arial" panose="020B0604020202020204" pitchFamily="34" charset="0"/>
              </a:rPr>
              <a:t>The net positive at expiration date no matter at what level the stock price is would be the same, X </a:t>
            </a:r>
          </a:p>
          <a:p>
            <a:pPr lvl="1"/>
            <a:r>
              <a:rPr lang="en-US" sz="2400" noProof="0" dirty="0">
                <a:latin typeface="Arial" panose="020B0604020202020204" pitchFamily="34" charset="0"/>
                <a:cs typeface="Arial" panose="020B0604020202020204" pitchFamily="34" charset="0"/>
              </a:rPr>
              <a:t>The result is a risk-free investment</a:t>
            </a:r>
          </a:p>
          <a:p>
            <a:pPr lvl="1"/>
            <a:endParaRPr lang="en-US" sz="2400" noProof="0" dirty="0">
              <a:latin typeface="Arial" panose="020B0604020202020204" pitchFamily="34" charset="0"/>
              <a:cs typeface="Arial" panose="020B0604020202020204" pitchFamily="34" charset="0"/>
            </a:endParaRPr>
          </a:p>
          <a:p>
            <a:pPr lvl="1">
              <a:buFontTx/>
              <a:buNone/>
            </a:pPr>
            <a:endParaRPr lang="en-US" sz="2400" noProof="0" dirty="0">
              <a:latin typeface="Arial" panose="020B0604020202020204" pitchFamily="34" charset="0"/>
              <a:cs typeface="Arial" panose="020B0604020202020204" pitchFamily="34" charset="0"/>
            </a:endParaRPr>
          </a:p>
          <a:p>
            <a:pPr lvl="1"/>
            <a:endParaRPr lang="en-US" sz="2400" noProof="0" dirty="0">
              <a:latin typeface="Arial" panose="020B0604020202020204" pitchFamily="34" charset="0"/>
              <a:cs typeface="Arial" panose="020B0604020202020204" pitchFamily="34" charset="0"/>
            </a:endParaRPr>
          </a:p>
          <a:p>
            <a:pPr lvl="1"/>
            <a:endParaRPr lang="en-US" sz="2400" noProof="0" dirty="0">
              <a:latin typeface="Arial" panose="020B0604020202020204" pitchFamily="34" charset="0"/>
              <a:cs typeface="Arial" panose="020B0604020202020204" pitchFamily="34" charset="0"/>
            </a:endParaRPr>
          </a:p>
          <a:p>
            <a:pPr lvl="1"/>
            <a:r>
              <a:rPr lang="en-US" sz="2400" noProof="0" dirty="0">
                <a:latin typeface="Arial" panose="020B0604020202020204" pitchFamily="34" charset="0"/>
                <a:cs typeface="Arial" panose="020B0604020202020204" pitchFamily="34" charset="0"/>
              </a:rPr>
              <a:t>Because the risk-free rate equals the T-bill rate:</a:t>
            </a:r>
          </a:p>
          <a:p>
            <a:pPr lvl="2" algn="ctr">
              <a:buFontTx/>
              <a:buNone/>
            </a:pPr>
            <a:r>
              <a:rPr lang="en-US" noProof="0" dirty="0">
                <a:latin typeface="Arial" panose="020B0604020202020204" pitchFamily="34" charset="0"/>
                <a:cs typeface="Arial" panose="020B0604020202020204" pitchFamily="34" charset="0"/>
              </a:rPr>
              <a:t>(Long Stock) + (Long Put) + (Short Call) </a:t>
            </a:r>
          </a:p>
          <a:p>
            <a:pPr lvl="2" algn="ctr">
              <a:buFontTx/>
              <a:buNone/>
            </a:pPr>
            <a:r>
              <a:rPr lang="en-US" noProof="0" dirty="0">
                <a:latin typeface="Arial" panose="020B0604020202020204" pitchFamily="34" charset="0"/>
                <a:cs typeface="Arial" panose="020B0604020202020204" pitchFamily="34" charset="0"/>
              </a:rPr>
              <a:t>= (Long T-bill)</a:t>
            </a:r>
          </a:p>
          <a:p>
            <a:endParaRPr lang="en-US" sz="2400" noProof="0" dirty="0"/>
          </a:p>
        </p:txBody>
      </p:sp>
      <p:graphicFrame>
        <p:nvGraphicFramePr>
          <p:cNvPr id="5" name="Object 4">
            <a:extLst>
              <a:ext uri="{FF2B5EF4-FFF2-40B4-BE49-F238E27FC236}">
                <a16:creationId xmlns:a16="http://schemas.microsoft.com/office/drawing/2014/main" id="{23B6A060-7DCB-49E9-AAA5-59F190E77E4D}"/>
              </a:ext>
            </a:extLst>
          </p:cNvPr>
          <p:cNvGraphicFramePr>
            <a:graphicFrameLocks noChangeAspect="1"/>
          </p:cNvGraphicFramePr>
          <p:nvPr/>
        </p:nvGraphicFramePr>
        <p:xfrm>
          <a:off x="2133600" y="3449273"/>
          <a:ext cx="4300538" cy="1090133"/>
        </p:xfrm>
        <a:graphic>
          <a:graphicData uri="http://schemas.openxmlformats.org/presentationml/2006/ole">
            <mc:AlternateContent xmlns:mc="http://schemas.openxmlformats.org/markup-compatibility/2006">
              <mc:Choice xmlns:v="urn:schemas-microsoft-com:vml" Requires="v">
                <p:oleObj spid="_x0000_s45060" name="Equation" r:id="rId3" imgW="1904760" imgH="482400" progId="Equation.DSMT4">
                  <p:embed/>
                </p:oleObj>
              </mc:Choice>
              <mc:Fallback>
                <p:oleObj name="Equation" r:id="rId3" imgW="1904760" imgH="482400" progId="Equation.DSMT4">
                  <p:embed/>
                  <p:pic>
                    <p:nvPicPr>
                      <p:cNvPr id="5" name="Object 4">
                        <a:extLst>
                          <a:ext uri="{FF2B5EF4-FFF2-40B4-BE49-F238E27FC236}">
                            <a16:creationId xmlns:a16="http://schemas.microsoft.com/office/drawing/2014/main" id="{23B6A060-7DCB-49E9-AAA5-59F190E77E4D}"/>
                          </a:ext>
                        </a:extLst>
                      </p:cNvPr>
                      <p:cNvPicPr/>
                      <p:nvPr/>
                    </p:nvPicPr>
                    <p:blipFill>
                      <a:blip r:embed="rId4"/>
                      <a:stretch>
                        <a:fillRect/>
                      </a:stretch>
                    </p:blipFill>
                    <p:spPr>
                      <a:xfrm>
                        <a:off x="2133600" y="3449273"/>
                        <a:ext cx="4300538" cy="1090133"/>
                      </a:xfrm>
                      <a:prstGeom prst="rect">
                        <a:avLst/>
                      </a:prstGeom>
                    </p:spPr>
                  </p:pic>
                </p:oleObj>
              </mc:Fallback>
            </mc:AlternateContent>
          </a:graphicData>
        </a:graphic>
      </p:graphicFrame>
    </p:spTree>
  </p:cSld>
  <p:clrMapOvr>
    <a:masterClrMapping/>
  </p:clrMapOvr>
  <p:transition spd="med">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dirty="0"/>
              <a:t>14.3.4 Adjusting Put-Call-Spot Parity for Dividends</a:t>
            </a:r>
          </a:p>
        </p:txBody>
      </p:sp>
      <p:sp>
        <p:nvSpPr>
          <p:cNvPr id="3" name="Content Placeholder 2"/>
          <p:cNvSpPr>
            <a:spLocks noGrp="1"/>
          </p:cNvSpPr>
          <p:nvPr>
            <p:ph idx="1"/>
          </p:nvPr>
        </p:nvSpPr>
        <p:spPr>
          <a:xfrm>
            <a:off x="457771" y="1600201"/>
            <a:ext cx="8229600" cy="2895600"/>
          </a:xfrm>
        </p:spPr>
        <p:txBody>
          <a:bodyPr>
            <a:normAutofit fontScale="85000" lnSpcReduction="20000"/>
          </a:bodyPr>
          <a:lstStyle/>
          <a:p>
            <a:r>
              <a:rPr lang="en-US" noProof="0" dirty="0">
                <a:latin typeface="Arial" panose="020B0604020202020204" pitchFamily="34" charset="0"/>
                <a:cs typeface="Arial" panose="020B0604020202020204" pitchFamily="34" charset="0"/>
              </a:rPr>
              <a:t>The holders of derivative contracts will not participate directly in the payment of dividends to the stockholder</a:t>
            </a:r>
          </a:p>
          <a:p>
            <a:endParaRPr lang="en-US" noProof="0" dirty="0">
              <a:latin typeface="Arial" panose="020B0604020202020204" pitchFamily="34" charset="0"/>
              <a:cs typeface="Arial" panose="020B0604020202020204" pitchFamily="34" charset="0"/>
            </a:endParaRPr>
          </a:p>
          <a:p>
            <a:r>
              <a:rPr lang="en-US" noProof="0" dirty="0">
                <a:latin typeface="Arial" panose="020B0604020202020204" pitchFamily="34" charset="0"/>
                <a:cs typeface="Arial" panose="020B0604020202020204" pitchFamily="34" charset="0"/>
              </a:rPr>
              <a:t>If the dividend amounts and payment dates are known when puts and calls are written, then they are adjusted into the option prices</a:t>
            </a:r>
          </a:p>
          <a:p>
            <a:endParaRPr lang="en-US" noProof="0" dirty="0"/>
          </a:p>
        </p:txBody>
      </p:sp>
      <p:graphicFrame>
        <p:nvGraphicFramePr>
          <p:cNvPr id="6" name="Object 5">
            <a:extLst>
              <a:ext uri="{FF2B5EF4-FFF2-40B4-BE49-F238E27FC236}">
                <a16:creationId xmlns:a16="http://schemas.microsoft.com/office/drawing/2014/main" id="{AC80948A-5E65-4381-BC9F-2135B218F3D3}"/>
              </a:ext>
            </a:extLst>
          </p:cNvPr>
          <p:cNvGraphicFramePr>
            <a:graphicFrameLocks noChangeAspect="1"/>
          </p:cNvGraphicFramePr>
          <p:nvPr/>
        </p:nvGraphicFramePr>
        <p:xfrm>
          <a:off x="1600200" y="4495801"/>
          <a:ext cx="6451600" cy="1260475"/>
        </p:xfrm>
        <a:graphic>
          <a:graphicData uri="http://schemas.openxmlformats.org/presentationml/2006/ole">
            <mc:AlternateContent xmlns:mc="http://schemas.openxmlformats.org/markup-compatibility/2006">
              <mc:Choice xmlns:v="urn:schemas-microsoft-com:vml" Requires="v">
                <p:oleObj spid="_x0000_s46084" name="Equation" r:id="rId3" imgW="2857320" imgH="558720" progId="Equation.DSMT4">
                  <p:embed/>
                </p:oleObj>
              </mc:Choice>
              <mc:Fallback>
                <p:oleObj name="Equation" r:id="rId3" imgW="2857320" imgH="558720" progId="Equation.DSMT4">
                  <p:embed/>
                  <p:pic>
                    <p:nvPicPr>
                      <p:cNvPr id="6" name="Object 5">
                        <a:extLst>
                          <a:ext uri="{FF2B5EF4-FFF2-40B4-BE49-F238E27FC236}">
                            <a16:creationId xmlns:a16="http://schemas.microsoft.com/office/drawing/2014/main" id="{AC80948A-5E65-4381-BC9F-2135B218F3D3}"/>
                          </a:ext>
                        </a:extLst>
                      </p:cNvPr>
                      <p:cNvPicPr/>
                      <p:nvPr/>
                    </p:nvPicPr>
                    <p:blipFill>
                      <a:blip r:embed="rId4"/>
                      <a:stretch>
                        <a:fillRect/>
                      </a:stretch>
                    </p:blipFill>
                    <p:spPr>
                      <a:xfrm>
                        <a:off x="1600200" y="4495801"/>
                        <a:ext cx="6451600" cy="1260475"/>
                      </a:xfrm>
                      <a:prstGeom prst="rect">
                        <a:avLst/>
                      </a:prstGeom>
                    </p:spPr>
                  </p:pic>
                </p:oleObj>
              </mc:Fallback>
            </mc:AlternateContent>
          </a:graphicData>
        </a:graphic>
      </p:graphicFrame>
    </p:spTree>
  </p:cSld>
  <p:clrMapOvr>
    <a:masterClrMapping/>
  </p:clrMapOvr>
  <p:transition spd="med">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noProof="0" dirty="0"/>
              <a:t>14.3.5 Put-Call-Forward Parity</a:t>
            </a:r>
          </a:p>
        </p:txBody>
      </p:sp>
      <p:sp>
        <p:nvSpPr>
          <p:cNvPr id="3" name="Content Placeholder 2"/>
          <p:cNvSpPr>
            <a:spLocks noGrp="1"/>
          </p:cNvSpPr>
          <p:nvPr>
            <p:ph idx="1"/>
          </p:nvPr>
        </p:nvSpPr>
        <p:spPr>
          <a:xfrm>
            <a:off x="457200" y="1600200"/>
            <a:ext cx="8229600" cy="3581402"/>
          </a:xfrm>
        </p:spPr>
        <p:txBody>
          <a:bodyPr>
            <a:normAutofit fontScale="85000" lnSpcReduction="20000"/>
          </a:bodyPr>
          <a:lstStyle/>
          <a:p>
            <a:r>
              <a:rPr lang="en-US" noProof="0" dirty="0">
                <a:latin typeface="Arial" panose="020B0604020202020204" pitchFamily="34" charset="0"/>
                <a:cs typeface="Arial" panose="020B0604020202020204" pitchFamily="34" charset="0"/>
              </a:rPr>
              <a:t>This is a risk-free portfolio</a:t>
            </a:r>
          </a:p>
          <a:p>
            <a:r>
              <a:rPr lang="en-US" noProof="0" dirty="0">
                <a:latin typeface="Arial" panose="020B0604020202020204" pitchFamily="34" charset="0"/>
                <a:cs typeface="Arial" panose="020B0604020202020204" pitchFamily="34" charset="0"/>
              </a:rPr>
              <a:t>Differences in cash flow patterns:</a:t>
            </a:r>
          </a:p>
          <a:p>
            <a:pPr marL="788670" lvl="1" indent="-514350">
              <a:buFont typeface="+mj-lt"/>
              <a:buAutoNum type="arabicPeriod"/>
            </a:pPr>
            <a:r>
              <a:rPr lang="en-US" noProof="0" dirty="0">
                <a:latin typeface="Arial" panose="020B0604020202020204" pitchFamily="34" charset="0"/>
                <a:cs typeface="Arial" panose="020B0604020202020204" pitchFamily="34" charset="0"/>
              </a:rPr>
              <a:t>The net initial investment of (P</a:t>
            </a:r>
            <a:r>
              <a:rPr lang="en-US" baseline="-25000" noProof="0" dirty="0">
                <a:latin typeface="Arial" panose="020B0604020202020204" pitchFamily="34" charset="0"/>
                <a:cs typeface="Arial" panose="020B0604020202020204" pitchFamily="34" charset="0"/>
              </a:rPr>
              <a:t>0,T</a:t>
            </a:r>
            <a:r>
              <a:rPr lang="en-US" noProof="0" dirty="0">
                <a:latin typeface="Arial" panose="020B0604020202020204" pitchFamily="34" charset="0"/>
                <a:cs typeface="Arial" panose="020B0604020202020204" pitchFamily="34" charset="0"/>
              </a:rPr>
              <a:t>  C</a:t>
            </a:r>
            <a:r>
              <a:rPr lang="en-US" baseline="-25000" noProof="0" dirty="0">
                <a:latin typeface="Arial" panose="020B0604020202020204" pitchFamily="34" charset="0"/>
                <a:cs typeface="Arial" panose="020B0604020202020204" pitchFamily="34" charset="0"/>
              </a:rPr>
              <a:t>0,T</a:t>
            </a:r>
            <a:r>
              <a:rPr lang="en-US" noProof="0" dirty="0">
                <a:latin typeface="Arial" panose="020B0604020202020204" pitchFamily="34" charset="0"/>
                <a:cs typeface="Arial" panose="020B0604020202020204" pitchFamily="34" charset="0"/>
              </a:rPr>
              <a:t>) is smaller than when the stock was purchased in the spot market</a:t>
            </a:r>
          </a:p>
          <a:p>
            <a:pPr marL="788670" lvl="1" indent="-514350">
              <a:buFont typeface="+mj-lt"/>
              <a:buAutoNum type="arabicPeriod"/>
            </a:pPr>
            <a:r>
              <a:rPr lang="en-US" noProof="0" dirty="0">
                <a:latin typeface="Arial" panose="020B0604020202020204" pitchFamily="34" charset="0"/>
                <a:cs typeface="Arial" panose="020B0604020202020204" pitchFamily="34" charset="0"/>
              </a:rPr>
              <a:t>The riskless terminal payoff of (X  F</a:t>
            </a:r>
            <a:r>
              <a:rPr lang="en-US" baseline="-25000" noProof="0" dirty="0">
                <a:latin typeface="Arial" panose="020B0604020202020204" pitchFamily="34" charset="0"/>
                <a:cs typeface="Arial" panose="020B0604020202020204" pitchFamily="34" charset="0"/>
              </a:rPr>
              <a:t>0,T</a:t>
            </a:r>
            <a:r>
              <a:rPr lang="en-US" noProof="0" dirty="0">
                <a:latin typeface="Arial" panose="020B0604020202020204" pitchFamily="34" charset="0"/>
                <a:cs typeface="Arial" panose="020B0604020202020204" pitchFamily="34" charset="0"/>
              </a:rPr>
              <a:t>) is also smaller, as the stock is now purchased at Date T rather than at Date 0</a:t>
            </a:r>
          </a:p>
          <a:p>
            <a:pPr lvl="1"/>
            <a:r>
              <a:rPr lang="en-US" noProof="0" dirty="0">
                <a:latin typeface="Arial" panose="020B0604020202020204" pitchFamily="34" charset="0"/>
                <a:cs typeface="Arial" panose="020B0604020202020204" pitchFamily="34" charset="0"/>
              </a:rPr>
              <a:t>This intuition leads to the put–call–forward parity condition:</a:t>
            </a:r>
          </a:p>
          <a:p>
            <a:pPr lvl="1"/>
            <a:endParaRPr lang="en-US" noProof="0" dirty="0">
              <a:latin typeface="Arial" panose="020B0604020202020204" pitchFamily="34" charset="0"/>
              <a:cs typeface="Arial" panose="020B0604020202020204" pitchFamily="34" charset="0"/>
            </a:endParaRPr>
          </a:p>
          <a:p>
            <a:pPr lvl="1"/>
            <a:endParaRPr lang="en-US" noProof="0" dirty="0">
              <a:latin typeface="Arial" panose="020B0604020202020204" pitchFamily="34" charset="0"/>
              <a:cs typeface="Arial" panose="020B0604020202020204" pitchFamily="34" charset="0"/>
            </a:endParaRPr>
          </a:p>
        </p:txBody>
      </p:sp>
      <p:graphicFrame>
        <p:nvGraphicFramePr>
          <p:cNvPr id="6" name="Object 5">
            <a:extLst>
              <a:ext uri="{FF2B5EF4-FFF2-40B4-BE49-F238E27FC236}">
                <a16:creationId xmlns:a16="http://schemas.microsoft.com/office/drawing/2014/main" id="{27895C5B-43AC-41AE-842F-E85CAB0A57A6}"/>
              </a:ext>
            </a:extLst>
          </p:cNvPr>
          <p:cNvGraphicFramePr>
            <a:graphicFrameLocks noChangeAspect="1"/>
          </p:cNvGraphicFramePr>
          <p:nvPr/>
        </p:nvGraphicFramePr>
        <p:xfrm>
          <a:off x="1676400" y="4904686"/>
          <a:ext cx="5619750" cy="1117600"/>
        </p:xfrm>
        <a:graphic>
          <a:graphicData uri="http://schemas.openxmlformats.org/presentationml/2006/ole">
            <mc:AlternateContent xmlns:mc="http://schemas.openxmlformats.org/markup-compatibility/2006">
              <mc:Choice xmlns:v="urn:schemas-microsoft-com:vml" Requires="v">
                <p:oleObj spid="_x0000_s47108" name="Equation" r:id="rId3" imgW="2489040" imgH="495000" progId="Equation.DSMT4">
                  <p:embed/>
                </p:oleObj>
              </mc:Choice>
              <mc:Fallback>
                <p:oleObj name="Equation" r:id="rId3" imgW="2489040" imgH="495000" progId="Equation.DSMT4">
                  <p:embed/>
                  <p:pic>
                    <p:nvPicPr>
                      <p:cNvPr id="6" name="Object 5">
                        <a:extLst>
                          <a:ext uri="{FF2B5EF4-FFF2-40B4-BE49-F238E27FC236}">
                            <a16:creationId xmlns:a16="http://schemas.microsoft.com/office/drawing/2014/main" id="{27895C5B-43AC-41AE-842F-E85CAB0A57A6}"/>
                          </a:ext>
                        </a:extLst>
                      </p:cNvPr>
                      <p:cNvPicPr/>
                      <p:nvPr/>
                    </p:nvPicPr>
                    <p:blipFill>
                      <a:blip r:embed="rId4"/>
                      <a:stretch>
                        <a:fillRect/>
                      </a:stretch>
                    </p:blipFill>
                    <p:spPr>
                      <a:xfrm>
                        <a:off x="1676400" y="4904686"/>
                        <a:ext cx="5619750" cy="1117600"/>
                      </a:xfrm>
                      <a:prstGeom prst="rect">
                        <a:avLst/>
                      </a:prstGeom>
                    </p:spPr>
                  </p:pic>
                </p:oleObj>
              </mc:Fallback>
            </mc:AlternateContent>
          </a:graphicData>
        </a:graphic>
      </p:graphicFrame>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Part 1: Short Answer</a:t>
            </a:r>
          </a:p>
          <a:p>
            <a:pPr lvl="1"/>
            <a:r>
              <a:rPr lang="en-US" dirty="0"/>
              <a:t>10 Questions</a:t>
            </a:r>
          </a:p>
          <a:p>
            <a:pPr lvl="1"/>
            <a:r>
              <a:rPr lang="en-US" dirty="0"/>
              <a:t>5 Points Each (50 points total)</a:t>
            </a:r>
          </a:p>
          <a:p>
            <a:pPr lvl="1"/>
            <a:endParaRPr lang="en-US" dirty="0"/>
          </a:p>
          <a:p>
            <a:r>
              <a:rPr lang="en-US" dirty="0"/>
              <a:t>Part 2: Calculation</a:t>
            </a:r>
          </a:p>
          <a:p>
            <a:pPr lvl="1"/>
            <a:r>
              <a:rPr lang="en-US" dirty="0"/>
              <a:t>5 Questions</a:t>
            </a:r>
          </a:p>
          <a:p>
            <a:pPr lvl="1"/>
            <a:r>
              <a:rPr lang="en-US" dirty="0"/>
              <a:t>10 Points Each (50 points total)</a:t>
            </a:r>
          </a:p>
          <a:p>
            <a:pPr lvl="1"/>
            <a:endParaRPr lang="en-US" dirty="0"/>
          </a:p>
        </p:txBody>
      </p:sp>
      <p:sp>
        <p:nvSpPr>
          <p:cNvPr id="3" name="Title 2"/>
          <p:cNvSpPr>
            <a:spLocks noGrp="1"/>
          </p:cNvSpPr>
          <p:nvPr>
            <p:ph type="title"/>
          </p:nvPr>
        </p:nvSpPr>
        <p:spPr/>
        <p:txBody>
          <a:bodyPr/>
          <a:lstStyle/>
          <a:p>
            <a:r>
              <a:rPr lang="en-US" dirty="0"/>
              <a:t>Exam Structure</a:t>
            </a:r>
          </a:p>
        </p:txBody>
      </p:sp>
    </p:spTree>
    <p:extLst>
      <p:ext uri="{BB962C8B-B14F-4D97-AF65-F5344CB8AC3E}">
        <p14:creationId xmlns:p14="http://schemas.microsoft.com/office/powerpoint/2010/main" val="1743236247"/>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Study Suggestions</a:t>
            </a:r>
          </a:p>
        </p:txBody>
      </p:sp>
    </p:spTree>
    <p:extLst>
      <p:ext uri="{BB962C8B-B14F-4D97-AF65-F5344CB8AC3E}">
        <p14:creationId xmlns:p14="http://schemas.microsoft.com/office/powerpoint/2010/main" val="1216971079"/>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a:r>
              <a:rPr lang="en-US" dirty="0"/>
              <a:t>Study in groups</a:t>
            </a:r>
          </a:p>
          <a:p>
            <a:pPr lvl="0"/>
            <a:endParaRPr lang="en-US" dirty="0"/>
          </a:p>
          <a:p>
            <a:pPr lvl="0"/>
            <a:r>
              <a:rPr lang="en-US" dirty="0"/>
              <a:t>Use flashcards for ideas, definitions, theories, etc.</a:t>
            </a:r>
          </a:p>
          <a:p>
            <a:pPr lvl="0"/>
            <a:endParaRPr lang="en-US" dirty="0"/>
          </a:p>
          <a:p>
            <a:pPr lvl="0"/>
            <a:r>
              <a:rPr lang="en-US" dirty="0"/>
              <a:t>Do a lot of practice problems</a:t>
            </a:r>
          </a:p>
          <a:p>
            <a:endParaRPr lang="en-US" dirty="0"/>
          </a:p>
        </p:txBody>
      </p:sp>
      <p:sp>
        <p:nvSpPr>
          <p:cNvPr id="3" name="Title 2"/>
          <p:cNvSpPr>
            <a:spLocks noGrp="1"/>
          </p:cNvSpPr>
          <p:nvPr>
            <p:ph type="title"/>
          </p:nvPr>
        </p:nvSpPr>
        <p:spPr/>
        <p:txBody>
          <a:bodyPr/>
          <a:lstStyle/>
          <a:p>
            <a:r>
              <a:rPr lang="en-US" dirty="0"/>
              <a:t>Study Suggestions</a:t>
            </a:r>
          </a:p>
        </p:txBody>
      </p:sp>
    </p:spTree>
    <p:extLst>
      <p:ext uri="{BB962C8B-B14F-4D97-AF65-F5344CB8AC3E}">
        <p14:creationId xmlns:p14="http://schemas.microsoft.com/office/powerpoint/2010/main" val="892153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502465"/>
            <a:ext cx="8686800" cy="4822135"/>
          </a:xfrm>
        </p:spPr>
        <p:txBody>
          <a:bodyPr>
            <a:normAutofit fontScale="92500" lnSpcReduction="20000"/>
          </a:bodyPr>
          <a:lstStyle/>
          <a:p>
            <a:r>
              <a:rPr lang="en-US" sz="2400" dirty="0"/>
              <a:t>Study the slides–Anything that is the subject of a full slide is important.</a:t>
            </a:r>
          </a:p>
          <a:p>
            <a:endParaRPr lang="en-US" sz="2400" dirty="0"/>
          </a:p>
          <a:p>
            <a:r>
              <a:rPr lang="en-US" sz="2400" dirty="0"/>
              <a:t>Study the slides for the current issues covered on Mondays.</a:t>
            </a:r>
          </a:p>
          <a:p>
            <a:endParaRPr lang="en-US" sz="1600" dirty="0"/>
          </a:p>
          <a:p>
            <a:r>
              <a:rPr lang="en-US" sz="2400" dirty="0"/>
              <a:t>Review your class notes–Anything occurring multiple times is important especially if it is mentioned under different topics.</a:t>
            </a:r>
            <a:endParaRPr lang="en-US" sz="1600" dirty="0"/>
          </a:p>
          <a:p>
            <a:endParaRPr lang="en-US" sz="2400" dirty="0"/>
          </a:p>
          <a:p>
            <a:r>
              <a:rPr lang="en-US" sz="2400" dirty="0"/>
              <a:t>Read the textbook. </a:t>
            </a:r>
            <a:r>
              <a:rPr lang="en-US" sz="2400" b="1" dirty="0"/>
              <a:t>IMPORTANT</a:t>
            </a:r>
            <a:r>
              <a:rPr lang="en-US" sz="2400" dirty="0"/>
              <a:t>: You are responsible for the assigned textbook material even if we do not cover the material in class.</a:t>
            </a:r>
            <a:endParaRPr lang="en-US" sz="1600" dirty="0"/>
          </a:p>
          <a:p>
            <a:endParaRPr lang="en-US" sz="2400" dirty="0"/>
          </a:p>
          <a:p>
            <a:r>
              <a:rPr lang="en-US" sz="2400" dirty="0"/>
              <a:t>Know the material in the chapter summary and the key words from the textbook which are listed at the end of the chapter.</a:t>
            </a:r>
            <a:endParaRPr lang="en-US" sz="1600" dirty="0"/>
          </a:p>
          <a:p>
            <a:endParaRPr lang="en-US" sz="2400" dirty="0"/>
          </a:p>
          <a:p>
            <a:r>
              <a:rPr lang="en-US" sz="2400" dirty="0"/>
              <a:t>Answer the end of chapter questions</a:t>
            </a:r>
            <a:endParaRPr lang="en-US" sz="1600" dirty="0"/>
          </a:p>
        </p:txBody>
      </p:sp>
      <p:sp>
        <p:nvSpPr>
          <p:cNvPr id="3" name="Title 2"/>
          <p:cNvSpPr>
            <a:spLocks noGrp="1"/>
          </p:cNvSpPr>
          <p:nvPr>
            <p:ph type="title"/>
          </p:nvPr>
        </p:nvSpPr>
        <p:spPr/>
        <p:txBody>
          <a:bodyPr>
            <a:normAutofit fontScale="90000"/>
          </a:bodyPr>
          <a:lstStyle/>
          <a:p>
            <a:pPr lvl="0"/>
            <a:r>
              <a:rPr lang="en-US" dirty="0"/>
              <a:t>Studying for Conceptual Questions</a:t>
            </a:r>
          </a:p>
        </p:txBody>
      </p:sp>
    </p:spTree>
    <p:extLst>
      <p:ext uri="{BB962C8B-B14F-4D97-AF65-F5344CB8AC3E}">
        <p14:creationId xmlns:p14="http://schemas.microsoft.com/office/powerpoint/2010/main" val="557725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Study the examples done in class and in the textbook.</a:t>
            </a:r>
          </a:p>
          <a:p>
            <a:endParaRPr lang="en-US" dirty="0"/>
          </a:p>
          <a:p>
            <a:r>
              <a:rPr lang="en-US" dirty="0"/>
              <a:t>Answer and understand the end of chapter problems.</a:t>
            </a:r>
          </a:p>
          <a:p>
            <a:endParaRPr lang="en-US" dirty="0"/>
          </a:p>
          <a:p>
            <a:r>
              <a:rPr lang="en-US" dirty="0"/>
              <a:t>Problems on MT assignments.</a:t>
            </a:r>
          </a:p>
          <a:p>
            <a:endParaRPr lang="en-US" dirty="0"/>
          </a:p>
          <a:p>
            <a:pPr marL="0" indent="0">
              <a:buNone/>
            </a:pPr>
            <a:endParaRPr lang="en-US" dirty="0"/>
          </a:p>
        </p:txBody>
      </p:sp>
      <p:sp>
        <p:nvSpPr>
          <p:cNvPr id="3" name="Title 2"/>
          <p:cNvSpPr>
            <a:spLocks noGrp="1"/>
          </p:cNvSpPr>
          <p:nvPr>
            <p:ph type="title"/>
          </p:nvPr>
        </p:nvSpPr>
        <p:spPr/>
        <p:txBody>
          <a:bodyPr/>
          <a:lstStyle/>
          <a:p>
            <a:r>
              <a:rPr lang="en-US" dirty="0"/>
              <a:t>Studying for Calculations</a:t>
            </a:r>
          </a:p>
        </p:txBody>
      </p:sp>
    </p:spTree>
    <p:extLst>
      <p:ext uri="{BB962C8B-B14F-4D97-AF65-F5344CB8AC3E}">
        <p14:creationId xmlns:p14="http://schemas.microsoft.com/office/powerpoint/2010/main" val="36255194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HAPTER 14&amp;quot;&quot;/&gt;&lt;property id=&quot;20307&quot; value=&quot;292&quot;/&gt;&lt;/object&gt;&lt;object type=&quot;3&quot; unique_id=&quot;10005&quot;&gt;&lt;property id=&quot;20148&quot; value=&quot;5&quot;/&gt;&lt;property id=&quot;20300&quot; value=&quot;Slide 2 - &amp;quot;Bond Characteristics&amp;quot;&quot;/&gt;&lt;property id=&quot;20307&quot; value=&quot;293&quot;/&gt;&lt;/object&gt;&lt;object type=&quot;3&quot; unique_id=&quot;10006&quot;&gt;&lt;property id=&quot;20148&quot; value=&quot;5&quot;/&gt;&lt;property id=&quot;20300&quot; value=&quot;Slide 3 - &amp;quot;Bond Characteristics&amp;quot;&quot;/&gt;&lt;property id=&quot;20307&quot; value=&quot;327&quot;/&gt;&lt;/object&gt;&lt;object type=&quot;3&quot; unique_id=&quot;10007&quot;&gt;&lt;property id=&quot;20148&quot; value=&quot;5&quot;/&gt;&lt;property id=&quot;20300&quot; value=&quot;Slide 4 - &amp;quot;U.S. Treasury Bonds&amp;quot;&quot;/&gt;&lt;property id=&quot;20307&quot; value=&quot;294&quot;/&gt;&lt;/object&gt;&lt;object type=&quot;3&quot; unique_id=&quot;10008&quot;&gt;&lt;property id=&quot;20148&quot; value=&quot;5&quot;/&gt;&lt;property id=&quot;20300&quot; value=&quot;Slide 5 - &amp;quot;Corporate Bonds&amp;quot;&quot;/&gt;&lt;property id=&quot;20307&quot; value=&quot;328&quot;/&gt;&lt;/object&gt;&lt;object type=&quot;3&quot; unique_id=&quot;10009&quot;&gt;&lt;property id=&quot;20148&quot; value=&quot;5&quot;/&gt;&lt;property id=&quot;20300&quot; value=&quot;Slide 6 - &amp;quot;Preferred Stock&amp;quot;&quot;/&gt;&lt;property id=&quot;20307&quot; value=&quot;329&quot;/&gt;&lt;/object&gt;&lt;object type=&quot;3&quot; unique_id=&quot;10010&quot;&gt;&lt;property id=&quot;20148&quot; value=&quot;5&quot;/&gt;&lt;property id=&quot;20300&quot; value=&quot;Slide 7 - &amp;quot;Innovation in the Bond Market&amp;quot;&quot;/&gt;&lt;property id=&quot;20307&quot; value=&quot;298&quot;/&gt;&lt;/object&gt;&lt;object type=&quot;3&quot; unique_id=&quot;10011&quot;&gt;&lt;property id=&quot;20148&quot; value=&quot;5&quot;/&gt;&lt;property id=&quot;20300&quot; value=&quot;Slide 8 - &amp;quot;Table 14.1 Principal and Interest Payments for a Treasury Inflation Protected Security&amp;quot;&quot;/&gt;&lt;property id=&quot;20307&quot; value=&quot;299&quot;/&gt;&lt;/object&gt;&lt;object type=&quot;3&quot; unique_id=&quot;10012&quot;&gt;&lt;property id=&quot;20148&quot; value=&quot;5&quot;/&gt;&lt;property id=&quot;20300&quot; value=&quot;Slide 9 - &amp;quot;Bond Pricing&amp;quot;&quot;/&gt;&lt;property id=&quot;20307&quot; value=&quot;300&quot;/&gt;&lt;/object&gt;&lt;object type=&quot;3&quot; unique_id=&quot;10013&quot;&gt;&lt;property id=&quot;20148&quot; value=&quot;5&quot;/&gt;&lt;property id=&quot;20300&quot; value=&quot;Slide 10 - &amp;quot;Example 14.2: Bond Pricing&amp;quot;&quot;/&gt;&lt;property id=&quot;20307&quot; value=&quot;301&quot;/&gt;&lt;/object&gt;&lt;object type=&quot;3&quot; unique_id=&quot;10014&quot;&gt;&lt;property id=&quot;20148&quot; value=&quot;5&quot;/&gt;&lt;property id=&quot;20300&quot; value=&quot;Slide 11 - &amp;quot;Bond Prices and Yields&amp;quot;&quot;/&gt;&lt;property id=&quot;20307&quot; value=&quot;302&quot;/&gt;&lt;/object&gt;&lt;object type=&quot;3&quot; unique_id=&quot;10015&quot;&gt;&lt;property id=&quot;20148&quot; value=&quot;5&quot;/&gt;&lt;property id=&quot;20300&quot; value=&quot;Slide 12 - &amp;quot;Figure 14.3 The Inverse Relationship Between Bond Prices and Yields&amp;quot;&quot;/&gt;&lt;property id=&quot;20307&quot; value=&quot;303&quot;/&gt;&lt;/object&gt;&lt;object type=&quot;3&quot; unique_id=&quot;10016&quot;&gt;&lt;property id=&quot;20148&quot; value=&quot;5&quot;/&gt;&lt;property id=&quot;20300&quot; value=&quot;Slide 13 - &amp;quot;Table 14.2 Bond Prices at &amp;#x0D;&amp;#x0A;Different Interest Rates&amp;quot;&quot;/&gt;&lt;property id=&quot;20307&quot; value=&quot;304&quot;/&gt;&lt;/object&gt;&lt;object type=&quot;3&quot; unique_id=&quot;10017&quot;&gt;&lt;property id=&quot;20148&quot; value=&quot;5&quot;/&gt;&lt;property id=&quot;20300&quot; value=&quot;Slide 14 - &amp;quot;Yield to Maturity&amp;quot;&quot;/&gt;&lt;property id=&quot;20307&quot; value=&quot;305&quot;/&gt;&lt;/object&gt;&lt;object type=&quot;3&quot; unique_id=&quot;10018&quot;&gt;&lt;property id=&quot;20148&quot; value=&quot;5&quot;/&gt;&lt;property id=&quot;20300&quot; value=&quot;Slide 15 - &amp;quot;Yield to Maturity Example&amp;quot;&quot;/&gt;&lt;property id=&quot;20307&quot; value=&quot;306&quot;/&gt;&lt;/object&gt;&lt;object type=&quot;3&quot; unique_id=&quot;10019&quot;&gt;&lt;property id=&quot;20148&quot; value=&quot;5&quot;/&gt;&lt;property id=&quot;20300&quot; value=&quot;Slide 16 - &amp;quot;YTM vs. Current Yield&amp;quot;&quot;/&gt;&lt;property id=&quot;20307&quot; value=&quot;330&quot;/&gt;&lt;/object&gt;&lt;object type=&quot;3&quot; unique_id=&quot;10020&quot;&gt;&lt;property id=&quot;20148&quot; value=&quot;5&quot;/&gt;&lt;property id=&quot;20300&quot; value=&quot;Slide 17 - &amp;quot;Yield to Call&amp;quot;&quot;/&gt;&lt;property id=&quot;20307&quot; value=&quot;331&quot;/&gt;&lt;/object&gt;&lt;object type=&quot;3&quot; unique_id=&quot;10021&quot;&gt;&lt;property id=&quot;20148&quot; value=&quot;5&quot;/&gt;&lt;property id=&quot;20300&quot; value=&quot;Slide 18 - &amp;quot;Figure 14.4 Bond Prices: Callable and Straight Debt&amp;quot;&quot;/&gt;&lt;property id=&quot;20307&quot; value=&quot;308&quot;/&gt;&lt;/object&gt;&lt;object type=&quot;3&quot; unique_id=&quot;10022&quot;&gt;&lt;property id=&quot;20148&quot; value=&quot;5&quot;/&gt;&lt;property id=&quot;20300&quot; value=&quot;Slide 19 - &amp;quot;Realized Yield versus YTM&amp;quot;&quot;/&gt;&lt;property id=&quot;20307&quot; value=&quot;310&quot;/&gt;&lt;/object&gt;&lt;object type=&quot;3&quot; unique_id=&quot;10023&quot;&gt;&lt;property id=&quot;20148&quot; value=&quot;5&quot;/&gt;&lt;property id=&quot;20300&quot; value=&quot;Slide 20 - &amp;quot;Figure 14.5 Growth of Invested Funds&amp;quot;&quot;/&gt;&lt;property id=&quot;20307&quot; value=&quot;311&quot;/&gt;&lt;/object&gt;&lt;object type=&quot;3&quot; unique_id=&quot;10024&quot;&gt;&lt;property id=&quot;20148&quot; value=&quot;5&quot;/&gt;&lt;property id=&quot;20300&quot; value=&quot;Slide 21 - &amp;quot;Figure 14.6 Prices over Time of 30-Year Maturity, 6.5% Coupon Bonds&amp;quot;&quot;/&gt;&lt;property id=&quot;20307&quot; value=&quot;312&quot;/&gt;&lt;/object&gt;&lt;object type=&quot;3&quot; unique_id=&quot;10025&quot;&gt;&lt;property id=&quot;20148&quot; value=&quot;5&quot;/&gt;&lt;property id=&quot;20300&quot; value=&quot;Slide 22 - &amp;quot;YTM vs. HPR&amp;quot;&quot;/&gt;&lt;property id=&quot;20307&quot; value=&quot;332&quot;/&gt;&lt;/object&gt;&lt;object type=&quot;3&quot; unique_id=&quot;10026&quot;&gt;&lt;property id=&quot;20148&quot; value=&quot;5&quot;/&gt;&lt;property id=&quot;20300&quot; value=&quot;Slide 23 - &amp;quot;Figure 14.7 The Price of a 30-Year Zero-Coupon Bond over Time&amp;quot;&quot;/&gt;&lt;property id=&quot;20307&quot; value=&quot;315&quot;/&gt;&lt;/object&gt;&lt;object type=&quot;3&quot; unique_id=&quot;10027&quot;&gt;&lt;property id=&quot;20148&quot; value=&quot;5&quot;/&gt;&lt;property id=&quot;20300&quot; value=&quot;Slide 24 - &amp;quot;Default Risk and Bond Pricing&amp;quot;&quot;/&gt;&lt;property id=&quot;20307&quot; value=&quot;316&quot;/&gt;&lt;/object&gt;&lt;object type=&quot;3&quot; unique_id=&quot;10028&quot;&gt;&lt;property id=&quot;20148&quot; value=&quot;5&quot;/&gt;&lt;property id=&quot;20300&quot; value=&quot;Slide 25 - &amp;quot;Factors Used by Rating Companies&amp;quot;&quot;/&gt;&lt;property id=&quot;20307&quot; value=&quot;318&quot;/&gt;&lt;/object&gt;&lt;object type=&quot;3&quot; unique_id=&quot;10029&quot;&gt;&lt;property id=&quot;20148&quot; value=&quot;5&quot;/&gt;&lt;property id=&quot;20300&quot; value=&quot;Slide 26 - &amp;quot;Table 14.3 Financial Ratios and Default Risk by Rating Class, Long-Term Debt&amp;quot;&quot;/&gt;&lt;property id=&quot;20307&quot; value=&quot;319&quot;/&gt;&lt;/object&gt;&lt;object type=&quot;3&quot; unique_id=&quot;10030&quot;&gt;&lt;property id=&quot;20148&quot; value=&quot;5&quot;/&gt;&lt;property id=&quot;20300&quot; value=&quot;Slide 27 - &amp;quot;Figure 14.9 Discriminant Analysis&amp;quot;&quot;/&gt;&lt;property id=&quot;20307&quot; value=&quot;320&quot;/&gt;&lt;/object&gt;&lt;object type=&quot;3&quot; unique_id=&quot;10031&quot;&gt;&lt;property id=&quot;20148&quot; value=&quot;5&quot;/&gt;&lt;property id=&quot;20300&quot; value=&quot;Slide 28 - &amp;quot;Protection Against Default&amp;quot;&quot;/&gt;&lt;property id=&quot;20307&quot; value=&quot;321&quot;/&gt;&lt;/object&gt;&lt;object type=&quot;3&quot; unique_id=&quot;10032&quot;&gt;&lt;property id=&quot;20148&quot; value=&quot;5&quot;/&gt;&lt;property id=&quot;20300&quot; value=&quot;Slide 29 - &amp;quot;Default Risk and Yield&amp;quot;&quot;/&gt;&lt;property id=&quot;20307&quot; value=&quot;323&quot;/&gt;&lt;/object&gt;&lt;object type=&quot;3&quot; unique_id=&quot;10033&quot;&gt;&lt;property id=&quot;20148&quot; value=&quot;5&quot;/&gt;&lt;property id=&quot;20300&quot; value=&quot;Slide 30 - &amp;quot;Figure 14.11 Yield Spreads &amp;quot;&quot;/&gt;&lt;property id=&quot;20307&quot; value=&quot;324&quot;/&gt;&lt;/object&gt;&lt;object type=&quot;3&quot; unique_id=&quot;10034&quot;&gt;&lt;property id=&quot;20148&quot; value=&quot;5&quot;/&gt;&lt;property id=&quot;20300&quot; value=&quot;Slide 31 - &amp;quot;Credit Default Swaps&amp;quot;&quot;/&gt;&lt;property id=&quot;20307&quot; value=&quot;333&quot;/&gt;&lt;/object&gt;&lt;object type=&quot;3&quot; unique_id=&quot;10035&quot;&gt;&lt;property id=&quot;20148&quot; value=&quot;5&quot;/&gt;&lt;property id=&quot;20300&quot; value=&quot;Slide 32 - &amp;quot;Credit Default Swaps&amp;quot;&quot;/&gt;&lt;property id=&quot;20307&quot; value=&quot;334&quot;/&gt;&lt;/object&gt;&lt;object type=&quot;3&quot; unique_id=&quot;10036&quot;&gt;&lt;property id=&quot;20148&quot; value=&quot;5&quot;/&gt;&lt;property id=&quot;20300&quot; value=&quot;Slide 33 - &amp;quot;Figure 14.12 Prices of Credit Default Swaps&amp;quot;&quot;/&gt;&lt;property id=&quot;20307&quot; value=&quot;335&quot;/&gt;&lt;/object&gt;&lt;object type=&quot;3&quot; unique_id=&quot;10037&quot;&gt;&lt;property id=&quot;20148&quot; value=&quot;5&quot;/&gt;&lt;property id=&quot;20300&quot; value=&quot;Slide 34 - &amp;quot;Credit Risk and Collateralized Debt Obligations (CDOs)&amp;quot;&quot;/&gt;&lt;property id=&quot;20307&quot; value=&quot;325&quot;/&gt;&lt;/object&gt;&lt;object type=&quot;3&quot; unique_id=&quot;10038&quot;&gt;&lt;property id=&quot;20148&quot; value=&quot;5&quot;/&gt;&lt;property id=&quot;20300&quot; value=&quot;Slide 35 - &amp;quot;Figure 14.13 Collateralized Debt Obligations&amp;quot;&quot;/&gt;&lt;property id=&quot;20307&quot; value=&quot;326&quot;/&gt;&lt;/object&gt;&lt;/object&gt;&lt;/object&gt;&lt;/database&gt;"/>
  <p:tag name="SECTOMILLISECCONVERTED" val="1"/>
</p:tagLst>
</file>

<file path=ppt/theme/theme1.xml><?xml version="1.0" encoding="utf-8"?>
<a:theme xmlns:a="http://schemas.openxmlformats.org/drawingml/2006/main" name="Contemporary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1430</TotalTime>
  <Words>1970</Words>
  <Application>Microsoft Office PowerPoint</Application>
  <PresentationFormat>On-screen Show (4:3)</PresentationFormat>
  <Paragraphs>295</Paragraphs>
  <Slides>48</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4" baseType="lpstr">
      <vt:lpstr>Lucida Grande</vt:lpstr>
      <vt:lpstr>Century Gothic</vt:lpstr>
      <vt:lpstr>Arial</vt:lpstr>
      <vt:lpstr>Times New Roman</vt:lpstr>
      <vt:lpstr>Contemporary blue</vt:lpstr>
      <vt:lpstr>Equation</vt:lpstr>
      <vt:lpstr>FIN 377: Investments</vt:lpstr>
      <vt:lpstr> Overview</vt:lpstr>
      <vt:lpstr>General Information</vt:lpstr>
      <vt:lpstr>Exam Policies</vt:lpstr>
      <vt:lpstr>Exam Structure</vt:lpstr>
      <vt:lpstr>Study Suggestions</vt:lpstr>
      <vt:lpstr>Study Suggestions</vt:lpstr>
      <vt:lpstr>Studying for Conceptual Questions</vt:lpstr>
      <vt:lpstr>Studying for Calculations</vt:lpstr>
      <vt:lpstr>Topic 5: Asset Pricing Models</vt:lpstr>
      <vt:lpstr>Arbitrage Pricing Theory</vt:lpstr>
      <vt:lpstr>Multifactor Models and Risk Estimation</vt:lpstr>
      <vt:lpstr>Topic 6: Bond Fundamentals and Valuation </vt:lpstr>
      <vt:lpstr>Overview</vt:lpstr>
      <vt:lpstr>12.3.3 Municipal Bonds</vt:lpstr>
      <vt:lpstr>‘Implied’ Future Interest Rates</vt:lpstr>
      <vt:lpstr>12.5 Bond Valuation and Yields with Semiannual Coupons</vt:lpstr>
      <vt:lpstr>12.5 Bond Valuation and Yields with Semiannual Coupons</vt:lpstr>
      <vt:lpstr>12.5 Computing Other Bond Yield Measures</vt:lpstr>
      <vt:lpstr>12.5 Computing Other Bond Yield Measures</vt:lpstr>
      <vt:lpstr>12.5 Computing Other Bond Yield Measures</vt:lpstr>
      <vt:lpstr>13.1.2 Bond Duration</vt:lpstr>
      <vt:lpstr>13.1.2 Bond Duration</vt:lpstr>
      <vt:lpstr>13.1.2 Bond Duration</vt:lpstr>
      <vt:lpstr>13.1.2 Bond Duration</vt:lpstr>
      <vt:lpstr>13.1.3 Bond Convexity</vt:lpstr>
      <vt:lpstr>Topic 7: Equity Valuation </vt:lpstr>
      <vt:lpstr>Overview</vt:lpstr>
      <vt:lpstr>8.3 Discounted Cash Flow</vt:lpstr>
      <vt:lpstr>8.2.1 The Foundations of Discounted Cash Flow Valuation</vt:lpstr>
      <vt:lpstr>DDM Patterns</vt:lpstr>
      <vt:lpstr>8.2.3 The No-Growth Model</vt:lpstr>
      <vt:lpstr>8.2.2 The Constant Growth Model</vt:lpstr>
      <vt:lpstr>Estimating Dividend Growth Rates</vt:lpstr>
      <vt:lpstr>Present Value of Growth Opportunities</vt:lpstr>
      <vt:lpstr>Mixed/Multistage Model Formula</vt:lpstr>
      <vt:lpstr>FCFF and FCFE</vt:lpstr>
      <vt:lpstr>8.4 Relative Valuation</vt:lpstr>
      <vt:lpstr>8.5 Ratio Analysis </vt:lpstr>
      <vt:lpstr>Topic 8: An Introduction to Derivative Markets and Securities</vt:lpstr>
      <vt:lpstr>Overview</vt:lpstr>
      <vt:lpstr>14.1 Overview of Derivative Markets </vt:lpstr>
      <vt:lpstr>14.2.2 Basic Payoff and Profit Diagrams for Forward Contracts</vt:lpstr>
      <vt:lpstr>14.2.3 Basic Payoff and Profit Diagrams for Call and Put Options</vt:lpstr>
      <vt:lpstr>14.2.3 Basic Payoff and Profit Diagrams for Call and Put Options</vt:lpstr>
      <vt:lpstr>14.3.1 Put-Call-Spot Parity</vt:lpstr>
      <vt:lpstr>14.3.4 Adjusting Put-Call-Spot Parity for Dividends</vt:lpstr>
      <vt:lpstr>14.3.5 Put-Call-Forward Parity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Sue</dc:creator>
  <cp:lastModifiedBy>Schrenk, Lawrence</cp:lastModifiedBy>
  <cp:revision>234</cp:revision>
  <dcterms:created xsi:type="dcterms:W3CDTF">2004-10-03T21:09:17Z</dcterms:created>
  <dcterms:modified xsi:type="dcterms:W3CDTF">2020-02-29T14:39:46Z</dcterms:modified>
</cp:coreProperties>
</file>