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58" r:id="rId4"/>
    <p:sldId id="275" r:id="rId5"/>
    <p:sldId id="268" r:id="rId6"/>
    <p:sldId id="277" r:id="rId7"/>
    <p:sldId id="269" r:id="rId8"/>
    <p:sldId id="261" r:id="rId9"/>
    <p:sldId id="279" r:id="rId10"/>
    <p:sldId id="274" r:id="rId11"/>
    <p:sldId id="262" r:id="rId12"/>
    <p:sldId id="26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6"/>
    <p:restoredTop sz="94789"/>
  </p:normalViewPr>
  <p:slideViewPr>
    <p:cSldViewPr snapToGrid="0" snapToObjects="1">
      <p:cViewPr>
        <p:scale>
          <a:sx n="80" d="100"/>
          <a:sy n="80" d="100"/>
        </p:scale>
        <p:origin x="173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North </a:t>
            </a:r>
            <a:r>
              <a:rPr lang="en-US" dirty="0" smtClean="0"/>
              <a:t>America $2.3B</a:t>
            </a:r>
            <a:endParaRPr lang="en-US" dirty="0"/>
          </a:p>
        </c:rich>
      </c:tx>
      <c:layout>
        <c:manualLayout>
          <c:xMode val="edge"/>
          <c:yMode val="edge"/>
          <c:x val="0.0614379385903667"/>
          <c:y val="0.0291864249571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North American Market Share of Robotic Vacuums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0551198219258008"/>
                  <c:y val="0.0005005356972958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47930279935479"/>
                  <c:y val="0.03210506745281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9738549758046"/>
                  <c:y val="0.03794235244423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iRobot </c:v>
                </c:pt>
                <c:pt idx="1">
                  <c:v>Other Robots</c:v>
                </c:pt>
                <c:pt idx="2">
                  <c:v>Traditional Vacuums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0.154</c:v>
                </c:pt>
                <c:pt idx="1">
                  <c:v>0.03</c:v>
                </c:pt>
                <c:pt idx="2">
                  <c:v>0.816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Europe, Middle East and </a:t>
            </a:r>
            <a:r>
              <a:rPr lang="en-US" dirty="0" smtClean="0"/>
              <a:t>Africa </a:t>
            </a:r>
            <a:r>
              <a:rPr lang="en-US" smtClean="0"/>
              <a:t>$2.7</a:t>
            </a:r>
            <a:r>
              <a:rPr lang="en-US" baseline="0" smtClean="0"/>
              <a:t>B</a:t>
            </a:r>
            <a:endParaRPr lang="en-US" dirty="0"/>
          </a:p>
        </c:rich>
      </c:tx>
      <c:layout>
        <c:manualLayout>
          <c:xMode val="edge"/>
          <c:yMode val="edge"/>
          <c:x val="0.0620029274499664"/>
          <c:y val="0.0270399360693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Europe, Middle East and Africa Market Share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16138729700217"/>
                  <c:y val="0.03956725693214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474035631429458"/>
                  <c:y val="0.01502218670519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65912471000311"/>
                  <c:y val="-0.0270399360693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728476808529718"/>
                  <c:y val="-0.01814557465868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3"/>
                <c:pt idx="0">
                  <c:v>iRobot</c:v>
                </c:pt>
                <c:pt idx="1">
                  <c:v>Other Robots</c:v>
                </c:pt>
                <c:pt idx="2">
                  <c:v>Traditional Vacuums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0.142</c:v>
                </c:pt>
                <c:pt idx="1">
                  <c:v>0.086</c:v>
                </c:pt>
                <c:pt idx="2">
                  <c:v>0.772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North </a:t>
            </a:r>
            <a:r>
              <a:rPr lang="en-US" dirty="0" smtClean="0"/>
              <a:t>America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North American Market Share of Robotic Vacuums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50980381796759"/>
                  <c:y val="-0.08755927487131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iRobot </c:v>
                </c:pt>
                <c:pt idx="1">
                  <c:v>Neato</c:v>
                </c:pt>
                <c:pt idx="2">
                  <c:v>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0.89</c:v>
                </c:pt>
                <c:pt idx="1">
                  <c:v>0.08</c:v>
                </c:pt>
                <c:pt idx="2">
                  <c:v>0.03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Europe, Middle East and </a:t>
            </a:r>
            <a:r>
              <a:rPr lang="en-US" dirty="0" smtClean="0"/>
              <a:t>Africa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Europe, Middle East and Africa Market Share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0782158791858606"/>
                  <c:y val="-0.2463638619652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3074953431598"/>
                  <c:y val="0.002885442696745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iRobot</c:v>
                </c:pt>
                <c:pt idx="1">
                  <c:v>Neato</c:v>
                </c:pt>
                <c:pt idx="2">
                  <c:v>Others</c:v>
                </c:pt>
                <c:pt idx="3">
                  <c:v>Samsung</c:v>
                </c:pt>
                <c:pt idx="4">
                  <c:v>LG</c:v>
                </c:pt>
                <c:pt idx="5">
                  <c:v>Miele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0.72</c:v>
                </c:pt>
                <c:pt idx="1">
                  <c:v>0.04</c:v>
                </c:pt>
                <c:pt idx="2">
                  <c:v>0.09</c:v>
                </c:pt>
                <c:pt idx="3">
                  <c:v>0.06</c:v>
                </c:pt>
                <c:pt idx="4">
                  <c:v>0.06</c:v>
                </c:pt>
                <c:pt idx="5">
                  <c:v>0.03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Short Interest %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d\-mmm</c:formatCode>
                <c:ptCount val="11"/>
                <c:pt idx="0" formatCode="d\-mmm\-yy">
                  <c:v>42825.0</c:v>
                </c:pt>
                <c:pt idx="1">
                  <c:v>42809.0</c:v>
                </c:pt>
                <c:pt idx="2" formatCode="d\-mmm\-yy">
                  <c:v>42794.0</c:v>
                </c:pt>
                <c:pt idx="3">
                  <c:v>42781.0</c:v>
                </c:pt>
                <c:pt idx="4" formatCode="d\-mmm\-yy">
                  <c:v>42766.0</c:v>
                </c:pt>
                <c:pt idx="5">
                  <c:v>42748.0</c:v>
                </c:pt>
                <c:pt idx="6" formatCode="d\-mmm\-yy">
                  <c:v>42734.0</c:v>
                </c:pt>
                <c:pt idx="7">
                  <c:v>42719.0</c:v>
                </c:pt>
                <c:pt idx="8" formatCode="d\-mmm\-yy">
                  <c:v>42704.0</c:v>
                </c:pt>
                <c:pt idx="9">
                  <c:v>42689.0</c:v>
                </c:pt>
                <c:pt idx="10" formatCode="d\-mmm\-yy">
                  <c:v>42674.0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0.2153</c:v>
                </c:pt>
                <c:pt idx="1">
                  <c:v>0.1988</c:v>
                </c:pt>
                <c:pt idx="2">
                  <c:v>0.1922</c:v>
                </c:pt>
                <c:pt idx="3">
                  <c:v>0.1778</c:v>
                </c:pt>
                <c:pt idx="4">
                  <c:v>0.1266</c:v>
                </c:pt>
                <c:pt idx="5">
                  <c:v>0.1387</c:v>
                </c:pt>
                <c:pt idx="6">
                  <c:v>0.1503</c:v>
                </c:pt>
                <c:pt idx="7">
                  <c:v>0.144</c:v>
                </c:pt>
                <c:pt idx="8">
                  <c:v>0.1523</c:v>
                </c:pt>
                <c:pt idx="9">
                  <c:v>0.1552</c:v>
                </c:pt>
                <c:pt idx="10">
                  <c:v>0.1403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-43225088"/>
        <c:axId val="-43223312"/>
      </c:lineChart>
      <c:dateAx>
        <c:axId val="-43225088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3223312"/>
        <c:crosses val="autoZero"/>
        <c:auto val="1"/>
        <c:lblOffset val="100"/>
        <c:baseTimeUnit val="days"/>
      </c:dateAx>
      <c:valAx>
        <c:axId val="-43223312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322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A18E2-FED4-E049-83BD-5996CAF539B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712F6-8C6A-D546-8DC4-9DD31C4A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12F6-8C6A-D546-8DC4-9DD31C4A1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12F6-8C6A-D546-8DC4-9DD31C4A1B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12F6-8C6A-D546-8DC4-9DD31C4A1B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0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12F6-8C6A-D546-8DC4-9DD31C4A1B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5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12F6-8C6A-D546-8DC4-9DD31C4A1B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1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1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7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C9B6D-F690-4F4D-B6A3-56724B446F6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3C60-6874-D140-A743-E3CCD13F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11/relationships/webextension" Target="../webextensions/webextension1.xm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70999"/>
            <a:ext cx="9144000" cy="1408186"/>
          </a:xfrm>
        </p:spPr>
        <p:txBody>
          <a:bodyPr/>
          <a:lstStyle/>
          <a:p>
            <a:r>
              <a:rPr lang="en-US" b="1" dirty="0" smtClean="0"/>
              <a:t>iRobot Equity Report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326329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 422 </a:t>
            </a:r>
            <a:r>
              <a:rPr lang="mr-IN" dirty="0" smtClean="0"/>
              <a:t>–</a:t>
            </a:r>
            <a:r>
              <a:rPr lang="en-US" dirty="0" smtClean="0"/>
              <a:t> Student Managed Investment Fund</a:t>
            </a:r>
          </a:p>
          <a:p>
            <a:r>
              <a:rPr lang="en-US" dirty="0" smtClean="0"/>
              <a:t>James Edstrom| Taylor Field | Micah Stark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880704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" y="4081402"/>
            <a:ext cx="4875562" cy="27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1461" y="32809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567501"/>
            <a:ext cx="9144000" cy="989070"/>
          </a:xfrm>
        </p:spPr>
        <p:txBody>
          <a:bodyPr/>
          <a:lstStyle/>
          <a:p>
            <a:r>
              <a:rPr lang="en-US" b="1" dirty="0" smtClean="0"/>
              <a:t>Forecasting Estimates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02131"/>
              </p:ext>
            </p:extLst>
          </p:nvPr>
        </p:nvGraphicFramePr>
        <p:xfrm>
          <a:off x="177804" y="1719074"/>
          <a:ext cx="11508230" cy="34371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22926"/>
                <a:gridCol w="798664"/>
                <a:gridCol w="798664"/>
                <a:gridCol w="798664"/>
                <a:gridCol w="798664"/>
                <a:gridCol w="798664"/>
                <a:gridCol w="798664"/>
                <a:gridCol w="798664"/>
                <a:gridCol w="798664"/>
                <a:gridCol w="798664"/>
                <a:gridCol w="798664"/>
                <a:gridCol w="798664"/>
              </a:tblGrid>
              <a:tr h="3819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81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Revenue Growth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81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Revenue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605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695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799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919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1,011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1,112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1,190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1,274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1,363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1,458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1,531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81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R&amp;D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92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106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122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124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126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135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144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154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165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173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81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Home Robots Margin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81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Operating Expenses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262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296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341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392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396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424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454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486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556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584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81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Operating Income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143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153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164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175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187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197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81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Taxes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81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Net Income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118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126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135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144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151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909102" y="5879360"/>
            <a:ext cx="3989756" cy="469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smtClean="0"/>
              <a:t>Estimated Stock Price $39.39</a:t>
            </a:r>
          </a:p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7804" y="5190198"/>
            <a:ext cx="3989756" cy="469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i="1" dirty="0" smtClean="0"/>
              <a:t>*Estimates In Millions</a:t>
            </a:r>
          </a:p>
          <a:p>
            <a:pPr algn="l"/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1461" y="32809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567501"/>
            <a:ext cx="9144000" cy="989070"/>
          </a:xfrm>
        </p:spPr>
        <p:txBody>
          <a:bodyPr/>
          <a:lstStyle/>
          <a:p>
            <a:r>
              <a:rPr lang="en-US" b="1" dirty="0" smtClean="0"/>
              <a:t>Future Business Risks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743429" y="2211185"/>
            <a:ext cx="4322347" cy="287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New Competitors 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Samsung (150x Market Cap)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LG (6x Market Cap)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Dyson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Bissel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Neato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95999" y="2211185"/>
            <a:ext cx="4809461" cy="287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Limited Vendors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Heavily Reliant Upon China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Only a </a:t>
            </a:r>
            <a:r>
              <a:rPr lang="en-US" dirty="0"/>
              <a:t>C</a:t>
            </a:r>
            <a:r>
              <a:rPr lang="en-US" dirty="0" smtClean="0"/>
              <a:t>ouple Major Producers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Elimination of Commercial Division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Consistent Income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1461" y="32809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567501"/>
            <a:ext cx="9144000" cy="989070"/>
          </a:xfrm>
        </p:spPr>
        <p:txBody>
          <a:bodyPr/>
          <a:lstStyle/>
          <a:p>
            <a:r>
              <a:rPr lang="en-US" b="1" dirty="0" smtClean="0"/>
              <a:t>Management &amp; Governance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743429" y="2211185"/>
            <a:ext cx="10162032" cy="287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CEO: </a:t>
            </a:r>
            <a:r>
              <a:rPr lang="en-US" dirty="0" smtClean="0"/>
              <a:t>Colin Angle (Chairman, CEO and Founder since 1990)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Eliminated 20% of Holdings in Last Year</a:t>
            </a:r>
          </a:p>
          <a:p>
            <a:pPr algn="l"/>
            <a:r>
              <a:rPr lang="en-US" b="1" dirty="0" smtClean="0"/>
              <a:t>COO: </a:t>
            </a:r>
            <a:r>
              <a:rPr lang="en-US" dirty="0" smtClean="0"/>
              <a:t>Christian Cerda (since 2003)</a:t>
            </a:r>
          </a:p>
          <a:p>
            <a:pPr algn="l"/>
            <a:r>
              <a:rPr lang="en-US" b="1" dirty="0" smtClean="0"/>
              <a:t>CFO: </a:t>
            </a:r>
            <a:r>
              <a:rPr lang="en-US" dirty="0" smtClean="0"/>
              <a:t>Alison Dean (since 2005)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1461" y="32809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02208" y="597219"/>
            <a:ext cx="10387584" cy="989070"/>
          </a:xfrm>
        </p:spPr>
        <p:txBody>
          <a:bodyPr>
            <a:normAutofit/>
          </a:bodyPr>
          <a:lstStyle/>
          <a:p>
            <a:r>
              <a:rPr lang="en-US" b="1" dirty="0" smtClean="0"/>
              <a:t>iRobot Equity </a:t>
            </a:r>
            <a:r>
              <a:rPr lang="en-US" b="1" smtClean="0"/>
              <a:t>Report Decision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889733" y="1981122"/>
            <a:ext cx="10400059" cy="287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/>
              <a:t>Sell or Hold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Elimination of Commercial Application Business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Influx of Major Competitors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Potential Trade Issues with Limited Chinese Producers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CEO has Eliminated 20% of Holdings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1461" y="32809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567501"/>
            <a:ext cx="9144000" cy="989070"/>
          </a:xfrm>
        </p:spPr>
        <p:txBody>
          <a:bodyPr/>
          <a:lstStyle/>
          <a:p>
            <a:r>
              <a:rPr lang="en-US" b="1" dirty="0" smtClean="0"/>
              <a:t>Company Information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127477" y="1719860"/>
            <a:ext cx="9144000" cy="4540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Founded in 1990 by Colin Angle </a:t>
            </a:r>
          </a:p>
          <a:p>
            <a:pPr algn="l"/>
            <a:r>
              <a:rPr lang="en-US" dirty="0" smtClean="0"/>
              <a:t>	Originally Focused on Commercial Robots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9/11 Exploration Robots</a:t>
            </a:r>
          </a:p>
          <a:p>
            <a:pPr algn="l"/>
            <a:r>
              <a:rPr lang="en-US" dirty="0" smtClean="0"/>
              <a:t>Developed “Roomba” Product Line in 2002</a:t>
            </a:r>
          </a:p>
          <a:p>
            <a:pPr algn="l"/>
            <a:r>
              <a:rPr lang="en-US" dirty="0" smtClean="0"/>
              <a:t>	Accounts for Majority of Sales</a:t>
            </a:r>
          </a:p>
          <a:p>
            <a:pPr algn="l"/>
            <a:r>
              <a:rPr lang="en-US" dirty="0" smtClean="0"/>
              <a:t>Transitioned in 2016 to “Consumer </a:t>
            </a:r>
            <a:r>
              <a:rPr lang="en-US" dirty="0"/>
              <a:t>A</a:t>
            </a:r>
            <a:r>
              <a:rPr lang="en-US" dirty="0" smtClean="0"/>
              <a:t>s Our Customer” Moto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Eliminated Commercial Robots</a:t>
            </a:r>
          </a:p>
          <a:p>
            <a:pPr algn="l"/>
            <a:r>
              <a:rPr lang="en-US" dirty="0" smtClean="0"/>
              <a:t>	“Braava</a:t>
            </a:r>
            <a:r>
              <a:rPr lang="en-US" dirty="0"/>
              <a:t>” Mop Launched March </a:t>
            </a:r>
            <a:r>
              <a:rPr lang="en-US" dirty="0" smtClean="0"/>
              <a:t>2016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Developing </a:t>
            </a:r>
            <a:r>
              <a:rPr lang="en-US" dirty="0" smtClean="0"/>
              <a:t>“Connected</a:t>
            </a:r>
            <a:r>
              <a:rPr lang="en-US" dirty="0" smtClean="0"/>
              <a:t>” Robots</a:t>
            </a:r>
          </a:p>
          <a:p>
            <a:pPr algn="l"/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1461" y="32809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567501"/>
            <a:ext cx="9144000" cy="989070"/>
          </a:xfrm>
        </p:spPr>
        <p:txBody>
          <a:bodyPr/>
          <a:lstStyle/>
          <a:p>
            <a:r>
              <a:rPr lang="en-US" b="1" dirty="0" smtClean="0"/>
              <a:t>Financial Information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895573" y="1659093"/>
            <a:ext cx="9144000" cy="287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IRBT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NASDAQ Exchange</a:t>
            </a:r>
          </a:p>
          <a:p>
            <a:pPr algn="l"/>
            <a:r>
              <a:rPr lang="en-US" dirty="0" smtClean="0"/>
              <a:t>Primary Sector and Industry: Consumer Goods in Appliances</a:t>
            </a:r>
          </a:p>
          <a:p>
            <a:pPr algn="l"/>
            <a:r>
              <a:rPr lang="en-US" b="1" dirty="0" smtClean="0"/>
              <a:t>Sell or Hold </a:t>
            </a:r>
            <a:r>
              <a:rPr lang="en-US" dirty="0" smtClean="0"/>
              <a:t>at current price</a:t>
            </a:r>
          </a:p>
          <a:p>
            <a:pPr algn="l"/>
            <a:r>
              <a:rPr lang="en-US" dirty="0" smtClean="0"/>
              <a:t>Market Capitalization: $1.8 Billion</a:t>
            </a:r>
          </a:p>
          <a:p>
            <a:pPr algn="l"/>
            <a:r>
              <a:rPr lang="en-US" dirty="0" smtClean="0"/>
              <a:t>Estimated Target Price: $39.39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0" name="Add-in 9" title="Stock Til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493128"/>
                  </p:ext>
                </p:extLst>
              </p:nvPr>
            </p:nvGraphicFramePr>
            <p:xfrm>
              <a:off x="216131" y="4500269"/>
              <a:ext cx="2134985" cy="216090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Add-in 9" title="Stock Tile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131" y="4500269"/>
                <a:ext cx="2134985" cy="21609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3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1461" y="32809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567501"/>
            <a:ext cx="9144000" cy="989070"/>
          </a:xfrm>
        </p:spPr>
        <p:txBody>
          <a:bodyPr/>
          <a:lstStyle/>
          <a:p>
            <a:r>
              <a:rPr lang="en-US" b="1" dirty="0" smtClean="0"/>
              <a:t>Institutional Investors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895573" y="1659093"/>
            <a:ext cx="9144000" cy="287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20598"/>
              </p:ext>
            </p:extLst>
          </p:nvPr>
        </p:nvGraphicFramePr>
        <p:xfrm>
          <a:off x="1524000" y="1776278"/>
          <a:ext cx="8975270" cy="31739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708"/>
                <a:gridCol w="3856562"/>
              </a:tblGrid>
              <a:tr h="453415">
                <a:tc>
                  <a:txBody>
                    <a:bodyPr/>
                    <a:lstStyle/>
                    <a:p>
                      <a:r>
                        <a:rPr lang="en-US" dirty="0" smtClean="0"/>
                        <a:t>Largest Institutional Investors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r>
                        <a:rPr lang="en-US" baseline="0" dirty="0" smtClean="0"/>
                        <a:t> Percent Owned</a:t>
                      </a:r>
                      <a:endParaRPr lang="en-US" dirty="0"/>
                    </a:p>
                  </a:txBody>
                  <a:tcPr/>
                </a:tc>
              </a:tr>
              <a:tr h="45341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Cumulative</a:t>
                      </a:r>
                      <a:r>
                        <a:rPr lang="en-US" b="1" baseline="0" dirty="0" smtClean="0"/>
                        <a:t> Institutional Investors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63.7%</a:t>
                      </a:r>
                      <a:endParaRPr lang="en-US" b="1" dirty="0"/>
                    </a:p>
                  </a:txBody>
                  <a:tcPr/>
                </a:tc>
              </a:tr>
              <a:tr h="453415">
                <a:tc>
                  <a:txBody>
                    <a:bodyPr/>
                    <a:lstStyle/>
                    <a:p>
                      <a:r>
                        <a:rPr lang="en-US" dirty="0" smtClean="0"/>
                        <a:t>The Vanguard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8.58%</a:t>
                      </a:r>
                      <a:endParaRPr lang="en-US" dirty="0"/>
                    </a:p>
                  </a:txBody>
                  <a:tcPr/>
                </a:tc>
              </a:tr>
              <a:tr h="453415">
                <a:tc>
                  <a:txBody>
                    <a:bodyPr/>
                    <a:lstStyle/>
                    <a:p>
                      <a:r>
                        <a:rPr lang="en-US" dirty="0" smtClean="0"/>
                        <a:t>BlackRock Fund Advisors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7.89%</a:t>
                      </a:r>
                      <a:endParaRPr lang="en-US" dirty="0"/>
                    </a:p>
                  </a:txBody>
                  <a:tcPr/>
                </a:tc>
              </a:tr>
              <a:tr h="453415">
                <a:tc>
                  <a:txBody>
                    <a:bodyPr/>
                    <a:lstStyle/>
                    <a:p>
                      <a:r>
                        <a:rPr lang="en-US" dirty="0" smtClean="0"/>
                        <a:t>Lord </a:t>
                      </a:r>
                      <a:r>
                        <a:rPr lang="en-US" dirty="0" err="1" smtClean="0"/>
                        <a:t>Abbett</a:t>
                      </a:r>
                      <a:r>
                        <a:rPr lang="en-US" dirty="0" smtClean="0"/>
                        <a:t> &amp; 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5.3%</a:t>
                      </a:r>
                      <a:endParaRPr lang="en-US" dirty="0"/>
                    </a:p>
                  </a:txBody>
                  <a:tcPr/>
                </a:tc>
              </a:tr>
              <a:tr h="453415">
                <a:tc>
                  <a:txBody>
                    <a:bodyPr/>
                    <a:lstStyle/>
                    <a:p>
                      <a:r>
                        <a:rPr lang="en-US" dirty="0" smtClean="0"/>
                        <a:t>Columbia </a:t>
                      </a:r>
                      <a:r>
                        <a:rPr lang="en-US" dirty="0" err="1" smtClean="0"/>
                        <a:t>Wanger</a:t>
                      </a:r>
                      <a:r>
                        <a:rPr lang="en-US" baseline="0" dirty="0" smtClean="0"/>
                        <a:t> Asset Management, L.P.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</a:tr>
              <a:tr h="453415">
                <a:tc>
                  <a:txBody>
                    <a:bodyPr/>
                    <a:lstStyle/>
                    <a:p>
                      <a:r>
                        <a:rPr lang="en-US" dirty="0" smtClean="0"/>
                        <a:t>Oppenheimer Funds,</a:t>
                      </a:r>
                      <a:r>
                        <a:rPr lang="en-US" baseline="0" dirty="0" smtClean="0"/>
                        <a:t> Inc.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1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1461" y="32809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567501"/>
            <a:ext cx="9144000" cy="989070"/>
          </a:xfrm>
        </p:spPr>
        <p:txBody>
          <a:bodyPr/>
          <a:lstStyle/>
          <a:p>
            <a:r>
              <a:rPr lang="en-US" b="1" dirty="0" smtClean="0"/>
              <a:t>Stock Performance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913861" y="2211185"/>
            <a:ext cx="9144000" cy="287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6" y="1556571"/>
            <a:ext cx="11113420" cy="5282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1461" y="3878039"/>
            <a:ext cx="241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96.59% Growth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77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980430"/>
              </p:ext>
            </p:extLst>
          </p:nvPr>
        </p:nvGraphicFramePr>
        <p:xfrm>
          <a:off x="447919" y="1510422"/>
          <a:ext cx="529936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66987706"/>
              </p:ext>
            </p:extLst>
          </p:nvPr>
        </p:nvGraphicFramePr>
        <p:xfrm>
          <a:off x="5747283" y="1487382"/>
          <a:ext cx="5358247" cy="422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4300" y="1484207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765048" y="498312"/>
            <a:ext cx="10661904" cy="989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/>
              <a:t>Vacuum Market </a:t>
            </a:r>
            <a:r>
              <a:rPr lang="en-US" sz="6000" b="1" dirty="0" smtClean="0"/>
              <a:t>by </a:t>
            </a:r>
            <a:r>
              <a:rPr lang="en-US" sz="6000" b="1" dirty="0" smtClean="0"/>
              <a:t>Type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238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163235"/>
              </p:ext>
            </p:extLst>
          </p:nvPr>
        </p:nvGraphicFramePr>
        <p:xfrm>
          <a:off x="447919" y="1379792"/>
          <a:ext cx="529936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3450181"/>
              </p:ext>
            </p:extLst>
          </p:nvPr>
        </p:nvGraphicFramePr>
        <p:xfrm>
          <a:off x="5747283" y="1391130"/>
          <a:ext cx="5358247" cy="422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765048" y="498312"/>
            <a:ext cx="10661904" cy="989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/>
              <a:t>Market </a:t>
            </a:r>
            <a:r>
              <a:rPr lang="en-US" sz="6000" b="1" dirty="0"/>
              <a:t>Share of Robotic Vacuums</a:t>
            </a:r>
          </a:p>
        </p:txBody>
      </p:sp>
    </p:spTree>
    <p:extLst>
      <p:ext uri="{BB962C8B-B14F-4D97-AF65-F5344CB8AC3E}">
        <p14:creationId xmlns:p14="http://schemas.microsoft.com/office/powerpoint/2010/main" val="19287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61461" y="32809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567501"/>
            <a:ext cx="9144000" cy="989070"/>
          </a:xfrm>
        </p:spPr>
        <p:txBody>
          <a:bodyPr/>
          <a:lstStyle/>
          <a:p>
            <a:r>
              <a:rPr lang="en-US" b="1" dirty="0" smtClean="0"/>
              <a:t>Financial Ratios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344244" y="1883837"/>
            <a:ext cx="3668259" cy="325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smtClean="0"/>
              <a:t>i</a:t>
            </a:r>
            <a:r>
              <a:rPr lang="en-US" b="1" i="1" dirty="0" smtClean="0"/>
              <a:t>Robot</a:t>
            </a:r>
            <a:endParaRPr lang="en-US" b="1" i="1" dirty="0" smtClean="0"/>
          </a:p>
          <a:p>
            <a:pPr algn="l"/>
            <a:r>
              <a:rPr lang="en-US" dirty="0" smtClean="0"/>
              <a:t>P/E = 36.8</a:t>
            </a:r>
          </a:p>
          <a:p>
            <a:pPr algn="l"/>
            <a:r>
              <a:rPr lang="en-US" dirty="0" smtClean="0"/>
              <a:t>Price/Book = 4</a:t>
            </a:r>
          </a:p>
          <a:p>
            <a:pPr algn="l"/>
            <a:r>
              <a:rPr lang="en-US" dirty="0" smtClean="0"/>
              <a:t>Price/Cash Flow = 27.2</a:t>
            </a:r>
          </a:p>
          <a:p>
            <a:pPr algn="l"/>
            <a:r>
              <a:rPr lang="en-US" dirty="0" smtClean="0"/>
              <a:t>Gross Profit Margin = 50.4%</a:t>
            </a:r>
          </a:p>
          <a:p>
            <a:pPr algn="l"/>
            <a:r>
              <a:rPr lang="en-US" dirty="0" smtClean="0"/>
              <a:t>Revenue Growth = 2.94%</a:t>
            </a:r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24852" y="1883837"/>
            <a:ext cx="3668259" cy="325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smtClean="0"/>
              <a:t>Industry</a:t>
            </a:r>
          </a:p>
          <a:p>
            <a:pPr algn="l"/>
            <a:r>
              <a:rPr lang="en-US" dirty="0" smtClean="0"/>
              <a:t>P/E = 27.1</a:t>
            </a:r>
          </a:p>
          <a:p>
            <a:pPr algn="l"/>
            <a:r>
              <a:rPr lang="en-US" dirty="0" smtClean="0"/>
              <a:t>Price/Book = 3.2</a:t>
            </a:r>
          </a:p>
          <a:p>
            <a:pPr algn="l"/>
            <a:r>
              <a:rPr lang="en-US" dirty="0" smtClean="0"/>
              <a:t>Price/Cash Flow = 14.0</a:t>
            </a:r>
          </a:p>
          <a:p>
            <a:pPr algn="l"/>
            <a:r>
              <a:rPr lang="en-US" dirty="0" smtClean="0"/>
              <a:t>Gross Profit Margin = 26.8%</a:t>
            </a:r>
          </a:p>
          <a:p>
            <a:pPr algn="l"/>
            <a:r>
              <a:rPr lang="en-US" dirty="0" smtClean="0"/>
              <a:t>Revenue Growth = 19.5%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3" y="5349875"/>
            <a:ext cx="4632652" cy="99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54379"/>
          </a:xfrm>
          <a:prstGeom prst="rect">
            <a:avLst/>
          </a:prstGeom>
          <a:solidFill>
            <a:srgbClr val="64A70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567501"/>
            <a:ext cx="9144000" cy="989070"/>
          </a:xfrm>
        </p:spPr>
        <p:txBody>
          <a:bodyPr/>
          <a:lstStyle/>
          <a:p>
            <a:r>
              <a:rPr lang="en-US" b="1" dirty="0" smtClean="0"/>
              <a:t>Short Interest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7540"/>
            <a:ext cx="12192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377614"/>
              </p:ext>
            </p:extLst>
          </p:nvPr>
        </p:nvGraphicFramePr>
        <p:xfrm>
          <a:off x="838200" y="1825625"/>
          <a:ext cx="610803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6461675" y="1823484"/>
            <a:ext cx="3668259" cy="325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 Last 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webextension1.xml><?xml version="1.0" encoding="utf-8"?>
<we:webextension xmlns:we="http://schemas.microsoft.com/office/webextensions/webextension/2010/11" id="{7AB1344A-C951-084A-9269-22CC2622A471}">
  <we:reference id="wa104356783" version="1.0.0.0" store="en-US" storeType="OMEX"/>
  <we:alternateReferences>
    <we:reference id="wa104356783" version="1.0.0.0" store="wa104356783" storeType="OMEX"/>
  </we:alternateReferences>
  <we:properties>
    <we:property name="ticker" value="&quot;IRBT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467</Words>
  <Application>Microsoft Macintosh PowerPoint</Application>
  <PresentationFormat>Widescreen</PresentationFormat>
  <Paragraphs>216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Mangal</vt:lpstr>
      <vt:lpstr>Times New Roman</vt:lpstr>
      <vt:lpstr>Arial</vt:lpstr>
      <vt:lpstr>Office Theme</vt:lpstr>
      <vt:lpstr>iRobot Equity Report</vt:lpstr>
      <vt:lpstr>Company Information</vt:lpstr>
      <vt:lpstr>Financial Information</vt:lpstr>
      <vt:lpstr>Institutional Investors</vt:lpstr>
      <vt:lpstr>Stock Performance</vt:lpstr>
      <vt:lpstr>PowerPoint Presentation</vt:lpstr>
      <vt:lpstr>PowerPoint Presentation</vt:lpstr>
      <vt:lpstr>Financial Ratios</vt:lpstr>
      <vt:lpstr>Short Interest</vt:lpstr>
      <vt:lpstr>Forecasting Estimates</vt:lpstr>
      <vt:lpstr>Future Business Risks</vt:lpstr>
      <vt:lpstr>Management &amp; Governance</vt:lpstr>
      <vt:lpstr>iRobot Equity Report Decision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iRobot Equity Report</dc:title>
  <dc:creator>Stark, Micah</dc:creator>
  <cp:lastModifiedBy>Stark, Micah</cp:lastModifiedBy>
  <cp:revision>38</cp:revision>
  <dcterms:created xsi:type="dcterms:W3CDTF">2017-02-15T21:43:59Z</dcterms:created>
  <dcterms:modified xsi:type="dcterms:W3CDTF">2017-04-24T19:24:30Z</dcterms:modified>
</cp:coreProperties>
</file>