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21"/>
  </p:notesMasterIdLst>
  <p:handoutMasterIdLst>
    <p:handoutMasterId r:id="rId122"/>
  </p:handoutMasterIdLst>
  <p:sldIdLst>
    <p:sldId id="381" r:id="rId2"/>
    <p:sldId id="393" r:id="rId3"/>
    <p:sldId id="395" r:id="rId4"/>
    <p:sldId id="396" r:id="rId5"/>
    <p:sldId id="394" r:id="rId6"/>
    <p:sldId id="397" r:id="rId7"/>
    <p:sldId id="398" r:id="rId8"/>
    <p:sldId id="406" r:id="rId9"/>
    <p:sldId id="407" r:id="rId10"/>
    <p:sldId id="400" r:id="rId11"/>
    <p:sldId id="399" r:id="rId12"/>
    <p:sldId id="735" r:id="rId13"/>
    <p:sldId id="401" r:id="rId14"/>
    <p:sldId id="736" r:id="rId15"/>
    <p:sldId id="376" r:id="rId16"/>
    <p:sldId id="741" r:id="rId17"/>
    <p:sldId id="649" r:id="rId18"/>
    <p:sldId id="731" r:id="rId19"/>
    <p:sldId id="502" r:id="rId20"/>
    <p:sldId id="730" r:id="rId21"/>
    <p:sldId id="451" r:id="rId22"/>
    <p:sldId id="510" r:id="rId23"/>
    <p:sldId id="496" r:id="rId24"/>
    <p:sldId id="719" r:id="rId25"/>
    <p:sldId id="501" r:id="rId26"/>
    <p:sldId id="721" r:id="rId27"/>
    <p:sldId id="498" r:id="rId28"/>
    <p:sldId id="499" r:id="rId29"/>
    <p:sldId id="504" r:id="rId30"/>
    <p:sldId id="508" r:id="rId31"/>
    <p:sldId id="505" r:id="rId32"/>
    <p:sldId id="380" r:id="rId33"/>
    <p:sldId id="405" r:id="rId34"/>
    <p:sldId id="737" r:id="rId35"/>
    <p:sldId id="383" r:id="rId36"/>
    <p:sldId id="626" r:id="rId37"/>
    <p:sldId id="574" r:id="rId38"/>
    <p:sldId id="627" r:id="rId39"/>
    <p:sldId id="630" r:id="rId40"/>
    <p:sldId id="631" r:id="rId41"/>
    <p:sldId id="632" r:id="rId42"/>
    <p:sldId id="633" r:id="rId43"/>
    <p:sldId id="583" r:id="rId44"/>
    <p:sldId id="585" r:id="rId45"/>
    <p:sldId id="586" r:id="rId46"/>
    <p:sldId id="576" r:id="rId47"/>
    <p:sldId id="635" r:id="rId48"/>
    <p:sldId id="588" r:id="rId49"/>
    <p:sldId id="589" r:id="rId50"/>
    <p:sldId id="590" r:id="rId51"/>
    <p:sldId id="591" r:id="rId52"/>
    <p:sldId id="592" r:id="rId53"/>
    <p:sldId id="593" r:id="rId54"/>
    <p:sldId id="594" r:id="rId55"/>
    <p:sldId id="610" r:id="rId56"/>
    <p:sldId id="596" r:id="rId57"/>
    <p:sldId id="598" r:id="rId58"/>
    <p:sldId id="606" r:id="rId59"/>
    <p:sldId id="402" r:id="rId60"/>
    <p:sldId id="738" r:id="rId61"/>
    <p:sldId id="636" r:id="rId62"/>
    <p:sldId id="638" r:id="rId63"/>
    <p:sldId id="639" r:id="rId64"/>
    <p:sldId id="640" r:id="rId65"/>
    <p:sldId id="641" r:id="rId66"/>
    <p:sldId id="642" r:id="rId67"/>
    <p:sldId id="643" r:id="rId68"/>
    <p:sldId id="644" r:id="rId69"/>
    <p:sldId id="645" r:id="rId70"/>
    <p:sldId id="647" r:id="rId71"/>
    <p:sldId id="648" r:id="rId72"/>
    <p:sldId id="403" r:id="rId73"/>
    <p:sldId id="739" r:id="rId74"/>
    <p:sldId id="409" r:id="rId75"/>
    <p:sldId id="410" r:id="rId76"/>
    <p:sldId id="411" r:id="rId77"/>
    <p:sldId id="413" r:id="rId78"/>
    <p:sldId id="414" r:id="rId79"/>
    <p:sldId id="572" r:id="rId80"/>
    <p:sldId id="732" r:id="rId81"/>
    <p:sldId id="618" r:id="rId82"/>
    <p:sldId id="614" r:id="rId83"/>
    <p:sldId id="575" r:id="rId84"/>
    <p:sldId id="733" r:id="rId85"/>
    <p:sldId id="616" r:id="rId86"/>
    <p:sldId id="615" r:id="rId87"/>
    <p:sldId id="617" r:id="rId88"/>
    <p:sldId id="577" r:id="rId89"/>
    <p:sldId id="578" r:id="rId90"/>
    <p:sldId id="579" r:id="rId91"/>
    <p:sldId id="580" r:id="rId92"/>
    <p:sldId id="581" r:id="rId93"/>
    <p:sldId id="582" r:id="rId94"/>
    <p:sldId id="723" r:id="rId95"/>
    <p:sldId id="734" r:id="rId96"/>
    <p:sldId id="622" r:id="rId97"/>
    <p:sldId id="623" r:id="rId98"/>
    <p:sldId id="624" r:id="rId99"/>
    <p:sldId id="404" r:id="rId100"/>
    <p:sldId id="740" r:id="rId101"/>
    <p:sldId id="299" r:id="rId102"/>
    <p:sldId id="355" r:id="rId103"/>
    <p:sldId id="729" r:id="rId104"/>
    <p:sldId id="365" r:id="rId105"/>
    <p:sldId id="300" r:id="rId106"/>
    <p:sldId id="356" r:id="rId107"/>
    <p:sldId id="368" r:id="rId108"/>
    <p:sldId id="369" r:id="rId109"/>
    <p:sldId id="370" r:id="rId110"/>
    <p:sldId id="371" r:id="rId111"/>
    <p:sldId id="372" r:id="rId112"/>
    <p:sldId id="373" r:id="rId113"/>
    <p:sldId id="374" r:id="rId114"/>
    <p:sldId id="375" r:id="rId115"/>
    <p:sldId id="725" r:id="rId116"/>
    <p:sldId id="726" r:id="rId117"/>
    <p:sldId id="378" r:id="rId118"/>
    <p:sldId id="727" r:id="rId119"/>
    <p:sldId id="728" r:id="rId120"/>
  </p:sldIdLst>
  <p:sldSz cx="9144000" cy="6858000" type="screen4x3"/>
  <p:notesSz cx="6858000" cy="9144000"/>
  <p:custDataLst>
    <p:tags r:id="rId123"/>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163" autoAdjust="0"/>
  </p:normalViewPr>
  <p:slideViewPr>
    <p:cSldViewPr>
      <p:cViewPr>
        <p:scale>
          <a:sx n="75" d="100"/>
          <a:sy n="75" d="100"/>
        </p:scale>
        <p:origin x="1272" y="192"/>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2/25/2023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AA377CAC-33C5-4428-BF4C-83D79A050FC7}"/>
              </a:ext>
            </a:extLst>
          </p:cNvPr>
          <p:cNvSpPr>
            <a:spLocks noGrp="1" noRot="1" noChangeAspect="1" noChangeArrowheads="1" noTextEdit="1"/>
          </p:cNvSpPr>
          <p:nvPr>
            <p:ph type="sldImg"/>
          </p:nvPr>
        </p:nvSpPr>
        <p:spPr>
          <a:xfrm>
            <a:off x="1150938" y="692150"/>
            <a:ext cx="4556125" cy="3416300"/>
          </a:xfrm>
          <a:ln/>
        </p:spPr>
      </p:sp>
      <p:sp>
        <p:nvSpPr>
          <p:cNvPr id="433155" name="Rectangle 3">
            <a:extLst>
              <a:ext uri="{FF2B5EF4-FFF2-40B4-BE49-F238E27FC236}">
                <a16:creationId xmlns:a16="http://schemas.microsoft.com/office/drawing/2014/main" id="{5EF0E3CB-CDBB-4536-BE69-8D18533639AF}"/>
              </a:ext>
            </a:extLst>
          </p:cNvPr>
          <p:cNvSpPr>
            <a:spLocks noGrp="1" noChangeArrowheads="1"/>
          </p:cNvSpPr>
          <p:nvPr>
            <p:ph type="body" idx="1"/>
          </p:nvPr>
        </p:nvSpPr>
        <p:spPr/>
        <p:txBody>
          <a:bodyPr/>
          <a:lstStyle/>
          <a:p>
            <a:r>
              <a:rPr lang="en-US" altLang="en-US"/>
              <a:t>Sets up the process. Much as we do not trust accounting statements, that is where we go for the information. Accounting earnings are not cash flows. </a:t>
            </a:r>
          </a:p>
          <a:p>
            <a:r>
              <a:rPr lang="en-US" altLang="en-US"/>
              <a:t>We do not draw a distinction between discretionary and required capital expenditures. Once you introduce growth in earnings, the distinction becomes largely symbolic. </a:t>
            </a:r>
          </a:p>
          <a:p>
            <a:r>
              <a:rPr lang="en-US" altLang="en-US"/>
              <a:t>Draws a distinction between cashflows to equity and the firm again.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a:extLst>
              <a:ext uri="{FF2B5EF4-FFF2-40B4-BE49-F238E27FC236}">
                <a16:creationId xmlns:a16="http://schemas.microsoft.com/office/drawing/2014/main" id="{6105982F-944A-480A-93AB-427712F65782}"/>
              </a:ext>
            </a:extLst>
          </p:cNvPr>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7347" name="Rectangle 3">
            <a:extLst>
              <a:ext uri="{FF2B5EF4-FFF2-40B4-BE49-F238E27FC236}">
                <a16:creationId xmlns:a16="http://schemas.microsoft.com/office/drawing/2014/main" id="{C4A0771F-E2EF-4279-9855-D0BD2813CA5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amortizable life is an assumption based upon Cisco’s business (telecom equipment and software). It would be shorter in other businesses (such as computer chips) and longer in businesses that need regulatory approval (such as pharmaceuticals).</a:t>
            </a:r>
          </a:p>
          <a:p>
            <a:r>
              <a:rPr lang="en-US" altLang="en-US"/>
              <a:t>Note that the amortization is 1/5 of the R&amp;D expense each year.</a:t>
            </a:r>
          </a:p>
          <a:p>
            <a:r>
              <a:rPr lang="en-US" altLang="en-US"/>
              <a:t>We are also assuming that R&amp;D expenses are spent at the end of each year - not realistic, but simplifies analysis - that is why there is no amortization of the current year’s expense.</a:t>
            </a:r>
          </a:p>
          <a:p>
            <a:r>
              <a:rPr lang="en-US" altLang="en-US"/>
              <a:t>The effect of capitalizing R&amp;D will be greatest at firms where R&amp;D is growing over time and be non-existent at firms with flat R&amp;D.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0075AF35-6C07-4C65-A1FB-69857FB62EC1}"/>
              </a:ext>
            </a:extLst>
          </p:cNvPr>
          <p:cNvSpPr>
            <a:spLocks noGrp="1" noRot="1" noChangeAspect="1" noChangeArrowheads="1" noTextEdit="1"/>
          </p:cNvSpPr>
          <p:nvPr>
            <p:ph type="sldImg"/>
          </p:nvPr>
        </p:nvSpPr>
        <p:spPr>
          <a:xfrm>
            <a:off x="1150938" y="692150"/>
            <a:ext cx="4556125" cy="3416300"/>
          </a:xfrm>
          <a:ln/>
        </p:spPr>
      </p:sp>
      <p:sp>
        <p:nvSpPr>
          <p:cNvPr id="446467" name="Rectangle 3">
            <a:extLst>
              <a:ext uri="{FF2B5EF4-FFF2-40B4-BE49-F238E27FC236}">
                <a16:creationId xmlns:a16="http://schemas.microsoft.com/office/drawing/2014/main" id="{922A9FC7-F17E-471A-84FF-813AEC8DFCCD}"/>
              </a:ext>
            </a:extLst>
          </p:cNvPr>
          <p:cNvSpPr>
            <a:spLocks noGrp="1" noChangeArrowheads="1"/>
          </p:cNvSpPr>
          <p:nvPr>
            <p:ph type="body" idx="1"/>
          </p:nvPr>
        </p:nvSpPr>
        <p:spPr/>
        <p:txBody>
          <a:bodyPr/>
          <a:lstStyle/>
          <a:p>
            <a:r>
              <a:rPr lang="en-US" altLang="en-US"/>
              <a:t>If it is truly a one-time change, you should use a profit of $ 500 million.</a:t>
            </a:r>
          </a:p>
          <a:p>
            <a:r>
              <a:rPr lang="en-US" altLang="en-US"/>
              <a:t>If the firm is playing games (consolidating expenses and reporting them as one-time charges every five years), you should take the average annual expense of $ 200 million  (1/5 of $ 1 billion) and estimate a profit of $ 300 million.</a:t>
            </a:r>
          </a:p>
          <a:p>
            <a:r>
              <a:rPr lang="en-US" altLang="en-US"/>
              <a:t>Don’t take company characterizations of non-recurring charges at face value. Look at the firm’s history.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a:extLst>
              <a:ext uri="{FF2B5EF4-FFF2-40B4-BE49-F238E27FC236}">
                <a16:creationId xmlns:a16="http://schemas.microsoft.com/office/drawing/2014/main" id="{E25E4358-AC09-488F-9627-CB031E33C0EC}"/>
              </a:ext>
            </a:extLst>
          </p:cNvPr>
          <p:cNvSpPr>
            <a:spLocks noGrp="1" noRot="1" noChangeAspect="1" noChangeArrowheads="1" noTextEdit="1"/>
          </p:cNvSpPr>
          <p:nvPr>
            <p:ph type="sldImg"/>
          </p:nvPr>
        </p:nvSpPr>
        <p:spPr>
          <a:xfrm>
            <a:off x="1150938" y="692150"/>
            <a:ext cx="4556125" cy="3416300"/>
          </a:xfrm>
          <a:ln/>
        </p:spPr>
      </p:sp>
      <p:sp>
        <p:nvSpPr>
          <p:cNvPr id="568323" name="Rectangle 3">
            <a:extLst>
              <a:ext uri="{FF2B5EF4-FFF2-40B4-BE49-F238E27FC236}">
                <a16:creationId xmlns:a16="http://schemas.microsoft.com/office/drawing/2014/main" id="{83B1E278-F1C0-4A51-B986-FC08837F42A9}"/>
              </a:ext>
            </a:extLst>
          </p:cNvPr>
          <p:cNvSpPr>
            <a:spLocks noGrp="1" noChangeArrowheads="1"/>
          </p:cNvSpPr>
          <p:nvPr>
            <p:ph type="body" idx="1"/>
          </p:nvPr>
        </p:nvSpPr>
        <p:spPr/>
        <p:txBody>
          <a:bodyPr/>
          <a:lstStyle/>
          <a:p>
            <a:r>
              <a:rPr lang="en-US" altLang="en-US"/>
              <a:t>This is a challenge. There are clues, though none of them are fool proof and it makes sense to be skeptical about accounting numbers post-Enron.</a:t>
            </a:r>
          </a:p>
          <a:p>
            <a:r>
              <a:rPr lang="en-US" altLang="en-US"/>
              <a:t>Check the footnotes. Bear in mind that this what forensic accounting tries to do and there are relatively few good forensic accountants around.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E76634ED-66CC-4878-9ABC-0419378E1B31}"/>
              </a:ext>
            </a:extLst>
          </p:cNvPr>
          <p:cNvSpPr>
            <a:spLocks noGrp="1" noRot="1" noChangeAspect="1" noChangeArrowheads="1" noTextEdit="1"/>
          </p:cNvSpPr>
          <p:nvPr>
            <p:ph type="sldImg"/>
          </p:nvPr>
        </p:nvSpPr>
        <p:spPr>
          <a:xfrm>
            <a:off x="1150938" y="692150"/>
            <a:ext cx="4556125" cy="3416300"/>
          </a:xfrm>
          <a:ln/>
        </p:spPr>
      </p:sp>
      <p:sp>
        <p:nvSpPr>
          <p:cNvPr id="448515" name="Rectangle 3">
            <a:extLst>
              <a:ext uri="{FF2B5EF4-FFF2-40B4-BE49-F238E27FC236}">
                <a16:creationId xmlns:a16="http://schemas.microsoft.com/office/drawing/2014/main" id="{13E3C298-5105-47BD-9D12-FE671DADFF1B}"/>
              </a:ext>
            </a:extLst>
          </p:cNvPr>
          <p:cNvSpPr>
            <a:spLocks noGrp="1" noChangeArrowheads="1"/>
          </p:cNvSpPr>
          <p:nvPr>
            <p:ph type="body" idx="1"/>
          </p:nvPr>
        </p:nvSpPr>
        <p:spPr/>
        <p:txBody>
          <a:bodyPr/>
          <a:lstStyle/>
          <a:p>
            <a:r>
              <a:rPr lang="en-US" altLang="en-US"/>
              <a:t>The effective tax rate is defined as taxes paid/ taxable income, as defined in the reporting books. The marginal tax rate is the tax rate on the last dollar of income. The effective tax rate is lower than the marginal tax rate for most firms. Why?</a:t>
            </a:r>
          </a:p>
          <a:p>
            <a:pPr lvl="1">
              <a:buFontTx/>
              <a:buChar char="•"/>
            </a:pPr>
            <a:r>
              <a:rPr lang="en-US" altLang="en-US"/>
              <a:t>Bracket creep: Can be a reason for small private businesses but not for large publicly traded firms where most of the income is at the highest marginal tax rate anyway.</a:t>
            </a:r>
          </a:p>
          <a:p>
            <a:pPr lvl="1">
              <a:buFontTx/>
              <a:buChar char="•"/>
            </a:pPr>
            <a:r>
              <a:rPr lang="en-US" altLang="en-US"/>
              <a:t>Cosmetic factors: Two sets of books with different accounting standards for tax and reporting books.</a:t>
            </a:r>
          </a:p>
          <a:p>
            <a:pPr lvl="1">
              <a:buFontTx/>
              <a:buChar char="•"/>
            </a:pPr>
            <a:r>
              <a:rPr lang="en-US" altLang="en-US"/>
              <a:t>Real factors: Capacity to defer taxes to the future.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DF3817F8-2D54-4F3A-9793-482B6A6114E9}"/>
              </a:ext>
            </a:extLst>
          </p:cNvPr>
          <p:cNvSpPr>
            <a:spLocks noGrp="1" noRot="1" noChangeAspect="1" noChangeArrowheads="1" noTextEdit="1"/>
          </p:cNvSpPr>
          <p:nvPr>
            <p:ph type="sldImg"/>
          </p:nvPr>
        </p:nvSpPr>
        <p:spPr>
          <a:xfrm>
            <a:off x="1150938" y="692150"/>
            <a:ext cx="4556125" cy="3416300"/>
          </a:xfrm>
          <a:ln/>
        </p:spPr>
      </p:sp>
      <p:sp>
        <p:nvSpPr>
          <p:cNvPr id="449539" name="Rectangle 3">
            <a:extLst>
              <a:ext uri="{FF2B5EF4-FFF2-40B4-BE49-F238E27FC236}">
                <a16:creationId xmlns:a16="http://schemas.microsoft.com/office/drawing/2014/main" id="{655B25B0-ECC2-4F2B-BF18-EFBFFD14A247}"/>
              </a:ext>
            </a:extLst>
          </p:cNvPr>
          <p:cNvSpPr>
            <a:spLocks noGrp="1" noChangeArrowheads="1"/>
          </p:cNvSpPr>
          <p:nvPr>
            <p:ph type="body" idx="1"/>
          </p:nvPr>
        </p:nvSpPr>
        <p:spPr/>
        <p:txBody>
          <a:bodyPr/>
          <a:lstStyle/>
          <a:p>
            <a:r>
              <a:rPr lang="en-US" altLang="en-US"/>
              <a:t>If you have a choice, you would prefer to do valuation with the tax books in front of you, but since you do not have that choice as an outsider you have to choose between the effective tax rate and the marginal tax rate.</a:t>
            </a:r>
          </a:p>
          <a:p>
            <a:r>
              <a:rPr lang="en-US" altLang="en-US"/>
              <a:t>If you use the effective tax rate all the way through, you are assuming that taxes can be deferred forever. This is unrealistic - tax deferrals catch up with you as your growth flags - and will result in an overvaluation of your firm.</a:t>
            </a:r>
          </a:p>
          <a:p>
            <a:r>
              <a:rPr lang="en-US" altLang="en-US"/>
              <a:t>If you use a marginal tax rate, you are assuming that you cannot defer taxes from this point on. This is far too conservative and will yield too low a value for your firm.</a:t>
            </a:r>
          </a:p>
          <a:p>
            <a:r>
              <a:rPr lang="en-US" altLang="en-US"/>
              <a:t>Suggestion: Start with the effective tax rate in the early years and move towards the marginal tax rate in the terminal year.</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8514BB3F-BDDB-440E-84F8-8E274C8D159C}"/>
              </a:ext>
            </a:extLst>
          </p:cNvPr>
          <p:cNvSpPr>
            <a:spLocks noGrp="1" noRot="1" noChangeAspect="1" noChangeArrowheads="1" noTextEdit="1"/>
          </p:cNvSpPr>
          <p:nvPr>
            <p:ph type="sldImg"/>
          </p:nvPr>
        </p:nvSpPr>
        <p:spPr>
          <a:xfrm>
            <a:off x="1150938" y="692150"/>
            <a:ext cx="4556125" cy="3416300"/>
          </a:xfrm>
          <a:ln/>
        </p:spPr>
      </p:sp>
      <p:sp>
        <p:nvSpPr>
          <p:cNvPr id="451587" name="Rectangle 3">
            <a:extLst>
              <a:ext uri="{FF2B5EF4-FFF2-40B4-BE49-F238E27FC236}">
                <a16:creationId xmlns:a16="http://schemas.microsoft.com/office/drawing/2014/main" id="{27D1B0B0-1CF3-4169-9F44-37034B540586}"/>
              </a:ext>
            </a:extLst>
          </p:cNvPr>
          <p:cNvSpPr>
            <a:spLocks noGrp="1" noChangeArrowheads="1"/>
          </p:cNvSpPr>
          <p:nvPr>
            <p:ph type="body" idx="1"/>
          </p:nvPr>
        </p:nvSpPr>
        <p:spPr/>
        <p:txBody>
          <a:bodyPr/>
          <a:lstStyle/>
          <a:p>
            <a:r>
              <a:rPr lang="en-US" altLang="en-US"/>
              <a:t>It is dangerous to have three separate (and unconnected) line items for capital expenditures, depreciation and growth in a valuation. Analysts very quickly discover the secret of value creation (at least on paper) - decrease cap ex, increase depreciation and increase growth.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0C3EA612-35CC-413D-BABF-B292EB215E2C}"/>
              </a:ext>
            </a:extLst>
          </p:cNvPr>
          <p:cNvSpPr>
            <a:spLocks noGrp="1" noRot="1" noChangeAspect="1" noChangeArrowheads="1" noTextEdit="1"/>
          </p:cNvSpPr>
          <p:nvPr>
            <p:ph type="sldImg"/>
          </p:nvPr>
        </p:nvSpPr>
        <p:spPr>
          <a:xfrm>
            <a:off x="1150938" y="692150"/>
            <a:ext cx="4556125" cy="3416300"/>
          </a:xfrm>
          <a:ln/>
        </p:spPr>
      </p:sp>
      <p:sp>
        <p:nvSpPr>
          <p:cNvPr id="452611" name="Rectangle 3">
            <a:extLst>
              <a:ext uri="{FF2B5EF4-FFF2-40B4-BE49-F238E27FC236}">
                <a16:creationId xmlns:a16="http://schemas.microsoft.com/office/drawing/2014/main" id="{0CF8BFF1-967D-4206-9F0B-F4AEA9E4307F}"/>
              </a:ext>
            </a:extLst>
          </p:cNvPr>
          <p:cNvSpPr>
            <a:spLocks noGrp="1" noChangeArrowheads="1"/>
          </p:cNvSpPr>
          <p:nvPr>
            <p:ph type="body" idx="1"/>
          </p:nvPr>
        </p:nvSpPr>
        <p:spPr/>
        <p:txBody>
          <a:bodyPr/>
          <a:lstStyle/>
          <a:p>
            <a:r>
              <a:rPr lang="en-US" altLang="en-US"/>
              <a:t>The accounting definition of cap ex is too narrow. It excludes external cap ex (which is what acquisitions are) and intangible cap ex (which is what R&amp;D is).</a:t>
            </a:r>
          </a:p>
          <a:p>
            <a:r>
              <a:rPr lang="en-US" altLang="en-US"/>
              <a:t>We would include all acquisitions, including stock swaps acquisitions. To those who would argue that there is no cashflow associated with stock swaps, we would suggest that all that has occurred is that the firm has just skipped a step - the firm could have issued the stock to the market and used the cash on the acquisitions. </a:t>
            </a:r>
          </a:p>
          <a:p>
            <a:r>
              <a:rPr lang="en-US" altLang="en-US"/>
              <a:t>It is true that incorporating acquisitions into valuation can be messy for firms that do relatively few and very diverse acquisitions over time. You have the option of ignoring these acquisitions when you do valuation but make sure that the expected growth rate in earnings does not then include the expected growth from acquisitions. You are implicitly assuming that acquisitions in the future will be done at fair value and hence have no value impact.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102423E2-86BB-4EE4-90E4-903304464B3D}"/>
              </a:ext>
            </a:extLst>
          </p:cNvPr>
          <p:cNvSpPr>
            <a:spLocks noGrp="1" noRot="1" noChangeAspect="1" noChangeArrowheads="1" noTextEdit="1"/>
          </p:cNvSpPr>
          <p:nvPr>
            <p:ph type="sldImg"/>
          </p:nvPr>
        </p:nvSpPr>
        <p:spPr>
          <a:xfrm>
            <a:off x="1150938" y="692150"/>
            <a:ext cx="4556125" cy="3416300"/>
          </a:xfrm>
          <a:ln/>
        </p:spPr>
      </p:sp>
      <p:sp>
        <p:nvSpPr>
          <p:cNvPr id="455683" name="Rectangle 3">
            <a:extLst>
              <a:ext uri="{FF2B5EF4-FFF2-40B4-BE49-F238E27FC236}">
                <a16:creationId xmlns:a16="http://schemas.microsoft.com/office/drawing/2014/main" id="{99345F3C-072A-4444-8F0F-14A3D01B10F3}"/>
              </a:ext>
            </a:extLst>
          </p:cNvPr>
          <p:cNvSpPr>
            <a:spLocks noGrp="1" noChangeArrowheads="1"/>
          </p:cNvSpPr>
          <p:nvPr>
            <p:ph type="body" idx="1"/>
          </p:nvPr>
        </p:nvSpPr>
        <p:spPr/>
        <p:txBody>
          <a:bodyPr/>
          <a:lstStyle/>
          <a:p>
            <a:r>
              <a:rPr lang="en-US" altLang="en-US"/>
              <a:t>We remove cash from current assets because cash is not a wasting asset for most firms with substantial cash balances. Cash today tends to be invested in treasuries or commercial paper which yields a fair return for the risk taken (which is little or none). There are some analysts who still use operating cash (which they estimate as a percent of revenues) as part of working capital, but we believe that this is no longer appropriate for firms in markets with well developed banking systems and investment alternatives.</a:t>
            </a:r>
          </a:p>
          <a:p>
            <a:r>
              <a:rPr lang="en-US" altLang="en-US"/>
              <a:t>The debt in current liabilities is included in the debt used for cost of capital.</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73B53ED7-FA7F-4071-9270-62900E535166}"/>
              </a:ext>
            </a:extLst>
          </p:cNvPr>
          <p:cNvSpPr>
            <a:spLocks noGrp="1" noRot="1" noChangeAspect="1" noChangeArrowheads="1" noTextEdit="1"/>
          </p:cNvSpPr>
          <p:nvPr>
            <p:ph type="sldImg"/>
          </p:nvPr>
        </p:nvSpPr>
        <p:spPr>
          <a:xfrm>
            <a:off x="1150938" y="692150"/>
            <a:ext cx="4556125" cy="3416300"/>
          </a:xfrm>
          <a:ln/>
        </p:spPr>
      </p:sp>
      <p:sp>
        <p:nvSpPr>
          <p:cNvPr id="459779" name="Rectangle 3">
            <a:extLst>
              <a:ext uri="{FF2B5EF4-FFF2-40B4-BE49-F238E27FC236}">
                <a16:creationId xmlns:a16="http://schemas.microsoft.com/office/drawing/2014/main" id="{69C2530D-28E2-4805-A6C6-1C810D1B15B5}"/>
              </a:ext>
            </a:extLst>
          </p:cNvPr>
          <p:cNvSpPr>
            <a:spLocks noGrp="1" noChangeArrowheads="1"/>
          </p:cNvSpPr>
          <p:nvPr>
            <p:ph type="body" idx="1"/>
          </p:nvPr>
        </p:nvSpPr>
        <p:spPr/>
        <p:txBody>
          <a:bodyPr/>
          <a:lstStyle/>
          <a:p>
            <a:r>
              <a:rPr lang="en-US" altLang="en-US"/>
              <a:t>Models that discount earnings and assume a growth rate in earnings at the same time will systematically overvalue companies because they assume that firms can grow earnings without any reinvestment. (Glassman and Hassett made this mistake in their book </a:t>
            </a:r>
            <a:r>
              <a:rPr lang="en-US" altLang="en-US" i="1"/>
              <a:t>Dow 36000</a:t>
            </a:r>
            <a:r>
              <a:rPr lang="en-US" altLang="en-US"/>
              <a:t>, where the discounted earnings at close to the riskfree rate and assumed real growth in perpetuity.)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62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To put closure on valuation, we assume that we stop forecasting cashflows at some point in time and estimate a terminal value.</a:t>
            </a:r>
          </a:p>
        </p:txBody>
      </p:sp>
    </p:spTree>
    <p:extLst>
      <p:ext uri="{BB962C8B-B14F-4D97-AF65-F5344CB8AC3E}">
        <p14:creationId xmlns:p14="http://schemas.microsoft.com/office/powerpoint/2010/main" val="38039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857AEC3D-DCF6-4E56-B563-9B8064AF6106}"/>
              </a:ext>
            </a:extLst>
          </p:cNvPr>
          <p:cNvSpPr>
            <a:spLocks noGrp="1" noRot="1" noChangeAspect="1" noChangeArrowheads="1" noTextEdit="1"/>
          </p:cNvSpPr>
          <p:nvPr>
            <p:ph type="sldImg"/>
          </p:nvPr>
        </p:nvSpPr>
        <p:spPr>
          <a:xfrm>
            <a:off x="1150938" y="692150"/>
            <a:ext cx="4556125" cy="3416300"/>
          </a:xfrm>
          <a:ln/>
        </p:spPr>
      </p:sp>
      <p:sp>
        <p:nvSpPr>
          <p:cNvPr id="460803" name="Rectangle 3">
            <a:extLst>
              <a:ext uri="{FF2B5EF4-FFF2-40B4-BE49-F238E27FC236}">
                <a16:creationId xmlns:a16="http://schemas.microsoft.com/office/drawing/2014/main" id="{F3FB50C7-0510-4858-91E0-5D379AE64EA1}"/>
              </a:ext>
            </a:extLst>
          </p:cNvPr>
          <p:cNvSpPr>
            <a:spLocks noGrp="1" noChangeArrowheads="1"/>
          </p:cNvSpPr>
          <p:nvPr>
            <p:ph type="body" idx="1"/>
          </p:nvPr>
        </p:nvSpPr>
        <p:spPr/>
        <p:txBody>
          <a:bodyPr/>
          <a:lstStyle/>
          <a:p>
            <a:r>
              <a:rPr lang="en-US" altLang="en-US"/>
              <a:t>Note the differences between this and Free cashflow to firm:</a:t>
            </a:r>
          </a:p>
          <a:p>
            <a:pPr lvl="1"/>
            <a:r>
              <a:rPr lang="en-US" altLang="en-US"/>
              <a:t>Start with net income (equity earnings) rather than operating earnings. Interest expenses are subtracted out from earnings and the tax benefits are reflected.</a:t>
            </a:r>
          </a:p>
          <a:p>
            <a:pPr lvl="1"/>
            <a:r>
              <a:rPr lang="en-US" altLang="en-US"/>
              <a:t>Net out net debt payments. If a firm raises more new debt than it pays off, this can be a positive number which, if large enough can make the free cashflow to equity higher than the free cashflow to the firm.</a:t>
            </a:r>
          </a:p>
          <a:p>
            <a:endParaRPr lang="en-US" altLang="en-US"/>
          </a:p>
        </p:txBody>
      </p:sp>
    </p:spTree>
    <p:extLst>
      <p:ext uri="{BB962C8B-B14F-4D97-AF65-F5344CB8AC3E}">
        <p14:creationId xmlns:p14="http://schemas.microsoft.com/office/powerpoint/2010/main" val="306259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Firms have infinite lives. Since we cannot estimate cash flows forever, we assume a constant growth rate forever as a way of closing off the valuation.</a:t>
            </a:r>
          </a:p>
          <a:p>
            <a:endParaRPr lang="en-US" altLang="en-US"/>
          </a:p>
          <a:p>
            <a:r>
              <a:rPr lang="en-US" altLang="en-US"/>
              <a:t>A very commonly used variant is to use a multiple of the terminal year’s earnings. This brings an element of relative valuation into the analysis. In a pure DCF model, the terminal value has to be estimated with a  stable growth rate.</a:t>
            </a:r>
          </a:p>
          <a:p>
            <a:endParaRPr lang="en-US" altLang="en-US"/>
          </a:p>
          <a:p>
            <a:r>
              <a:rPr lang="en-US" altLang="en-US"/>
              <a:t>The real choice is between stable growth models and liquidation value. One values the firm as a going concern and the other is based upon shutting the firm down and getting what you can for its assets.</a:t>
            </a:r>
          </a:p>
        </p:txBody>
      </p:sp>
    </p:spTree>
    <p:extLst>
      <p:ext uri="{BB962C8B-B14F-4D97-AF65-F5344CB8AC3E}">
        <p14:creationId xmlns:p14="http://schemas.microsoft.com/office/powerpoint/2010/main" val="4287224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 a stable growth model, the cashflows grow at a constant rate forever. Consequently, this growth rate cannot exceed the growth rate of the economy in which the firm operates - in nominal (real) terms, if you are doing a nominal (real) valuation. In fact, as a simple rule of thumb, the stable growth rate should not be higher than the riskfree rate, since the riskless rate can be viewed as the sum of expected inflation and real growth.</a:t>
            </a:r>
          </a:p>
        </p:txBody>
      </p:sp>
    </p:spTree>
    <p:extLst>
      <p:ext uri="{BB962C8B-B14F-4D97-AF65-F5344CB8AC3E}">
        <p14:creationId xmlns:p14="http://schemas.microsoft.com/office/powerpoint/2010/main" val="334260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(If the overall economy is composed of high growth and mature companies, and is growing at 5%, the mature companies must be growing at a rate less than 5%).</a:t>
            </a:r>
          </a:p>
          <a:p>
            <a:r>
              <a:rPr lang="en-US" altLang="en-US"/>
              <a:t>The stable growth rate can be a negative number. This is an intermediate solution between the infinite growth model and liquidation value. Using a negative stable growth rate will make your firm disappear gradually over time.</a:t>
            </a:r>
          </a:p>
          <a:p>
            <a:endParaRPr lang="en-US" altLang="en-US"/>
          </a:p>
        </p:txBody>
      </p:sp>
    </p:spTree>
    <p:extLst>
      <p:ext uri="{BB962C8B-B14F-4D97-AF65-F5344CB8AC3E}">
        <p14:creationId xmlns:p14="http://schemas.microsoft.com/office/powerpoint/2010/main" val="193885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543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 each and every pattern, your firm ends in stable growth. It is not a question of whether, it is a question of when.</a:t>
            </a:r>
          </a:p>
        </p:txBody>
      </p:sp>
    </p:spTree>
    <p:extLst>
      <p:ext uri="{BB962C8B-B14F-4D97-AF65-F5344CB8AC3E}">
        <p14:creationId xmlns:p14="http://schemas.microsoft.com/office/powerpoint/2010/main" val="137222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5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looking at the firm, you probably want to also look at the size of the market and the growth rate in that market. Even large firms may be able to get some breathing room on growth if they operate in markets that are growing - eg. Microsoft in the software market.</a:t>
            </a:r>
          </a:p>
          <a:p>
            <a:r>
              <a:rPr lang="en-US" altLang="en-US"/>
              <a:t>You want to give some weight to momentum in past growth. I would weight revenue growth a lot more than income growth, since accounting rules can be used to pump up the latter.</a:t>
            </a:r>
          </a:p>
          <a:p>
            <a:r>
              <a:rPr lang="en-US" altLang="en-US"/>
              <a:t>Ultimately, though, it is not growth that creates value but excess returns. The essence of value creating growth then is the existence of competitive advantages that are large and sustainable. The larger and more sustainable these advantages are, the longer the growth period can be.</a:t>
            </a:r>
          </a:p>
          <a:p>
            <a:r>
              <a:rPr lang="en-US" altLang="en-US" i="1"/>
              <a:t>Company	Competitive Advantage	Assessment</a:t>
            </a:r>
            <a:endParaRPr lang="en-US" altLang="en-US"/>
          </a:p>
          <a:p>
            <a:r>
              <a:rPr lang="en-US" altLang="en-US"/>
              <a:t>Coca Cola	Brand Name		Large and sustainable. Difficult to 			replicate brand name.</a:t>
            </a:r>
          </a:p>
          <a:p>
            <a:r>
              <a:rPr lang="en-US" altLang="en-US"/>
              <a:t>Bristol Myers	Patents, R&amp;D		Large and sustainable because of 			legal protection in the U.S. Less 			so in overseas expansion.</a:t>
            </a:r>
          </a:p>
          <a:p>
            <a:r>
              <a:rPr lang="en-US" altLang="en-US"/>
              <a:t>Amazon	First Mover, Technological,	Firm seems to be still searching </a:t>
            </a:r>
          </a:p>
          <a:p>
            <a:r>
              <a:rPr lang="en-US" altLang="en-US"/>
              <a:t>	Brand Name 		for its advantage.</a:t>
            </a:r>
          </a:p>
        </p:txBody>
      </p:sp>
    </p:spTree>
    <p:extLst>
      <p:ext uri="{BB962C8B-B14F-4D97-AF65-F5344CB8AC3E}">
        <p14:creationId xmlns:p14="http://schemas.microsoft.com/office/powerpoint/2010/main" val="421420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24793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1150938" y="692150"/>
            <a:ext cx="4556125" cy="3416300"/>
          </a:xfrm>
          <a:ln/>
        </p:spPr>
      </p:sp>
      <p:sp>
        <p:nvSpPr>
          <p:cNvPr id="527363" name="Rectangle 3"/>
          <p:cNvSpPr>
            <a:spLocks noGrp="1" noChangeArrowheads="1"/>
          </p:cNvSpPr>
          <p:nvPr>
            <p:ph type="body" idx="1"/>
          </p:nvPr>
        </p:nvSpPr>
        <p:spPr/>
        <p:txBody>
          <a:bodyPr/>
          <a:lstStyle/>
          <a:p>
            <a:r>
              <a:rPr lang="en-US" altLang="en-US"/>
              <a:t>As growth rate drops to stable growth, the rest of the characteristics of the firm should change to reflect the lower growth. The firm’s risk should move towards the market average (beta towards one), the excess returns should move towards zero (if not to zero) and the firm should use more debt as its cashflows increase and growth decreases.</a:t>
            </a:r>
          </a:p>
        </p:txBody>
      </p:sp>
    </p:spTree>
    <p:extLst>
      <p:ext uri="{BB962C8B-B14F-4D97-AF65-F5344CB8AC3E}">
        <p14:creationId xmlns:p14="http://schemas.microsoft.com/office/powerpoint/2010/main" val="92469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1150938" y="692150"/>
            <a:ext cx="4556125" cy="3416300"/>
          </a:xfrm>
          <a:ln/>
        </p:spPr>
      </p:sp>
      <p:sp>
        <p:nvSpPr>
          <p:cNvPr id="529411" name="Rectangle 3"/>
          <p:cNvSpPr>
            <a:spLocks noGrp="1" noChangeArrowheads="1"/>
          </p:cNvSpPr>
          <p:nvPr>
            <p:ph type="body" idx="1"/>
          </p:nvPr>
        </p:nvSpPr>
        <p:spPr/>
        <p:txBody>
          <a:bodyPr/>
          <a:lstStyle/>
          <a:p>
            <a:r>
              <a:rPr lang="en-US" altLang="en-US"/>
              <a:t>Similar to what we did for Amro, with cashflows and reinvestment rates. </a:t>
            </a:r>
          </a:p>
          <a:p>
            <a:r>
              <a:rPr lang="en-US" altLang="en-US"/>
              <a:t>As an exercise, if you assume that Cisco’s return on capital in stable growth will drop to 10% instead of 16.52%, the reinvestment rate in stable growth would be much higher and the terminal value much lower.</a:t>
            </a:r>
          </a:p>
          <a:p>
            <a:r>
              <a:rPr lang="en-US" altLang="en-US"/>
              <a:t>In fact, it is not the stable growth rate that is the key input in valuation, it is the return on capital. If the return on capital is equal to the stable growth rate, the terminal value will be unaffected by changes in the stable growth rate. Whatever you gain with a higher growth rate will be exactly offset by what you lose because of a higher reinvestment rate.</a:t>
            </a:r>
          </a:p>
        </p:txBody>
      </p:sp>
    </p:spTree>
    <p:extLst>
      <p:ext uri="{BB962C8B-B14F-4D97-AF65-F5344CB8AC3E}">
        <p14:creationId xmlns:p14="http://schemas.microsoft.com/office/powerpoint/2010/main" val="821815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69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156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149310E5-D4FE-47B4-B65A-DAA294AAEC83}"/>
              </a:ext>
            </a:extLst>
          </p:cNvPr>
          <p:cNvSpPr>
            <a:spLocks noGrp="1" noRot="1" noChangeAspect="1" noChangeArrowheads="1" noTextEdit="1"/>
          </p:cNvSpPr>
          <p:nvPr>
            <p:ph type="sldImg"/>
          </p:nvPr>
        </p:nvSpPr>
        <p:spPr>
          <a:xfrm>
            <a:off x="1150938" y="692150"/>
            <a:ext cx="4556125" cy="3416300"/>
          </a:xfrm>
          <a:ln/>
        </p:spPr>
      </p:sp>
      <p:sp>
        <p:nvSpPr>
          <p:cNvPr id="437251" name="Rectangle 3">
            <a:extLst>
              <a:ext uri="{FF2B5EF4-FFF2-40B4-BE49-F238E27FC236}">
                <a16:creationId xmlns:a16="http://schemas.microsoft.com/office/drawing/2014/main" id="{F6967F7C-FFEF-4543-B763-E8FE1A85B1FB}"/>
              </a:ext>
            </a:extLst>
          </p:cNvPr>
          <p:cNvSpPr>
            <a:spLocks noGrp="1" noChangeArrowheads="1"/>
          </p:cNvSpPr>
          <p:nvPr>
            <p:ph type="body" idx="1"/>
          </p:nvPr>
        </p:nvSpPr>
        <p:spPr/>
        <p:txBody>
          <a:bodyPr/>
          <a:lstStyle/>
          <a:p>
            <a:r>
              <a:rPr lang="en-US" altLang="en-US"/>
              <a:t>For larger and more mature firms, you can get away with using the most recent annual report. The younger the firm and the more tumultuous the times (the economy entering a recession, for instance), the more you have to worry about using dated information.</a:t>
            </a:r>
          </a:p>
          <a:p>
            <a:r>
              <a:rPr lang="en-US" altLang="en-US"/>
              <a:t>Your objective in valuation is simple. You want to use the most recent information you can get for every input, even if it means that your inputs are observed at different points in time - the market values may be from today and the accounting information from the most recent quarterly report.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12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058714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2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469376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14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2435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664697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35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39405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45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656483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55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84589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66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76796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14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595064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37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4281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149310E5-D4FE-47B4-B65A-DAA294AAEC83}"/>
              </a:ext>
            </a:extLst>
          </p:cNvPr>
          <p:cNvSpPr>
            <a:spLocks noGrp="1" noRot="1" noChangeAspect="1" noChangeArrowheads="1" noTextEdit="1"/>
          </p:cNvSpPr>
          <p:nvPr>
            <p:ph type="sldImg"/>
          </p:nvPr>
        </p:nvSpPr>
        <p:spPr>
          <a:xfrm>
            <a:off x="1150938" y="692150"/>
            <a:ext cx="4556125" cy="3416300"/>
          </a:xfrm>
          <a:ln/>
        </p:spPr>
      </p:sp>
      <p:sp>
        <p:nvSpPr>
          <p:cNvPr id="437251" name="Rectangle 3">
            <a:extLst>
              <a:ext uri="{FF2B5EF4-FFF2-40B4-BE49-F238E27FC236}">
                <a16:creationId xmlns:a16="http://schemas.microsoft.com/office/drawing/2014/main" id="{F6967F7C-FFEF-4543-B763-E8FE1A85B1FB}"/>
              </a:ext>
            </a:extLst>
          </p:cNvPr>
          <p:cNvSpPr>
            <a:spLocks noGrp="1" noChangeArrowheads="1"/>
          </p:cNvSpPr>
          <p:nvPr>
            <p:ph type="body" idx="1"/>
          </p:nvPr>
        </p:nvSpPr>
        <p:spPr/>
        <p:txBody>
          <a:bodyPr/>
          <a:lstStyle/>
          <a:p>
            <a:r>
              <a:rPr lang="en-US" altLang="en-US"/>
              <a:t>For larger and more mature firms, you can get away with using the most recent annual report. The younger the firm and the more tumultuous the times (the economy entering a recession, for instance), the more you have to worry about using dated information.</a:t>
            </a:r>
          </a:p>
          <a:p>
            <a:r>
              <a:rPr lang="en-US" altLang="en-US"/>
              <a:t>Your objective in valuation is simple. You want to use the most recent information you can get for every input, even if it means that your inputs are observed at different points in time - the market values may be from today and the accounting information from the most recent quarterly report.</a:t>
            </a:r>
          </a:p>
        </p:txBody>
      </p:sp>
    </p:spTree>
    <p:extLst>
      <p:ext uri="{BB962C8B-B14F-4D97-AF65-F5344CB8AC3E}">
        <p14:creationId xmlns:p14="http://schemas.microsoft.com/office/powerpoint/2010/main" val="305466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76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193187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86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26619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86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0095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E933F8B6-F64A-40A3-80C3-D0C2FB55051F}"/>
              </a:ext>
            </a:extLst>
          </p:cNvPr>
          <p:cNvSpPr>
            <a:spLocks noGrp="1" noRot="1" noChangeAspect="1" noChangeArrowheads="1" noTextEdit="1"/>
          </p:cNvSpPr>
          <p:nvPr>
            <p:ph type="sldImg"/>
          </p:nvPr>
        </p:nvSpPr>
        <p:spPr>
          <a:xfrm>
            <a:off x="1150938" y="692150"/>
            <a:ext cx="4556125" cy="3416300"/>
          </a:xfrm>
          <a:ln/>
        </p:spPr>
      </p:sp>
      <p:sp>
        <p:nvSpPr>
          <p:cNvPr id="438275" name="Rectangle 3">
            <a:extLst>
              <a:ext uri="{FF2B5EF4-FFF2-40B4-BE49-F238E27FC236}">
                <a16:creationId xmlns:a16="http://schemas.microsoft.com/office/drawing/2014/main" id="{651D20A3-CE10-4863-AA12-7DCE8AC81BFC}"/>
              </a:ext>
            </a:extLst>
          </p:cNvPr>
          <p:cNvSpPr>
            <a:spLocks noGrp="1" noChangeArrowheads="1"/>
          </p:cNvSpPr>
          <p:nvPr>
            <p:ph type="body" idx="1"/>
          </p:nvPr>
        </p:nvSpPr>
        <p:spPr/>
        <p:txBody>
          <a:bodyPr/>
          <a:lstStyle/>
          <a:p>
            <a:r>
              <a:rPr lang="en-US" altLang="en-US"/>
              <a:t>Financial expense: Any commitment that is tax deductible that you have to meet no matter what your operating results: Failure to meet it leads to loss of control of the business.</a:t>
            </a:r>
          </a:p>
          <a:p>
            <a:r>
              <a:rPr lang="en-US" altLang="en-US"/>
              <a:t>Capital expense: Any expense that is expected to generate benefits over multiple periods.</a:t>
            </a:r>
          </a:p>
          <a:p>
            <a:r>
              <a:rPr lang="en-US" altLang="en-US"/>
              <a:t>These are two fairly standard adjustments you have to make to almost every firm that you encounter though the consequences are going to be larger for some firms than others.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E933F8B6-F64A-40A3-80C3-D0C2FB55051F}"/>
              </a:ext>
            </a:extLst>
          </p:cNvPr>
          <p:cNvSpPr>
            <a:spLocks noGrp="1" noRot="1" noChangeAspect="1" noChangeArrowheads="1" noTextEdit="1"/>
          </p:cNvSpPr>
          <p:nvPr>
            <p:ph type="sldImg"/>
          </p:nvPr>
        </p:nvSpPr>
        <p:spPr>
          <a:xfrm>
            <a:off x="1150938" y="692150"/>
            <a:ext cx="4556125" cy="3416300"/>
          </a:xfrm>
          <a:ln/>
        </p:spPr>
      </p:sp>
      <p:sp>
        <p:nvSpPr>
          <p:cNvPr id="438275" name="Rectangle 3">
            <a:extLst>
              <a:ext uri="{FF2B5EF4-FFF2-40B4-BE49-F238E27FC236}">
                <a16:creationId xmlns:a16="http://schemas.microsoft.com/office/drawing/2014/main" id="{651D20A3-CE10-4863-AA12-7DCE8AC81BFC}"/>
              </a:ext>
            </a:extLst>
          </p:cNvPr>
          <p:cNvSpPr>
            <a:spLocks noGrp="1" noChangeArrowheads="1"/>
          </p:cNvSpPr>
          <p:nvPr>
            <p:ph type="body" idx="1"/>
          </p:nvPr>
        </p:nvSpPr>
        <p:spPr/>
        <p:txBody>
          <a:bodyPr/>
          <a:lstStyle/>
          <a:p>
            <a:r>
              <a:rPr lang="en-US" altLang="en-US"/>
              <a:t>Financial expense: Any commitment that is tax deductible that you have to meet no matter what your operating results: Failure to meet it leads to loss of control of the business.</a:t>
            </a:r>
          </a:p>
          <a:p>
            <a:r>
              <a:rPr lang="en-US" altLang="en-US"/>
              <a:t>Capital expense: Any expense that is expected to generate benefits over multiple periods.</a:t>
            </a:r>
          </a:p>
          <a:p>
            <a:r>
              <a:rPr lang="en-US" altLang="en-US"/>
              <a:t>These are two fairly standard adjustments you have to make to almost every firm that you encounter though the consequences are going to be larger for some firms than others.</a:t>
            </a:r>
          </a:p>
        </p:txBody>
      </p:sp>
    </p:spTree>
    <p:extLst>
      <p:ext uri="{BB962C8B-B14F-4D97-AF65-F5344CB8AC3E}">
        <p14:creationId xmlns:p14="http://schemas.microsoft.com/office/powerpoint/2010/main" val="411324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EFC6D524-843F-4AC9-9810-7C37AA49AA90}"/>
              </a:ext>
            </a:extLst>
          </p:cNvPr>
          <p:cNvSpPr>
            <a:spLocks noGrp="1" noRot="1" noChangeAspect="1" noChangeArrowheads="1" noTextEdit="1"/>
          </p:cNvSpPr>
          <p:nvPr>
            <p:ph type="sldImg"/>
          </p:nvPr>
        </p:nvSpPr>
        <p:spPr>
          <a:xfrm>
            <a:off x="1150938" y="692150"/>
            <a:ext cx="4556125" cy="3416300"/>
          </a:xfrm>
          <a:ln/>
        </p:spPr>
      </p:sp>
      <p:sp>
        <p:nvSpPr>
          <p:cNvPr id="440323" name="Rectangle 3">
            <a:extLst>
              <a:ext uri="{FF2B5EF4-FFF2-40B4-BE49-F238E27FC236}">
                <a16:creationId xmlns:a16="http://schemas.microsoft.com/office/drawing/2014/main" id="{7193F9DA-6C2E-4088-9BB4-932106761154}"/>
              </a:ext>
            </a:extLst>
          </p:cNvPr>
          <p:cNvSpPr>
            <a:spLocks noGrp="1" noChangeArrowheads="1"/>
          </p:cNvSpPr>
          <p:nvPr>
            <p:ph type="body" idx="1"/>
          </p:nvPr>
        </p:nvSpPr>
        <p:spPr/>
        <p:txBody>
          <a:bodyPr/>
          <a:lstStyle/>
          <a:p>
            <a:r>
              <a:rPr lang="en-US" altLang="en-US"/>
              <a:t>From an intuitive standpoint, there is little difference between a term loan (where you pay off a loan in equal annual installments) and an operating lease. It may be more like unsecured debt than secured debt but it is debt.</a:t>
            </a:r>
          </a:p>
          <a:p>
            <a:r>
              <a:rPr lang="en-US" altLang="en-US"/>
              <a:t>It is not just debt that is affected when you convert operating leases to debt. The operating income also will change.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476EB405-CAD8-4BB2-ADE3-14E808D0543A}"/>
              </a:ext>
            </a:extLst>
          </p:cNvPr>
          <p:cNvSpPr>
            <a:spLocks noGrp="1" noRot="1" noChangeAspect="1" noChangeArrowheads="1" noTextEdit="1"/>
          </p:cNvSpPr>
          <p:nvPr>
            <p:ph type="sldImg"/>
          </p:nvPr>
        </p:nvSpPr>
        <p:spPr>
          <a:xfrm>
            <a:off x="1150938" y="692150"/>
            <a:ext cx="4556125" cy="3416300"/>
          </a:xfrm>
          <a:ln/>
        </p:spPr>
      </p:sp>
      <p:sp>
        <p:nvSpPr>
          <p:cNvPr id="273411" name="Rectangle 3">
            <a:extLst>
              <a:ext uri="{FF2B5EF4-FFF2-40B4-BE49-F238E27FC236}">
                <a16:creationId xmlns:a16="http://schemas.microsoft.com/office/drawing/2014/main" id="{AF48C0DF-56CA-462C-B8D1-E936A73E0D3E}"/>
              </a:ext>
            </a:extLst>
          </p:cNvPr>
          <p:cNvSpPr>
            <a:spLocks noGrp="1" noChangeArrowheads="1"/>
          </p:cNvSpPr>
          <p:nvPr>
            <p:ph type="body" idx="1"/>
          </p:nvPr>
        </p:nvSpPr>
        <p:spPr/>
        <p:txBody>
          <a:bodyPr/>
          <a:lstStyle/>
          <a:p>
            <a:r>
              <a:rPr lang="en-US" altLang="en-US"/>
              <a:t>The Home Depot reports its lease commitments in its financial statements. The present value of operating lease expenses is computed using the pre-tax cost of debt. (An argument can be made that the unsecured cost of debt should be used.)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9B0480C0-AFC9-46D4-BC9A-2985BEABD364}"/>
              </a:ext>
            </a:extLst>
          </p:cNvPr>
          <p:cNvSpPr>
            <a:spLocks noGrp="1" noRot="1" noChangeAspect="1" noChangeArrowheads="1" noTextEdit="1"/>
          </p:cNvSpPr>
          <p:nvPr>
            <p:ph type="sldImg"/>
          </p:nvPr>
        </p:nvSpPr>
        <p:spPr>
          <a:xfrm>
            <a:off x="1150938" y="692150"/>
            <a:ext cx="4556125" cy="3416300"/>
          </a:xfrm>
          <a:ln/>
        </p:spPr>
      </p:sp>
      <p:sp>
        <p:nvSpPr>
          <p:cNvPr id="443395" name="Rectangle 3">
            <a:extLst>
              <a:ext uri="{FF2B5EF4-FFF2-40B4-BE49-F238E27FC236}">
                <a16:creationId xmlns:a16="http://schemas.microsoft.com/office/drawing/2014/main" id="{45DACAF9-D8A5-472A-84F9-81379C406287}"/>
              </a:ext>
            </a:extLst>
          </p:cNvPr>
          <p:cNvSpPr>
            <a:spLocks noGrp="1" noChangeArrowheads="1"/>
          </p:cNvSpPr>
          <p:nvPr>
            <p:ph type="body" idx="1"/>
          </p:nvPr>
        </p:nvSpPr>
        <p:spPr/>
        <p:txBody>
          <a:bodyPr/>
          <a:lstStyle/>
          <a:p>
            <a:r>
              <a:rPr lang="en-US" altLang="en-US"/>
              <a:t>The argument used by accountants - that R&amp;D yields uncertain benefits - is specious. You could make the same argument about other investments - investing in a factory in an emerging market, deciding to build a concept car - and you are forced to treat these as capital expenditures.</a:t>
            </a:r>
          </a:p>
          <a:p>
            <a:r>
              <a:rPr lang="en-US" altLang="en-US"/>
              <a:t>To capitalize R&amp;D, you need to specify</a:t>
            </a:r>
          </a:p>
          <a:p>
            <a:pPr lvl="1">
              <a:buFontTx/>
              <a:buChar char="•"/>
            </a:pPr>
            <a:r>
              <a:rPr lang="en-US" altLang="en-US"/>
              <a:t>On average, how long it takes between the time you do research and a commercial product </a:t>
            </a:r>
            <a:r>
              <a:rPr lang="en-US" altLang="en-US" u="sng"/>
              <a:t>emerges</a:t>
            </a:r>
            <a:r>
              <a:rPr lang="en-US" altLang="en-US"/>
              <a:t> from the research. (This is the amortizable life)</a:t>
            </a:r>
          </a:p>
          <a:p>
            <a:pPr lvl="1">
              <a:buFontTx/>
              <a:buChar char="•"/>
            </a:pPr>
            <a:r>
              <a:rPr lang="en-US" altLang="en-US"/>
              <a:t>R&amp;D expenses from the past (for a period equivalent to the amortizable life). If your firm has not been in existence for that long, you would go back for as many years as you can.</a:t>
            </a:r>
          </a:p>
          <a:p>
            <a:pPr lvl="1">
              <a:buFontTx/>
              <a:buChar char="•"/>
            </a:pPr>
            <a:r>
              <a:rPr lang="en-US" altLang="en-US"/>
              <a:t>Depreciation schedules - stick with the simplest which is straight line depreciation.</a:t>
            </a:r>
          </a:p>
          <a:p>
            <a:pPr lvl="1">
              <a:buFontTx/>
              <a:buChar cha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fld id="{3B80772C-0D10-422D-A1B7-C5CFD693CF1C}" type="slidenum">
              <a:rPr lang="en-US"/>
              <a:pPr/>
              <a:t>‹#›</a:t>
            </a:fld>
            <a:endParaRPr lang="en-US"/>
          </a:p>
        </p:txBody>
      </p:sp>
    </p:spTree>
    <p:extLst>
      <p:ext uri="{BB962C8B-B14F-4D97-AF65-F5344CB8AC3E}">
        <p14:creationId xmlns:p14="http://schemas.microsoft.com/office/powerpoint/2010/main" val="279890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0"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1"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239000" y="6324600"/>
            <a:ext cx="1448371"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119</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1:25 PM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8.bin"/><Relationship Id="rId1" Type="http://schemas.openxmlformats.org/officeDocument/2006/relationships/slideLayout" Target="../slideLayouts/slideLayout6.xml"/><Relationship Id="rId5" Type="http://schemas.openxmlformats.org/officeDocument/2006/relationships/image" Target="../media/image38.wmf"/><Relationship Id="rId4" Type="http://schemas.openxmlformats.org/officeDocument/2006/relationships/oleObject" Target="../embeddings/oleObject19.bin"/></Relationships>
</file>

<file path=ppt/slides/_rels/slide10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0.bin"/><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2.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3.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46.wmf"/><Relationship Id="rId5" Type="http://schemas.openxmlformats.org/officeDocument/2006/relationships/oleObject" Target="../embeddings/oleObject27.bin"/><Relationship Id="rId4" Type="http://schemas.openxmlformats.org/officeDocument/2006/relationships/image" Target="../media/image45.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4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s>
</file>

<file path=ppt/slides/_rels/slide6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8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9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a:bodyPr>
          <a:lstStyle/>
          <a:p>
            <a:r>
              <a:rPr lang="en-US" dirty="0"/>
              <a:t>Topic 4: Free Cash Flow Analysis</a:t>
            </a:r>
          </a:p>
          <a:p>
            <a:r>
              <a:rPr lang="en-US" sz="2400" dirty="0"/>
              <a:t>Larry Schrenk, Instructor</a:t>
            </a:r>
          </a:p>
        </p:txBody>
      </p:sp>
      <p:sp>
        <p:nvSpPr>
          <p:cNvPr id="2" name="Title 1"/>
          <p:cNvSpPr>
            <a:spLocks noGrp="1"/>
          </p:cNvSpPr>
          <p:nvPr>
            <p:ph type="ctrTitle"/>
          </p:nvPr>
        </p:nvSpPr>
        <p:spPr/>
        <p:txBody>
          <a:bodyPr/>
          <a:lstStyle/>
          <a:p>
            <a:r>
              <a:rPr lang="en-US" dirty="0"/>
              <a:t>FIN 422: Student Managed Investment Fund</a:t>
            </a:r>
          </a:p>
        </p:txBody>
      </p:sp>
    </p:spTree>
    <p:extLst>
      <p:ext uri="{BB962C8B-B14F-4D97-AF65-F5344CB8AC3E}">
        <p14:creationId xmlns:p14="http://schemas.microsoft.com/office/powerpoint/2010/main" val="3434617955"/>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2. Steps</a:t>
            </a:r>
          </a:p>
        </p:txBody>
      </p:sp>
    </p:spTree>
    <p:extLst>
      <p:ext uri="{BB962C8B-B14F-4D97-AF65-F5344CB8AC3E}">
        <p14:creationId xmlns:p14="http://schemas.microsoft.com/office/powerpoint/2010/main" val="2049454885"/>
      </p:ext>
    </p:extLst>
  </p:cSld>
  <p:clrMapOvr>
    <a:masterClrMapping/>
  </p:clrMapOvr>
  <p:transition spd="med">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04B99-031E-4429-8198-E25198C5DBA1}"/>
              </a:ext>
            </a:extLst>
          </p:cNvPr>
          <p:cNvSpPr>
            <a:spLocks noGrp="1"/>
          </p:cNvSpPr>
          <p:nvPr>
            <p:ph type="body" idx="1"/>
          </p:nvPr>
        </p:nvSpPr>
        <p:spPr>
          <a:xfrm>
            <a:off x="533399" y="3418515"/>
            <a:ext cx="2057401" cy="467686"/>
          </a:xfrm>
        </p:spPr>
        <p:txBody>
          <a:bodyPr>
            <a:noAutofit/>
          </a:bodyPr>
          <a:lstStyle/>
          <a:p>
            <a:pPr marL="0" indent="0">
              <a:buNone/>
            </a:pPr>
            <a:r>
              <a:rPr lang="en-US" sz="3200" dirty="0"/>
              <a:t>1) FCFE</a:t>
            </a:r>
            <a:r>
              <a:rPr lang="en-US" sz="3200" baseline="-25000" dirty="0"/>
              <a:t>0</a:t>
            </a:r>
          </a:p>
        </p:txBody>
      </p:sp>
      <p:sp>
        <p:nvSpPr>
          <p:cNvPr id="3" name="Title 2">
            <a:extLst>
              <a:ext uri="{FF2B5EF4-FFF2-40B4-BE49-F238E27FC236}">
                <a16:creationId xmlns:a16="http://schemas.microsoft.com/office/drawing/2014/main" id="{BF700DD0-5C0B-458F-A2F0-A77AFEBC85A4}"/>
              </a:ext>
            </a:extLst>
          </p:cNvPr>
          <p:cNvSpPr>
            <a:spLocks noGrp="1"/>
          </p:cNvSpPr>
          <p:nvPr>
            <p:ph type="title"/>
          </p:nvPr>
        </p:nvSpPr>
        <p:spPr/>
        <p:txBody>
          <a:bodyPr/>
          <a:lstStyle/>
          <a:p>
            <a:r>
              <a:rPr lang="en-US" dirty="0"/>
              <a:t>FCFE Steps: Final Calculation</a:t>
            </a:r>
          </a:p>
        </p:txBody>
      </p:sp>
      <p:sp>
        <p:nvSpPr>
          <p:cNvPr id="4" name="Text Placeholder 1">
            <a:extLst>
              <a:ext uri="{FF2B5EF4-FFF2-40B4-BE49-F238E27FC236}">
                <a16:creationId xmlns:a16="http://schemas.microsoft.com/office/drawing/2014/main" id="{B7747DDB-AB6D-4411-8EDD-E12C0F684E15}"/>
              </a:ext>
            </a:extLst>
          </p:cNvPr>
          <p:cNvSpPr txBox="1">
            <a:spLocks/>
          </p:cNvSpPr>
          <p:nvPr/>
        </p:nvSpPr>
        <p:spPr>
          <a:xfrm>
            <a:off x="3200400" y="2374506"/>
            <a:ext cx="3581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2) Growth Rates</a:t>
            </a:r>
            <a:endParaRPr lang="en-US" sz="3200" kern="0" baseline="-25000" dirty="0">
              <a:solidFill>
                <a:sysClr val="windowText" lastClr="000000"/>
              </a:solidFill>
            </a:endParaRPr>
          </a:p>
        </p:txBody>
      </p:sp>
      <p:sp>
        <p:nvSpPr>
          <p:cNvPr id="5" name="Text Placeholder 1">
            <a:extLst>
              <a:ext uri="{FF2B5EF4-FFF2-40B4-BE49-F238E27FC236}">
                <a16:creationId xmlns:a16="http://schemas.microsoft.com/office/drawing/2014/main" id="{9623FC7F-8279-4E29-8AFD-D67E4AB2B8B6}"/>
              </a:ext>
            </a:extLst>
          </p:cNvPr>
          <p:cNvSpPr txBox="1">
            <a:spLocks/>
          </p:cNvSpPr>
          <p:nvPr/>
        </p:nvSpPr>
        <p:spPr>
          <a:xfrm>
            <a:off x="2590800" y="3389506"/>
            <a:ext cx="4953000" cy="467686"/>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3) FCFE</a:t>
            </a:r>
            <a:r>
              <a:rPr lang="en-US" sz="3200" kern="0" baseline="-25000" dirty="0">
                <a:solidFill>
                  <a:sysClr val="windowText" lastClr="000000"/>
                </a:solidFill>
              </a:rPr>
              <a:t>1</a:t>
            </a:r>
            <a:r>
              <a:rPr lang="en-US" sz="3200" kern="0" dirty="0">
                <a:solidFill>
                  <a:sysClr val="windowText" lastClr="000000"/>
                </a:solidFill>
              </a:rPr>
              <a:t> FCFE</a:t>
            </a:r>
            <a:r>
              <a:rPr lang="en-US" sz="3200" kern="0" baseline="-25000" dirty="0">
                <a:solidFill>
                  <a:sysClr val="windowText" lastClr="000000"/>
                </a:solidFill>
              </a:rPr>
              <a:t>2</a:t>
            </a:r>
            <a:r>
              <a:rPr lang="en-US" sz="3200" kern="0" dirty="0">
                <a:solidFill>
                  <a:sysClr val="windowText" lastClr="000000"/>
                </a:solidFill>
              </a:rPr>
              <a:t> FCFE</a:t>
            </a:r>
            <a:r>
              <a:rPr lang="en-US" sz="3200" kern="0" baseline="-25000" dirty="0">
                <a:solidFill>
                  <a:sysClr val="windowText" lastClr="000000"/>
                </a:solidFill>
              </a:rPr>
              <a:t>3</a:t>
            </a:r>
            <a:r>
              <a:rPr lang="en-US" sz="3200" kern="0" dirty="0">
                <a:solidFill>
                  <a:sysClr val="windowText" lastClr="000000"/>
                </a:solidFill>
              </a:rPr>
              <a:t>…</a:t>
            </a:r>
          </a:p>
        </p:txBody>
      </p:sp>
      <p:sp>
        <p:nvSpPr>
          <p:cNvPr id="6" name="Text Placeholder 1">
            <a:extLst>
              <a:ext uri="{FF2B5EF4-FFF2-40B4-BE49-F238E27FC236}">
                <a16:creationId xmlns:a16="http://schemas.microsoft.com/office/drawing/2014/main" id="{9999D407-624D-4848-815C-2FD7A20A0579}"/>
              </a:ext>
            </a:extLst>
          </p:cNvPr>
          <p:cNvSpPr txBox="1">
            <a:spLocks/>
          </p:cNvSpPr>
          <p:nvPr/>
        </p:nvSpPr>
        <p:spPr>
          <a:xfrm>
            <a:off x="7620000" y="3379021"/>
            <a:ext cx="13716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4) TV</a:t>
            </a:r>
            <a:endParaRPr lang="en-US" sz="3200" kern="0" baseline="-25000" dirty="0">
              <a:solidFill>
                <a:sysClr val="windowText" lastClr="000000"/>
              </a:solidFill>
            </a:endParaRPr>
          </a:p>
        </p:txBody>
      </p:sp>
      <p:sp>
        <p:nvSpPr>
          <p:cNvPr id="7" name="Text Placeholder 1">
            <a:extLst>
              <a:ext uri="{FF2B5EF4-FFF2-40B4-BE49-F238E27FC236}">
                <a16:creationId xmlns:a16="http://schemas.microsoft.com/office/drawing/2014/main" id="{24D07035-D7A5-4A6B-8E2F-FD02D6EEA1D6}"/>
              </a:ext>
            </a:extLst>
          </p:cNvPr>
          <p:cNvSpPr txBox="1">
            <a:spLocks/>
          </p:cNvSpPr>
          <p:nvPr/>
        </p:nvSpPr>
        <p:spPr>
          <a:xfrm>
            <a:off x="3086100" y="4849871"/>
            <a:ext cx="3962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5) Discount Rate</a:t>
            </a:r>
            <a:endParaRPr lang="en-US" sz="3200" kern="0" baseline="-25000" dirty="0">
              <a:solidFill>
                <a:sysClr val="windowText" lastClr="000000"/>
              </a:solidFill>
            </a:endParaRPr>
          </a:p>
        </p:txBody>
      </p:sp>
      <p:sp>
        <p:nvSpPr>
          <p:cNvPr id="8" name="Text Placeholder 1">
            <a:extLst>
              <a:ext uri="{FF2B5EF4-FFF2-40B4-BE49-F238E27FC236}">
                <a16:creationId xmlns:a16="http://schemas.microsoft.com/office/drawing/2014/main" id="{89B06496-1E81-4970-BC88-141811CA259F}"/>
              </a:ext>
            </a:extLst>
          </p:cNvPr>
          <p:cNvSpPr txBox="1">
            <a:spLocks/>
          </p:cNvSpPr>
          <p:nvPr/>
        </p:nvSpPr>
        <p:spPr>
          <a:xfrm>
            <a:off x="566605" y="4180514"/>
            <a:ext cx="22098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6) PV</a:t>
            </a:r>
            <a:endParaRPr lang="en-US" sz="3200" kern="0" baseline="-25000" dirty="0">
              <a:solidFill>
                <a:sysClr val="windowText" lastClr="000000"/>
              </a:solidFill>
            </a:endParaRPr>
          </a:p>
        </p:txBody>
      </p:sp>
      <p:sp>
        <p:nvSpPr>
          <p:cNvPr id="9" name="Left Brace 8">
            <a:extLst>
              <a:ext uri="{FF2B5EF4-FFF2-40B4-BE49-F238E27FC236}">
                <a16:creationId xmlns:a16="http://schemas.microsoft.com/office/drawing/2014/main" id="{AC2EE8B9-E04D-4FAD-BC8D-4D5218EE53BA}"/>
              </a:ext>
            </a:extLst>
          </p:cNvPr>
          <p:cNvSpPr/>
          <p:nvPr/>
        </p:nvSpPr>
        <p:spPr>
          <a:xfrm rot="5400000">
            <a:off x="5181163" y="960664"/>
            <a:ext cx="304800" cy="4330642"/>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6806E9D-D6CF-49D6-A2E3-A5C84A859C70}"/>
              </a:ext>
            </a:extLst>
          </p:cNvPr>
          <p:cNvSpPr/>
          <p:nvPr/>
        </p:nvSpPr>
        <p:spPr>
          <a:xfrm rot="16200000">
            <a:off x="5775121" y="1507921"/>
            <a:ext cx="304800" cy="5518558"/>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DD842E0D-E93E-4D89-A74D-7854821826D5}"/>
              </a:ext>
            </a:extLst>
          </p:cNvPr>
          <p:cNvSpPr/>
          <p:nvPr/>
        </p:nvSpPr>
        <p:spPr>
          <a:xfrm rot="5400000">
            <a:off x="4738903" y="3443503"/>
            <a:ext cx="351993" cy="2514600"/>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F05DC7-5473-40DA-8A14-247DF74C4088}"/>
              </a:ext>
            </a:extLst>
          </p:cNvPr>
          <p:cNvCxnSpPr>
            <a:cxnSpLocks/>
          </p:cNvCxnSpPr>
          <p:nvPr/>
        </p:nvCxnSpPr>
        <p:spPr>
          <a:xfrm flipH="1">
            <a:off x="1905000" y="4473074"/>
            <a:ext cx="4043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6D7F938-D7AF-49B8-AEA2-0A9C15868269}"/>
              </a:ext>
            </a:extLst>
          </p:cNvPr>
          <p:cNvSpPr/>
          <p:nvPr/>
        </p:nvSpPr>
        <p:spPr>
          <a:xfrm>
            <a:off x="365444" y="3379021"/>
            <a:ext cx="8549955" cy="2183579"/>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8498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3400" y="1828800"/>
            <a:ext cx="8229600" cy="1752600"/>
          </a:xfrm>
        </p:spPr>
        <p:txBody>
          <a:bodyPr lIns="90488" tIns="44450" rIns="90488" bIns="44450">
            <a:normAutofit/>
          </a:bodyPr>
          <a:lstStyle/>
          <a:p>
            <a:pPr marL="0" indent="0" fontAlgn="auto">
              <a:spcBef>
                <a:spcPts val="0"/>
              </a:spcBef>
              <a:spcAft>
                <a:spcPts val="0"/>
              </a:spcAft>
              <a:buNone/>
              <a:defRPr/>
            </a:pPr>
            <a:r>
              <a:rPr lang="en-US" altLang="en-US" dirty="0">
                <a:solidFill>
                  <a:sysClr val="windowText" lastClr="000000"/>
                </a:solidFill>
              </a:rPr>
              <a:t>The value of any asset should be the present value of all expected cash flows</a:t>
            </a:r>
            <a:r>
              <a:rPr lang="en-US" altLang="en-US" sz="2800" dirty="0">
                <a:solidFill>
                  <a:sysClr val="windowText" lastClr="000000"/>
                </a:solidFill>
              </a:rPr>
              <a:t>.</a:t>
            </a:r>
          </a:p>
          <a:p>
            <a:pPr fontAlgn="auto">
              <a:spcBef>
                <a:spcPts val="0"/>
              </a:spcBef>
              <a:spcAft>
                <a:spcPts val="0"/>
              </a:spcAft>
              <a:buFontTx/>
              <a:buNone/>
              <a:defRPr/>
            </a:pPr>
            <a:endParaRPr lang="en-US" altLang="en-US" sz="3000" dirty="0">
              <a:solidFill>
                <a:sysClr val="windowText" lastClr="000000"/>
              </a:solidFill>
            </a:endParaRPr>
          </a:p>
        </p:txBody>
      </p:sp>
      <p:sp>
        <p:nvSpPr>
          <p:cNvPr id="20483" name="Rectangle 4"/>
          <p:cNvSpPr>
            <a:spLocks noGrp="1" noChangeArrowheads="1"/>
          </p:cNvSpPr>
          <p:nvPr>
            <p:ph type="title"/>
          </p:nvPr>
        </p:nvSpPr>
        <p:spPr>
          <a:xfrm>
            <a:off x="0" y="359465"/>
            <a:ext cx="9067800" cy="1143000"/>
          </a:xfrm>
        </p:spPr>
        <p:txBody>
          <a:bodyPr lIns="90488" tIns="44450" rIns="90488" bIns="44450" anchorCtr="1">
            <a:noAutofit/>
          </a:bodyPr>
          <a:lstStyle/>
          <a:p>
            <a:pPr algn="ctr"/>
            <a:r>
              <a:rPr lang="en-US" altLang="en-US" sz="4000" dirty="0"/>
              <a:t>Discounted Cash Flow Models (DCF)</a:t>
            </a:r>
          </a:p>
        </p:txBody>
      </p:sp>
      <p:graphicFrame>
        <p:nvGraphicFramePr>
          <p:cNvPr id="20484" name="Object 6"/>
          <p:cNvGraphicFramePr>
            <a:graphicFrameLocks noChangeAspect="1"/>
          </p:cNvGraphicFramePr>
          <p:nvPr/>
        </p:nvGraphicFramePr>
        <p:xfrm>
          <a:off x="1498600" y="4800600"/>
          <a:ext cx="5918200" cy="1398588"/>
        </p:xfrm>
        <a:graphic>
          <a:graphicData uri="http://schemas.openxmlformats.org/presentationml/2006/ole">
            <mc:AlternateContent xmlns:mc="http://schemas.openxmlformats.org/markup-compatibility/2006">
              <mc:Choice xmlns:v="urn:schemas-microsoft-com:vml" Requires="v">
                <p:oleObj name="Equation" r:id="rId2" imgW="2095200" imgH="495000" progId="Equation.DSMT4">
                  <p:embed/>
                </p:oleObj>
              </mc:Choice>
              <mc:Fallback>
                <p:oleObj name="Equation" r:id="rId2" imgW="2095200" imgH="495000" progId="Equation.DSMT4">
                  <p:embed/>
                  <p:pic>
                    <p:nvPicPr>
                      <p:cNvPr id="20484" name="Object 6"/>
                      <p:cNvPicPr>
                        <a:picLocks noChangeAspect="1" noChangeArrowheads="1"/>
                      </p:cNvPicPr>
                      <p:nvPr/>
                    </p:nvPicPr>
                    <p:blipFill>
                      <a:blip r:embed="rId3"/>
                      <a:srcRect/>
                      <a:stretch>
                        <a:fillRect/>
                      </a:stretch>
                    </p:blipFill>
                    <p:spPr bwMode="auto">
                      <a:xfrm>
                        <a:off x="1498600" y="4800600"/>
                        <a:ext cx="5918200" cy="139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1498600" y="4046295"/>
          <a:ext cx="2654300" cy="717550"/>
        </p:xfrm>
        <a:graphic>
          <a:graphicData uri="http://schemas.openxmlformats.org/presentationml/2006/ole">
            <mc:AlternateContent xmlns:mc="http://schemas.openxmlformats.org/markup-compatibility/2006">
              <mc:Choice xmlns:v="urn:schemas-microsoft-com:vml" Requires="v">
                <p:oleObj name="Equation" r:id="rId4" imgW="939600" imgH="253800" progId="Equation.DSMT4">
                  <p:embed/>
                </p:oleObj>
              </mc:Choice>
              <mc:Fallback>
                <p:oleObj name="Equation" r:id="rId4" imgW="939600" imgH="253800" progId="Equation.DSMT4">
                  <p:embed/>
                  <p:pic>
                    <p:nvPicPr>
                      <p:cNvPr id="5" name="Object 6"/>
                      <p:cNvPicPr>
                        <a:picLocks noChangeAspect="1" noChangeArrowheads="1"/>
                      </p:cNvPicPr>
                      <p:nvPr/>
                    </p:nvPicPr>
                    <p:blipFill>
                      <a:blip r:embed="rId5"/>
                      <a:srcRect/>
                      <a:stretch>
                        <a:fillRect/>
                      </a:stretch>
                    </p:blipFill>
                    <p:spPr bwMode="auto">
                      <a:xfrm>
                        <a:off x="1498600" y="4046295"/>
                        <a:ext cx="265430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6304" y="1663700"/>
            <a:ext cx="8229600" cy="4584700"/>
          </a:xfrm>
        </p:spPr>
        <p:txBody>
          <a:bodyPr lIns="90488" tIns="44450" rIns="90488" bIns="44450">
            <a:normAutofit fontScale="92500" lnSpcReduction="10000"/>
          </a:bodyPr>
          <a:lstStyle/>
          <a:p>
            <a:pPr marL="0" indent="0" fontAlgn="auto">
              <a:spcBef>
                <a:spcPts val="0"/>
              </a:spcBef>
              <a:spcAft>
                <a:spcPts val="0"/>
              </a:spcAft>
              <a:buNone/>
              <a:defRPr/>
            </a:pPr>
            <a:r>
              <a:rPr lang="en-US" altLang="en-US" dirty="0">
                <a:solidFill>
                  <a:sysClr val="windowText" lastClr="000000"/>
                </a:solidFill>
              </a:rPr>
              <a:t>FCFE says equity should equal PV of all expected </a:t>
            </a:r>
            <a:r>
              <a:rPr lang="en-US" altLang="en-US" dirty="0"/>
              <a:t>FCFE:</a:t>
            </a:r>
            <a:endParaRPr lang="en-US" altLang="en-US" sz="2800"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p>
          <a:p>
            <a:pPr fontAlgn="auto">
              <a:spcBef>
                <a:spcPts val="0"/>
              </a:spcBef>
              <a:spcAft>
                <a:spcPts val="0"/>
              </a:spcAft>
              <a:defRPr/>
            </a:pPr>
            <a:endParaRPr lang="en-US" altLang="en-US" sz="2800" dirty="0">
              <a:solidFill>
                <a:sysClr val="windowText" lastClr="000000"/>
              </a:solidFill>
            </a:endParaRPr>
          </a:p>
          <a:p>
            <a:pPr marL="400050" lvl="1" indent="0">
              <a:buNone/>
              <a:defRPr/>
            </a:pPr>
            <a:r>
              <a:rPr lang="en-US" altLang="en-US" dirty="0"/>
              <a:t>	V = current value of equity</a:t>
            </a:r>
          </a:p>
          <a:p>
            <a:pPr marL="400050" lvl="1" indent="0">
              <a:buNone/>
              <a:defRPr/>
            </a:pPr>
            <a:r>
              <a:rPr lang="en-US" altLang="en-US" dirty="0"/>
              <a:t>	</a:t>
            </a:r>
            <a:r>
              <a:rPr lang="en-US" altLang="en-US" dirty="0" err="1"/>
              <a:t>FCFE</a:t>
            </a:r>
            <a:r>
              <a:rPr lang="en-US" altLang="en-US" baseline="-25000" dirty="0" err="1"/>
              <a:t>t</a:t>
            </a:r>
            <a:r>
              <a:rPr lang="en-US" altLang="en-US" baseline="-25000" dirty="0"/>
              <a:t> </a:t>
            </a:r>
            <a:r>
              <a:rPr lang="en-US" altLang="en-US" dirty="0"/>
              <a:t>= Free cash flow to equity at t</a:t>
            </a:r>
          </a:p>
          <a:p>
            <a:pPr marL="400050" lvl="1" indent="0">
              <a:buNone/>
              <a:defRPr/>
            </a:pPr>
            <a:r>
              <a:rPr lang="en-US" altLang="en-US" dirty="0"/>
              <a:t>	k = equity required rate of return</a:t>
            </a:r>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buFontTx/>
              <a:buNone/>
              <a:defRPr/>
            </a:pPr>
            <a:endParaRPr lang="en-US" altLang="en-US" sz="3000" dirty="0">
              <a:solidFill>
                <a:sysClr val="windowText" lastClr="000000"/>
              </a:solidFill>
            </a:endParaRPr>
          </a:p>
        </p:txBody>
      </p:sp>
      <p:sp>
        <p:nvSpPr>
          <p:cNvPr id="20483" name="Rectangle 4"/>
          <p:cNvSpPr>
            <a:spLocks noGrp="1" noChangeArrowheads="1"/>
          </p:cNvSpPr>
          <p:nvPr>
            <p:ph type="title"/>
          </p:nvPr>
        </p:nvSpPr>
        <p:spPr>
          <a:xfrm>
            <a:off x="228600" y="359465"/>
            <a:ext cx="8458200" cy="1143000"/>
          </a:xfrm>
        </p:spPr>
        <p:txBody>
          <a:bodyPr lIns="90488" tIns="44450" rIns="90488" bIns="44450" anchorCtr="1">
            <a:noAutofit/>
          </a:bodyPr>
          <a:lstStyle/>
          <a:p>
            <a:pPr algn="ctr"/>
            <a:r>
              <a:rPr lang="en-US" altLang="en-US" sz="4000" dirty="0"/>
              <a:t>FCFE Models</a:t>
            </a:r>
          </a:p>
        </p:txBody>
      </p:sp>
      <p:graphicFrame>
        <p:nvGraphicFramePr>
          <p:cNvPr id="20484" name="Object 6"/>
          <p:cNvGraphicFramePr>
            <a:graphicFrameLocks noChangeAspect="1"/>
          </p:cNvGraphicFramePr>
          <p:nvPr>
            <p:extLst>
              <p:ext uri="{D42A27DB-BD31-4B8C-83A1-F6EECF244321}">
                <p14:modId xmlns:p14="http://schemas.microsoft.com/office/powerpoint/2010/main" val="2182506246"/>
              </p:ext>
            </p:extLst>
          </p:nvPr>
        </p:nvGraphicFramePr>
        <p:xfrm>
          <a:off x="838200" y="2971800"/>
          <a:ext cx="6923088" cy="1398588"/>
        </p:xfrm>
        <a:graphic>
          <a:graphicData uri="http://schemas.openxmlformats.org/presentationml/2006/ole">
            <mc:AlternateContent xmlns:mc="http://schemas.openxmlformats.org/markup-compatibility/2006">
              <mc:Choice xmlns:v="urn:schemas-microsoft-com:vml" Requires="v">
                <p:oleObj name="Equation" r:id="rId2" imgW="2450880" imgH="495000" progId="Equation.DSMT4">
                  <p:embed/>
                </p:oleObj>
              </mc:Choice>
              <mc:Fallback>
                <p:oleObj name="Equation" r:id="rId2" imgW="2450880" imgH="495000" progId="Equation.DSMT4">
                  <p:embed/>
                  <p:pic>
                    <p:nvPicPr>
                      <p:cNvPr id="20484" name="Object 6"/>
                      <p:cNvPicPr>
                        <a:picLocks noChangeAspect="1" noChangeArrowheads="1"/>
                      </p:cNvPicPr>
                      <p:nvPr/>
                    </p:nvPicPr>
                    <p:blipFill>
                      <a:blip r:embed="rId3"/>
                      <a:srcRect/>
                      <a:stretch>
                        <a:fillRect/>
                      </a:stretch>
                    </p:blipFill>
                    <p:spPr bwMode="auto">
                      <a:xfrm>
                        <a:off x="838200" y="2971800"/>
                        <a:ext cx="6923088" cy="139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268985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6304" y="1663700"/>
            <a:ext cx="8229600" cy="4584700"/>
          </a:xfrm>
        </p:spPr>
        <p:txBody>
          <a:bodyPr lIns="90488" tIns="44450" rIns="90488" bIns="44450">
            <a:normAutofit/>
          </a:bodyPr>
          <a:lstStyle/>
          <a:p>
            <a:pPr marL="0" indent="0" fontAlgn="auto">
              <a:spcBef>
                <a:spcPts val="0"/>
              </a:spcBef>
              <a:spcAft>
                <a:spcPts val="0"/>
              </a:spcAft>
              <a:buNone/>
              <a:defRPr/>
            </a:pPr>
            <a:r>
              <a:rPr lang="en-US" altLang="en-US" dirty="0"/>
              <a:t>NOTE: FCFE can be done either on a</a:t>
            </a:r>
          </a:p>
          <a:p>
            <a:pPr marL="0" indent="0" fontAlgn="auto">
              <a:spcBef>
                <a:spcPts val="0"/>
              </a:spcBef>
              <a:spcAft>
                <a:spcPts val="0"/>
              </a:spcAft>
              <a:buNone/>
              <a:defRPr/>
            </a:pPr>
            <a:endParaRPr lang="en-US" altLang="en-US" dirty="0"/>
          </a:p>
          <a:p>
            <a:pPr lvl="1">
              <a:defRPr/>
            </a:pPr>
            <a:r>
              <a:rPr lang="en-US" altLang="en-US" dirty="0"/>
              <a:t>Total firm basis (market value of equity)</a:t>
            </a:r>
          </a:p>
          <a:p>
            <a:pPr lvl="1">
              <a:defRPr/>
            </a:pPr>
            <a:endParaRPr lang="en-US" altLang="en-US" dirty="0"/>
          </a:p>
          <a:p>
            <a:pPr lvl="1">
              <a:defRPr/>
            </a:pPr>
            <a:r>
              <a:rPr lang="en-US" altLang="en-US" dirty="0"/>
              <a:t>Per share basis (share price)</a:t>
            </a:r>
          </a:p>
          <a:p>
            <a:pPr fontAlgn="auto">
              <a:spcBef>
                <a:spcPts val="0"/>
              </a:spcBef>
              <a:spcAft>
                <a:spcPts val="0"/>
              </a:spcAft>
              <a:defRPr/>
            </a:pPr>
            <a:endParaRPr lang="en-US" altLang="en-US"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buFontTx/>
              <a:buNone/>
              <a:defRPr/>
            </a:pPr>
            <a:endParaRPr lang="en-US" altLang="en-US" sz="3000" dirty="0">
              <a:solidFill>
                <a:sysClr val="windowText" lastClr="000000"/>
              </a:solidFill>
            </a:endParaRPr>
          </a:p>
        </p:txBody>
      </p:sp>
      <p:sp>
        <p:nvSpPr>
          <p:cNvPr id="20483" name="Rectangle 4"/>
          <p:cNvSpPr>
            <a:spLocks noGrp="1" noChangeArrowheads="1"/>
          </p:cNvSpPr>
          <p:nvPr>
            <p:ph type="title"/>
          </p:nvPr>
        </p:nvSpPr>
        <p:spPr>
          <a:xfrm>
            <a:off x="228600" y="359465"/>
            <a:ext cx="8458200" cy="1143000"/>
          </a:xfrm>
        </p:spPr>
        <p:txBody>
          <a:bodyPr lIns="90488" tIns="44450" rIns="90488" bIns="44450" anchorCtr="1">
            <a:noAutofit/>
          </a:bodyPr>
          <a:lstStyle/>
          <a:p>
            <a:pPr algn="ctr"/>
            <a:r>
              <a:rPr lang="en-US" altLang="en-US" sz="4000" dirty="0"/>
              <a:t>FCFE Models</a:t>
            </a:r>
          </a:p>
        </p:txBody>
      </p:sp>
    </p:spTree>
    <p:extLst>
      <p:ext uri="{BB962C8B-B14F-4D97-AF65-F5344CB8AC3E}">
        <p14:creationId xmlns:p14="http://schemas.microsoft.com/office/powerpoint/2010/main" val="402646116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Autofit/>
          </a:bodyPr>
          <a:lstStyle/>
          <a:p>
            <a:pPr algn="ctr"/>
            <a:r>
              <a:rPr lang="en-US" altLang="en-US" sz="4000" dirty="0">
                <a:solidFill>
                  <a:sysClr val="windowText" lastClr="000000"/>
                </a:solidFill>
              </a:rPr>
              <a:t>FCFE</a:t>
            </a:r>
            <a:r>
              <a:rPr lang="en-US" sz="4000" dirty="0"/>
              <a:t> Applications</a:t>
            </a:r>
          </a:p>
        </p:txBody>
      </p:sp>
      <p:sp>
        <p:nvSpPr>
          <p:cNvPr id="156675" name="Rectangle 3"/>
          <p:cNvSpPr>
            <a:spLocks noGrp="1" noChangeArrowheads="1"/>
          </p:cNvSpPr>
          <p:nvPr>
            <p:ph type="body" idx="1"/>
          </p:nvPr>
        </p:nvSpPr>
        <p:spPr/>
        <p:txBody>
          <a:bodyPr>
            <a:normAutofit/>
          </a:bodyPr>
          <a:lstStyle/>
          <a:p>
            <a:pPr marL="635000" indent="-577850"/>
            <a:r>
              <a:rPr lang="en-US" dirty="0"/>
              <a:t>Constant Model </a:t>
            </a:r>
          </a:p>
          <a:p>
            <a:pPr marL="1035050" lvl="1" indent="-577850"/>
            <a:r>
              <a:rPr lang="en-US" altLang="en-US" dirty="0"/>
              <a:t>FCFE</a:t>
            </a:r>
            <a:r>
              <a:rPr lang="en-US" dirty="0"/>
              <a:t> remain constant</a:t>
            </a:r>
          </a:p>
          <a:p>
            <a:pPr marL="1035050" lvl="1" indent="-577850"/>
            <a:endParaRPr lang="en-US" dirty="0"/>
          </a:p>
          <a:p>
            <a:pPr marL="635000" indent="-577850"/>
            <a:r>
              <a:rPr lang="en-US" dirty="0"/>
              <a:t>Growth Model</a:t>
            </a:r>
          </a:p>
          <a:p>
            <a:pPr marL="1035050" lvl="1" indent="-577850"/>
            <a:r>
              <a:rPr lang="en-US" altLang="en-US" dirty="0"/>
              <a:t>FCFE</a:t>
            </a:r>
            <a:r>
              <a:rPr lang="en-US" dirty="0"/>
              <a:t> change at a constant rate </a:t>
            </a:r>
          </a:p>
          <a:p>
            <a:pPr marL="1035050" lvl="1" indent="-577850"/>
            <a:endParaRPr lang="en-US" dirty="0"/>
          </a:p>
          <a:p>
            <a:pPr marL="635000" indent="-577850"/>
            <a:r>
              <a:rPr lang="en-US" dirty="0"/>
              <a:t>Mixed/Multistage Model</a:t>
            </a:r>
          </a:p>
          <a:p>
            <a:pPr marL="1035050" lvl="1" indent="-577850"/>
            <a:r>
              <a:rPr lang="en-US" altLang="en-US" dirty="0"/>
              <a:t>FCFE</a:t>
            </a:r>
            <a:r>
              <a:rPr lang="en-US" dirty="0"/>
              <a:t> change at different rates.  </a:t>
            </a:r>
          </a:p>
        </p:txBody>
      </p:sp>
    </p:spTree>
    <p:extLst>
      <p:ext uri="{BB962C8B-B14F-4D97-AF65-F5344CB8AC3E}">
        <p14:creationId xmlns:p14="http://schemas.microsoft.com/office/powerpoint/2010/main" val="1105258918"/>
      </p:ext>
    </p:extLst>
  </p:cSld>
  <p:clrMapOvr>
    <a:masterClrMapping/>
  </p:clrMapOvr>
  <p:transition spd="med">
    <p:fade thruBlk="1"/>
  </p:transition>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533400" y="1600200"/>
            <a:ext cx="8382000" cy="4401205"/>
          </a:xfrm>
          <a:prstGeom prst="rect">
            <a:avLst/>
          </a:prstGeom>
          <a:noFill/>
        </p:spPr>
        <p:txBody>
          <a:bodyPr wrap="square">
            <a:spAutoFit/>
          </a:bodyPr>
          <a:lstStyle/>
          <a:p>
            <a:pPr eaLnBrk="1" hangingPunct="1">
              <a:defRPr/>
            </a:pPr>
            <a:r>
              <a:rPr lang="en-US" sz="3200" dirty="0">
                <a:latin typeface="Century Gothic" panose="020B0502020202020204" pitchFamily="34" charset="0"/>
              </a:rPr>
              <a:t>Value the equity as a perpetuity of dividends:</a:t>
            </a: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lvl="2" eaLnBrk="1" hangingPunct="1">
              <a:defRPr/>
            </a:pPr>
            <a:r>
              <a:rPr lang="en-US" sz="2400" dirty="0">
                <a:latin typeface="Century Gothic" panose="020B0502020202020204" pitchFamily="34" charset="0"/>
              </a:rPr>
              <a:t>V = value/price of equity</a:t>
            </a:r>
          </a:p>
          <a:p>
            <a:pPr lvl="2" eaLnBrk="1" hangingPunct="1">
              <a:defRPr/>
            </a:pPr>
            <a:r>
              <a:rPr lang="en-US" altLang="en-US" sz="2400" dirty="0">
                <a:solidFill>
                  <a:sysClr val="windowText" lastClr="000000"/>
                </a:solidFill>
              </a:rPr>
              <a:t>FCFE</a:t>
            </a:r>
            <a:r>
              <a:rPr lang="en-US" sz="2400" dirty="0">
                <a:latin typeface="Century Gothic" panose="020B0502020202020204" pitchFamily="34" charset="0"/>
              </a:rPr>
              <a:t> = </a:t>
            </a:r>
            <a:r>
              <a:rPr lang="en-US" sz="2400" i="1" dirty="0">
                <a:latin typeface="Century Gothic" panose="020B0502020202020204" pitchFamily="34" charset="0"/>
              </a:rPr>
              <a:t>constant</a:t>
            </a:r>
            <a:r>
              <a:rPr lang="en-US" sz="2400" dirty="0">
                <a:latin typeface="Century Gothic" panose="020B0502020202020204" pitchFamily="34" charset="0"/>
              </a:rPr>
              <a:t> </a:t>
            </a:r>
            <a:r>
              <a:rPr lang="en-US" altLang="en-US" sz="2400" dirty="0">
                <a:solidFill>
                  <a:sysClr val="windowText" lastClr="000000"/>
                </a:solidFill>
              </a:rPr>
              <a:t>FCFE</a:t>
            </a:r>
            <a:endParaRPr lang="en-US" sz="2400" dirty="0">
              <a:latin typeface="Century Gothic" panose="020B0502020202020204" pitchFamily="34" charset="0"/>
            </a:endParaRPr>
          </a:p>
          <a:p>
            <a:pPr lvl="2" eaLnBrk="1" hangingPunct="1">
              <a:defRPr/>
            </a:pPr>
            <a:r>
              <a:rPr lang="en-US" sz="2400" dirty="0">
                <a:latin typeface="Century Gothic" panose="020B0502020202020204" pitchFamily="34" charset="0"/>
              </a:rPr>
              <a:t>k = equity required rate of return</a:t>
            </a:r>
          </a:p>
          <a:p>
            <a:pPr eaLnBrk="1" hangingPunct="1">
              <a:defRPr/>
            </a:pPr>
            <a:endParaRPr lang="en-US" sz="2400" dirty="0">
              <a:latin typeface="Century Gothic" panose="020B0502020202020204" pitchFamily="34" charset="0"/>
            </a:endParaRPr>
          </a:p>
        </p:txBody>
      </p:sp>
      <p:graphicFrame>
        <p:nvGraphicFramePr>
          <p:cNvPr id="21506" name="Content Placeholder 8"/>
          <p:cNvGraphicFramePr>
            <a:graphicFrameLocks noGrp="1" noChangeAspect="1"/>
          </p:cNvGraphicFramePr>
          <p:nvPr>
            <p:ph idx="1"/>
            <p:extLst>
              <p:ext uri="{D42A27DB-BD31-4B8C-83A1-F6EECF244321}">
                <p14:modId xmlns:p14="http://schemas.microsoft.com/office/powerpoint/2010/main" val="3262705430"/>
              </p:ext>
            </p:extLst>
          </p:nvPr>
        </p:nvGraphicFramePr>
        <p:xfrm>
          <a:off x="2138552" y="2967038"/>
          <a:ext cx="2690624" cy="1147762"/>
        </p:xfrm>
        <a:graphic>
          <a:graphicData uri="http://schemas.openxmlformats.org/presentationml/2006/ole">
            <mc:AlternateContent xmlns:mc="http://schemas.openxmlformats.org/markup-compatibility/2006">
              <mc:Choice xmlns:v="urn:schemas-microsoft-com:vml" Requires="v">
                <p:oleObj name="Equation" r:id="rId2" imgW="952200" imgH="406080" progId="Equation.DSMT4">
                  <p:embed/>
                </p:oleObj>
              </mc:Choice>
              <mc:Fallback>
                <p:oleObj name="Equation" r:id="rId2" imgW="952200" imgH="406080" progId="Equation.DSMT4">
                  <p:embed/>
                  <p:pic>
                    <p:nvPicPr>
                      <p:cNvPr id="21506" name="Content Placeholder 8"/>
                      <p:cNvPicPr>
                        <a:picLocks noGrp="1" noChangeAspect="1" noChangeArrowheads="1"/>
                      </p:cNvPicPr>
                      <p:nvPr/>
                    </p:nvPicPr>
                    <p:blipFill>
                      <a:blip r:embed="rId3"/>
                      <a:srcRect/>
                      <a:stretch>
                        <a:fillRect/>
                      </a:stretch>
                    </p:blipFill>
                    <p:spPr bwMode="auto">
                      <a:xfrm>
                        <a:off x="2138552" y="2967038"/>
                        <a:ext cx="2690624" cy="1147762"/>
                      </a:xfrm>
                      <a:prstGeom prst="rect">
                        <a:avLst/>
                      </a:prstGeom>
                      <a:noFill/>
                      <a:ln>
                        <a:noFill/>
                      </a:ln>
                    </p:spPr>
                  </p:pic>
                </p:oleObj>
              </mc:Fallback>
            </mc:AlternateContent>
          </a:graphicData>
        </a:graphic>
      </p:graphicFrame>
      <p:sp>
        <p:nvSpPr>
          <p:cNvPr id="21507" name="Rectangle 4"/>
          <p:cNvSpPr>
            <a:spLocks noGrp="1" noChangeArrowheads="1"/>
          </p:cNvSpPr>
          <p:nvPr>
            <p:ph type="title"/>
          </p:nvPr>
        </p:nvSpPr>
        <p:spPr/>
        <p:txBody>
          <a:bodyPr lIns="90488" tIns="44450" rIns="90488" bIns="44450" anchorCtr="1">
            <a:normAutofit/>
          </a:bodyPr>
          <a:lstStyle/>
          <a:p>
            <a:r>
              <a:rPr lang="en-US" altLang="en-US" sz="4000" dirty="0"/>
              <a:t>Constant </a:t>
            </a:r>
            <a:r>
              <a:rPr lang="en-US" altLang="en-US" sz="4000" dirty="0">
                <a:solidFill>
                  <a:sysClr val="windowText" lastClr="000000"/>
                </a:solidFill>
              </a:rPr>
              <a:t>FCFE</a:t>
            </a:r>
            <a:endParaRPr lang="en-US" altLang="en-US" sz="4000"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762000" y="1502466"/>
            <a:ext cx="8418755" cy="4647426"/>
          </a:xfrm>
          <a:prstGeom prst="rect">
            <a:avLst/>
          </a:prstGeom>
          <a:noFill/>
        </p:spPr>
        <p:txBody>
          <a:bodyPr wrap="square">
            <a:spAutoFit/>
          </a:bodyPr>
          <a:lstStyle/>
          <a:p>
            <a:pPr eaLnBrk="1" hangingPunct="1">
              <a:defRPr/>
            </a:pPr>
            <a:r>
              <a:rPr lang="en-US" sz="3200" dirty="0">
                <a:latin typeface="Century Gothic" panose="020B0502020202020204" pitchFamily="34" charset="0"/>
              </a:rPr>
              <a:t>Value the equity as a perpetuity of growing </a:t>
            </a:r>
            <a:r>
              <a:rPr lang="en-US" altLang="en-US" sz="3200" dirty="0">
                <a:solidFill>
                  <a:sysClr val="windowText" lastClr="000000"/>
                </a:solidFill>
              </a:rPr>
              <a:t>FCFE</a:t>
            </a:r>
            <a:r>
              <a:rPr lang="en-US" sz="3200" dirty="0">
                <a:latin typeface="Century Gothic" panose="020B0502020202020204" pitchFamily="34" charset="0"/>
              </a:rPr>
              <a:t>:</a:t>
            </a:r>
          </a:p>
          <a:p>
            <a:pPr eaLnBrk="1" hangingPunct="1">
              <a:defRPr/>
            </a:pPr>
            <a:endParaRPr lang="en-US" sz="3200" dirty="0">
              <a:latin typeface="Century Gothic" panose="020B0502020202020204" pitchFamily="34" charset="0"/>
            </a:endParaRPr>
          </a:p>
          <a:p>
            <a:pPr eaLnBrk="1" hangingPunct="1">
              <a:defRPr/>
            </a:pPr>
            <a:endParaRPr lang="en-US" sz="3200" dirty="0">
              <a:latin typeface="Century Gothic" panose="020B0502020202020204" pitchFamily="34" charset="0"/>
            </a:endParaRPr>
          </a:p>
          <a:p>
            <a:pPr eaLnBrk="1" hangingPunct="1">
              <a:defRPr/>
            </a:pPr>
            <a:endParaRPr lang="en-US" sz="3200" dirty="0">
              <a:latin typeface="Century Gothic" panose="020B0502020202020204" pitchFamily="34" charset="0"/>
            </a:endParaRPr>
          </a:p>
          <a:p>
            <a:pPr lvl="2" eaLnBrk="1" hangingPunct="1">
              <a:defRPr/>
            </a:pPr>
            <a:endParaRPr lang="en-US" sz="2400" dirty="0">
              <a:latin typeface="Century Gothic" panose="020B0502020202020204" pitchFamily="34" charset="0"/>
            </a:endParaRPr>
          </a:p>
          <a:p>
            <a:pPr lvl="2" eaLnBrk="1" hangingPunct="1">
              <a:defRPr/>
            </a:pPr>
            <a:r>
              <a:rPr lang="en-US" sz="2400" dirty="0">
                <a:latin typeface="Century Gothic" panose="020B0502020202020204" pitchFamily="34" charset="0"/>
              </a:rPr>
              <a:t>k = Equity required rate of return</a:t>
            </a:r>
          </a:p>
          <a:p>
            <a:pPr lvl="2" eaLnBrk="1" hangingPunct="1">
              <a:defRPr/>
            </a:pPr>
            <a:r>
              <a:rPr lang="en-US" sz="2400" dirty="0">
                <a:latin typeface="Century Gothic" panose="020B0502020202020204" pitchFamily="34" charset="0"/>
              </a:rPr>
              <a:t>g = FCFE growth rate</a:t>
            </a:r>
          </a:p>
          <a:p>
            <a:pPr eaLnBrk="1" hangingPunct="1">
              <a:defRPr/>
            </a:pPr>
            <a:endParaRPr lang="en-US" sz="3200" dirty="0">
              <a:latin typeface="Century Gothic" panose="020B0502020202020204" pitchFamily="34" charset="0"/>
            </a:endParaRPr>
          </a:p>
          <a:p>
            <a:pPr eaLnBrk="1" hangingPunct="1">
              <a:defRPr/>
            </a:pPr>
            <a:r>
              <a:rPr lang="en-US" sz="3200" dirty="0">
                <a:latin typeface="Century Gothic" panose="020B0502020202020204" pitchFamily="34" charset="0"/>
              </a:rPr>
              <a:t>NOTE: g can be negative.</a:t>
            </a:r>
          </a:p>
        </p:txBody>
      </p:sp>
      <p:graphicFrame>
        <p:nvGraphicFramePr>
          <p:cNvPr id="21506" name="Content Placeholder 8"/>
          <p:cNvGraphicFramePr>
            <a:graphicFrameLocks noGrp="1" noChangeAspect="1"/>
          </p:cNvGraphicFramePr>
          <p:nvPr>
            <p:ph idx="1"/>
            <p:extLst>
              <p:ext uri="{D42A27DB-BD31-4B8C-83A1-F6EECF244321}">
                <p14:modId xmlns:p14="http://schemas.microsoft.com/office/powerpoint/2010/main" val="3689637914"/>
              </p:ext>
            </p:extLst>
          </p:nvPr>
        </p:nvGraphicFramePr>
        <p:xfrm>
          <a:off x="2063455" y="2871787"/>
          <a:ext cx="5017090" cy="1114425"/>
        </p:xfrm>
        <a:graphic>
          <a:graphicData uri="http://schemas.openxmlformats.org/presentationml/2006/ole">
            <mc:AlternateContent xmlns:mc="http://schemas.openxmlformats.org/markup-compatibility/2006">
              <mc:Choice xmlns:v="urn:schemas-microsoft-com:vml" Requires="v">
                <p:oleObj name="Equation" r:id="rId2" imgW="2057400" imgH="457200" progId="Equation.DSMT4">
                  <p:embed/>
                </p:oleObj>
              </mc:Choice>
              <mc:Fallback>
                <p:oleObj name="Equation" r:id="rId2" imgW="2057400" imgH="457200" progId="Equation.DSMT4">
                  <p:embed/>
                  <p:pic>
                    <p:nvPicPr>
                      <p:cNvPr id="21506" name="Content Placeholder 8"/>
                      <p:cNvPicPr>
                        <a:picLocks noGrp="1" noChangeAspect="1" noChangeArrowheads="1"/>
                      </p:cNvPicPr>
                      <p:nvPr/>
                    </p:nvPicPr>
                    <p:blipFill>
                      <a:blip r:embed="rId3"/>
                      <a:srcRect/>
                      <a:stretch>
                        <a:fillRect/>
                      </a:stretch>
                    </p:blipFill>
                    <p:spPr bwMode="auto">
                      <a:xfrm>
                        <a:off x="2063455" y="2871787"/>
                        <a:ext cx="5017090" cy="1114425"/>
                      </a:xfrm>
                      <a:prstGeom prst="rect">
                        <a:avLst/>
                      </a:prstGeom>
                      <a:noFill/>
                      <a:ln>
                        <a:noFill/>
                      </a:ln>
                    </p:spPr>
                  </p:pic>
                </p:oleObj>
              </mc:Fallback>
            </mc:AlternateContent>
          </a:graphicData>
        </a:graphic>
      </p:graphicFrame>
      <p:sp>
        <p:nvSpPr>
          <p:cNvPr id="21507" name="Rectangle 4"/>
          <p:cNvSpPr>
            <a:spLocks noGrp="1" noChangeArrowheads="1"/>
          </p:cNvSpPr>
          <p:nvPr>
            <p:ph type="title"/>
          </p:nvPr>
        </p:nvSpPr>
        <p:spPr/>
        <p:txBody>
          <a:bodyPr lIns="90488" tIns="44450" rIns="90488" bIns="44450" anchorCtr="1">
            <a:normAutofit/>
          </a:bodyPr>
          <a:lstStyle/>
          <a:p>
            <a:r>
              <a:rPr lang="en-US" altLang="en-US" sz="4000" dirty="0"/>
              <a:t>Constant Growth </a:t>
            </a:r>
            <a:r>
              <a:rPr lang="en-US" altLang="en-US" sz="4000" dirty="0">
                <a:solidFill>
                  <a:sysClr val="windowText" lastClr="000000"/>
                </a:solidFill>
              </a:rPr>
              <a:t>FCFE</a:t>
            </a:r>
            <a:endParaRPr lang="en-US" altLang="en-US" sz="4000" dirty="0"/>
          </a:p>
        </p:txBody>
      </p:sp>
    </p:spTree>
    <p:extLst>
      <p:ext uri="{BB962C8B-B14F-4D97-AF65-F5344CB8AC3E}">
        <p14:creationId xmlns:p14="http://schemas.microsoft.com/office/powerpoint/2010/main" val="13083415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a:r>
              <a:rPr lang="en-US" dirty="0"/>
              <a:t>Mixed Model Strategy</a:t>
            </a:r>
          </a:p>
        </p:txBody>
      </p:sp>
      <p:sp>
        <p:nvSpPr>
          <p:cNvPr id="178179" name="Rectangle 3"/>
          <p:cNvSpPr>
            <a:spLocks noGrp="1" noChangeArrowheads="1"/>
          </p:cNvSpPr>
          <p:nvPr>
            <p:ph type="body" idx="1"/>
          </p:nvPr>
        </p:nvSpPr>
        <p:spPr/>
        <p:txBody>
          <a:bodyPr>
            <a:normAutofit lnSpcReduction="10000"/>
          </a:bodyPr>
          <a:lstStyle/>
          <a:p>
            <a:pPr marL="0" indent="0">
              <a:buNone/>
            </a:pPr>
            <a:r>
              <a:rPr lang="en-US" sz="3200" dirty="0"/>
              <a:t>Typically the growth in FCFE is more complicated:</a:t>
            </a:r>
          </a:p>
          <a:p>
            <a:endParaRPr lang="en-US" sz="3200" dirty="0"/>
          </a:p>
          <a:p>
            <a:pPr lvl="1"/>
            <a:r>
              <a:rPr lang="en-US" dirty="0"/>
              <a:t>Short Term Prediction/Horizon</a:t>
            </a:r>
          </a:p>
          <a:p>
            <a:pPr lvl="1"/>
            <a:r>
              <a:rPr lang="en-US" dirty="0"/>
              <a:t>Long Term Prediction/Horizon</a:t>
            </a:r>
          </a:p>
          <a:p>
            <a:pPr lvl="1"/>
            <a:endParaRPr lang="en-US" dirty="0"/>
          </a:p>
          <a:p>
            <a:pPr lvl="1"/>
            <a:endParaRPr lang="en-US" dirty="0"/>
          </a:p>
          <a:p>
            <a:pPr lvl="1"/>
            <a:endParaRPr lang="en-US" dirty="0"/>
          </a:p>
          <a:p>
            <a:pPr lvl="1"/>
            <a:endParaRPr lang="en-US" dirty="0"/>
          </a:p>
          <a:p>
            <a:pPr>
              <a:buFont typeface="Wingdings" pitchFamily="2" charset="2"/>
              <a:buNone/>
            </a:pPr>
            <a:r>
              <a:rPr lang="en-US" dirty="0"/>
              <a:t>		              </a:t>
            </a:r>
            <a:r>
              <a:rPr lang="en-US" sz="2400" dirty="0"/>
              <a:t>Short Term	       Long Term</a:t>
            </a:r>
            <a:endParaRPr lang="en-US" dirty="0"/>
          </a:p>
          <a:p>
            <a:pPr lvl="1"/>
            <a:endParaRPr lang="en-US" dirty="0"/>
          </a:p>
        </p:txBody>
      </p:sp>
      <p:sp>
        <p:nvSpPr>
          <p:cNvPr id="178180" name="Line 4"/>
          <p:cNvSpPr>
            <a:spLocks noChangeShapeType="1"/>
          </p:cNvSpPr>
          <p:nvPr/>
        </p:nvSpPr>
        <p:spPr bwMode="auto">
          <a:xfrm>
            <a:off x="2209800" y="4419600"/>
            <a:ext cx="3657600" cy="1588"/>
          </a:xfrm>
          <a:prstGeom prst="line">
            <a:avLst/>
          </a:prstGeom>
          <a:noFill/>
          <a:ln w="28575">
            <a:solidFill>
              <a:schemeClr val="tx1"/>
            </a:solidFill>
            <a:round/>
            <a:headEnd type="none" w="sm" len="sm"/>
            <a:tailEnd type="none" w="sm" len="sm"/>
          </a:ln>
          <a:effectLst/>
        </p:spPr>
        <p:txBody>
          <a:bodyPr/>
          <a:lstStyle/>
          <a:p>
            <a:endParaRPr lang="en-US"/>
          </a:p>
        </p:txBody>
      </p:sp>
      <p:sp>
        <p:nvSpPr>
          <p:cNvPr id="178181" name="Line 5"/>
          <p:cNvSpPr>
            <a:spLocks noChangeShapeType="1"/>
          </p:cNvSpPr>
          <p:nvPr/>
        </p:nvSpPr>
        <p:spPr bwMode="auto">
          <a:xfrm>
            <a:off x="31242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2" name="Line 6"/>
          <p:cNvSpPr>
            <a:spLocks noChangeShapeType="1"/>
          </p:cNvSpPr>
          <p:nvPr/>
        </p:nvSpPr>
        <p:spPr bwMode="auto">
          <a:xfrm>
            <a:off x="22098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3" name="Line 7"/>
          <p:cNvSpPr>
            <a:spLocks noChangeShapeType="1"/>
          </p:cNvSpPr>
          <p:nvPr/>
        </p:nvSpPr>
        <p:spPr bwMode="auto">
          <a:xfrm>
            <a:off x="40386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4" name="Line 8"/>
          <p:cNvSpPr>
            <a:spLocks noChangeShapeType="1"/>
          </p:cNvSpPr>
          <p:nvPr/>
        </p:nvSpPr>
        <p:spPr bwMode="auto">
          <a:xfrm>
            <a:off x="31242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5" name="Line 9"/>
          <p:cNvSpPr>
            <a:spLocks noChangeShapeType="1"/>
          </p:cNvSpPr>
          <p:nvPr/>
        </p:nvSpPr>
        <p:spPr bwMode="auto">
          <a:xfrm>
            <a:off x="49530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6" name="Line 10"/>
          <p:cNvSpPr>
            <a:spLocks noChangeShapeType="1"/>
          </p:cNvSpPr>
          <p:nvPr/>
        </p:nvSpPr>
        <p:spPr bwMode="auto">
          <a:xfrm>
            <a:off x="40386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7" name="Line 11"/>
          <p:cNvSpPr>
            <a:spLocks noChangeShapeType="1"/>
          </p:cNvSpPr>
          <p:nvPr/>
        </p:nvSpPr>
        <p:spPr bwMode="auto">
          <a:xfrm>
            <a:off x="58674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8" name="Line 12"/>
          <p:cNvSpPr>
            <a:spLocks noChangeShapeType="1"/>
          </p:cNvSpPr>
          <p:nvPr/>
        </p:nvSpPr>
        <p:spPr bwMode="auto">
          <a:xfrm>
            <a:off x="49530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9" name="Line 13"/>
          <p:cNvSpPr>
            <a:spLocks noChangeShapeType="1"/>
          </p:cNvSpPr>
          <p:nvPr/>
        </p:nvSpPr>
        <p:spPr bwMode="auto">
          <a:xfrm>
            <a:off x="58674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90" name="Text Box 14"/>
          <p:cNvSpPr txBox="1">
            <a:spLocks noChangeArrowheads="1"/>
          </p:cNvSpPr>
          <p:nvPr/>
        </p:nvSpPr>
        <p:spPr bwMode="auto">
          <a:xfrm>
            <a:off x="20574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0</a:t>
            </a:r>
          </a:p>
        </p:txBody>
      </p:sp>
      <p:sp>
        <p:nvSpPr>
          <p:cNvPr id="178191" name="Text Box 15"/>
          <p:cNvSpPr txBox="1">
            <a:spLocks noChangeArrowheads="1"/>
          </p:cNvSpPr>
          <p:nvPr/>
        </p:nvSpPr>
        <p:spPr bwMode="auto">
          <a:xfrm>
            <a:off x="29718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1</a:t>
            </a:r>
          </a:p>
        </p:txBody>
      </p:sp>
      <p:sp>
        <p:nvSpPr>
          <p:cNvPr id="178192" name="Text Box 16"/>
          <p:cNvSpPr txBox="1">
            <a:spLocks noChangeArrowheads="1"/>
          </p:cNvSpPr>
          <p:nvPr/>
        </p:nvSpPr>
        <p:spPr bwMode="auto">
          <a:xfrm>
            <a:off x="38862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2</a:t>
            </a:r>
          </a:p>
        </p:txBody>
      </p:sp>
      <p:sp>
        <p:nvSpPr>
          <p:cNvPr id="178193" name="Text Box 17"/>
          <p:cNvSpPr txBox="1">
            <a:spLocks noChangeArrowheads="1"/>
          </p:cNvSpPr>
          <p:nvPr/>
        </p:nvSpPr>
        <p:spPr bwMode="auto">
          <a:xfrm>
            <a:off x="48006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3</a:t>
            </a:r>
          </a:p>
        </p:txBody>
      </p:sp>
      <p:sp>
        <p:nvSpPr>
          <p:cNvPr id="178194" name="Text Box 18"/>
          <p:cNvSpPr txBox="1">
            <a:spLocks noChangeArrowheads="1"/>
          </p:cNvSpPr>
          <p:nvPr/>
        </p:nvSpPr>
        <p:spPr bwMode="auto">
          <a:xfrm>
            <a:off x="57150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dirty="0"/>
              <a:t>4</a:t>
            </a:r>
          </a:p>
        </p:txBody>
      </p:sp>
      <p:sp>
        <p:nvSpPr>
          <p:cNvPr id="178195" name="Text Box 19"/>
          <p:cNvSpPr txBox="1">
            <a:spLocks noChangeArrowheads="1"/>
          </p:cNvSpPr>
          <p:nvPr/>
        </p:nvSpPr>
        <p:spPr bwMode="auto">
          <a:xfrm>
            <a:off x="1799440" y="4572000"/>
            <a:ext cx="9906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 </a:t>
            </a:r>
            <a:r>
              <a:rPr lang="en-US" baseline="-25000" dirty="0"/>
              <a:t>0</a:t>
            </a:r>
          </a:p>
        </p:txBody>
      </p:sp>
      <p:sp>
        <p:nvSpPr>
          <p:cNvPr id="178196" name="Text Box 20"/>
          <p:cNvSpPr txBox="1">
            <a:spLocks noChangeArrowheads="1"/>
          </p:cNvSpPr>
          <p:nvPr/>
        </p:nvSpPr>
        <p:spPr bwMode="auto">
          <a:xfrm>
            <a:off x="2704815" y="4588778"/>
            <a:ext cx="991171"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 </a:t>
            </a:r>
            <a:r>
              <a:rPr lang="en-US" baseline="-25000" dirty="0"/>
              <a:t>1</a:t>
            </a:r>
          </a:p>
        </p:txBody>
      </p:sp>
      <p:sp>
        <p:nvSpPr>
          <p:cNvPr id="178197" name="Text Box 21"/>
          <p:cNvSpPr txBox="1">
            <a:spLocks noChangeArrowheads="1"/>
          </p:cNvSpPr>
          <p:nvPr/>
        </p:nvSpPr>
        <p:spPr bwMode="auto">
          <a:xfrm>
            <a:off x="3664466" y="4588778"/>
            <a:ext cx="991171"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 </a:t>
            </a:r>
            <a:r>
              <a:rPr lang="en-US" baseline="-25000" dirty="0"/>
              <a:t>2</a:t>
            </a:r>
          </a:p>
        </p:txBody>
      </p:sp>
      <p:sp>
        <p:nvSpPr>
          <p:cNvPr id="178198" name="Text Box 22"/>
          <p:cNvSpPr txBox="1">
            <a:spLocks noChangeArrowheads="1"/>
          </p:cNvSpPr>
          <p:nvPr/>
        </p:nvSpPr>
        <p:spPr bwMode="auto">
          <a:xfrm>
            <a:off x="5487989" y="4572000"/>
            <a:ext cx="1105183"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4</a:t>
            </a:r>
          </a:p>
        </p:txBody>
      </p:sp>
      <p:sp>
        <p:nvSpPr>
          <p:cNvPr id="178199" name="Text Box 23"/>
          <p:cNvSpPr txBox="1">
            <a:spLocks noChangeArrowheads="1"/>
          </p:cNvSpPr>
          <p:nvPr/>
        </p:nvSpPr>
        <p:spPr bwMode="auto">
          <a:xfrm>
            <a:off x="4544004" y="4572000"/>
            <a:ext cx="912812"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3</a:t>
            </a:r>
          </a:p>
        </p:txBody>
      </p:sp>
      <p:sp>
        <p:nvSpPr>
          <p:cNvPr id="178205" name="Line 29"/>
          <p:cNvSpPr>
            <a:spLocks noChangeShapeType="1"/>
          </p:cNvSpPr>
          <p:nvPr/>
        </p:nvSpPr>
        <p:spPr bwMode="auto">
          <a:xfrm>
            <a:off x="5867400" y="4419600"/>
            <a:ext cx="990600" cy="1588"/>
          </a:xfrm>
          <a:prstGeom prst="line">
            <a:avLst/>
          </a:prstGeom>
          <a:noFill/>
          <a:ln w="28575" cap="rnd">
            <a:solidFill>
              <a:schemeClr val="tx1"/>
            </a:solidFill>
            <a:prstDash val="sysDot"/>
            <a:round/>
            <a:headEnd type="none" w="sm" len="sm"/>
            <a:tailEnd type="none" w="sm" len="sm"/>
          </a:ln>
          <a:effectLst/>
        </p:spPr>
        <p:txBody>
          <a:bodyPr/>
          <a:lstStyle/>
          <a:p>
            <a:endParaRPr lang="en-US"/>
          </a:p>
        </p:txBody>
      </p:sp>
      <p:sp>
        <p:nvSpPr>
          <p:cNvPr id="178206" name="AutoShape 30"/>
          <p:cNvSpPr>
            <a:spLocks/>
          </p:cNvSpPr>
          <p:nvPr/>
        </p:nvSpPr>
        <p:spPr bwMode="auto">
          <a:xfrm rot="16200000">
            <a:off x="4038600" y="3810000"/>
            <a:ext cx="228600" cy="2514600"/>
          </a:xfrm>
          <a:prstGeom prst="leftBrace">
            <a:avLst>
              <a:gd name="adj1" fmla="val 132517"/>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178207" name="AutoShape 31"/>
          <p:cNvSpPr>
            <a:spLocks/>
          </p:cNvSpPr>
          <p:nvPr/>
        </p:nvSpPr>
        <p:spPr bwMode="auto">
          <a:xfrm rot="16200000">
            <a:off x="6362700" y="4000500"/>
            <a:ext cx="228600" cy="2133600"/>
          </a:xfrm>
          <a:prstGeom prst="leftBrace">
            <a:avLst>
              <a:gd name="adj1" fmla="val 86290"/>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178208" name="Line 32"/>
          <p:cNvSpPr>
            <a:spLocks noChangeShapeType="1"/>
          </p:cNvSpPr>
          <p:nvPr/>
        </p:nvSpPr>
        <p:spPr bwMode="auto">
          <a:xfrm>
            <a:off x="5410200" y="3962400"/>
            <a:ext cx="0" cy="167640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186826888"/>
      </p:ext>
    </p:extLst>
  </p:cSld>
  <p:clrMapOvr>
    <a:masterClrMapping/>
  </p:clrMapOvr>
  <p:transition spd="med">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gn="ctr"/>
            <a:r>
              <a:rPr lang="en-US" dirty="0"/>
              <a:t>Mixed Model: Short Term</a:t>
            </a:r>
          </a:p>
        </p:txBody>
      </p:sp>
      <p:sp>
        <p:nvSpPr>
          <p:cNvPr id="179203" name="Rectangle 3"/>
          <p:cNvSpPr>
            <a:spLocks noGrp="1" noChangeArrowheads="1"/>
          </p:cNvSpPr>
          <p:nvPr>
            <p:ph type="body" idx="1"/>
          </p:nvPr>
        </p:nvSpPr>
        <p:spPr/>
        <p:txBody>
          <a:bodyPr>
            <a:normAutofit/>
          </a:bodyPr>
          <a:lstStyle/>
          <a:p>
            <a:r>
              <a:rPr lang="en-US" dirty="0"/>
              <a:t>Period over which we </a:t>
            </a:r>
            <a:r>
              <a:rPr lang="en-US" i="1" u="sng" dirty="0"/>
              <a:t>can</a:t>
            </a:r>
            <a:r>
              <a:rPr lang="en-US" dirty="0"/>
              <a:t> reasonably estimate the expected FCFE:</a:t>
            </a:r>
          </a:p>
          <a:p>
            <a:endParaRPr lang="en-US" dirty="0"/>
          </a:p>
          <a:p>
            <a:pPr lvl="1"/>
            <a:r>
              <a:rPr lang="en-US" dirty="0"/>
              <a:t>As specific dollar amounts, or</a:t>
            </a:r>
          </a:p>
          <a:p>
            <a:pPr lvl="2"/>
            <a:r>
              <a:rPr lang="en-US" dirty="0"/>
              <a:t>E.g., $4.00   $4.15   $4.25   $4.90 (in millions)</a:t>
            </a:r>
          </a:p>
          <a:p>
            <a:pPr lvl="2"/>
            <a:endParaRPr lang="en-US" dirty="0"/>
          </a:p>
          <a:p>
            <a:pPr lvl="1"/>
            <a:r>
              <a:rPr lang="en-US" dirty="0"/>
              <a:t>As subject to some growth forecast</a:t>
            </a:r>
          </a:p>
          <a:p>
            <a:pPr lvl="2"/>
            <a:r>
              <a:rPr lang="en-US" dirty="0"/>
              <a:t>E.g., $4.00 growing at 10% for 4 years</a:t>
            </a:r>
          </a:p>
          <a:p>
            <a:pPr lvl="2"/>
            <a:endParaRPr lang="en-US" dirty="0"/>
          </a:p>
        </p:txBody>
      </p:sp>
    </p:spTree>
    <p:extLst>
      <p:ext uri="{BB962C8B-B14F-4D97-AF65-F5344CB8AC3E}">
        <p14:creationId xmlns:p14="http://schemas.microsoft.com/office/powerpoint/2010/main" val="127235184"/>
      </p:ext>
    </p:extLst>
  </p:cSld>
  <p:clrMapOvr>
    <a:masterClrMapping/>
  </p:clrMapOvr>
  <p:transition spd="med">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ctr"/>
            <a:r>
              <a:rPr lang="en-US" dirty="0"/>
              <a:t>Mixed Model: Long Term</a:t>
            </a:r>
          </a:p>
        </p:txBody>
      </p:sp>
      <p:sp>
        <p:nvSpPr>
          <p:cNvPr id="183299" name="Rectangle 3"/>
          <p:cNvSpPr>
            <a:spLocks noGrp="1" noChangeArrowheads="1"/>
          </p:cNvSpPr>
          <p:nvPr>
            <p:ph type="body" idx="1"/>
          </p:nvPr>
        </p:nvSpPr>
        <p:spPr/>
        <p:txBody>
          <a:bodyPr>
            <a:normAutofit/>
          </a:bodyPr>
          <a:lstStyle/>
          <a:p>
            <a:r>
              <a:rPr lang="en-US" dirty="0"/>
              <a:t>Period over which we </a:t>
            </a:r>
            <a:r>
              <a:rPr lang="en-US" i="1" u="sng" dirty="0"/>
              <a:t>cannot</a:t>
            </a:r>
            <a:r>
              <a:rPr lang="en-US" dirty="0"/>
              <a:t> predict FCFE.</a:t>
            </a:r>
          </a:p>
          <a:p>
            <a:endParaRPr lang="en-US" dirty="0"/>
          </a:p>
          <a:p>
            <a:r>
              <a:rPr lang="en-US" dirty="0"/>
              <a:t>We cannot ignore the long term, </a:t>
            </a:r>
          </a:p>
          <a:p>
            <a:pPr lvl="1"/>
            <a:r>
              <a:rPr lang="en-US" dirty="0"/>
              <a:t>For many firms the long term provides much of the value of the firm.</a:t>
            </a:r>
          </a:p>
          <a:p>
            <a:pPr lvl="2"/>
            <a:r>
              <a:rPr lang="en-US" sz="2000" dirty="0"/>
              <a:t>NOTE: The more value is derived from the future, the harder to use the FCFE as a method.</a:t>
            </a:r>
          </a:p>
        </p:txBody>
      </p:sp>
    </p:spTree>
    <p:extLst>
      <p:ext uri="{BB962C8B-B14F-4D97-AF65-F5344CB8AC3E}">
        <p14:creationId xmlns:p14="http://schemas.microsoft.com/office/powerpoint/2010/main" val="490265645"/>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36FE1-D03D-4418-A8F9-2DEA882DA4FF}"/>
              </a:ext>
            </a:extLst>
          </p:cNvPr>
          <p:cNvSpPr>
            <a:spLocks noGrp="1"/>
          </p:cNvSpPr>
          <p:nvPr>
            <p:ph type="body" idx="1"/>
          </p:nvPr>
        </p:nvSpPr>
        <p:spPr/>
        <p:txBody>
          <a:bodyPr>
            <a:normAutofit fontScale="92500"/>
          </a:bodyPr>
          <a:lstStyle/>
          <a:p>
            <a:pPr marL="742950" indent="-742950">
              <a:lnSpc>
                <a:spcPct val="150000"/>
              </a:lnSpc>
              <a:buFont typeface="+mj-lt"/>
              <a:buAutoNum type="arabicPeriod"/>
            </a:pPr>
            <a:r>
              <a:rPr lang="en-US" dirty="0"/>
              <a:t>Determine Initial FCFE</a:t>
            </a:r>
          </a:p>
          <a:p>
            <a:pPr marL="742950" indent="-742950">
              <a:lnSpc>
                <a:spcPct val="150000"/>
              </a:lnSpc>
              <a:buFont typeface="+mj-lt"/>
              <a:buAutoNum type="arabicPeriod"/>
            </a:pPr>
            <a:r>
              <a:rPr lang="en-US" dirty="0"/>
              <a:t>Estimate ST Growth Pattern</a:t>
            </a:r>
          </a:p>
          <a:p>
            <a:pPr marL="742950" indent="-742950">
              <a:lnSpc>
                <a:spcPct val="150000"/>
              </a:lnSpc>
              <a:buFont typeface="+mj-lt"/>
              <a:buAutoNum type="arabicPeriod"/>
            </a:pPr>
            <a:r>
              <a:rPr lang="en-US" dirty="0"/>
              <a:t>Forecast ST FCFE</a:t>
            </a:r>
          </a:p>
          <a:p>
            <a:pPr marL="742950" indent="-742950">
              <a:lnSpc>
                <a:spcPct val="150000"/>
              </a:lnSpc>
              <a:buFont typeface="+mj-lt"/>
              <a:buAutoNum type="arabicPeriod"/>
            </a:pPr>
            <a:r>
              <a:rPr lang="en-US" dirty="0"/>
              <a:t>Estimate Terminal Value (TV)</a:t>
            </a:r>
          </a:p>
          <a:p>
            <a:pPr marL="742950" indent="-742950">
              <a:lnSpc>
                <a:spcPct val="150000"/>
              </a:lnSpc>
              <a:buFont typeface="+mj-lt"/>
              <a:buAutoNum type="arabicPeriod"/>
            </a:pPr>
            <a:r>
              <a:rPr lang="en-US" dirty="0"/>
              <a:t>Estimate Discount Rate</a:t>
            </a:r>
          </a:p>
          <a:p>
            <a:pPr marL="742950" indent="-742950">
              <a:lnSpc>
                <a:spcPct val="150000"/>
              </a:lnSpc>
              <a:buFont typeface="+mj-lt"/>
              <a:buAutoNum type="arabicPeriod"/>
            </a:pPr>
            <a:r>
              <a:rPr lang="en-US" dirty="0"/>
              <a:t>Calculate PV of FCFE</a:t>
            </a:r>
          </a:p>
        </p:txBody>
      </p:sp>
      <p:sp>
        <p:nvSpPr>
          <p:cNvPr id="3" name="Title 2">
            <a:extLst>
              <a:ext uri="{FF2B5EF4-FFF2-40B4-BE49-F238E27FC236}">
                <a16:creationId xmlns:a16="http://schemas.microsoft.com/office/drawing/2014/main" id="{883120B5-E6A0-4BC5-8599-7E97F3865DBE}"/>
              </a:ext>
            </a:extLst>
          </p:cNvPr>
          <p:cNvSpPr>
            <a:spLocks noGrp="1"/>
          </p:cNvSpPr>
          <p:nvPr>
            <p:ph type="title"/>
          </p:nvPr>
        </p:nvSpPr>
        <p:spPr/>
        <p:txBody>
          <a:bodyPr>
            <a:normAutofit/>
          </a:bodyPr>
          <a:lstStyle/>
          <a:p>
            <a:r>
              <a:rPr lang="en-US" dirty="0"/>
              <a:t>FCFE Steps</a:t>
            </a:r>
          </a:p>
        </p:txBody>
      </p:sp>
    </p:spTree>
    <p:extLst>
      <p:ext uri="{BB962C8B-B14F-4D97-AF65-F5344CB8AC3E}">
        <p14:creationId xmlns:p14="http://schemas.microsoft.com/office/powerpoint/2010/main" val="42579912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ctr">
              <a:lnSpc>
                <a:spcPct val="90000"/>
              </a:lnSpc>
            </a:pPr>
            <a:r>
              <a:rPr lang="en-US" dirty="0"/>
              <a:t>The Long Term Solution</a:t>
            </a:r>
          </a:p>
        </p:txBody>
      </p:sp>
      <p:sp>
        <p:nvSpPr>
          <p:cNvPr id="184323" name="Rectangle 3"/>
          <p:cNvSpPr>
            <a:spLocks noGrp="1" noChangeArrowheads="1"/>
          </p:cNvSpPr>
          <p:nvPr>
            <p:ph type="body" idx="1"/>
          </p:nvPr>
        </p:nvSpPr>
        <p:spPr/>
        <p:txBody>
          <a:bodyPr>
            <a:normAutofit/>
          </a:bodyPr>
          <a:lstStyle/>
          <a:p>
            <a:pPr>
              <a:lnSpc>
                <a:spcPct val="90000"/>
              </a:lnSpc>
            </a:pPr>
            <a:r>
              <a:rPr lang="en-US" dirty="0"/>
              <a:t>Estimate the long term FCFE as growing at a reasonable, constant growth rate.</a:t>
            </a:r>
          </a:p>
          <a:p>
            <a:pPr>
              <a:lnSpc>
                <a:spcPct val="90000"/>
              </a:lnSpc>
            </a:pPr>
            <a:endParaRPr lang="en-US" dirty="0"/>
          </a:p>
          <a:p>
            <a:pPr lvl="1">
              <a:lnSpc>
                <a:spcPct val="90000"/>
              </a:lnSpc>
            </a:pPr>
            <a:r>
              <a:rPr lang="en-US" dirty="0"/>
              <a:t>Estimate as constant or growing perpetuity.</a:t>
            </a:r>
          </a:p>
          <a:p>
            <a:pPr lvl="1">
              <a:lnSpc>
                <a:spcPct val="90000"/>
              </a:lnSpc>
            </a:pPr>
            <a:endParaRPr lang="en-US" dirty="0"/>
          </a:p>
          <a:p>
            <a:pPr lvl="1">
              <a:lnSpc>
                <a:spcPct val="90000"/>
              </a:lnSpc>
            </a:pPr>
            <a:r>
              <a:rPr lang="en-US" dirty="0"/>
              <a:t>Infinite growth rate cannot be very large.</a:t>
            </a:r>
          </a:p>
          <a:p>
            <a:pPr lvl="1">
              <a:lnSpc>
                <a:spcPct val="90000"/>
              </a:lnSpc>
            </a:pPr>
            <a:endParaRPr lang="en-US" dirty="0"/>
          </a:p>
          <a:p>
            <a:pPr lvl="1">
              <a:lnSpc>
                <a:spcPct val="90000"/>
              </a:lnSpc>
            </a:pPr>
            <a:r>
              <a:rPr lang="en-US" dirty="0"/>
              <a:t>One good estimate is the long term growth for the economy, perhaps 3 or 4%.</a:t>
            </a:r>
          </a:p>
          <a:p>
            <a:pPr lvl="1">
              <a:lnSpc>
                <a:spcPct val="90000"/>
              </a:lnSpc>
            </a:pPr>
            <a:endParaRPr lang="en-US" dirty="0"/>
          </a:p>
        </p:txBody>
      </p:sp>
    </p:spTree>
    <p:extLst>
      <p:ext uri="{BB962C8B-B14F-4D97-AF65-F5344CB8AC3E}">
        <p14:creationId xmlns:p14="http://schemas.microsoft.com/office/powerpoint/2010/main" val="1838956330"/>
      </p:ext>
    </p:extLst>
  </p:cSld>
  <p:clrMapOvr>
    <a:masterClrMapping/>
  </p:clrMapOvr>
  <p:transition spd="med">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en-US" dirty="0"/>
              <a:t>Calculations</a:t>
            </a:r>
          </a:p>
        </p:txBody>
      </p:sp>
      <p:sp>
        <p:nvSpPr>
          <p:cNvPr id="185347" name="Rectangle 3"/>
          <p:cNvSpPr>
            <a:spLocks noGrp="1" noChangeArrowheads="1"/>
          </p:cNvSpPr>
          <p:nvPr>
            <p:ph type="body" idx="1"/>
          </p:nvPr>
        </p:nvSpPr>
        <p:spPr/>
        <p:txBody>
          <a:bodyPr>
            <a:normAutofit lnSpcReduction="10000"/>
          </a:bodyPr>
          <a:lstStyle/>
          <a:p>
            <a:pPr marL="590550" indent="-533400">
              <a:buFont typeface="Wingdings" pitchFamily="2" charset="2"/>
              <a:buAutoNum type="arabicParenR"/>
            </a:pPr>
            <a:r>
              <a:rPr lang="en-US" sz="3200" dirty="0"/>
              <a:t>Value of the short term FCFE is PV of the individual FCFE.</a:t>
            </a:r>
          </a:p>
          <a:p>
            <a:pPr marL="590550" indent="-533400">
              <a:buFont typeface="Wingdings" pitchFamily="2" charset="2"/>
              <a:buAutoNum type="arabicParenR"/>
            </a:pPr>
            <a:endParaRPr lang="en-US" sz="3200" dirty="0"/>
          </a:p>
          <a:p>
            <a:pPr marL="590550" indent="-533400">
              <a:buFont typeface="Wingdings" pitchFamily="2" charset="2"/>
              <a:buNone/>
            </a:pPr>
            <a:r>
              <a:rPr lang="en-US" sz="3200" dirty="0"/>
              <a:t>2)	Value of the long term FCFE as a </a:t>
            </a:r>
            <a:r>
              <a:rPr lang="en-US" sz="3200" i="1" u="sng" dirty="0"/>
              <a:t>delayed</a:t>
            </a:r>
            <a:r>
              <a:rPr lang="en-US" sz="3200" dirty="0"/>
              <a:t> growing perpetuity.</a:t>
            </a:r>
          </a:p>
          <a:p>
            <a:pPr marL="971550" lvl="1" indent="-457200"/>
            <a:r>
              <a:rPr lang="en-US" sz="2600" dirty="0"/>
              <a:t>NOTE: It is a </a:t>
            </a:r>
            <a:r>
              <a:rPr lang="en-US" sz="2600" i="1" dirty="0"/>
              <a:t>delayed</a:t>
            </a:r>
            <a:r>
              <a:rPr lang="en-US" sz="2600" dirty="0"/>
              <a:t> growing perpetuity because the long term </a:t>
            </a:r>
            <a:r>
              <a:rPr lang="en-US" dirty="0"/>
              <a:t>FCFE</a:t>
            </a:r>
            <a:r>
              <a:rPr lang="en-US" sz="2600" dirty="0"/>
              <a:t> do not begin until after the short term </a:t>
            </a:r>
            <a:r>
              <a:rPr lang="en-US" dirty="0"/>
              <a:t>FCFE</a:t>
            </a:r>
            <a:r>
              <a:rPr lang="en-US" sz="2600" dirty="0"/>
              <a:t> end. </a:t>
            </a:r>
          </a:p>
          <a:p>
            <a:pPr marL="971550" lvl="1" indent="-457200"/>
            <a:endParaRPr lang="en-US" sz="2600" dirty="0"/>
          </a:p>
          <a:p>
            <a:pPr marL="590550" indent="-533400">
              <a:buFont typeface="Wingdings" pitchFamily="2" charset="2"/>
              <a:buNone/>
            </a:pPr>
            <a:r>
              <a:rPr lang="en-US" sz="3200" dirty="0"/>
              <a:t>3)	Equity = </a:t>
            </a:r>
            <a:r>
              <a:rPr lang="en-US" sz="3200" dirty="0" err="1"/>
              <a:t>PV</a:t>
            </a:r>
            <a:r>
              <a:rPr lang="en-US" sz="3200" baseline="-25000" dirty="0" err="1"/>
              <a:t>short</a:t>
            </a:r>
            <a:r>
              <a:rPr lang="en-US" sz="3200" baseline="-25000" dirty="0"/>
              <a:t> term </a:t>
            </a:r>
            <a:r>
              <a:rPr lang="en-US" sz="3200" dirty="0"/>
              <a:t>+ </a:t>
            </a:r>
            <a:r>
              <a:rPr lang="en-US" sz="3200" dirty="0" err="1"/>
              <a:t>PV</a:t>
            </a:r>
            <a:r>
              <a:rPr lang="en-US" sz="3200" baseline="-25000" dirty="0" err="1"/>
              <a:t>long</a:t>
            </a:r>
            <a:r>
              <a:rPr lang="en-US" sz="3200" baseline="-25000" dirty="0"/>
              <a:t> term</a:t>
            </a:r>
          </a:p>
        </p:txBody>
      </p:sp>
    </p:spTree>
    <p:extLst>
      <p:ext uri="{BB962C8B-B14F-4D97-AF65-F5344CB8AC3E}">
        <p14:creationId xmlns:p14="http://schemas.microsoft.com/office/powerpoint/2010/main" val="1429569632"/>
      </p:ext>
    </p:extLst>
  </p:cSld>
  <p:clrMapOvr>
    <a:masterClrMapping/>
  </p:clrMapOvr>
  <p:transition spd="med">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en-US" dirty="0"/>
              <a:t>Mixed Model Example </a:t>
            </a:r>
          </a:p>
        </p:txBody>
      </p:sp>
      <p:sp>
        <p:nvSpPr>
          <p:cNvPr id="186371" name="Rectangle 3"/>
          <p:cNvSpPr>
            <a:spLocks noGrp="1" noChangeArrowheads="1"/>
          </p:cNvSpPr>
          <p:nvPr>
            <p:ph type="body" idx="1"/>
          </p:nvPr>
        </p:nvSpPr>
        <p:spPr/>
        <p:txBody>
          <a:bodyPr/>
          <a:lstStyle/>
          <a:p>
            <a:r>
              <a:rPr lang="en-US" dirty="0"/>
              <a:t>EXAMPLE</a:t>
            </a:r>
          </a:p>
          <a:p>
            <a:pPr lvl="1"/>
            <a:r>
              <a:rPr lang="en-US" dirty="0"/>
              <a:t>Last year, a firm had a FCFE of $2 million. It is expected to grow at a rate of 30% for one year, 20% for the next two years, then level off to a long term growth rate of 3%. If the discount rate is 12%, what should be the price of equity?</a:t>
            </a:r>
          </a:p>
        </p:txBody>
      </p:sp>
    </p:spTree>
    <p:extLst>
      <p:ext uri="{BB962C8B-B14F-4D97-AF65-F5344CB8AC3E}">
        <p14:creationId xmlns:p14="http://schemas.microsoft.com/office/powerpoint/2010/main" val="3142378237"/>
      </p:ext>
    </p:extLst>
  </p:cSld>
  <p:clrMapOvr>
    <a:masterClrMapping/>
  </p:clrMapOvr>
  <p:transition spd="med">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ctr"/>
            <a:r>
              <a:rPr lang="en-US" dirty="0"/>
              <a:t>Mixed Model Example II</a:t>
            </a:r>
          </a:p>
        </p:txBody>
      </p:sp>
      <p:sp>
        <p:nvSpPr>
          <p:cNvPr id="187395" name="Rectangle 3"/>
          <p:cNvSpPr>
            <a:spLocks noGrp="1" noChangeArrowheads="1"/>
          </p:cNvSpPr>
          <p:nvPr>
            <p:ph type="body" idx="1"/>
          </p:nvPr>
        </p:nvSpPr>
        <p:spPr/>
        <p:txBody>
          <a:bodyPr/>
          <a:lstStyle/>
          <a:p>
            <a:r>
              <a:rPr lang="en-US" dirty="0"/>
              <a:t>Data:</a:t>
            </a:r>
          </a:p>
          <a:p>
            <a:pPr lvl="1"/>
            <a:r>
              <a:rPr lang="en-US" dirty="0"/>
              <a:t>FCFE</a:t>
            </a:r>
            <a:r>
              <a:rPr lang="en-US" baseline="-25000" dirty="0"/>
              <a:t>0</a:t>
            </a:r>
            <a:r>
              <a:rPr lang="en-US" dirty="0"/>
              <a:t> = 2</a:t>
            </a:r>
          </a:p>
          <a:p>
            <a:pPr lvl="1"/>
            <a:endParaRPr lang="en-US" dirty="0"/>
          </a:p>
          <a:p>
            <a:pPr lvl="1"/>
            <a:r>
              <a:rPr lang="en-US" dirty="0"/>
              <a:t>g</a:t>
            </a:r>
            <a:r>
              <a:rPr lang="en-US" baseline="-25000" dirty="0"/>
              <a:t>1</a:t>
            </a:r>
            <a:r>
              <a:rPr lang="en-US" dirty="0"/>
              <a:t> = 30%</a:t>
            </a:r>
          </a:p>
          <a:p>
            <a:pPr lvl="1"/>
            <a:endParaRPr lang="en-US" dirty="0"/>
          </a:p>
          <a:p>
            <a:pPr lvl="1"/>
            <a:r>
              <a:rPr lang="en-US" dirty="0"/>
              <a:t>g</a:t>
            </a:r>
            <a:r>
              <a:rPr lang="en-US" baseline="-25000" dirty="0"/>
              <a:t>2-3</a:t>
            </a:r>
            <a:r>
              <a:rPr lang="en-US" dirty="0"/>
              <a:t> = 20%</a:t>
            </a:r>
          </a:p>
          <a:p>
            <a:pPr lvl="1"/>
            <a:endParaRPr lang="en-US" dirty="0"/>
          </a:p>
          <a:p>
            <a:pPr lvl="1"/>
            <a:r>
              <a:rPr lang="en-US" dirty="0"/>
              <a:t>g</a:t>
            </a:r>
            <a:r>
              <a:rPr lang="en-US" baseline="-25000" dirty="0"/>
              <a:t>4+</a:t>
            </a:r>
            <a:r>
              <a:rPr lang="en-US" dirty="0"/>
              <a:t> = 3%</a:t>
            </a:r>
          </a:p>
          <a:p>
            <a:pPr lvl="1"/>
            <a:endParaRPr lang="en-US" dirty="0"/>
          </a:p>
          <a:p>
            <a:pPr lvl="1"/>
            <a:r>
              <a:rPr lang="en-US" dirty="0"/>
              <a:t>k = 12%</a:t>
            </a:r>
          </a:p>
        </p:txBody>
      </p:sp>
      <p:graphicFrame>
        <p:nvGraphicFramePr>
          <p:cNvPr id="2" name="Object 1"/>
          <p:cNvGraphicFramePr>
            <a:graphicFrameLocks noChangeAspect="1"/>
          </p:cNvGraphicFramePr>
          <p:nvPr>
            <p:extLst>
              <p:ext uri="{D42A27DB-BD31-4B8C-83A1-F6EECF244321}">
                <p14:modId xmlns:p14="http://schemas.microsoft.com/office/powerpoint/2010/main" val="2909873225"/>
              </p:ext>
            </p:extLst>
          </p:nvPr>
        </p:nvGraphicFramePr>
        <p:xfrm>
          <a:off x="3886200" y="4572000"/>
          <a:ext cx="3068638" cy="865188"/>
        </p:xfrm>
        <a:graphic>
          <a:graphicData uri="http://schemas.openxmlformats.org/presentationml/2006/ole">
            <mc:AlternateContent xmlns:mc="http://schemas.openxmlformats.org/markup-compatibility/2006">
              <mc:Choice xmlns:v="urn:schemas-microsoft-com:vml" Requires="v">
                <p:oleObj name="Equation" r:id="rId3" imgW="2438280" imgH="685800" progId="Equation.DSMT4">
                  <p:embed/>
                </p:oleObj>
              </mc:Choice>
              <mc:Fallback>
                <p:oleObj name="Equation" r:id="rId3" imgW="2438280" imgH="685800" progId="Equation.DSMT4">
                  <p:embed/>
                  <p:pic>
                    <p:nvPicPr>
                      <p:cNvPr id="2" name="Object 1"/>
                      <p:cNvPicPr>
                        <a:picLocks noChangeAspect="1" noChangeArrowheads="1"/>
                      </p:cNvPicPr>
                      <p:nvPr/>
                    </p:nvPicPr>
                    <p:blipFill>
                      <a:blip r:embed="rId4"/>
                      <a:srcRect/>
                      <a:stretch>
                        <a:fillRect/>
                      </a:stretch>
                    </p:blipFill>
                    <p:spPr bwMode="auto">
                      <a:xfrm>
                        <a:off x="3886200" y="4572000"/>
                        <a:ext cx="30686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8742948"/>
      </p:ext>
    </p:extLst>
  </p:cSld>
  <p:clrMapOvr>
    <a:masterClrMapping/>
  </p:clrMapOvr>
  <p:transition spd="med">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a:r>
              <a:rPr lang="en-US" dirty="0"/>
              <a:t>Mixed Model Example III</a:t>
            </a:r>
          </a:p>
        </p:txBody>
      </p:sp>
      <p:sp>
        <p:nvSpPr>
          <p:cNvPr id="188419" name="Rectangle 3"/>
          <p:cNvSpPr>
            <a:spLocks noGrp="1" noChangeArrowheads="1"/>
          </p:cNvSpPr>
          <p:nvPr>
            <p:ph type="body" idx="1"/>
          </p:nvPr>
        </p:nvSpPr>
        <p:spPr>
          <a:xfrm>
            <a:off x="228600" y="1600200"/>
            <a:ext cx="8762999" cy="4525963"/>
          </a:xfrm>
        </p:spPr>
        <p:txBody>
          <a:bodyPr>
            <a:normAutofit lnSpcReduction="10000"/>
          </a:bodyPr>
          <a:lstStyle/>
          <a:p>
            <a:r>
              <a:rPr lang="en-US" dirty="0"/>
              <a:t>Data</a:t>
            </a:r>
          </a:p>
          <a:p>
            <a:pPr lvl="1"/>
            <a:r>
              <a:rPr lang="en-US" dirty="0"/>
              <a:t>FCFE</a:t>
            </a:r>
            <a:r>
              <a:rPr lang="en-US" baseline="-25000" dirty="0"/>
              <a:t>0</a:t>
            </a:r>
            <a:r>
              <a:rPr lang="en-US" dirty="0"/>
              <a:t> = 2; g</a:t>
            </a:r>
            <a:r>
              <a:rPr lang="en-US" baseline="-25000" dirty="0"/>
              <a:t>1</a:t>
            </a:r>
            <a:r>
              <a:rPr lang="en-US" dirty="0"/>
              <a:t> = 30%; g</a:t>
            </a:r>
            <a:r>
              <a:rPr lang="en-US" baseline="-25000" dirty="0"/>
              <a:t>2-3</a:t>
            </a:r>
            <a:r>
              <a:rPr lang="en-US" dirty="0"/>
              <a:t> = 20%; g</a:t>
            </a:r>
            <a:r>
              <a:rPr lang="en-US" baseline="-25000" dirty="0"/>
              <a:t>4+</a:t>
            </a:r>
            <a:r>
              <a:rPr lang="en-US" dirty="0"/>
              <a:t> = 3%; k = 12%</a:t>
            </a:r>
          </a:p>
          <a:p>
            <a:endParaRPr lang="en-US" dirty="0"/>
          </a:p>
          <a:p>
            <a:r>
              <a:rPr lang="en-US" dirty="0"/>
              <a:t>FCFE Calculation</a:t>
            </a:r>
          </a:p>
          <a:p>
            <a:pPr>
              <a:buFont typeface="Wingdings" pitchFamily="2" charset="2"/>
              <a:buNone/>
            </a:pPr>
            <a:r>
              <a:rPr lang="en-US" sz="2400" dirty="0"/>
              <a:t>          	FCFE</a:t>
            </a:r>
            <a:r>
              <a:rPr lang="en-US" sz="2400" baseline="-25000" dirty="0"/>
              <a:t>1</a:t>
            </a:r>
            <a:r>
              <a:rPr lang="en-US" sz="2400" dirty="0"/>
              <a:t> = 2(1.30) = 2.60 </a:t>
            </a:r>
          </a:p>
          <a:p>
            <a:pPr>
              <a:buFont typeface="Wingdings" pitchFamily="2" charset="2"/>
              <a:buNone/>
            </a:pPr>
            <a:r>
              <a:rPr lang="en-US" sz="2400" dirty="0"/>
              <a:t>		FCFE</a:t>
            </a:r>
            <a:r>
              <a:rPr lang="en-US" sz="2400" baseline="-25000" dirty="0"/>
              <a:t>2</a:t>
            </a:r>
            <a:r>
              <a:rPr lang="en-US" sz="2400" dirty="0"/>
              <a:t> = 2(1.30)(1.20) = 3.12 </a:t>
            </a:r>
          </a:p>
          <a:p>
            <a:pPr>
              <a:buFont typeface="Wingdings" pitchFamily="2" charset="2"/>
              <a:buNone/>
            </a:pPr>
            <a:r>
              <a:rPr lang="en-US" sz="2400" dirty="0"/>
              <a:t>		FCFE</a:t>
            </a:r>
            <a:r>
              <a:rPr lang="en-US" sz="2400" baseline="-25000" dirty="0"/>
              <a:t>3</a:t>
            </a:r>
            <a:r>
              <a:rPr lang="en-US" sz="2400" dirty="0"/>
              <a:t> = 2(1.30)(1.20)</a:t>
            </a:r>
            <a:r>
              <a:rPr lang="en-US" sz="2400" baseline="30000" dirty="0"/>
              <a:t>2 </a:t>
            </a:r>
            <a:r>
              <a:rPr lang="en-US" sz="2400" dirty="0"/>
              <a:t>= 3.74</a:t>
            </a:r>
          </a:p>
          <a:p>
            <a:pPr>
              <a:buFont typeface="Wingdings" pitchFamily="2" charset="2"/>
              <a:buNone/>
            </a:pPr>
            <a:r>
              <a:rPr lang="en-US" sz="2400" dirty="0"/>
              <a:t>		FCFE</a:t>
            </a:r>
            <a:r>
              <a:rPr lang="en-US" sz="2400" baseline="-25000" dirty="0"/>
              <a:t>4</a:t>
            </a:r>
            <a:r>
              <a:rPr lang="en-US" sz="2400" dirty="0"/>
              <a:t> = 2(1.30)(1.20)</a:t>
            </a:r>
            <a:r>
              <a:rPr lang="en-US" sz="2400" baseline="30000" dirty="0"/>
              <a:t>2 </a:t>
            </a:r>
            <a:r>
              <a:rPr lang="en-US" sz="2400" dirty="0"/>
              <a:t>(1.03) = 3.85</a:t>
            </a:r>
          </a:p>
          <a:p>
            <a:pPr>
              <a:buFont typeface="Wingdings" pitchFamily="2" charset="2"/>
              <a:buNone/>
            </a:pPr>
            <a:r>
              <a:rPr lang="en-US" sz="2400" dirty="0"/>
              <a:t>		etc.</a:t>
            </a:r>
            <a:endParaRPr lang="en-US" sz="2400" baseline="30000" dirty="0"/>
          </a:p>
          <a:p>
            <a:pPr>
              <a:buFont typeface="Wingdings" pitchFamily="2" charset="2"/>
              <a:buNone/>
            </a:pPr>
            <a:r>
              <a:rPr lang="en-US" dirty="0"/>
              <a:t>		 </a:t>
            </a:r>
          </a:p>
        </p:txBody>
      </p:sp>
      <p:sp>
        <p:nvSpPr>
          <p:cNvPr id="188421" name="Rectangle 5"/>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Tree>
    <p:extLst>
      <p:ext uri="{BB962C8B-B14F-4D97-AF65-F5344CB8AC3E}">
        <p14:creationId xmlns:p14="http://schemas.microsoft.com/office/powerpoint/2010/main" val="3671963253"/>
      </p:ext>
    </p:extLst>
  </p:cSld>
  <p:clrMapOvr>
    <a:masterClrMapping/>
  </p:clrMapOvr>
  <p:transition spd="med">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a:r>
              <a:rPr lang="en-US" dirty="0"/>
              <a:t>Mixed Model Example IV</a:t>
            </a:r>
          </a:p>
        </p:txBody>
      </p:sp>
      <p:sp>
        <p:nvSpPr>
          <p:cNvPr id="230403" name="Rectangle 3"/>
          <p:cNvSpPr>
            <a:spLocks noGrp="1" noChangeArrowheads="1"/>
          </p:cNvSpPr>
          <p:nvPr>
            <p:ph type="body" idx="1"/>
          </p:nvPr>
        </p:nvSpPr>
        <p:spPr/>
        <p:txBody>
          <a:bodyPr/>
          <a:lstStyle/>
          <a:p>
            <a:r>
              <a:rPr lang="en-US" dirty="0"/>
              <a:t>The Timeline</a:t>
            </a:r>
          </a:p>
          <a:p>
            <a:endParaRPr lang="en-US" dirty="0"/>
          </a:p>
          <a:p>
            <a:endParaRPr lang="en-US" dirty="0"/>
          </a:p>
          <a:p>
            <a:endParaRPr lang="en-US" dirty="0"/>
          </a:p>
          <a:p>
            <a:endParaRPr lang="en-US" dirty="0"/>
          </a:p>
          <a:p>
            <a:pPr>
              <a:buFont typeface="Wingdings" pitchFamily="2" charset="2"/>
              <a:buNone/>
            </a:pPr>
            <a:r>
              <a:rPr lang="en-US" dirty="0"/>
              <a:t>		    </a:t>
            </a:r>
            <a:r>
              <a:rPr lang="en-US" sz="2400" dirty="0"/>
              <a:t>Short Term	     Long Term</a:t>
            </a:r>
            <a:endParaRPr lang="en-US" dirty="0"/>
          </a:p>
        </p:txBody>
      </p:sp>
      <p:sp>
        <p:nvSpPr>
          <p:cNvPr id="230404" name="Line 4"/>
          <p:cNvSpPr>
            <a:spLocks noChangeShapeType="1"/>
          </p:cNvSpPr>
          <p:nvPr/>
        </p:nvSpPr>
        <p:spPr bwMode="auto">
          <a:xfrm>
            <a:off x="1143000" y="3124200"/>
            <a:ext cx="3657600" cy="0"/>
          </a:xfrm>
          <a:prstGeom prst="line">
            <a:avLst/>
          </a:prstGeom>
          <a:noFill/>
          <a:ln w="28575">
            <a:solidFill>
              <a:schemeClr val="tx1"/>
            </a:solidFill>
            <a:round/>
            <a:headEnd type="none" w="sm" len="sm"/>
            <a:tailEnd type="none" w="sm" len="sm"/>
          </a:ln>
          <a:effectLst/>
        </p:spPr>
        <p:txBody>
          <a:bodyPr/>
          <a:lstStyle/>
          <a:p>
            <a:endParaRPr lang="en-US"/>
          </a:p>
        </p:txBody>
      </p:sp>
      <p:sp>
        <p:nvSpPr>
          <p:cNvPr id="230405" name="Line 5"/>
          <p:cNvSpPr>
            <a:spLocks noChangeShapeType="1"/>
          </p:cNvSpPr>
          <p:nvPr/>
        </p:nvSpPr>
        <p:spPr bwMode="auto">
          <a:xfrm>
            <a:off x="20574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6" name="Line 6"/>
          <p:cNvSpPr>
            <a:spLocks noChangeShapeType="1"/>
          </p:cNvSpPr>
          <p:nvPr/>
        </p:nvSpPr>
        <p:spPr bwMode="auto">
          <a:xfrm>
            <a:off x="11430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7" name="Line 7"/>
          <p:cNvSpPr>
            <a:spLocks noChangeShapeType="1"/>
          </p:cNvSpPr>
          <p:nvPr/>
        </p:nvSpPr>
        <p:spPr bwMode="auto">
          <a:xfrm>
            <a:off x="29718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8" name="Line 8"/>
          <p:cNvSpPr>
            <a:spLocks noChangeShapeType="1"/>
          </p:cNvSpPr>
          <p:nvPr/>
        </p:nvSpPr>
        <p:spPr bwMode="auto">
          <a:xfrm>
            <a:off x="20574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9" name="Line 9"/>
          <p:cNvSpPr>
            <a:spLocks noChangeShapeType="1"/>
          </p:cNvSpPr>
          <p:nvPr/>
        </p:nvSpPr>
        <p:spPr bwMode="auto">
          <a:xfrm>
            <a:off x="38862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0" name="Line 10"/>
          <p:cNvSpPr>
            <a:spLocks noChangeShapeType="1"/>
          </p:cNvSpPr>
          <p:nvPr/>
        </p:nvSpPr>
        <p:spPr bwMode="auto">
          <a:xfrm>
            <a:off x="29718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1" name="Line 11"/>
          <p:cNvSpPr>
            <a:spLocks noChangeShapeType="1"/>
          </p:cNvSpPr>
          <p:nvPr/>
        </p:nvSpPr>
        <p:spPr bwMode="auto">
          <a:xfrm>
            <a:off x="48006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2" name="Line 12"/>
          <p:cNvSpPr>
            <a:spLocks noChangeShapeType="1"/>
          </p:cNvSpPr>
          <p:nvPr/>
        </p:nvSpPr>
        <p:spPr bwMode="auto">
          <a:xfrm>
            <a:off x="38862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4" name="Line 14"/>
          <p:cNvSpPr>
            <a:spLocks noChangeShapeType="1"/>
          </p:cNvSpPr>
          <p:nvPr/>
        </p:nvSpPr>
        <p:spPr bwMode="auto">
          <a:xfrm>
            <a:off x="48006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9" name="Text Box 19"/>
          <p:cNvSpPr txBox="1">
            <a:spLocks noChangeArrowheads="1"/>
          </p:cNvSpPr>
          <p:nvPr/>
        </p:nvSpPr>
        <p:spPr bwMode="auto">
          <a:xfrm>
            <a:off x="9906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0</a:t>
            </a:r>
          </a:p>
        </p:txBody>
      </p:sp>
      <p:sp>
        <p:nvSpPr>
          <p:cNvPr id="230420" name="Text Box 20"/>
          <p:cNvSpPr txBox="1">
            <a:spLocks noChangeArrowheads="1"/>
          </p:cNvSpPr>
          <p:nvPr/>
        </p:nvSpPr>
        <p:spPr bwMode="auto">
          <a:xfrm>
            <a:off x="19050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1</a:t>
            </a:r>
          </a:p>
        </p:txBody>
      </p:sp>
      <p:sp>
        <p:nvSpPr>
          <p:cNvPr id="230421" name="Text Box 21"/>
          <p:cNvSpPr txBox="1">
            <a:spLocks noChangeArrowheads="1"/>
          </p:cNvSpPr>
          <p:nvPr/>
        </p:nvSpPr>
        <p:spPr bwMode="auto">
          <a:xfrm>
            <a:off x="28194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2</a:t>
            </a:r>
          </a:p>
        </p:txBody>
      </p:sp>
      <p:sp>
        <p:nvSpPr>
          <p:cNvPr id="230422" name="Text Box 22"/>
          <p:cNvSpPr txBox="1">
            <a:spLocks noChangeArrowheads="1"/>
          </p:cNvSpPr>
          <p:nvPr/>
        </p:nvSpPr>
        <p:spPr bwMode="auto">
          <a:xfrm>
            <a:off x="37338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3</a:t>
            </a:r>
          </a:p>
        </p:txBody>
      </p:sp>
      <p:sp>
        <p:nvSpPr>
          <p:cNvPr id="230423" name="Text Box 23"/>
          <p:cNvSpPr txBox="1">
            <a:spLocks noChangeArrowheads="1"/>
          </p:cNvSpPr>
          <p:nvPr/>
        </p:nvSpPr>
        <p:spPr bwMode="auto">
          <a:xfrm>
            <a:off x="46482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4</a:t>
            </a:r>
          </a:p>
        </p:txBody>
      </p:sp>
      <p:sp>
        <p:nvSpPr>
          <p:cNvPr id="230427" name="Text Box 27"/>
          <p:cNvSpPr txBox="1">
            <a:spLocks noChangeArrowheads="1"/>
          </p:cNvSpPr>
          <p:nvPr/>
        </p:nvSpPr>
        <p:spPr bwMode="auto">
          <a:xfrm>
            <a:off x="761429" y="3273980"/>
            <a:ext cx="914399"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0</a:t>
            </a:r>
          </a:p>
        </p:txBody>
      </p:sp>
      <p:sp>
        <p:nvSpPr>
          <p:cNvPr id="230428" name="Text Box 28"/>
          <p:cNvSpPr txBox="1">
            <a:spLocks noChangeArrowheads="1"/>
          </p:cNvSpPr>
          <p:nvPr/>
        </p:nvSpPr>
        <p:spPr bwMode="auto">
          <a:xfrm>
            <a:off x="1628864" y="3284643"/>
            <a:ext cx="914399"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1</a:t>
            </a:r>
          </a:p>
        </p:txBody>
      </p:sp>
      <p:sp>
        <p:nvSpPr>
          <p:cNvPr id="230429" name="Text Box 29"/>
          <p:cNvSpPr txBox="1">
            <a:spLocks noChangeArrowheads="1"/>
          </p:cNvSpPr>
          <p:nvPr/>
        </p:nvSpPr>
        <p:spPr bwMode="auto">
          <a:xfrm>
            <a:off x="2554035" y="3294101"/>
            <a:ext cx="885165"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2</a:t>
            </a:r>
          </a:p>
        </p:txBody>
      </p:sp>
      <p:sp>
        <p:nvSpPr>
          <p:cNvPr id="230430" name="Text Box 30"/>
          <p:cNvSpPr txBox="1">
            <a:spLocks noChangeArrowheads="1"/>
          </p:cNvSpPr>
          <p:nvPr/>
        </p:nvSpPr>
        <p:spPr bwMode="auto">
          <a:xfrm>
            <a:off x="4394272" y="3294101"/>
            <a:ext cx="9906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4</a:t>
            </a:r>
          </a:p>
        </p:txBody>
      </p:sp>
      <p:sp>
        <p:nvSpPr>
          <p:cNvPr id="230431" name="Text Box 31"/>
          <p:cNvSpPr txBox="1">
            <a:spLocks noChangeArrowheads="1"/>
          </p:cNvSpPr>
          <p:nvPr/>
        </p:nvSpPr>
        <p:spPr bwMode="auto">
          <a:xfrm>
            <a:off x="3432908" y="3284643"/>
            <a:ext cx="885165"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3</a:t>
            </a:r>
          </a:p>
        </p:txBody>
      </p:sp>
      <p:sp>
        <p:nvSpPr>
          <p:cNvPr id="230437" name="Text Box 37"/>
          <p:cNvSpPr txBox="1">
            <a:spLocks noChangeArrowheads="1"/>
          </p:cNvSpPr>
          <p:nvPr/>
        </p:nvSpPr>
        <p:spPr bwMode="auto">
          <a:xfrm>
            <a:off x="9906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2.00</a:t>
            </a:r>
            <a:endParaRPr lang="en-US" sz="1400" b="1" baseline="-25000"/>
          </a:p>
        </p:txBody>
      </p:sp>
      <p:sp>
        <p:nvSpPr>
          <p:cNvPr id="230438" name="Text Box 38"/>
          <p:cNvSpPr txBox="1">
            <a:spLocks noChangeArrowheads="1"/>
          </p:cNvSpPr>
          <p:nvPr/>
        </p:nvSpPr>
        <p:spPr bwMode="auto">
          <a:xfrm>
            <a:off x="18288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2.60</a:t>
            </a:r>
            <a:endParaRPr lang="en-US" sz="1400" b="1" baseline="-25000"/>
          </a:p>
        </p:txBody>
      </p:sp>
      <p:sp>
        <p:nvSpPr>
          <p:cNvPr id="230439" name="Text Box 39"/>
          <p:cNvSpPr txBox="1">
            <a:spLocks noChangeArrowheads="1"/>
          </p:cNvSpPr>
          <p:nvPr/>
        </p:nvSpPr>
        <p:spPr bwMode="auto">
          <a:xfrm>
            <a:off x="27432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3.12</a:t>
            </a:r>
            <a:endParaRPr lang="en-US" sz="1400" b="1" baseline="-25000"/>
          </a:p>
        </p:txBody>
      </p:sp>
      <p:sp>
        <p:nvSpPr>
          <p:cNvPr id="230440" name="Text Box 40"/>
          <p:cNvSpPr txBox="1">
            <a:spLocks noChangeArrowheads="1"/>
          </p:cNvSpPr>
          <p:nvPr/>
        </p:nvSpPr>
        <p:spPr bwMode="auto">
          <a:xfrm>
            <a:off x="45720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3.85</a:t>
            </a:r>
            <a:endParaRPr lang="en-US" sz="1400" b="1" baseline="-25000"/>
          </a:p>
        </p:txBody>
      </p:sp>
      <p:sp>
        <p:nvSpPr>
          <p:cNvPr id="230441" name="Text Box 41"/>
          <p:cNvSpPr txBox="1">
            <a:spLocks noChangeArrowheads="1"/>
          </p:cNvSpPr>
          <p:nvPr/>
        </p:nvSpPr>
        <p:spPr bwMode="auto">
          <a:xfrm>
            <a:off x="36576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3.74</a:t>
            </a:r>
            <a:endParaRPr lang="en-US" sz="1400" b="1" baseline="-25000"/>
          </a:p>
        </p:txBody>
      </p:sp>
      <p:sp>
        <p:nvSpPr>
          <p:cNvPr id="230442" name="Line 42"/>
          <p:cNvSpPr>
            <a:spLocks noChangeShapeType="1"/>
          </p:cNvSpPr>
          <p:nvPr/>
        </p:nvSpPr>
        <p:spPr bwMode="auto">
          <a:xfrm>
            <a:off x="4800600" y="3124200"/>
            <a:ext cx="990600" cy="0"/>
          </a:xfrm>
          <a:prstGeom prst="line">
            <a:avLst/>
          </a:prstGeom>
          <a:noFill/>
          <a:ln w="28575" cap="rnd">
            <a:solidFill>
              <a:schemeClr val="tx1"/>
            </a:solidFill>
            <a:prstDash val="sysDot"/>
            <a:round/>
            <a:headEnd type="none" w="sm" len="sm"/>
            <a:tailEnd type="none" w="sm" len="sm"/>
          </a:ln>
          <a:effectLst/>
        </p:spPr>
        <p:txBody>
          <a:bodyPr/>
          <a:lstStyle/>
          <a:p>
            <a:endParaRPr lang="en-US"/>
          </a:p>
        </p:txBody>
      </p:sp>
      <p:sp>
        <p:nvSpPr>
          <p:cNvPr id="230443" name="AutoShape 43"/>
          <p:cNvSpPr>
            <a:spLocks/>
          </p:cNvSpPr>
          <p:nvPr/>
        </p:nvSpPr>
        <p:spPr bwMode="auto">
          <a:xfrm rot="16200000">
            <a:off x="2971800" y="3124200"/>
            <a:ext cx="228600" cy="2514600"/>
          </a:xfrm>
          <a:prstGeom prst="leftBrace">
            <a:avLst>
              <a:gd name="adj1" fmla="val 132517"/>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230446" name="AutoShape 46"/>
          <p:cNvSpPr>
            <a:spLocks/>
          </p:cNvSpPr>
          <p:nvPr/>
        </p:nvSpPr>
        <p:spPr bwMode="auto">
          <a:xfrm rot="16200000">
            <a:off x="5295900" y="3314700"/>
            <a:ext cx="228600" cy="2133600"/>
          </a:xfrm>
          <a:prstGeom prst="leftBrace">
            <a:avLst>
              <a:gd name="adj1" fmla="val 86290"/>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230447" name="Line 47"/>
          <p:cNvSpPr>
            <a:spLocks noChangeShapeType="1"/>
          </p:cNvSpPr>
          <p:nvPr/>
        </p:nvSpPr>
        <p:spPr bwMode="auto">
          <a:xfrm>
            <a:off x="4343400" y="2057400"/>
            <a:ext cx="0" cy="373380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557129990"/>
      </p:ext>
    </p:extLst>
  </p:cSld>
  <p:clrMapOvr>
    <a:masterClrMapping/>
  </p:clrMapOvr>
  <p:transition spd="med">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ctr"/>
            <a:r>
              <a:rPr lang="en-US" dirty="0"/>
              <a:t>Mixed Model Example V</a:t>
            </a:r>
          </a:p>
        </p:txBody>
      </p:sp>
      <p:sp>
        <p:nvSpPr>
          <p:cNvPr id="202755" name="Rectangle 3"/>
          <p:cNvSpPr>
            <a:spLocks noGrp="1" noChangeArrowheads="1"/>
          </p:cNvSpPr>
          <p:nvPr>
            <p:ph type="body" idx="1"/>
          </p:nvPr>
        </p:nvSpPr>
        <p:spPr/>
        <p:txBody>
          <a:bodyPr/>
          <a:lstStyle/>
          <a:p>
            <a:r>
              <a:rPr lang="en-US" sz="2800" dirty="0"/>
              <a:t>EXAMPLE</a:t>
            </a:r>
          </a:p>
          <a:p>
            <a:pPr lvl="1"/>
            <a:r>
              <a:rPr lang="en-US" sz="2400" dirty="0"/>
              <a:t>Data: FCFE</a:t>
            </a:r>
            <a:r>
              <a:rPr lang="en-US" sz="2400" baseline="-25000" dirty="0"/>
              <a:t>0</a:t>
            </a:r>
            <a:r>
              <a:rPr lang="en-US" sz="2400" dirty="0"/>
              <a:t> = 2; g</a:t>
            </a:r>
            <a:r>
              <a:rPr lang="en-US" sz="2400" baseline="-25000" dirty="0"/>
              <a:t>1</a:t>
            </a:r>
            <a:r>
              <a:rPr lang="en-US" sz="2400" dirty="0"/>
              <a:t> = 30%; g</a:t>
            </a:r>
            <a:r>
              <a:rPr lang="en-US" sz="2400" baseline="-25000" dirty="0"/>
              <a:t>2-3</a:t>
            </a:r>
            <a:r>
              <a:rPr lang="en-US" sz="2400" dirty="0"/>
              <a:t> = 20%; g</a:t>
            </a:r>
            <a:r>
              <a:rPr lang="en-US" sz="2400" baseline="-25000" dirty="0"/>
              <a:t>4+</a:t>
            </a:r>
            <a:r>
              <a:rPr lang="en-US" sz="2400" dirty="0"/>
              <a:t> = 3%; k = 12%</a:t>
            </a:r>
          </a:p>
          <a:p>
            <a:pPr lvl="1"/>
            <a:r>
              <a:rPr lang="en-US" sz="2400" dirty="0"/>
              <a:t>Short Term</a:t>
            </a:r>
          </a:p>
          <a:p>
            <a:pPr>
              <a:buFont typeface="Wingdings" pitchFamily="2" charset="2"/>
              <a:buNone/>
            </a:pPr>
            <a:r>
              <a:rPr lang="en-US" sz="2000" dirty="0"/>
              <a:t>		FCFE</a:t>
            </a:r>
            <a:r>
              <a:rPr lang="en-US" sz="2000" baseline="-25000" dirty="0"/>
              <a:t>1</a:t>
            </a:r>
            <a:r>
              <a:rPr lang="en-US" sz="2000" dirty="0"/>
              <a:t> = 2.60      FCFE</a:t>
            </a:r>
            <a:r>
              <a:rPr lang="en-US" sz="2000" baseline="-25000" dirty="0"/>
              <a:t>2</a:t>
            </a:r>
            <a:r>
              <a:rPr lang="en-US" sz="2000" dirty="0"/>
              <a:t> = 3.12         FCFE</a:t>
            </a:r>
            <a:r>
              <a:rPr lang="en-US" sz="2000" baseline="-25000" dirty="0"/>
              <a:t>3</a:t>
            </a:r>
            <a:r>
              <a:rPr lang="en-US" sz="2000" dirty="0"/>
              <a:t> = 3.74</a:t>
            </a:r>
          </a:p>
          <a:p>
            <a:pPr>
              <a:buFont typeface="Wingdings" pitchFamily="2" charset="2"/>
              <a:buNone/>
            </a:pPr>
            <a:r>
              <a:rPr lang="en-US" sz="2800" dirty="0"/>
              <a:t>		 </a:t>
            </a:r>
          </a:p>
        </p:txBody>
      </p:sp>
      <p:sp>
        <p:nvSpPr>
          <p:cNvPr id="202756"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202757" name="Object 5"/>
          <p:cNvGraphicFramePr>
            <a:graphicFrameLocks noChangeAspect="1"/>
          </p:cNvGraphicFramePr>
          <p:nvPr/>
        </p:nvGraphicFramePr>
        <p:xfrm>
          <a:off x="1336675" y="4114800"/>
          <a:ext cx="6781800" cy="1122363"/>
        </p:xfrm>
        <a:graphic>
          <a:graphicData uri="http://schemas.openxmlformats.org/presentationml/2006/ole">
            <mc:AlternateContent xmlns:mc="http://schemas.openxmlformats.org/markup-compatibility/2006">
              <mc:Choice xmlns:v="urn:schemas-microsoft-com:vml" Requires="v">
                <p:oleObj name="Equation" r:id="rId3" imgW="2539800" imgH="419040" progId="Equation.DSMT4">
                  <p:embed/>
                </p:oleObj>
              </mc:Choice>
              <mc:Fallback>
                <p:oleObj name="Equation" r:id="rId3" imgW="2539800" imgH="419040" progId="Equation.DSMT4">
                  <p:embed/>
                  <p:pic>
                    <p:nvPicPr>
                      <p:cNvPr id="202757" name="Object 5"/>
                      <p:cNvPicPr>
                        <a:picLocks noChangeAspect="1" noChangeArrowheads="1"/>
                      </p:cNvPicPr>
                      <p:nvPr/>
                    </p:nvPicPr>
                    <p:blipFill>
                      <a:blip r:embed="rId4"/>
                      <a:srcRect/>
                      <a:stretch>
                        <a:fillRect/>
                      </a:stretch>
                    </p:blipFill>
                    <p:spPr bwMode="auto">
                      <a:xfrm>
                        <a:off x="1336675" y="4114800"/>
                        <a:ext cx="6781800"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8366061"/>
      </p:ext>
    </p:extLst>
  </p:cSld>
  <p:clrMapOvr>
    <a:masterClrMapping/>
  </p:clrMapOvr>
  <p:transition spd="med">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ctr"/>
            <a:r>
              <a:rPr lang="en-US" dirty="0"/>
              <a:t>Mixed Model Example VI</a:t>
            </a:r>
          </a:p>
        </p:txBody>
      </p:sp>
      <p:sp>
        <p:nvSpPr>
          <p:cNvPr id="189443" name="Rectangle 3"/>
          <p:cNvSpPr>
            <a:spLocks noGrp="1" noChangeArrowheads="1"/>
          </p:cNvSpPr>
          <p:nvPr>
            <p:ph type="body" idx="1"/>
          </p:nvPr>
        </p:nvSpPr>
        <p:spPr>
          <a:xfrm>
            <a:off x="609600" y="1600200"/>
            <a:ext cx="7924800" cy="4648200"/>
          </a:xfrm>
        </p:spPr>
        <p:txBody>
          <a:bodyPr/>
          <a:lstStyle/>
          <a:p>
            <a:r>
              <a:rPr lang="en-US" sz="2800" dirty="0"/>
              <a:t>EXAMPLE</a:t>
            </a:r>
          </a:p>
          <a:p>
            <a:pPr lvl="1"/>
            <a:r>
              <a:rPr lang="en-US" sz="2400" dirty="0"/>
              <a:t>Data: FCFE</a:t>
            </a:r>
            <a:r>
              <a:rPr lang="en-US" sz="2400" baseline="-25000" dirty="0"/>
              <a:t>0</a:t>
            </a:r>
            <a:r>
              <a:rPr lang="en-US" sz="2400" dirty="0"/>
              <a:t> = 2; g</a:t>
            </a:r>
            <a:r>
              <a:rPr lang="en-US" sz="2400" baseline="-25000" dirty="0"/>
              <a:t>1</a:t>
            </a:r>
            <a:r>
              <a:rPr lang="en-US" sz="2400" dirty="0"/>
              <a:t> = 30%; g</a:t>
            </a:r>
            <a:r>
              <a:rPr lang="en-US" sz="2400" baseline="-25000" dirty="0"/>
              <a:t>2-3</a:t>
            </a:r>
            <a:r>
              <a:rPr lang="en-US" sz="2400" dirty="0"/>
              <a:t> = 20%; g</a:t>
            </a:r>
            <a:r>
              <a:rPr lang="en-US" sz="2400" baseline="-25000" dirty="0"/>
              <a:t>4+</a:t>
            </a:r>
            <a:r>
              <a:rPr lang="en-US" sz="2400" dirty="0"/>
              <a:t> = 3%; k = 12%</a:t>
            </a:r>
          </a:p>
          <a:p>
            <a:pPr lvl="1"/>
            <a:r>
              <a:rPr lang="en-US" sz="2400" dirty="0"/>
              <a:t>Long Term</a:t>
            </a:r>
          </a:p>
          <a:p>
            <a:pPr>
              <a:buFont typeface="Wingdings" pitchFamily="2" charset="2"/>
              <a:buNone/>
            </a:pPr>
            <a:r>
              <a:rPr lang="en-US" sz="2000" dirty="0"/>
              <a:t>          	FCFE</a:t>
            </a:r>
            <a:r>
              <a:rPr lang="en-US" sz="2000" baseline="-25000" dirty="0"/>
              <a:t>4</a:t>
            </a:r>
            <a:r>
              <a:rPr lang="en-US" sz="2000" dirty="0"/>
              <a:t> = 3.85</a:t>
            </a:r>
          </a:p>
          <a:p>
            <a:pPr>
              <a:buFont typeface="Wingdings" pitchFamily="2" charset="2"/>
              <a:buNone/>
            </a:pPr>
            <a:r>
              <a:rPr lang="en-US" sz="2800" dirty="0"/>
              <a:t>		 </a:t>
            </a:r>
          </a:p>
        </p:txBody>
      </p:sp>
      <p:sp>
        <p:nvSpPr>
          <p:cNvPr id="189444"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89445" name="Object 5"/>
          <p:cNvGraphicFramePr>
            <a:graphicFrameLocks noChangeAspect="1"/>
          </p:cNvGraphicFramePr>
          <p:nvPr/>
        </p:nvGraphicFramePr>
        <p:xfrm>
          <a:off x="1414463" y="3962400"/>
          <a:ext cx="5964237" cy="1258888"/>
        </p:xfrm>
        <a:graphic>
          <a:graphicData uri="http://schemas.openxmlformats.org/presentationml/2006/ole">
            <mc:AlternateContent xmlns:mc="http://schemas.openxmlformats.org/markup-compatibility/2006">
              <mc:Choice xmlns:v="urn:schemas-microsoft-com:vml" Requires="v">
                <p:oleObj name="Equation" r:id="rId3" imgW="2234880" imgH="469800" progId="Equation.DSMT4">
                  <p:embed/>
                </p:oleObj>
              </mc:Choice>
              <mc:Fallback>
                <p:oleObj name="Equation" r:id="rId3" imgW="2234880" imgH="469800" progId="Equation.DSMT4">
                  <p:embed/>
                  <p:pic>
                    <p:nvPicPr>
                      <p:cNvPr id="189445" name="Object 5"/>
                      <p:cNvPicPr>
                        <a:picLocks noChangeAspect="1" noChangeArrowheads="1"/>
                      </p:cNvPicPr>
                      <p:nvPr/>
                    </p:nvPicPr>
                    <p:blipFill>
                      <a:blip r:embed="rId4"/>
                      <a:srcRect/>
                      <a:stretch>
                        <a:fillRect/>
                      </a:stretch>
                    </p:blipFill>
                    <p:spPr bwMode="auto">
                      <a:xfrm>
                        <a:off x="1414463" y="3962400"/>
                        <a:ext cx="5964237"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241158"/>
      </p:ext>
    </p:extLst>
  </p:cSld>
  <p:clrMapOvr>
    <a:masterClrMapping/>
  </p:clrMapOvr>
  <p:transition spd="med">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lang="en-US" dirty="0"/>
              <a:t>Mixed Model Example VII</a:t>
            </a:r>
          </a:p>
        </p:txBody>
      </p:sp>
      <p:sp>
        <p:nvSpPr>
          <p:cNvPr id="190467" name="Rectangle 3"/>
          <p:cNvSpPr>
            <a:spLocks noGrp="1" noChangeArrowheads="1"/>
          </p:cNvSpPr>
          <p:nvPr>
            <p:ph type="body" sz="half" idx="1"/>
          </p:nvPr>
        </p:nvSpPr>
        <p:spPr>
          <a:xfrm>
            <a:off x="609600" y="1600200"/>
            <a:ext cx="7848600" cy="4419600"/>
          </a:xfrm>
        </p:spPr>
        <p:txBody>
          <a:bodyPr>
            <a:normAutofit fontScale="92500"/>
          </a:bodyPr>
          <a:lstStyle/>
          <a:p>
            <a:r>
              <a:rPr lang="en-US" sz="2400" dirty="0"/>
              <a:t>EXAMPLE</a:t>
            </a:r>
          </a:p>
          <a:p>
            <a:pPr lvl="1"/>
            <a:r>
              <a:rPr lang="en-US" sz="2200" dirty="0"/>
              <a:t>Data: </a:t>
            </a:r>
            <a:r>
              <a:rPr lang="en-US" sz="2000" dirty="0"/>
              <a:t>FCFE</a:t>
            </a:r>
            <a:r>
              <a:rPr lang="en-US" sz="2200" baseline="-25000" dirty="0"/>
              <a:t>0</a:t>
            </a:r>
            <a:r>
              <a:rPr lang="en-US" sz="2200" dirty="0"/>
              <a:t> = 2; g</a:t>
            </a:r>
            <a:r>
              <a:rPr lang="en-US" sz="2200" baseline="-25000" dirty="0"/>
              <a:t>1</a:t>
            </a:r>
            <a:r>
              <a:rPr lang="en-US" sz="2200" dirty="0"/>
              <a:t> = 30%; g</a:t>
            </a:r>
            <a:r>
              <a:rPr lang="en-US" sz="2200" baseline="-25000" dirty="0"/>
              <a:t>2-3</a:t>
            </a:r>
            <a:r>
              <a:rPr lang="en-US" sz="2200" dirty="0"/>
              <a:t> = 20%; g</a:t>
            </a:r>
            <a:r>
              <a:rPr lang="en-US" sz="2200" baseline="-25000" dirty="0"/>
              <a:t>4+</a:t>
            </a:r>
            <a:r>
              <a:rPr lang="en-US" sz="2200" dirty="0"/>
              <a:t> = 3%; k = 12%</a:t>
            </a:r>
          </a:p>
          <a:p>
            <a:pPr>
              <a:buFont typeface="Wingdings" pitchFamily="2" charset="2"/>
              <a:buNone/>
            </a:pPr>
            <a:r>
              <a:rPr lang="en-US" sz="2400" dirty="0"/>
              <a:t>		 </a:t>
            </a:r>
          </a:p>
          <a:p>
            <a:pPr>
              <a:buFont typeface="Wingdings" pitchFamily="2" charset="2"/>
              <a:buNone/>
            </a:pPr>
            <a:endParaRPr lang="en-US" sz="2400" dirty="0"/>
          </a:p>
          <a:p>
            <a:pPr>
              <a:buFont typeface="Wingdings" pitchFamily="2" charset="2"/>
              <a:buNone/>
            </a:pPr>
            <a:endParaRPr lang="en-US" sz="2400" dirty="0"/>
          </a:p>
          <a:p>
            <a:pPr>
              <a:buFont typeface="Wingdings" pitchFamily="2" charset="2"/>
              <a:buNone/>
            </a:pPr>
            <a:endParaRPr lang="en-US" sz="2400" dirty="0"/>
          </a:p>
          <a:p>
            <a:pPr>
              <a:buFont typeface="Wingdings" pitchFamily="2" charset="2"/>
              <a:buNone/>
            </a:pPr>
            <a:r>
              <a:rPr lang="en-US" sz="2400" dirty="0"/>
              <a:t>				</a:t>
            </a:r>
            <a:r>
              <a:rPr lang="en-US" dirty="0"/>
              <a:t>or</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r>
              <a:rPr lang="en-US" sz="2400" dirty="0"/>
              <a:t>                  Short Term                    Long Term</a:t>
            </a:r>
          </a:p>
          <a:p>
            <a:pPr>
              <a:buFont typeface="Wingdings" pitchFamily="2" charset="2"/>
              <a:buNone/>
            </a:pPr>
            <a:endParaRPr lang="en-US" dirty="0"/>
          </a:p>
        </p:txBody>
      </p:sp>
      <p:sp>
        <p:nvSpPr>
          <p:cNvPr id="190468"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90469" name="Object 5"/>
          <p:cNvGraphicFramePr>
            <a:graphicFrameLocks noChangeAspect="1"/>
          </p:cNvGraphicFramePr>
          <p:nvPr>
            <p:extLst>
              <p:ext uri="{D42A27DB-BD31-4B8C-83A1-F6EECF244321}">
                <p14:modId xmlns:p14="http://schemas.microsoft.com/office/powerpoint/2010/main" val="795019094"/>
              </p:ext>
            </p:extLst>
          </p:nvPr>
        </p:nvGraphicFramePr>
        <p:xfrm>
          <a:off x="911225" y="2649538"/>
          <a:ext cx="7319963" cy="649287"/>
        </p:xfrm>
        <a:graphic>
          <a:graphicData uri="http://schemas.openxmlformats.org/presentationml/2006/ole">
            <mc:AlternateContent xmlns:mc="http://schemas.openxmlformats.org/markup-compatibility/2006">
              <mc:Choice xmlns:v="urn:schemas-microsoft-com:vml" Requires="v">
                <p:oleObj name="Equation" r:id="rId3" imgW="2743200" imgH="241200" progId="Equation.DSMT4">
                  <p:embed/>
                </p:oleObj>
              </mc:Choice>
              <mc:Fallback>
                <p:oleObj name="Equation" r:id="rId3" imgW="2743200" imgH="241200" progId="Equation.DSMT4">
                  <p:embed/>
                  <p:pic>
                    <p:nvPicPr>
                      <p:cNvPr id="190469" name="Object 5"/>
                      <p:cNvPicPr>
                        <a:picLocks noChangeAspect="1" noChangeArrowheads="1"/>
                      </p:cNvPicPr>
                      <p:nvPr/>
                    </p:nvPicPr>
                    <p:blipFill>
                      <a:blip r:embed="rId4"/>
                      <a:srcRect/>
                      <a:stretch>
                        <a:fillRect/>
                      </a:stretch>
                    </p:blipFill>
                    <p:spPr bwMode="auto">
                      <a:xfrm>
                        <a:off x="911225" y="2649538"/>
                        <a:ext cx="7319963"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Grp="1" noChangeAspect="1"/>
          </p:cNvGraphicFramePr>
          <p:nvPr>
            <p:ph sz="half" idx="2"/>
            <p:extLst>
              <p:ext uri="{D42A27DB-BD31-4B8C-83A1-F6EECF244321}">
                <p14:modId xmlns:p14="http://schemas.microsoft.com/office/powerpoint/2010/main" val="3460166004"/>
              </p:ext>
            </p:extLst>
          </p:nvPr>
        </p:nvGraphicFramePr>
        <p:xfrm>
          <a:off x="457200" y="4510088"/>
          <a:ext cx="8153400" cy="919162"/>
        </p:xfrm>
        <a:graphic>
          <a:graphicData uri="http://schemas.openxmlformats.org/presentationml/2006/ole">
            <mc:AlternateContent xmlns:mc="http://schemas.openxmlformats.org/markup-compatibility/2006">
              <mc:Choice xmlns:v="urn:schemas-microsoft-com:vml" Requires="v">
                <p:oleObj name="Equation" r:id="rId5" imgW="4165560" imgH="469800" progId="Equation.DSMT4">
                  <p:embed/>
                </p:oleObj>
              </mc:Choice>
              <mc:Fallback>
                <p:oleObj name="Equation" r:id="rId5" imgW="4165560" imgH="469800" progId="Equation.DSMT4">
                  <p:embed/>
                  <p:pic>
                    <p:nvPicPr>
                      <p:cNvPr id="190470" name="Object 6"/>
                      <p:cNvPicPr>
                        <a:picLocks noChangeAspect="1" noChangeArrowheads="1"/>
                      </p:cNvPicPr>
                      <p:nvPr/>
                    </p:nvPicPr>
                    <p:blipFill>
                      <a:blip r:embed="rId6"/>
                      <a:srcRect/>
                      <a:stretch>
                        <a:fillRect/>
                      </a:stretch>
                    </p:blipFill>
                    <p:spPr bwMode="auto">
                      <a:xfrm>
                        <a:off x="457200" y="4510088"/>
                        <a:ext cx="8153400"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2" name="AutoShape 8"/>
          <p:cNvSpPr>
            <a:spLocks/>
          </p:cNvSpPr>
          <p:nvPr/>
        </p:nvSpPr>
        <p:spPr bwMode="auto">
          <a:xfrm rot="16200000">
            <a:off x="2895600" y="3733800"/>
            <a:ext cx="228600" cy="3429000"/>
          </a:xfrm>
          <a:prstGeom prst="leftBrace">
            <a:avLst>
              <a:gd name="adj1" fmla="val 138681"/>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190473" name="AutoShape 9"/>
          <p:cNvSpPr>
            <a:spLocks/>
          </p:cNvSpPr>
          <p:nvPr/>
        </p:nvSpPr>
        <p:spPr bwMode="auto">
          <a:xfrm rot="16200000">
            <a:off x="5943600" y="4114800"/>
            <a:ext cx="228600" cy="2667000"/>
          </a:xfrm>
          <a:prstGeom prst="leftBrace">
            <a:avLst>
              <a:gd name="adj1" fmla="val 107863"/>
              <a:gd name="adj2" fmla="val 50000"/>
            </a:avLst>
          </a:prstGeom>
          <a:noFill/>
          <a:ln w="28575">
            <a:solidFill>
              <a:srgbClr val="FF0066"/>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4807110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lang="en-US" dirty="0"/>
              <a:t>Mixed Model Formula</a:t>
            </a:r>
          </a:p>
        </p:txBody>
      </p:sp>
      <p:sp>
        <p:nvSpPr>
          <p:cNvPr id="190468"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90470" name="Object 6"/>
          <p:cNvGraphicFramePr>
            <a:graphicFrameLocks noGrp="1" noChangeAspect="1"/>
          </p:cNvGraphicFramePr>
          <p:nvPr>
            <p:ph sz="half" idx="2"/>
            <p:extLst>
              <p:ext uri="{D42A27DB-BD31-4B8C-83A1-F6EECF244321}">
                <p14:modId xmlns:p14="http://schemas.microsoft.com/office/powerpoint/2010/main" val="137446330"/>
              </p:ext>
            </p:extLst>
          </p:nvPr>
        </p:nvGraphicFramePr>
        <p:xfrm>
          <a:off x="685800" y="2640013"/>
          <a:ext cx="7554913" cy="1533525"/>
        </p:xfrm>
        <a:graphic>
          <a:graphicData uri="http://schemas.openxmlformats.org/presentationml/2006/ole">
            <mc:AlternateContent xmlns:mc="http://schemas.openxmlformats.org/markup-compatibility/2006">
              <mc:Choice xmlns:v="urn:schemas-microsoft-com:vml" Requires="v">
                <p:oleObj name="Equation" r:id="rId3" imgW="3504960" imgH="711000" progId="Equation.DSMT4">
                  <p:embed/>
                </p:oleObj>
              </mc:Choice>
              <mc:Fallback>
                <p:oleObj name="Equation" r:id="rId3" imgW="3504960" imgH="711000" progId="Equation.DSMT4">
                  <p:embed/>
                  <p:pic>
                    <p:nvPicPr>
                      <p:cNvPr id="190470" name="Object 6"/>
                      <p:cNvPicPr>
                        <a:picLocks noChangeAspect="1" noChangeArrowheads="1"/>
                      </p:cNvPicPr>
                      <p:nvPr/>
                    </p:nvPicPr>
                    <p:blipFill>
                      <a:blip r:embed="rId4"/>
                      <a:srcRect/>
                      <a:stretch>
                        <a:fillRect/>
                      </a:stretch>
                    </p:blipFill>
                    <p:spPr bwMode="auto">
                      <a:xfrm>
                        <a:off x="685800" y="2640013"/>
                        <a:ext cx="7554913"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906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04B99-031E-4429-8198-E25198C5DBA1}"/>
              </a:ext>
            </a:extLst>
          </p:cNvPr>
          <p:cNvSpPr>
            <a:spLocks noGrp="1"/>
          </p:cNvSpPr>
          <p:nvPr>
            <p:ph type="body" idx="1"/>
          </p:nvPr>
        </p:nvSpPr>
        <p:spPr>
          <a:xfrm>
            <a:off x="533399" y="3418515"/>
            <a:ext cx="2057401" cy="467686"/>
          </a:xfrm>
        </p:spPr>
        <p:txBody>
          <a:bodyPr>
            <a:noAutofit/>
          </a:bodyPr>
          <a:lstStyle/>
          <a:p>
            <a:pPr marL="0" indent="0">
              <a:buNone/>
            </a:pPr>
            <a:r>
              <a:rPr lang="en-US" sz="3200" dirty="0"/>
              <a:t>1) FCFE</a:t>
            </a:r>
            <a:r>
              <a:rPr lang="en-US" sz="3200" baseline="-25000" dirty="0"/>
              <a:t>0</a:t>
            </a:r>
          </a:p>
        </p:txBody>
      </p:sp>
      <p:sp>
        <p:nvSpPr>
          <p:cNvPr id="3" name="Title 2">
            <a:extLst>
              <a:ext uri="{FF2B5EF4-FFF2-40B4-BE49-F238E27FC236}">
                <a16:creationId xmlns:a16="http://schemas.microsoft.com/office/drawing/2014/main" id="{BF700DD0-5C0B-458F-A2F0-A77AFEBC85A4}"/>
              </a:ext>
            </a:extLst>
          </p:cNvPr>
          <p:cNvSpPr>
            <a:spLocks noGrp="1"/>
          </p:cNvSpPr>
          <p:nvPr>
            <p:ph type="title"/>
          </p:nvPr>
        </p:nvSpPr>
        <p:spPr/>
        <p:txBody>
          <a:bodyPr/>
          <a:lstStyle/>
          <a:p>
            <a:r>
              <a:rPr lang="en-US" dirty="0"/>
              <a:t>FCFE Steps</a:t>
            </a:r>
          </a:p>
        </p:txBody>
      </p:sp>
      <p:sp>
        <p:nvSpPr>
          <p:cNvPr id="4" name="Text Placeholder 1">
            <a:extLst>
              <a:ext uri="{FF2B5EF4-FFF2-40B4-BE49-F238E27FC236}">
                <a16:creationId xmlns:a16="http://schemas.microsoft.com/office/drawing/2014/main" id="{B7747DDB-AB6D-4411-8EDD-E12C0F684E15}"/>
              </a:ext>
            </a:extLst>
          </p:cNvPr>
          <p:cNvSpPr txBox="1">
            <a:spLocks/>
          </p:cNvSpPr>
          <p:nvPr/>
        </p:nvSpPr>
        <p:spPr>
          <a:xfrm>
            <a:off x="3200400" y="2374506"/>
            <a:ext cx="3581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2) Growth Rates</a:t>
            </a:r>
            <a:endParaRPr lang="en-US" sz="3200" kern="0" baseline="-25000" dirty="0">
              <a:solidFill>
                <a:sysClr val="windowText" lastClr="000000"/>
              </a:solidFill>
            </a:endParaRPr>
          </a:p>
        </p:txBody>
      </p:sp>
      <p:sp>
        <p:nvSpPr>
          <p:cNvPr id="5" name="Text Placeholder 1">
            <a:extLst>
              <a:ext uri="{FF2B5EF4-FFF2-40B4-BE49-F238E27FC236}">
                <a16:creationId xmlns:a16="http://schemas.microsoft.com/office/drawing/2014/main" id="{9623FC7F-8279-4E29-8AFD-D67E4AB2B8B6}"/>
              </a:ext>
            </a:extLst>
          </p:cNvPr>
          <p:cNvSpPr txBox="1">
            <a:spLocks/>
          </p:cNvSpPr>
          <p:nvPr/>
        </p:nvSpPr>
        <p:spPr>
          <a:xfrm>
            <a:off x="2590800" y="3389506"/>
            <a:ext cx="4953000" cy="467686"/>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3) FCFE</a:t>
            </a:r>
            <a:r>
              <a:rPr lang="en-US" sz="3200" kern="0" baseline="-25000" dirty="0">
                <a:solidFill>
                  <a:sysClr val="windowText" lastClr="000000"/>
                </a:solidFill>
              </a:rPr>
              <a:t>1</a:t>
            </a:r>
            <a:r>
              <a:rPr lang="en-US" sz="3200" kern="0" dirty="0">
                <a:solidFill>
                  <a:sysClr val="windowText" lastClr="000000"/>
                </a:solidFill>
              </a:rPr>
              <a:t> FCFE</a:t>
            </a:r>
            <a:r>
              <a:rPr lang="en-US" sz="3200" kern="0" baseline="-25000" dirty="0">
                <a:solidFill>
                  <a:sysClr val="windowText" lastClr="000000"/>
                </a:solidFill>
              </a:rPr>
              <a:t>2</a:t>
            </a:r>
            <a:r>
              <a:rPr lang="en-US" sz="3200" kern="0" dirty="0">
                <a:solidFill>
                  <a:sysClr val="windowText" lastClr="000000"/>
                </a:solidFill>
              </a:rPr>
              <a:t> FCFE</a:t>
            </a:r>
            <a:r>
              <a:rPr lang="en-US" sz="3200" kern="0" baseline="-25000" dirty="0">
                <a:solidFill>
                  <a:sysClr val="windowText" lastClr="000000"/>
                </a:solidFill>
              </a:rPr>
              <a:t>3</a:t>
            </a:r>
            <a:r>
              <a:rPr lang="en-US" sz="3200" kern="0" dirty="0">
                <a:solidFill>
                  <a:sysClr val="windowText" lastClr="000000"/>
                </a:solidFill>
              </a:rPr>
              <a:t>…</a:t>
            </a:r>
          </a:p>
        </p:txBody>
      </p:sp>
      <p:sp>
        <p:nvSpPr>
          <p:cNvPr id="6" name="Text Placeholder 1">
            <a:extLst>
              <a:ext uri="{FF2B5EF4-FFF2-40B4-BE49-F238E27FC236}">
                <a16:creationId xmlns:a16="http://schemas.microsoft.com/office/drawing/2014/main" id="{9999D407-624D-4848-815C-2FD7A20A0579}"/>
              </a:ext>
            </a:extLst>
          </p:cNvPr>
          <p:cNvSpPr txBox="1">
            <a:spLocks/>
          </p:cNvSpPr>
          <p:nvPr/>
        </p:nvSpPr>
        <p:spPr>
          <a:xfrm>
            <a:off x="7620000" y="3379021"/>
            <a:ext cx="13716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4) TV</a:t>
            </a:r>
            <a:endParaRPr lang="en-US" sz="3200" kern="0" baseline="-25000" dirty="0">
              <a:solidFill>
                <a:sysClr val="windowText" lastClr="000000"/>
              </a:solidFill>
            </a:endParaRPr>
          </a:p>
        </p:txBody>
      </p:sp>
      <p:sp>
        <p:nvSpPr>
          <p:cNvPr id="7" name="Text Placeholder 1">
            <a:extLst>
              <a:ext uri="{FF2B5EF4-FFF2-40B4-BE49-F238E27FC236}">
                <a16:creationId xmlns:a16="http://schemas.microsoft.com/office/drawing/2014/main" id="{24D07035-D7A5-4A6B-8E2F-FD02D6EEA1D6}"/>
              </a:ext>
            </a:extLst>
          </p:cNvPr>
          <p:cNvSpPr txBox="1">
            <a:spLocks/>
          </p:cNvSpPr>
          <p:nvPr/>
        </p:nvSpPr>
        <p:spPr>
          <a:xfrm>
            <a:off x="3086100" y="4849871"/>
            <a:ext cx="3962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5) Discount Rate</a:t>
            </a:r>
            <a:endParaRPr lang="en-US" sz="3200" kern="0" baseline="-25000" dirty="0">
              <a:solidFill>
                <a:sysClr val="windowText" lastClr="000000"/>
              </a:solidFill>
            </a:endParaRPr>
          </a:p>
        </p:txBody>
      </p:sp>
      <p:sp>
        <p:nvSpPr>
          <p:cNvPr id="8" name="Text Placeholder 1">
            <a:extLst>
              <a:ext uri="{FF2B5EF4-FFF2-40B4-BE49-F238E27FC236}">
                <a16:creationId xmlns:a16="http://schemas.microsoft.com/office/drawing/2014/main" id="{89B06496-1E81-4970-BC88-141811CA259F}"/>
              </a:ext>
            </a:extLst>
          </p:cNvPr>
          <p:cNvSpPr txBox="1">
            <a:spLocks/>
          </p:cNvSpPr>
          <p:nvPr/>
        </p:nvSpPr>
        <p:spPr>
          <a:xfrm>
            <a:off x="566605" y="4180514"/>
            <a:ext cx="22098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6) PV</a:t>
            </a:r>
            <a:endParaRPr lang="en-US" sz="3200" kern="0" baseline="-25000" dirty="0">
              <a:solidFill>
                <a:sysClr val="windowText" lastClr="000000"/>
              </a:solidFill>
            </a:endParaRPr>
          </a:p>
        </p:txBody>
      </p:sp>
      <p:sp>
        <p:nvSpPr>
          <p:cNvPr id="9" name="Left Brace 8">
            <a:extLst>
              <a:ext uri="{FF2B5EF4-FFF2-40B4-BE49-F238E27FC236}">
                <a16:creationId xmlns:a16="http://schemas.microsoft.com/office/drawing/2014/main" id="{AC2EE8B9-E04D-4FAD-BC8D-4D5218EE53BA}"/>
              </a:ext>
            </a:extLst>
          </p:cNvPr>
          <p:cNvSpPr/>
          <p:nvPr/>
        </p:nvSpPr>
        <p:spPr>
          <a:xfrm rot="5400000">
            <a:off x="5181163" y="960664"/>
            <a:ext cx="304800" cy="4330642"/>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6806E9D-D6CF-49D6-A2E3-A5C84A859C70}"/>
              </a:ext>
            </a:extLst>
          </p:cNvPr>
          <p:cNvSpPr/>
          <p:nvPr/>
        </p:nvSpPr>
        <p:spPr>
          <a:xfrm rot="16200000">
            <a:off x="5775121" y="1507921"/>
            <a:ext cx="304800" cy="5518558"/>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DD842E0D-E93E-4D89-A74D-7854821826D5}"/>
              </a:ext>
            </a:extLst>
          </p:cNvPr>
          <p:cNvSpPr/>
          <p:nvPr/>
        </p:nvSpPr>
        <p:spPr>
          <a:xfrm rot="5400000">
            <a:off x="4738903" y="3443503"/>
            <a:ext cx="351993" cy="2514600"/>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F05DC7-5473-40DA-8A14-247DF74C4088}"/>
              </a:ext>
            </a:extLst>
          </p:cNvPr>
          <p:cNvCxnSpPr>
            <a:cxnSpLocks/>
          </p:cNvCxnSpPr>
          <p:nvPr/>
        </p:nvCxnSpPr>
        <p:spPr>
          <a:xfrm flipH="1">
            <a:off x="1905000" y="4473074"/>
            <a:ext cx="4043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P spid="7" grpId="0"/>
      <p:bldP spid="8"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3. Initial FCFE</a:t>
            </a:r>
          </a:p>
        </p:txBody>
      </p:sp>
    </p:spTree>
    <p:extLst>
      <p:ext uri="{BB962C8B-B14F-4D97-AF65-F5344CB8AC3E}">
        <p14:creationId xmlns:p14="http://schemas.microsoft.com/office/powerpoint/2010/main" val="3074418249"/>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04B99-031E-4429-8198-E25198C5DBA1}"/>
              </a:ext>
            </a:extLst>
          </p:cNvPr>
          <p:cNvSpPr>
            <a:spLocks noGrp="1"/>
          </p:cNvSpPr>
          <p:nvPr>
            <p:ph type="body" idx="1"/>
          </p:nvPr>
        </p:nvSpPr>
        <p:spPr>
          <a:xfrm>
            <a:off x="533399" y="3418515"/>
            <a:ext cx="2057401" cy="467686"/>
          </a:xfrm>
        </p:spPr>
        <p:txBody>
          <a:bodyPr>
            <a:noAutofit/>
          </a:bodyPr>
          <a:lstStyle/>
          <a:p>
            <a:pPr marL="0" indent="0">
              <a:buNone/>
            </a:pPr>
            <a:r>
              <a:rPr lang="en-US" sz="3200" dirty="0"/>
              <a:t>1) FCFE</a:t>
            </a:r>
            <a:r>
              <a:rPr lang="en-US" sz="3200" baseline="-25000" dirty="0"/>
              <a:t>0</a:t>
            </a:r>
          </a:p>
        </p:txBody>
      </p:sp>
      <p:sp>
        <p:nvSpPr>
          <p:cNvPr id="3" name="Title 2">
            <a:extLst>
              <a:ext uri="{FF2B5EF4-FFF2-40B4-BE49-F238E27FC236}">
                <a16:creationId xmlns:a16="http://schemas.microsoft.com/office/drawing/2014/main" id="{BF700DD0-5C0B-458F-A2F0-A77AFEBC85A4}"/>
              </a:ext>
            </a:extLst>
          </p:cNvPr>
          <p:cNvSpPr>
            <a:spLocks noGrp="1"/>
          </p:cNvSpPr>
          <p:nvPr>
            <p:ph type="title"/>
          </p:nvPr>
        </p:nvSpPr>
        <p:spPr/>
        <p:txBody>
          <a:bodyPr/>
          <a:lstStyle/>
          <a:p>
            <a:r>
              <a:rPr lang="en-US" dirty="0"/>
              <a:t>FCFE Steps: Initial FCFE</a:t>
            </a:r>
          </a:p>
        </p:txBody>
      </p:sp>
      <p:sp>
        <p:nvSpPr>
          <p:cNvPr id="4" name="Text Placeholder 1">
            <a:extLst>
              <a:ext uri="{FF2B5EF4-FFF2-40B4-BE49-F238E27FC236}">
                <a16:creationId xmlns:a16="http://schemas.microsoft.com/office/drawing/2014/main" id="{B7747DDB-AB6D-4411-8EDD-E12C0F684E15}"/>
              </a:ext>
            </a:extLst>
          </p:cNvPr>
          <p:cNvSpPr txBox="1">
            <a:spLocks/>
          </p:cNvSpPr>
          <p:nvPr/>
        </p:nvSpPr>
        <p:spPr>
          <a:xfrm>
            <a:off x="3200400" y="2374506"/>
            <a:ext cx="3581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2) Growth Rates</a:t>
            </a:r>
            <a:endParaRPr lang="en-US" sz="3200" kern="0" baseline="-25000" dirty="0">
              <a:solidFill>
                <a:sysClr val="windowText" lastClr="000000"/>
              </a:solidFill>
            </a:endParaRPr>
          </a:p>
        </p:txBody>
      </p:sp>
      <p:sp>
        <p:nvSpPr>
          <p:cNvPr id="5" name="Text Placeholder 1">
            <a:extLst>
              <a:ext uri="{FF2B5EF4-FFF2-40B4-BE49-F238E27FC236}">
                <a16:creationId xmlns:a16="http://schemas.microsoft.com/office/drawing/2014/main" id="{9623FC7F-8279-4E29-8AFD-D67E4AB2B8B6}"/>
              </a:ext>
            </a:extLst>
          </p:cNvPr>
          <p:cNvSpPr txBox="1">
            <a:spLocks/>
          </p:cNvSpPr>
          <p:nvPr/>
        </p:nvSpPr>
        <p:spPr>
          <a:xfrm>
            <a:off x="2590800" y="3389506"/>
            <a:ext cx="4953000" cy="467686"/>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3) FCFE</a:t>
            </a:r>
            <a:r>
              <a:rPr lang="en-US" sz="3200" kern="0" baseline="-25000" dirty="0">
                <a:solidFill>
                  <a:sysClr val="windowText" lastClr="000000"/>
                </a:solidFill>
              </a:rPr>
              <a:t>1</a:t>
            </a:r>
            <a:r>
              <a:rPr lang="en-US" sz="3200" kern="0" dirty="0">
                <a:solidFill>
                  <a:sysClr val="windowText" lastClr="000000"/>
                </a:solidFill>
              </a:rPr>
              <a:t> FCFE</a:t>
            </a:r>
            <a:r>
              <a:rPr lang="en-US" sz="3200" kern="0" baseline="-25000" dirty="0">
                <a:solidFill>
                  <a:sysClr val="windowText" lastClr="000000"/>
                </a:solidFill>
              </a:rPr>
              <a:t>2</a:t>
            </a:r>
            <a:r>
              <a:rPr lang="en-US" sz="3200" kern="0" dirty="0">
                <a:solidFill>
                  <a:sysClr val="windowText" lastClr="000000"/>
                </a:solidFill>
              </a:rPr>
              <a:t> FCFE</a:t>
            </a:r>
            <a:r>
              <a:rPr lang="en-US" sz="3200" kern="0" baseline="-25000" dirty="0">
                <a:solidFill>
                  <a:sysClr val="windowText" lastClr="000000"/>
                </a:solidFill>
              </a:rPr>
              <a:t>3</a:t>
            </a:r>
            <a:r>
              <a:rPr lang="en-US" sz="3200" kern="0" dirty="0">
                <a:solidFill>
                  <a:sysClr val="windowText" lastClr="000000"/>
                </a:solidFill>
              </a:rPr>
              <a:t>…</a:t>
            </a:r>
          </a:p>
        </p:txBody>
      </p:sp>
      <p:sp>
        <p:nvSpPr>
          <p:cNvPr id="6" name="Text Placeholder 1">
            <a:extLst>
              <a:ext uri="{FF2B5EF4-FFF2-40B4-BE49-F238E27FC236}">
                <a16:creationId xmlns:a16="http://schemas.microsoft.com/office/drawing/2014/main" id="{9999D407-624D-4848-815C-2FD7A20A0579}"/>
              </a:ext>
            </a:extLst>
          </p:cNvPr>
          <p:cNvSpPr txBox="1">
            <a:spLocks/>
          </p:cNvSpPr>
          <p:nvPr/>
        </p:nvSpPr>
        <p:spPr>
          <a:xfrm>
            <a:off x="7620000" y="3379021"/>
            <a:ext cx="13716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4) TV</a:t>
            </a:r>
            <a:endParaRPr lang="en-US" sz="3200" kern="0" baseline="-25000" dirty="0">
              <a:solidFill>
                <a:sysClr val="windowText" lastClr="000000"/>
              </a:solidFill>
            </a:endParaRPr>
          </a:p>
        </p:txBody>
      </p:sp>
      <p:sp>
        <p:nvSpPr>
          <p:cNvPr id="7" name="Text Placeholder 1">
            <a:extLst>
              <a:ext uri="{FF2B5EF4-FFF2-40B4-BE49-F238E27FC236}">
                <a16:creationId xmlns:a16="http://schemas.microsoft.com/office/drawing/2014/main" id="{24D07035-D7A5-4A6B-8E2F-FD02D6EEA1D6}"/>
              </a:ext>
            </a:extLst>
          </p:cNvPr>
          <p:cNvSpPr txBox="1">
            <a:spLocks/>
          </p:cNvSpPr>
          <p:nvPr/>
        </p:nvSpPr>
        <p:spPr>
          <a:xfrm>
            <a:off x="3086100" y="4849871"/>
            <a:ext cx="3962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5) Discount Rate</a:t>
            </a:r>
            <a:endParaRPr lang="en-US" sz="3200" kern="0" baseline="-25000" dirty="0">
              <a:solidFill>
                <a:sysClr val="windowText" lastClr="000000"/>
              </a:solidFill>
            </a:endParaRPr>
          </a:p>
        </p:txBody>
      </p:sp>
      <p:sp>
        <p:nvSpPr>
          <p:cNvPr id="8" name="Text Placeholder 1">
            <a:extLst>
              <a:ext uri="{FF2B5EF4-FFF2-40B4-BE49-F238E27FC236}">
                <a16:creationId xmlns:a16="http://schemas.microsoft.com/office/drawing/2014/main" id="{89B06496-1E81-4970-BC88-141811CA259F}"/>
              </a:ext>
            </a:extLst>
          </p:cNvPr>
          <p:cNvSpPr txBox="1">
            <a:spLocks/>
          </p:cNvSpPr>
          <p:nvPr/>
        </p:nvSpPr>
        <p:spPr>
          <a:xfrm>
            <a:off x="566605" y="4180514"/>
            <a:ext cx="22098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6) PV</a:t>
            </a:r>
            <a:endParaRPr lang="en-US" sz="3200" kern="0" baseline="-25000" dirty="0">
              <a:solidFill>
                <a:sysClr val="windowText" lastClr="000000"/>
              </a:solidFill>
            </a:endParaRPr>
          </a:p>
        </p:txBody>
      </p:sp>
      <p:sp>
        <p:nvSpPr>
          <p:cNvPr id="9" name="Left Brace 8">
            <a:extLst>
              <a:ext uri="{FF2B5EF4-FFF2-40B4-BE49-F238E27FC236}">
                <a16:creationId xmlns:a16="http://schemas.microsoft.com/office/drawing/2014/main" id="{AC2EE8B9-E04D-4FAD-BC8D-4D5218EE53BA}"/>
              </a:ext>
            </a:extLst>
          </p:cNvPr>
          <p:cNvSpPr/>
          <p:nvPr/>
        </p:nvSpPr>
        <p:spPr>
          <a:xfrm rot="5400000">
            <a:off x="5181163" y="960664"/>
            <a:ext cx="304800" cy="4330642"/>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6806E9D-D6CF-49D6-A2E3-A5C84A859C70}"/>
              </a:ext>
            </a:extLst>
          </p:cNvPr>
          <p:cNvSpPr/>
          <p:nvPr/>
        </p:nvSpPr>
        <p:spPr>
          <a:xfrm rot="16200000">
            <a:off x="5775121" y="1507921"/>
            <a:ext cx="304800" cy="5518558"/>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DD842E0D-E93E-4D89-A74D-7854821826D5}"/>
              </a:ext>
            </a:extLst>
          </p:cNvPr>
          <p:cNvSpPr/>
          <p:nvPr/>
        </p:nvSpPr>
        <p:spPr>
          <a:xfrm rot="5400000">
            <a:off x="4738903" y="3443503"/>
            <a:ext cx="351993" cy="2514600"/>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F05DC7-5473-40DA-8A14-247DF74C4088}"/>
              </a:ext>
            </a:extLst>
          </p:cNvPr>
          <p:cNvCxnSpPr>
            <a:cxnSpLocks/>
          </p:cNvCxnSpPr>
          <p:nvPr/>
        </p:nvCxnSpPr>
        <p:spPr>
          <a:xfrm flipH="1">
            <a:off x="1905000" y="4473074"/>
            <a:ext cx="4043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6D7F938-D7AF-49B8-AEA2-0A9C15868269}"/>
              </a:ext>
            </a:extLst>
          </p:cNvPr>
          <p:cNvSpPr/>
          <p:nvPr/>
        </p:nvSpPr>
        <p:spPr>
          <a:xfrm>
            <a:off x="457200" y="3203896"/>
            <a:ext cx="2133600" cy="976617"/>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B9A2EB1-CF21-4CDF-A514-3DF8E8BB82E0}"/>
              </a:ext>
            </a:extLst>
          </p:cNvPr>
          <p:cNvSpPr>
            <a:spLocks noGrp="1" noChangeArrowheads="1"/>
          </p:cNvSpPr>
          <p:nvPr>
            <p:ph type="title"/>
          </p:nvPr>
        </p:nvSpPr>
        <p:spPr>
          <a:noFill/>
          <a:ln/>
        </p:spPr>
        <p:txBody>
          <a:bodyPr anchor="ctr">
            <a:normAutofit fontScale="90000"/>
          </a:bodyPr>
          <a:lstStyle/>
          <a:p>
            <a:r>
              <a:rPr lang="en-US" altLang="en-US"/>
              <a:t>Steps in Cash Flow Estimation</a:t>
            </a:r>
          </a:p>
        </p:txBody>
      </p:sp>
      <p:sp>
        <p:nvSpPr>
          <p:cNvPr id="126979" name="Rectangle 3">
            <a:extLst>
              <a:ext uri="{FF2B5EF4-FFF2-40B4-BE49-F238E27FC236}">
                <a16:creationId xmlns:a16="http://schemas.microsoft.com/office/drawing/2014/main" id="{57524CFF-E36C-4FDE-8E82-BB56D80A1887}"/>
              </a:ext>
            </a:extLst>
          </p:cNvPr>
          <p:cNvSpPr>
            <a:spLocks noGrp="1" noChangeArrowheads="1"/>
          </p:cNvSpPr>
          <p:nvPr>
            <p:ph type="body" idx="1"/>
          </p:nvPr>
        </p:nvSpPr>
        <p:spPr>
          <a:noFill/>
          <a:ln/>
        </p:spPr>
        <p:txBody>
          <a:bodyPr>
            <a:normAutofit lnSpcReduction="10000"/>
          </a:bodyPr>
          <a:lstStyle/>
          <a:p>
            <a:r>
              <a:rPr lang="en-US" altLang="en-US" sz="3200" dirty="0"/>
              <a:t>Estimate current earnings of the firm</a:t>
            </a:r>
          </a:p>
          <a:p>
            <a:pPr lvl="1"/>
            <a:r>
              <a:rPr lang="en-US" altLang="en-US" sz="2400" dirty="0"/>
              <a:t>FCFE: Earnings after interest expenses, i.e. net income</a:t>
            </a:r>
          </a:p>
          <a:p>
            <a:pPr lvl="1"/>
            <a:r>
              <a:rPr lang="en-US" altLang="en-US" sz="2400" dirty="0"/>
              <a:t>FCFF: Operating earnings after taxes</a:t>
            </a:r>
          </a:p>
          <a:p>
            <a:pPr lvl="1"/>
            <a:endParaRPr lang="en-US" altLang="en-US" sz="2400" dirty="0"/>
          </a:p>
          <a:p>
            <a:r>
              <a:rPr lang="en-US" altLang="en-US" sz="3200" dirty="0"/>
              <a:t>How much must firm invest for future growth?</a:t>
            </a:r>
          </a:p>
          <a:p>
            <a:pPr lvl="1"/>
            <a:r>
              <a:rPr lang="en-US" altLang="en-US" sz="2400" dirty="0"/>
              <a:t>If not expensed, categorized as capital expenditures.</a:t>
            </a:r>
          </a:p>
          <a:p>
            <a:pPr lvl="1"/>
            <a:r>
              <a:rPr lang="en-US" altLang="en-US" sz="2400" dirty="0"/>
              <a:t>To the extent that depreciation provides a cash flow, it will cover some of these expenditures.</a:t>
            </a:r>
          </a:p>
          <a:p>
            <a:pPr lvl="1"/>
            <a:r>
              <a:rPr lang="en-US" altLang="en-US" sz="2400" dirty="0"/>
              <a:t>Increasing working capital needs are also investments</a:t>
            </a:r>
          </a:p>
          <a:p>
            <a:pPr lvl="1"/>
            <a:endParaRPr lang="en-US" altLang="en-US" sz="24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6CAE0E7-10DD-4712-96D8-91D056EDFD80}"/>
              </a:ext>
            </a:extLst>
          </p:cNvPr>
          <p:cNvSpPr>
            <a:spLocks noGrp="1" noChangeArrowheads="1"/>
          </p:cNvSpPr>
          <p:nvPr>
            <p:ph type="title"/>
          </p:nvPr>
        </p:nvSpPr>
        <p:spPr>
          <a:noFill/>
          <a:ln/>
        </p:spPr>
        <p:txBody>
          <a:bodyPr anchor="ctr">
            <a:normAutofit fontScale="90000"/>
          </a:bodyPr>
          <a:lstStyle/>
          <a:p>
            <a:r>
              <a:rPr lang="en-US" altLang="en-US" dirty="0"/>
              <a:t>Measuring Cash Flow to Equity</a:t>
            </a:r>
          </a:p>
        </p:txBody>
      </p:sp>
      <p:sp>
        <p:nvSpPr>
          <p:cNvPr id="134147" name="Rectangle 3">
            <a:extLst>
              <a:ext uri="{FF2B5EF4-FFF2-40B4-BE49-F238E27FC236}">
                <a16:creationId xmlns:a16="http://schemas.microsoft.com/office/drawing/2014/main" id="{2937311D-0350-459F-BC79-DC3B5AA81068}"/>
              </a:ext>
            </a:extLst>
          </p:cNvPr>
          <p:cNvSpPr>
            <a:spLocks noGrp="1" noChangeArrowheads="1"/>
          </p:cNvSpPr>
          <p:nvPr>
            <p:ph type="body" idx="1"/>
          </p:nvPr>
        </p:nvSpPr>
        <p:spPr>
          <a:noFill/>
          <a:ln/>
        </p:spPr>
        <p:txBody>
          <a:bodyPr>
            <a:normAutofit/>
          </a:bodyPr>
          <a:lstStyle/>
          <a:p>
            <a:r>
              <a:rPr lang="en-US" altLang="en-US" dirty="0"/>
              <a:t>Cash flows to Equity</a:t>
            </a:r>
          </a:p>
          <a:p>
            <a:pPr lvl="1">
              <a:buFontTx/>
              <a:buNone/>
            </a:pPr>
            <a:r>
              <a:rPr lang="en-US" altLang="en-US" sz="3200" dirty="0"/>
              <a:t>	Net Income</a:t>
            </a:r>
          </a:p>
          <a:p>
            <a:pPr lvl="1">
              <a:buFontTx/>
              <a:buNone/>
            </a:pPr>
            <a:r>
              <a:rPr lang="en-US" altLang="en-US" sz="3200" dirty="0"/>
              <a:t>	+  Depreciation</a:t>
            </a:r>
          </a:p>
          <a:p>
            <a:pPr lvl="1">
              <a:buFontTx/>
              <a:buNone/>
            </a:pPr>
            <a:r>
              <a:rPr lang="en-US" altLang="en-US" sz="3200" dirty="0"/>
              <a:t>   - Capital Expenditures 	</a:t>
            </a:r>
          </a:p>
          <a:p>
            <a:pPr lvl="1">
              <a:buFontTx/>
              <a:buNone/>
            </a:pPr>
            <a:r>
              <a:rPr lang="en-US" altLang="en-US" sz="3200" dirty="0"/>
              <a:t>   - Changes in Non-Cash Working Capital</a:t>
            </a:r>
          </a:p>
          <a:p>
            <a:pPr lvl="1">
              <a:buFontTx/>
              <a:buNone/>
            </a:pPr>
            <a:r>
              <a:rPr lang="en-US" altLang="en-US" sz="3200" dirty="0"/>
              <a:t>	= Free Cash flow to Equity</a:t>
            </a:r>
          </a:p>
          <a:p>
            <a:pPr lvl="1">
              <a:buFontTx/>
              <a:buNone/>
            </a:pPr>
            <a:endParaRPr lang="en-US" altLang="en-US" dirty="0"/>
          </a:p>
        </p:txBody>
      </p:sp>
    </p:spTree>
    <p:extLst>
      <p:ext uri="{BB962C8B-B14F-4D97-AF65-F5344CB8AC3E}">
        <p14:creationId xmlns:p14="http://schemas.microsoft.com/office/powerpoint/2010/main" val="16493656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C09AD505-81EB-472F-BB7A-FA1DA3FD963E}"/>
              </a:ext>
            </a:extLst>
          </p:cNvPr>
          <p:cNvSpPr>
            <a:spLocks noGrp="1" noChangeArrowheads="1"/>
          </p:cNvSpPr>
          <p:nvPr>
            <p:ph type="title"/>
          </p:nvPr>
        </p:nvSpPr>
        <p:spPr/>
        <p:txBody>
          <a:bodyPr/>
          <a:lstStyle/>
          <a:p>
            <a:r>
              <a:rPr lang="en-US" altLang="en-US" dirty="0"/>
              <a:t>Issues</a:t>
            </a:r>
          </a:p>
        </p:txBody>
      </p:sp>
      <p:sp>
        <p:nvSpPr>
          <p:cNvPr id="358403" name="Rectangle 3">
            <a:extLst>
              <a:ext uri="{FF2B5EF4-FFF2-40B4-BE49-F238E27FC236}">
                <a16:creationId xmlns:a16="http://schemas.microsoft.com/office/drawing/2014/main" id="{E47A689A-9497-4CDF-87FB-984846DF5D53}"/>
              </a:ext>
            </a:extLst>
          </p:cNvPr>
          <p:cNvSpPr>
            <a:spLocks noGrp="1" noChangeArrowheads="1"/>
          </p:cNvSpPr>
          <p:nvPr>
            <p:ph type="body" idx="1"/>
          </p:nvPr>
        </p:nvSpPr>
        <p:spPr>
          <a:xfrm>
            <a:off x="457771" y="1600200"/>
            <a:ext cx="8229600" cy="5105400"/>
          </a:xfrm>
        </p:spPr>
        <p:txBody>
          <a:bodyPr>
            <a:normAutofit/>
          </a:bodyPr>
          <a:lstStyle/>
          <a:p>
            <a:pPr marL="857250" indent="-857250">
              <a:lnSpc>
                <a:spcPct val="110000"/>
              </a:lnSpc>
              <a:buFont typeface="+mj-lt"/>
              <a:buAutoNum type="romanUcPeriod"/>
            </a:pPr>
            <a:r>
              <a:rPr lang="en-US" altLang="en-US" sz="4000" dirty="0"/>
              <a:t>Updating Earnings</a:t>
            </a:r>
          </a:p>
          <a:p>
            <a:pPr marL="857250" indent="-857250">
              <a:lnSpc>
                <a:spcPct val="110000"/>
              </a:lnSpc>
              <a:buFont typeface="+mj-lt"/>
              <a:buAutoNum type="romanUcPeriod"/>
            </a:pPr>
            <a:r>
              <a:rPr lang="en-US" altLang="en-US" sz="4000" dirty="0"/>
              <a:t>Correcting Accounting Earnings</a:t>
            </a:r>
          </a:p>
          <a:p>
            <a:pPr marL="857250" indent="-857250">
              <a:lnSpc>
                <a:spcPct val="110000"/>
              </a:lnSpc>
              <a:buFont typeface="+mj-lt"/>
              <a:buAutoNum type="romanUcPeriod"/>
            </a:pPr>
            <a:r>
              <a:rPr lang="en-US" altLang="en-US" sz="4000" dirty="0"/>
              <a:t>One-Time and Non-Recurring Charges</a:t>
            </a:r>
          </a:p>
          <a:p>
            <a:pPr marL="857250" indent="-857250">
              <a:lnSpc>
                <a:spcPct val="110000"/>
              </a:lnSpc>
              <a:buFont typeface="+mj-lt"/>
              <a:buAutoNum type="romanUcPeriod"/>
            </a:pPr>
            <a:r>
              <a:rPr lang="en-US" altLang="en-US" sz="4000" dirty="0"/>
              <a:t>Accounting Malfeasance</a:t>
            </a: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C09AD505-81EB-472F-BB7A-FA1DA3FD963E}"/>
              </a:ext>
            </a:extLst>
          </p:cNvPr>
          <p:cNvSpPr>
            <a:spLocks noGrp="1" noChangeArrowheads="1"/>
          </p:cNvSpPr>
          <p:nvPr>
            <p:ph type="title"/>
          </p:nvPr>
        </p:nvSpPr>
        <p:spPr/>
        <p:txBody>
          <a:bodyPr/>
          <a:lstStyle/>
          <a:p>
            <a:r>
              <a:rPr lang="en-US" altLang="en-US" dirty="0"/>
              <a:t>I. Updating Earnings</a:t>
            </a:r>
          </a:p>
        </p:txBody>
      </p:sp>
      <p:sp>
        <p:nvSpPr>
          <p:cNvPr id="358403" name="Rectangle 3">
            <a:extLst>
              <a:ext uri="{FF2B5EF4-FFF2-40B4-BE49-F238E27FC236}">
                <a16:creationId xmlns:a16="http://schemas.microsoft.com/office/drawing/2014/main" id="{E47A689A-9497-4CDF-87FB-984846DF5D53}"/>
              </a:ext>
            </a:extLst>
          </p:cNvPr>
          <p:cNvSpPr>
            <a:spLocks noGrp="1" noChangeArrowheads="1"/>
          </p:cNvSpPr>
          <p:nvPr>
            <p:ph type="body" idx="1"/>
          </p:nvPr>
        </p:nvSpPr>
        <p:spPr>
          <a:xfrm>
            <a:off x="457200" y="1500108"/>
            <a:ext cx="8229600" cy="5105400"/>
          </a:xfrm>
        </p:spPr>
        <p:txBody>
          <a:bodyPr>
            <a:normAutofit/>
          </a:bodyPr>
          <a:lstStyle/>
          <a:p>
            <a:r>
              <a:rPr lang="en-US" altLang="en-US" dirty="0"/>
              <a:t>Update annual reports using:</a:t>
            </a:r>
          </a:p>
          <a:p>
            <a:pPr lvl="1"/>
            <a:r>
              <a:rPr lang="en-US" altLang="en-US" sz="3200" dirty="0"/>
              <a:t>Trailing 12-month data from quarterly earnings reports.</a:t>
            </a:r>
          </a:p>
          <a:p>
            <a:pPr lvl="1"/>
            <a:r>
              <a:rPr lang="en-US" altLang="en-US" sz="3200" dirty="0"/>
              <a:t>Informal/unofficial news reports, if quarterly reports unavailable.</a:t>
            </a:r>
          </a:p>
          <a:p>
            <a:endParaRPr lang="en-US" altLang="en-US" dirty="0"/>
          </a:p>
          <a:p>
            <a:r>
              <a:rPr lang="en-US" altLang="en-US" dirty="0"/>
              <a:t>Updating most important for smaller and more volatile firms and firms with significant restructuring.</a:t>
            </a:r>
          </a:p>
        </p:txBody>
      </p:sp>
    </p:spTree>
    <p:extLst>
      <p:ext uri="{BB962C8B-B14F-4D97-AF65-F5344CB8AC3E}">
        <p14:creationId xmlns:p14="http://schemas.microsoft.com/office/powerpoint/2010/main" val="4223481879"/>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F697087F-CE37-4372-BA22-920A112E81B8}"/>
              </a:ext>
            </a:extLst>
          </p:cNvPr>
          <p:cNvSpPr>
            <a:spLocks noGrp="1" noChangeArrowheads="1"/>
          </p:cNvSpPr>
          <p:nvPr>
            <p:ph type="title"/>
          </p:nvPr>
        </p:nvSpPr>
        <p:spPr/>
        <p:txBody>
          <a:bodyPr>
            <a:normAutofit fontScale="90000"/>
          </a:bodyPr>
          <a:lstStyle/>
          <a:p>
            <a:r>
              <a:rPr lang="en-US" altLang="en-US"/>
              <a:t>II. Correcting Accounting Earnings</a:t>
            </a:r>
          </a:p>
        </p:txBody>
      </p:sp>
      <p:sp>
        <p:nvSpPr>
          <p:cNvPr id="264195" name="Rectangle 3">
            <a:extLst>
              <a:ext uri="{FF2B5EF4-FFF2-40B4-BE49-F238E27FC236}">
                <a16:creationId xmlns:a16="http://schemas.microsoft.com/office/drawing/2014/main" id="{791F4422-ED1D-441A-A1A3-C7E8FAA627D4}"/>
              </a:ext>
            </a:extLst>
          </p:cNvPr>
          <p:cNvSpPr>
            <a:spLocks noGrp="1" noChangeArrowheads="1"/>
          </p:cNvSpPr>
          <p:nvPr>
            <p:ph type="body" idx="1"/>
          </p:nvPr>
        </p:nvSpPr>
        <p:spPr>
          <a:xfrm>
            <a:off x="304800" y="1600200"/>
            <a:ext cx="8382571" cy="4800600"/>
          </a:xfrm>
        </p:spPr>
        <p:txBody>
          <a:bodyPr>
            <a:normAutofit fontScale="70000" lnSpcReduction="20000"/>
          </a:bodyPr>
          <a:lstStyle/>
          <a:p>
            <a:r>
              <a:rPr lang="en-US" altLang="en-US" dirty="0"/>
              <a:t>Are financial expenses mixed with operating expenses?</a:t>
            </a:r>
          </a:p>
          <a:p>
            <a:pPr lvl="1"/>
            <a:r>
              <a:rPr lang="en-US" altLang="en-US" i="1" dirty="0"/>
              <a:t>Financial expense: </a:t>
            </a:r>
            <a:r>
              <a:rPr lang="en-US" altLang="en-US" dirty="0"/>
              <a:t>Any commitment that is tax deductible that you have to meet no matter what your operating results: Failure to meet it leads to loss of control of the business.</a:t>
            </a:r>
          </a:p>
          <a:p>
            <a:pPr lvl="1"/>
            <a:endParaRPr lang="en-US" altLang="en-US" i="1" dirty="0"/>
          </a:p>
          <a:p>
            <a:pPr lvl="1"/>
            <a:r>
              <a:rPr lang="en-US" altLang="en-US" i="1" dirty="0"/>
              <a:t>Example: Operating Leases</a:t>
            </a:r>
            <a:r>
              <a:rPr lang="en-US" altLang="en-US" dirty="0"/>
              <a:t>: While accounting convention treats operating leases as operating expenses, they are really financial expenses and need to be reclassified as such. This has no effect on equity earnings but does change the operating earnings</a:t>
            </a:r>
          </a:p>
          <a:p>
            <a:endParaRPr lang="en-US" altLang="en-US" dirty="0"/>
          </a:p>
          <a:p>
            <a:r>
              <a:rPr lang="en-US" altLang="en-US" dirty="0"/>
              <a:t>Are capital expenses mixed with operating expenses?</a:t>
            </a:r>
            <a:endParaRPr lang="en-US" altLang="en-US" i="1" dirty="0"/>
          </a:p>
          <a:p>
            <a:pPr lvl="1"/>
            <a:r>
              <a:rPr lang="en-US" altLang="en-US" i="1" dirty="0"/>
              <a:t>Capital expense: </a:t>
            </a:r>
            <a:r>
              <a:rPr lang="en-US" altLang="en-US" dirty="0"/>
              <a:t>Any expense that is expected to generate benefits over multiple periods.</a:t>
            </a:r>
          </a:p>
          <a:p>
            <a:pPr lvl="1"/>
            <a:endParaRPr lang="en-US" altLang="en-US" i="1" dirty="0"/>
          </a:p>
          <a:p>
            <a:pPr lvl="1"/>
            <a:r>
              <a:rPr lang="en-US" altLang="en-US" i="1" dirty="0"/>
              <a:t>R &amp; D Adjustment</a:t>
            </a:r>
            <a:r>
              <a:rPr lang="en-US" altLang="en-US" dirty="0"/>
              <a:t>: Since R&amp;D is a capital expenditure (rather than an operating expense), the operating income has to be adjusted to reflect its treatment.</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marL="742950" indent="-742950">
              <a:lnSpc>
                <a:spcPct val="120000"/>
              </a:lnSpc>
              <a:buFont typeface="+mj-lt"/>
              <a:buAutoNum type="arabicPeriod"/>
            </a:pPr>
            <a:r>
              <a:rPr lang="en-US" dirty="0"/>
              <a:t>Approach</a:t>
            </a:r>
          </a:p>
          <a:p>
            <a:pPr marL="742950" indent="-742950">
              <a:lnSpc>
                <a:spcPct val="120000"/>
              </a:lnSpc>
              <a:buFont typeface="+mj-lt"/>
              <a:buAutoNum type="arabicPeriod"/>
            </a:pPr>
            <a:r>
              <a:rPr lang="en-US" dirty="0"/>
              <a:t>Steps</a:t>
            </a:r>
          </a:p>
          <a:p>
            <a:pPr marL="742950" indent="-742950">
              <a:lnSpc>
                <a:spcPct val="120000"/>
              </a:lnSpc>
              <a:buFont typeface="+mj-lt"/>
              <a:buAutoNum type="arabicPeriod"/>
            </a:pPr>
            <a:r>
              <a:rPr lang="en-US" dirty="0"/>
              <a:t>Initial FCFE</a:t>
            </a:r>
          </a:p>
          <a:p>
            <a:pPr marL="742950" indent="-742950">
              <a:lnSpc>
                <a:spcPct val="120000"/>
              </a:lnSpc>
              <a:buFont typeface="+mj-lt"/>
              <a:buAutoNum type="arabicPeriod"/>
            </a:pPr>
            <a:r>
              <a:rPr lang="en-US" dirty="0"/>
              <a:t>Forecasting FCFE</a:t>
            </a:r>
          </a:p>
          <a:p>
            <a:pPr marL="742950" indent="-742950">
              <a:lnSpc>
                <a:spcPct val="120000"/>
              </a:lnSpc>
              <a:buFont typeface="+mj-lt"/>
              <a:buAutoNum type="arabicPeriod"/>
            </a:pPr>
            <a:r>
              <a:rPr lang="en-US" dirty="0"/>
              <a:t>Terminal Value</a:t>
            </a:r>
          </a:p>
          <a:p>
            <a:pPr marL="742950" indent="-742950">
              <a:lnSpc>
                <a:spcPct val="120000"/>
              </a:lnSpc>
              <a:buFont typeface="+mj-lt"/>
              <a:buAutoNum type="arabicPeriod"/>
            </a:pPr>
            <a:r>
              <a:rPr lang="en-US" dirty="0"/>
              <a:t>Discount Rate</a:t>
            </a:r>
          </a:p>
          <a:p>
            <a:pPr marL="742950" indent="-742950">
              <a:lnSpc>
                <a:spcPct val="120000"/>
              </a:lnSpc>
              <a:buFont typeface="+mj-lt"/>
              <a:buAutoNum type="arabicPeriod"/>
            </a:pPr>
            <a:r>
              <a:rPr lang="en-US" dirty="0"/>
              <a:t>Final Calculation</a:t>
            </a:r>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6931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F697087F-CE37-4372-BA22-920A112E81B8}"/>
              </a:ext>
            </a:extLst>
          </p:cNvPr>
          <p:cNvSpPr>
            <a:spLocks noGrp="1" noChangeArrowheads="1"/>
          </p:cNvSpPr>
          <p:nvPr>
            <p:ph type="title"/>
          </p:nvPr>
        </p:nvSpPr>
        <p:spPr/>
        <p:txBody>
          <a:bodyPr>
            <a:normAutofit/>
          </a:bodyPr>
          <a:lstStyle/>
          <a:p>
            <a:r>
              <a:rPr lang="en-US" altLang="en-US" dirty="0"/>
              <a:t>Two Examples</a:t>
            </a:r>
          </a:p>
        </p:txBody>
      </p:sp>
      <p:sp>
        <p:nvSpPr>
          <p:cNvPr id="264195" name="Rectangle 3">
            <a:extLst>
              <a:ext uri="{FF2B5EF4-FFF2-40B4-BE49-F238E27FC236}">
                <a16:creationId xmlns:a16="http://schemas.microsoft.com/office/drawing/2014/main" id="{791F4422-ED1D-441A-A1A3-C7E8FAA627D4}"/>
              </a:ext>
            </a:extLst>
          </p:cNvPr>
          <p:cNvSpPr>
            <a:spLocks noGrp="1" noChangeArrowheads="1"/>
          </p:cNvSpPr>
          <p:nvPr>
            <p:ph type="body" idx="1"/>
          </p:nvPr>
        </p:nvSpPr>
        <p:spPr>
          <a:xfrm>
            <a:off x="304800" y="1600200"/>
            <a:ext cx="8382571" cy="4800600"/>
          </a:xfrm>
        </p:spPr>
        <p:txBody>
          <a:bodyPr>
            <a:normAutofit/>
          </a:bodyPr>
          <a:lstStyle/>
          <a:p>
            <a:r>
              <a:rPr lang="en-US" altLang="en-US" sz="4000" dirty="0"/>
              <a:t>Operating leases as financing expenses (not operating expenses)</a:t>
            </a:r>
          </a:p>
          <a:p>
            <a:endParaRPr lang="en-US" altLang="en-US" sz="4000" dirty="0"/>
          </a:p>
          <a:p>
            <a:r>
              <a:rPr lang="en-US" altLang="en-US" sz="4000" dirty="0"/>
              <a:t>R&amp;D as capital expenditures (not operating expenses)</a:t>
            </a:r>
          </a:p>
        </p:txBody>
      </p:sp>
    </p:spTree>
    <p:extLst>
      <p:ext uri="{BB962C8B-B14F-4D97-AF65-F5344CB8AC3E}">
        <p14:creationId xmlns:p14="http://schemas.microsoft.com/office/powerpoint/2010/main" val="2647792414"/>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DC265C6C-0030-480F-B049-9AEE914B77F7}"/>
              </a:ext>
            </a:extLst>
          </p:cNvPr>
          <p:cNvSpPr>
            <a:spLocks noGrp="1" noChangeArrowheads="1"/>
          </p:cNvSpPr>
          <p:nvPr>
            <p:ph type="title"/>
          </p:nvPr>
        </p:nvSpPr>
        <p:spPr/>
        <p:txBody>
          <a:bodyPr>
            <a:normAutofit fontScale="90000"/>
          </a:bodyPr>
          <a:lstStyle/>
          <a:p>
            <a:r>
              <a:rPr lang="en-US" altLang="en-US"/>
              <a:t>Dealing with Operating Lease Expenses</a:t>
            </a:r>
          </a:p>
        </p:txBody>
      </p:sp>
      <p:sp>
        <p:nvSpPr>
          <p:cNvPr id="206851" name="Rectangle 3">
            <a:extLst>
              <a:ext uri="{FF2B5EF4-FFF2-40B4-BE49-F238E27FC236}">
                <a16:creationId xmlns:a16="http://schemas.microsoft.com/office/drawing/2014/main" id="{3E5B6662-3459-4F2C-AEBE-3F028BCABD15}"/>
              </a:ext>
            </a:extLst>
          </p:cNvPr>
          <p:cNvSpPr>
            <a:spLocks noGrp="1" noChangeArrowheads="1"/>
          </p:cNvSpPr>
          <p:nvPr>
            <p:ph type="body" idx="1"/>
          </p:nvPr>
        </p:nvSpPr>
        <p:spPr>
          <a:xfrm>
            <a:off x="381000" y="1600200"/>
            <a:ext cx="8534399" cy="4525963"/>
          </a:xfrm>
        </p:spPr>
        <p:txBody>
          <a:bodyPr>
            <a:normAutofit fontScale="92500" lnSpcReduction="20000"/>
          </a:bodyPr>
          <a:lstStyle/>
          <a:p>
            <a:r>
              <a:rPr lang="en-US" altLang="en-US" sz="2400" dirty="0"/>
              <a:t>Operating Lease Expenses are treated as operating expenses in computing operating income. </a:t>
            </a:r>
          </a:p>
          <a:p>
            <a:endParaRPr lang="en-US" altLang="en-US" sz="2400" dirty="0"/>
          </a:p>
          <a:p>
            <a:r>
              <a:rPr lang="en-US" altLang="en-US" sz="2400" dirty="0"/>
              <a:t>Operating lease expenses should be financing expenses, with the following adjustments to earnings and capital:</a:t>
            </a:r>
          </a:p>
          <a:p>
            <a:endParaRPr lang="en-US" altLang="en-US" sz="2400" dirty="0"/>
          </a:p>
          <a:p>
            <a:pPr lvl="1"/>
            <a:r>
              <a:rPr lang="en-US" altLang="en-US" sz="2000" dirty="0"/>
              <a:t>Debt Value of Operating Leases = Present Value of Operating Lease </a:t>
            </a:r>
            <a:r>
              <a:rPr lang="en-US" altLang="en-US" sz="2000" u="sng" dirty="0"/>
              <a:t>Commitments</a:t>
            </a:r>
            <a:r>
              <a:rPr lang="en-US" altLang="en-US" sz="2000" dirty="0"/>
              <a:t> at the pre-tax cost of debt</a:t>
            </a:r>
          </a:p>
          <a:p>
            <a:pPr lvl="1"/>
            <a:endParaRPr lang="en-US" altLang="en-US" sz="2000" dirty="0"/>
          </a:p>
          <a:p>
            <a:pPr lvl="1"/>
            <a:r>
              <a:rPr lang="en-US" altLang="en-US" sz="2000" dirty="0"/>
              <a:t>When you convert operating leases into debt, you also create an asset to counter it of exactly the same value.</a:t>
            </a:r>
          </a:p>
          <a:p>
            <a:pPr lvl="1"/>
            <a:endParaRPr lang="en-US" altLang="en-US" sz="2000" dirty="0"/>
          </a:p>
          <a:p>
            <a:pPr lvl="1"/>
            <a:r>
              <a:rPr lang="en-US" altLang="en-US" sz="2000" dirty="0"/>
              <a:t>Adjusted Operating Earnings</a:t>
            </a:r>
          </a:p>
          <a:p>
            <a:pPr lvl="2">
              <a:buNone/>
            </a:pPr>
            <a:r>
              <a:rPr lang="en-US" altLang="en-US" sz="1600" dirty="0"/>
              <a:t>Adjusted Operating Earnings = Operating Earnings + Operating Lease Expenses - Depreciation on Leased Asset</a:t>
            </a:r>
          </a:p>
          <a:p>
            <a:pPr marL="914400" lvl="2" indent="0">
              <a:buNone/>
            </a:pPr>
            <a:r>
              <a:rPr lang="en-US" altLang="en-US" sz="1600" dirty="0"/>
              <a:t>As an approximation, this works:</a:t>
            </a:r>
          </a:p>
          <a:p>
            <a:pPr lvl="2">
              <a:buNone/>
            </a:pPr>
            <a:r>
              <a:rPr lang="en-US" altLang="en-US" sz="1600" dirty="0"/>
              <a:t>Adjusted Operating Earnings = Operating Earnings + Pre-tax cost of Debt * PV of Operating Leases.</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B973E8D8-C84F-4FDC-A160-AB3022FE56AB}"/>
              </a:ext>
            </a:extLst>
          </p:cNvPr>
          <p:cNvSpPr>
            <a:spLocks noGrp="1" noChangeArrowheads="1"/>
          </p:cNvSpPr>
          <p:nvPr>
            <p:ph type="title"/>
          </p:nvPr>
        </p:nvSpPr>
        <p:spPr>
          <a:noFill/>
          <a:ln/>
        </p:spPr>
        <p:txBody>
          <a:bodyPr anchor="ctr">
            <a:normAutofit/>
          </a:bodyPr>
          <a:lstStyle/>
          <a:p>
            <a:r>
              <a:rPr lang="en-US" altLang="en-US" dirty="0"/>
              <a:t>Operating Leases at The Gap</a:t>
            </a:r>
          </a:p>
        </p:txBody>
      </p:sp>
      <p:sp>
        <p:nvSpPr>
          <p:cNvPr id="272387" name="Rectangle 3">
            <a:extLst>
              <a:ext uri="{FF2B5EF4-FFF2-40B4-BE49-F238E27FC236}">
                <a16:creationId xmlns:a16="http://schemas.microsoft.com/office/drawing/2014/main" id="{70519EAC-2DEF-4E88-91DB-F6DE86FD449B}"/>
              </a:ext>
            </a:extLst>
          </p:cNvPr>
          <p:cNvSpPr>
            <a:spLocks noGrp="1" noChangeArrowheads="1"/>
          </p:cNvSpPr>
          <p:nvPr>
            <p:ph type="body" idx="1"/>
          </p:nvPr>
        </p:nvSpPr>
        <p:spPr>
          <a:noFill/>
          <a:ln/>
        </p:spPr>
        <p:txBody>
          <a:bodyPr>
            <a:normAutofit fontScale="70000" lnSpcReduction="20000"/>
          </a:bodyPr>
          <a:lstStyle/>
          <a:p>
            <a:pPr marL="0" indent="0">
              <a:lnSpc>
                <a:spcPct val="90000"/>
              </a:lnSpc>
              <a:buNone/>
              <a:tabLst>
                <a:tab pos="1036638" algn="l"/>
                <a:tab pos="3894138" algn="l"/>
              </a:tabLst>
            </a:pPr>
            <a:r>
              <a:rPr lang="en-US" altLang="en-US" dirty="0"/>
              <a:t>The Gap has conventional debt of about $ 1.97 billion on its balance sheet and its pre-tax cost of debt is about 6%. Its operating lease payments in the 2003 were $978 million and its commitments for the future are below:</a:t>
            </a:r>
          </a:p>
          <a:p>
            <a:pPr marL="0" indent="0">
              <a:lnSpc>
                <a:spcPct val="90000"/>
              </a:lnSpc>
              <a:buNone/>
              <a:tabLst>
                <a:tab pos="1036638" algn="l"/>
                <a:tab pos="3894138" algn="l"/>
              </a:tabLst>
            </a:pPr>
            <a:endParaRPr lang="en-US" altLang="en-US" dirty="0"/>
          </a:p>
          <a:p>
            <a:pPr lvl="1">
              <a:lnSpc>
                <a:spcPct val="90000"/>
              </a:lnSpc>
              <a:buNone/>
              <a:tabLst>
                <a:tab pos="1036638" algn="l"/>
                <a:tab pos="3894138" algn="l"/>
              </a:tabLst>
            </a:pPr>
            <a:r>
              <a:rPr lang="en-US" altLang="en-US" sz="2300" dirty="0"/>
              <a:t>Year	Commitment (millions)	Present Value (at 6%)</a:t>
            </a:r>
          </a:p>
          <a:p>
            <a:pPr lvl="1">
              <a:lnSpc>
                <a:spcPct val="90000"/>
              </a:lnSpc>
              <a:buNone/>
              <a:tabLst>
                <a:tab pos="1036638" algn="l"/>
                <a:tab pos="3894138" algn="l"/>
              </a:tabLst>
            </a:pPr>
            <a:r>
              <a:rPr lang="en-US" altLang="en-US" sz="2300" dirty="0"/>
              <a:t>1	 	$899.00 	 $848.11 </a:t>
            </a:r>
          </a:p>
          <a:p>
            <a:pPr lvl="1">
              <a:lnSpc>
                <a:spcPct val="90000"/>
              </a:lnSpc>
              <a:buNone/>
              <a:tabLst>
                <a:tab pos="1036638" algn="l"/>
                <a:tab pos="3894138" algn="l"/>
              </a:tabLst>
            </a:pPr>
            <a:r>
              <a:rPr lang="en-US" altLang="en-US" sz="2300" dirty="0"/>
              <a:t>2	 	$846.00 	 $752.94 </a:t>
            </a:r>
          </a:p>
          <a:p>
            <a:pPr lvl="1">
              <a:lnSpc>
                <a:spcPct val="90000"/>
              </a:lnSpc>
              <a:buNone/>
              <a:tabLst>
                <a:tab pos="1036638" algn="l"/>
                <a:tab pos="3894138" algn="l"/>
              </a:tabLst>
            </a:pPr>
            <a:r>
              <a:rPr lang="en-US" altLang="en-US" sz="2300" dirty="0"/>
              <a:t>3	 	$738.00 	 $619.64 </a:t>
            </a:r>
          </a:p>
          <a:p>
            <a:pPr lvl="1">
              <a:lnSpc>
                <a:spcPct val="90000"/>
              </a:lnSpc>
              <a:buNone/>
              <a:tabLst>
                <a:tab pos="1036638" algn="l"/>
                <a:tab pos="3894138" algn="l"/>
              </a:tabLst>
            </a:pPr>
            <a:r>
              <a:rPr lang="en-US" altLang="en-US" sz="2300" dirty="0"/>
              <a:t>4	 	$598.00 	 $473.67 </a:t>
            </a:r>
          </a:p>
          <a:p>
            <a:pPr lvl="1">
              <a:lnSpc>
                <a:spcPct val="90000"/>
              </a:lnSpc>
              <a:buNone/>
              <a:tabLst>
                <a:tab pos="1036638" algn="l"/>
                <a:tab pos="3894138" algn="l"/>
              </a:tabLst>
            </a:pPr>
            <a:r>
              <a:rPr lang="en-US" altLang="en-US" sz="2300" dirty="0"/>
              <a:t>5	 	$477.00 	 $356.44 </a:t>
            </a:r>
          </a:p>
          <a:p>
            <a:pPr lvl="1">
              <a:lnSpc>
                <a:spcPct val="90000"/>
              </a:lnSpc>
              <a:buNone/>
              <a:tabLst>
                <a:tab pos="1036638" algn="l"/>
                <a:tab pos="3894138" algn="l"/>
              </a:tabLst>
            </a:pPr>
            <a:r>
              <a:rPr lang="en-US" altLang="en-US" sz="2300" dirty="0"/>
              <a:t>6&amp;7	 $982.50 each year	 $1,346.04 </a:t>
            </a:r>
          </a:p>
          <a:p>
            <a:pPr lvl="1">
              <a:lnSpc>
                <a:spcPct val="90000"/>
              </a:lnSpc>
              <a:buNone/>
              <a:tabLst>
                <a:tab pos="1036638" algn="l"/>
                <a:tab pos="3894138" algn="l"/>
              </a:tabLst>
            </a:pPr>
            <a:r>
              <a:rPr lang="en-US" altLang="en-US" sz="2300" dirty="0"/>
              <a:t>Debt Value of leases =	 $4,396.85</a:t>
            </a:r>
            <a:r>
              <a:rPr lang="en-US" altLang="en-US" sz="2600" dirty="0"/>
              <a:t> (Also value of leased asset)</a:t>
            </a:r>
            <a:endParaRPr lang="en-US" altLang="en-US" sz="800" dirty="0"/>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Debt outstanding at The Gap = $1,970 m + $4,397 m = $6,367 m</a:t>
            </a:r>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Adjusted Operating Income = Stated OI + OL exp this year - </a:t>
            </a:r>
            <a:r>
              <a:rPr lang="en-US" altLang="en-US" sz="2900" dirty="0" err="1"/>
              <a:t>Deprec’n</a:t>
            </a:r>
            <a:endParaRPr lang="en-US" altLang="en-US" sz="2900" dirty="0"/>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 $1,012 m + 978 m - 4397 m /7 = $1,362 million (7 year life for assets)</a:t>
            </a:r>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Approximate OI = $1,012 m + $ 4397 m (.06) = $1,276 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B1978D87-B522-47FC-993D-8F734EE45306}"/>
              </a:ext>
            </a:extLst>
          </p:cNvPr>
          <p:cNvSpPr>
            <a:spLocks noGrp="1" noChangeArrowheads="1"/>
          </p:cNvSpPr>
          <p:nvPr>
            <p:ph type="title"/>
          </p:nvPr>
        </p:nvSpPr>
        <p:spPr/>
        <p:txBody>
          <a:bodyPr>
            <a:normAutofit fontScale="90000"/>
          </a:bodyPr>
          <a:lstStyle/>
          <a:p>
            <a:r>
              <a:rPr lang="en-US" altLang="en-US" dirty="0"/>
              <a:t>R&amp;D Expenses: </a:t>
            </a:r>
            <a:br>
              <a:rPr lang="en-US" altLang="en-US" dirty="0"/>
            </a:br>
            <a:r>
              <a:rPr lang="en-US" altLang="en-US" dirty="0"/>
              <a:t>Operating or Capital Expenses</a:t>
            </a:r>
          </a:p>
        </p:txBody>
      </p:sp>
      <p:sp>
        <p:nvSpPr>
          <p:cNvPr id="258051" name="Rectangle 3">
            <a:extLst>
              <a:ext uri="{FF2B5EF4-FFF2-40B4-BE49-F238E27FC236}">
                <a16:creationId xmlns:a16="http://schemas.microsoft.com/office/drawing/2014/main" id="{0571307B-DD40-465B-B017-3B2002B97A91}"/>
              </a:ext>
            </a:extLst>
          </p:cNvPr>
          <p:cNvSpPr>
            <a:spLocks noGrp="1" noChangeArrowheads="1"/>
          </p:cNvSpPr>
          <p:nvPr>
            <p:ph type="body" idx="1"/>
          </p:nvPr>
        </p:nvSpPr>
        <p:spPr/>
        <p:txBody>
          <a:bodyPr>
            <a:normAutofit fontScale="85000" lnSpcReduction="20000"/>
          </a:bodyPr>
          <a:lstStyle/>
          <a:p>
            <a:r>
              <a:rPr lang="en-US" altLang="en-US" dirty="0"/>
              <a:t>GAP considers R&amp;D operating expense even though it is designed to generate future growth. </a:t>
            </a:r>
          </a:p>
          <a:p>
            <a:endParaRPr lang="en-US" altLang="en-US" dirty="0"/>
          </a:p>
          <a:p>
            <a:r>
              <a:rPr lang="en-US" altLang="en-US" dirty="0"/>
              <a:t>More logical to treat it capital expenditures.</a:t>
            </a:r>
          </a:p>
          <a:p>
            <a:endParaRPr lang="en-US" altLang="en-US" dirty="0"/>
          </a:p>
          <a:p>
            <a:r>
              <a:rPr lang="en-US" altLang="en-US" dirty="0"/>
              <a:t>To capitalize R&amp;D,</a:t>
            </a:r>
          </a:p>
          <a:p>
            <a:pPr lvl="1"/>
            <a:r>
              <a:rPr lang="en-US" altLang="en-US" dirty="0"/>
              <a:t>Specify an amortizable life for R&amp;D (2 - 10 years)</a:t>
            </a:r>
          </a:p>
          <a:p>
            <a:pPr lvl="1"/>
            <a:r>
              <a:rPr lang="en-US" altLang="en-US" dirty="0"/>
              <a:t>Collect past R&amp;D expenses for the amortizable life</a:t>
            </a:r>
          </a:p>
          <a:p>
            <a:pPr lvl="1"/>
            <a:r>
              <a:rPr lang="en-US" altLang="en-US" dirty="0"/>
              <a:t>Sum up the unamortized R&amp;D over the period. </a:t>
            </a:r>
          </a:p>
          <a:p>
            <a:pPr lvl="2"/>
            <a:r>
              <a:rPr lang="en-US" altLang="en-US" dirty="0"/>
              <a:t>If amortizable life is 5 years, research asset can be obtained by adding up 1/5th of the R&amp;D expense from five years ago, 2/5th of the R&amp;D expense from four years ago...:</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a:extLst>
              <a:ext uri="{FF2B5EF4-FFF2-40B4-BE49-F238E27FC236}">
                <a16:creationId xmlns:a16="http://schemas.microsoft.com/office/drawing/2014/main" id="{2FC75932-7E01-4ABE-B6C8-7E060F3070C4}"/>
              </a:ext>
            </a:extLst>
          </p:cNvPr>
          <p:cNvSpPr>
            <a:spLocks noGrp="1" noChangeArrowheads="1"/>
          </p:cNvSpPr>
          <p:nvPr>
            <p:ph type="title"/>
          </p:nvPr>
        </p:nvSpPr>
        <p:spPr/>
        <p:txBody>
          <a:bodyPr>
            <a:normAutofit fontScale="90000"/>
          </a:bodyPr>
          <a:lstStyle/>
          <a:p>
            <a:r>
              <a:rPr lang="en-US" altLang="en-US"/>
              <a:t>Capitalizing R&amp;D Expenses: SAP in 2004</a:t>
            </a:r>
          </a:p>
        </p:txBody>
      </p:sp>
      <p:sp>
        <p:nvSpPr>
          <p:cNvPr id="1336323" name="Rectangle 3">
            <a:extLst>
              <a:ext uri="{FF2B5EF4-FFF2-40B4-BE49-F238E27FC236}">
                <a16:creationId xmlns:a16="http://schemas.microsoft.com/office/drawing/2014/main" id="{EA6B2F55-3228-4086-852B-445E3E6E9980}"/>
              </a:ext>
            </a:extLst>
          </p:cNvPr>
          <p:cNvSpPr>
            <a:spLocks noGrp="1" noChangeArrowheads="1"/>
          </p:cNvSpPr>
          <p:nvPr>
            <p:ph type="body" idx="1"/>
          </p:nvPr>
        </p:nvSpPr>
        <p:spPr/>
        <p:txBody>
          <a:bodyPr>
            <a:normAutofit lnSpcReduction="10000"/>
          </a:bodyPr>
          <a:lstStyle/>
          <a:p>
            <a:pPr marL="0" indent="0">
              <a:buNone/>
              <a:tabLst>
                <a:tab pos="1487488" algn="l"/>
                <a:tab pos="3090863" algn="l"/>
                <a:tab pos="4060825" algn="l"/>
                <a:tab pos="5548313" algn="l"/>
              </a:tabLst>
            </a:pPr>
            <a:r>
              <a:rPr lang="en-US" altLang="en-US" dirty="0"/>
              <a:t>R &amp; D assumed to have a 5-year life. </a:t>
            </a:r>
          </a:p>
          <a:p>
            <a:pPr marL="0" indent="0">
              <a:buNone/>
              <a:tabLst>
                <a:tab pos="1487488" algn="l"/>
                <a:tab pos="3090863" algn="l"/>
                <a:tab pos="4060825" algn="l"/>
                <a:tab pos="5548313" algn="l"/>
              </a:tabLst>
            </a:pPr>
            <a:endParaRPr lang="en-US" altLang="en-US" dirty="0"/>
          </a:p>
          <a:p>
            <a:pPr>
              <a:buFont typeface="Monotype Sorts" pitchFamily="-80" charset="2"/>
              <a:buNone/>
              <a:tabLst>
                <a:tab pos="1487488" algn="l"/>
                <a:tab pos="3090863" algn="l"/>
                <a:tab pos="4060825" algn="l"/>
                <a:tab pos="5548313" algn="l"/>
              </a:tabLst>
            </a:pPr>
            <a:r>
              <a:rPr lang="en-US" altLang="en-US" sz="1900" dirty="0"/>
              <a:t>Year	R&amp;D Expense	Unamortized portion	Amortization this year</a:t>
            </a:r>
          </a:p>
          <a:p>
            <a:pPr>
              <a:buFont typeface="Monotype Sorts" pitchFamily="-80" charset="2"/>
              <a:buNone/>
              <a:tabLst>
                <a:tab pos="1487488" algn="l"/>
                <a:tab pos="3090863" algn="l"/>
                <a:tab pos="4060825" algn="l"/>
                <a:tab pos="5548313" algn="l"/>
              </a:tabLst>
            </a:pPr>
            <a:r>
              <a:rPr lang="en-US" altLang="en-US" sz="1900" dirty="0"/>
              <a:t>Current	1020.02	1.00	1020.02	</a:t>
            </a:r>
          </a:p>
          <a:p>
            <a:pPr>
              <a:buFont typeface="Monotype Sorts" pitchFamily="-80" charset="2"/>
              <a:buNone/>
              <a:tabLst>
                <a:tab pos="1487488" algn="l"/>
                <a:tab pos="3090863" algn="l"/>
                <a:tab pos="4060825" algn="l"/>
                <a:tab pos="5548313" algn="l"/>
              </a:tabLst>
            </a:pPr>
            <a:r>
              <a:rPr lang="en-US" altLang="en-US" sz="1900" dirty="0"/>
              <a:t>-1		993.99	0.80	795.19	 € 198.80 </a:t>
            </a:r>
          </a:p>
          <a:p>
            <a:pPr>
              <a:buFont typeface="Monotype Sorts" pitchFamily="-80" charset="2"/>
              <a:buNone/>
              <a:tabLst>
                <a:tab pos="1487488" algn="l"/>
                <a:tab pos="3090863" algn="l"/>
                <a:tab pos="4060825" algn="l"/>
                <a:tab pos="5548313" algn="l"/>
              </a:tabLst>
            </a:pPr>
            <a:r>
              <a:rPr lang="en-US" altLang="en-US" sz="1900" dirty="0"/>
              <a:t>-2		909.39	0.60	545.63	 € 181.88 </a:t>
            </a:r>
          </a:p>
          <a:p>
            <a:pPr>
              <a:buFont typeface="Monotype Sorts" pitchFamily="-80" charset="2"/>
              <a:buNone/>
              <a:tabLst>
                <a:tab pos="1487488" algn="l"/>
                <a:tab pos="3090863" algn="l"/>
                <a:tab pos="4060825" algn="l"/>
                <a:tab pos="5548313" algn="l"/>
              </a:tabLst>
            </a:pPr>
            <a:r>
              <a:rPr lang="en-US" altLang="en-US" sz="1900" dirty="0"/>
              <a:t>-3		898.25	0.40	359.30	 € 179.65 </a:t>
            </a:r>
          </a:p>
          <a:p>
            <a:pPr>
              <a:buFont typeface="Monotype Sorts" pitchFamily="-80" charset="2"/>
              <a:buNone/>
              <a:tabLst>
                <a:tab pos="1487488" algn="l"/>
                <a:tab pos="3090863" algn="l"/>
                <a:tab pos="4060825" algn="l"/>
                <a:tab pos="5548313" algn="l"/>
              </a:tabLst>
            </a:pPr>
            <a:r>
              <a:rPr lang="en-US" altLang="en-US" sz="1900" dirty="0"/>
              <a:t>-4		969.38	0.20	193.88	 € 193.88 </a:t>
            </a:r>
          </a:p>
          <a:p>
            <a:pPr>
              <a:buFont typeface="Monotype Sorts" pitchFamily="-80" charset="2"/>
              <a:buNone/>
              <a:tabLst>
                <a:tab pos="1487488" algn="l"/>
                <a:tab pos="3090863" algn="l"/>
                <a:tab pos="4060825" algn="l"/>
                <a:tab pos="5548313" algn="l"/>
              </a:tabLst>
            </a:pPr>
            <a:r>
              <a:rPr lang="en-US" altLang="en-US" sz="1900" dirty="0"/>
              <a:t>-5		744.67	0.00	0.00	 € 148.93 </a:t>
            </a:r>
          </a:p>
          <a:p>
            <a:pPr>
              <a:buFont typeface="Monotype Sorts" pitchFamily="-80" charset="2"/>
              <a:buNone/>
              <a:tabLst>
                <a:tab pos="1487488" algn="l"/>
                <a:tab pos="3090863" algn="l"/>
                <a:tab pos="4060825" algn="l"/>
                <a:tab pos="5548313" algn="l"/>
              </a:tabLst>
            </a:pPr>
            <a:r>
              <a:rPr lang="en-US" altLang="en-US" sz="1900" dirty="0"/>
              <a:t>Value of research asset = € 2,914 million</a:t>
            </a:r>
          </a:p>
          <a:p>
            <a:pPr>
              <a:buFont typeface="Monotype Sorts" pitchFamily="-80" charset="2"/>
              <a:buNone/>
              <a:tabLst>
                <a:tab pos="1487488" algn="l"/>
                <a:tab pos="3090863" algn="l"/>
                <a:tab pos="4060825" algn="l"/>
                <a:tab pos="5548313" algn="l"/>
              </a:tabLst>
            </a:pPr>
            <a:endParaRPr lang="en-US" altLang="en-US" sz="2200" dirty="0"/>
          </a:p>
          <a:p>
            <a:pPr>
              <a:buFont typeface="Monotype Sorts" pitchFamily="-80" charset="2"/>
              <a:buNone/>
              <a:tabLst>
                <a:tab pos="1487488" algn="l"/>
                <a:tab pos="3090863" algn="l"/>
                <a:tab pos="4060825" algn="l"/>
                <a:tab pos="5548313" algn="l"/>
              </a:tabLst>
            </a:pPr>
            <a:r>
              <a:rPr lang="en-US" altLang="en-US" sz="2200" dirty="0"/>
              <a:t>Amortization of research asset in 2004 =  € 903 million</a:t>
            </a:r>
          </a:p>
          <a:p>
            <a:pPr>
              <a:buFont typeface="Monotype Sorts" pitchFamily="-80" charset="2"/>
              <a:buNone/>
              <a:tabLst>
                <a:tab pos="1487488" algn="l"/>
                <a:tab pos="3090863" algn="l"/>
                <a:tab pos="4060825" algn="l"/>
                <a:tab pos="5548313" algn="l"/>
              </a:tabLst>
            </a:pPr>
            <a:endParaRPr lang="en-US" altLang="en-US" sz="2200" dirty="0"/>
          </a:p>
          <a:p>
            <a:pPr>
              <a:buFont typeface="Monotype Sorts" pitchFamily="-80" charset="2"/>
              <a:buNone/>
              <a:tabLst>
                <a:tab pos="1487488" algn="l"/>
                <a:tab pos="3090863" algn="l"/>
                <a:tab pos="4060825" algn="l"/>
                <a:tab pos="5548313" algn="l"/>
              </a:tabLst>
            </a:pPr>
            <a:r>
              <a:rPr lang="en-US" altLang="en-US" sz="2200" dirty="0"/>
              <a:t>Increase in Operating Income = 1020 - 903 = € 117 million</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7FDD9BA6-8913-4001-9A92-2495CEB9861B}"/>
              </a:ext>
            </a:extLst>
          </p:cNvPr>
          <p:cNvSpPr>
            <a:spLocks noGrp="1" noChangeArrowheads="1"/>
          </p:cNvSpPr>
          <p:nvPr>
            <p:ph type="title"/>
          </p:nvPr>
        </p:nvSpPr>
        <p:spPr/>
        <p:txBody>
          <a:bodyPr>
            <a:normAutofit fontScale="90000"/>
          </a:bodyPr>
          <a:lstStyle/>
          <a:p>
            <a:r>
              <a:rPr lang="en-US" altLang="en-US" dirty="0"/>
              <a:t>III. One-Time and Non-Recurring Charges</a:t>
            </a:r>
          </a:p>
        </p:txBody>
      </p:sp>
      <p:sp>
        <p:nvSpPr>
          <p:cNvPr id="263171" name="Rectangle 3">
            <a:extLst>
              <a:ext uri="{FF2B5EF4-FFF2-40B4-BE49-F238E27FC236}">
                <a16:creationId xmlns:a16="http://schemas.microsoft.com/office/drawing/2014/main" id="{26C2A438-C364-433E-A219-F1FE3DA85307}"/>
              </a:ext>
            </a:extLst>
          </p:cNvPr>
          <p:cNvSpPr>
            <a:spLocks noGrp="1" noChangeArrowheads="1"/>
          </p:cNvSpPr>
          <p:nvPr>
            <p:ph type="body" idx="1"/>
          </p:nvPr>
        </p:nvSpPr>
        <p:spPr>
          <a:xfrm>
            <a:off x="304800" y="1600200"/>
            <a:ext cx="8382571" cy="4898335"/>
          </a:xfrm>
        </p:spPr>
        <p:txBody>
          <a:bodyPr>
            <a:normAutofit fontScale="77500" lnSpcReduction="20000"/>
          </a:bodyPr>
          <a:lstStyle/>
          <a:p>
            <a:r>
              <a:rPr lang="en-US" altLang="en-US" dirty="0"/>
              <a:t>Unusual or Infrequent items: Gains or losses from the divestiture of an asset or division or restructuring costs. </a:t>
            </a:r>
          </a:p>
          <a:p>
            <a:endParaRPr lang="en-US" altLang="en-US" dirty="0"/>
          </a:p>
          <a:p>
            <a:r>
              <a:rPr lang="en-US" altLang="en-US" dirty="0"/>
              <a:t>Extraordinary items: Events that are unusual in nature, infrequent in occurrence and material in impact, e.g., gains or losses from marketable securities </a:t>
            </a:r>
          </a:p>
          <a:p>
            <a:endParaRPr lang="en-US" altLang="en-US" dirty="0"/>
          </a:p>
          <a:p>
            <a:r>
              <a:rPr lang="en-US" altLang="en-US" dirty="0"/>
              <a:t>Losses associated with discontinued operations: E.g., estimated loss on the sale of the operations. </a:t>
            </a:r>
          </a:p>
          <a:p>
            <a:endParaRPr lang="en-US" altLang="en-US" dirty="0"/>
          </a:p>
          <a:p>
            <a:r>
              <a:rPr lang="en-US" altLang="en-US" dirty="0"/>
              <a:t>Gains or losses associated with accounting changes</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a:extLst>
              <a:ext uri="{FF2B5EF4-FFF2-40B4-BE49-F238E27FC236}">
                <a16:creationId xmlns:a16="http://schemas.microsoft.com/office/drawing/2014/main" id="{14DE69B1-A9DF-45E7-AE52-F88BD16DF5B6}"/>
              </a:ext>
            </a:extLst>
          </p:cNvPr>
          <p:cNvSpPr>
            <a:spLocks noGrp="1" noChangeArrowheads="1"/>
          </p:cNvSpPr>
          <p:nvPr>
            <p:ph type="title"/>
          </p:nvPr>
        </p:nvSpPr>
        <p:spPr/>
        <p:txBody>
          <a:bodyPr>
            <a:normAutofit fontScale="90000"/>
          </a:bodyPr>
          <a:lstStyle/>
          <a:p>
            <a:r>
              <a:rPr lang="en-US" altLang="en-US"/>
              <a:t>IV. Accounting Malfeasance….</a:t>
            </a:r>
          </a:p>
        </p:txBody>
      </p:sp>
      <p:sp>
        <p:nvSpPr>
          <p:cNvPr id="565251" name="Rectangle 3">
            <a:extLst>
              <a:ext uri="{FF2B5EF4-FFF2-40B4-BE49-F238E27FC236}">
                <a16:creationId xmlns:a16="http://schemas.microsoft.com/office/drawing/2014/main" id="{0774C714-C2D3-44B7-9A44-7300D5E77441}"/>
              </a:ext>
            </a:extLst>
          </p:cNvPr>
          <p:cNvSpPr>
            <a:spLocks noGrp="1" noChangeArrowheads="1"/>
          </p:cNvSpPr>
          <p:nvPr>
            <p:ph type="body" idx="1"/>
          </p:nvPr>
        </p:nvSpPr>
        <p:spPr/>
        <p:txBody>
          <a:bodyPr>
            <a:normAutofit fontScale="92500" lnSpcReduction="10000"/>
          </a:bodyPr>
          <a:lstStyle/>
          <a:p>
            <a:r>
              <a:rPr lang="en-US" altLang="en-US" dirty="0"/>
              <a:t>More aggressive firms will show higher earnings than more conservative firms.</a:t>
            </a:r>
          </a:p>
          <a:p>
            <a:endParaRPr lang="en-US" altLang="en-US" dirty="0"/>
          </a:p>
          <a:p>
            <a:r>
              <a:rPr lang="en-US" altLang="en-US" dirty="0"/>
              <a:t>Warning signals in financial statements and correct for them:</a:t>
            </a:r>
          </a:p>
          <a:p>
            <a:pPr lvl="1"/>
            <a:r>
              <a:rPr lang="en-US" altLang="en-US" dirty="0"/>
              <a:t>Income from unspecified sources </a:t>
            </a:r>
          </a:p>
          <a:p>
            <a:pPr lvl="1"/>
            <a:r>
              <a:rPr lang="en-US" altLang="en-US" dirty="0"/>
              <a:t>Income from asset sales or financial transactions (for a non-financial firm)</a:t>
            </a:r>
          </a:p>
          <a:p>
            <a:pPr lvl="1"/>
            <a:r>
              <a:rPr lang="en-US" altLang="en-US" dirty="0"/>
              <a:t>Sudden changes in standard expense items</a:t>
            </a:r>
          </a:p>
          <a:p>
            <a:pPr lvl="1"/>
            <a:r>
              <a:rPr lang="en-US" altLang="en-US" dirty="0"/>
              <a:t>Frequent accounting restatements</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13CBC0C6-F5E0-49DE-8C44-F236E27DE27B}"/>
              </a:ext>
            </a:extLst>
          </p:cNvPr>
          <p:cNvSpPr>
            <a:spLocks noGrp="1" noChangeArrowheads="1"/>
          </p:cNvSpPr>
          <p:nvPr>
            <p:ph type="title"/>
          </p:nvPr>
        </p:nvSpPr>
        <p:spPr/>
        <p:txBody>
          <a:bodyPr/>
          <a:lstStyle/>
          <a:p>
            <a:r>
              <a:rPr lang="en-US" altLang="en-US" dirty="0"/>
              <a:t>What Tax Rate?</a:t>
            </a:r>
          </a:p>
        </p:txBody>
      </p:sp>
      <p:sp>
        <p:nvSpPr>
          <p:cNvPr id="260099" name="Rectangle 3">
            <a:extLst>
              <a:ext uri="{FF2B5EF4-FFF2-40B4-BE49-F238E27FC236}">
                <a16:creationId xmlns:a16="http://schemas.microsoft.com/office/drawing/2014/main" id="{1664A544-4B31-418A-94AF-F2C309BF2D13}"/>
              </a:ext>
            </a:extLst>
          </p:cNvPr>
          <p:cNvSpPr>
            <a:spLocks noGrp="1" noChangeArrowheads="1"/>
          </p:cNvSpPr>
          <p:nvPr>
            <p:ph type="body" idx="1"/>
          </p:nvPr>
        </p:nvSpPr>
        <p:spPr/>
        <p:txBody>
          <a:bodyPr>
            <a:normAutofit/>
          </a:bodyPr>
          <a:lstStyle/>
          <a:p>
            <a:pPr marL="0" indent="0">
              <a:buNone/>
            </a:pPr>
            <a:r>
              <a:rPr lang="en-US" altLang="en-US" dirty="0"/>
              <a:t>Options:</a:t>
            </a:r>
          </a:p>
          <a:p>
            <a:pPr lvl="1"/>
            <a:r>
              <a:rPr lang="en-US" altLang="en-US" sz="3200" dirty="0"/>
              <a:t>The </a:t>
            </a:r>
            <a:r>
              <a:rPr lang="en-US" altLang="en-US" sz="3200" b="1" dirty="0"/>
              <a:t>effective tax rate </a:t>
            </a:r>
            <a:r>
              <a:rPr lang="en-US" altLang="en-US" sz="3200" dirty="0"/>
              <a:t>in the financial statements (taxes paid/Taxable income)</a:t>
            </a:r>
          </a:p>
          <a:p>
            <a:pPr lvl="1"/>
            <a:endParaRPr lang="en-US" altLang="en-US" sz="3200" dirty="0"/>
          </a:p>
          <a:p>
            <a:pPr lvl="1"/>
            <a:r>
              <a:rPr lang="en-US" altLang="en-US" sz="3200" dirty="0"/>
              <a:t>The </a:t>
            </a:r>
            <a:r>
              <a:rPr lang="en-US" altLang="en-US" sz="3200" b="1" dirty="0"/>
              <a:t>marginal tax rate </a:t>
            </a:r>
            <a:r>
              <a:rPr lang="en-US" altLang="en-US" sz="3200" dirty="0"/>
              <a:t>for the country in which the company operates</a:t>
            </a: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E3EDE621-C461-4C7B-AD6B-328B5C58CAF0}"/>
              </a:ext>
            </a:extLst>
          </p:cNvPr>
          <p:cNvSpPr>
            <a:spLocks noGrp="1" noChangeArrowheads="1"/>
          </p:cNvSpPr>
          <p:nvPr>
            <p:ph type="title"/>
          </p:nvPr>
        </p:nvSpPr>
        <p:spPr/>
        <p:txBody>
          <a:bodyPr/>
          <a:lstStyle/>
          <a:p>
            <a:r>
              <a:rPr lang="en-US" altLang="en-US"/>
              <a:t>The Right Tax Rate to Use</a:t>
            </a:r>
          </a:p>
        </p:txBody>
      </p:sp>
      <p:sp>
        <p:nvSpPr>
          <p:cNvPr id="261123" name="Rectangle 3">
            <a:extLst>
              <a:ext uri="{FF2B5EF4-FFF2-40B4-BE49-F238E27FC236}">
                <a16:creationId xmlns:a16="http://schemas.microsoft.com/office/drawing/2014/main" id="{835ACC9F-C384-4BC6-A378-8F5A2B50D5EB}"/>
              </a:ext>
            </a:extLst>
          </p:cNvPr>
          <p:cNvSpPr>
            <a:spLocks noGrp="1" noChangeArrowheads="1"/>
          </p:cNvSpPr>
          <p:nvPr>
            <p:ph type="body" idx="1"/>
          </p:nvPr>
        </p:nvSpPr>
        <p:spPr/>
        <p:txBody>
          <a:bodyPr>
            <a:normAutofit fontScale="85000" lnSpcReduction="20000"/>
          </a:bodyPr>
          <a:lstStyle/>
          <a:p>
            <a:r>
              <a:rPr lang="en-US" altLang="en-US" dirty="0"/>
              <a:t>Choice is between the effective and the marginal tax rate. </a:t>
            </a:r>
          </a:p>
          <a:p>
            <a:pPr lvl="1"/>
            <a:r>
              <a:rPr lang="en-US" altLang="en-US" dirty="0"/>
              <a:t>Safer to use the marginal tax rate since effective tax rate reflects difference between the accounting and the tax books.</a:t>
            </a:r>
          </a:p>
          <a:p>
            <a:endParaRPr lang="en-US" altLang="en-US" dirty="0"/>
          </a:p>
          <a:p>
            <a:r>
              <a:rPr lang="en-US" altLang="en-US" dirty="0"/>
              <a:t>Marginal tax rate understates the after-tax operating income in the earlier years, but is more accurate in later years</a:t>
            </a:r>
          </a:p>
          <a:p>
            <a:endParaRPr lang="en-US" altLang="en-US" dirty="0"/>
          </a:p>
          <a:p>
            <a:r>
              <a:rPr lang="en-US" altLang="en-US" dirty="0"/>
              <a:t>If effective tax rate, adjust the tax rate towards the marginal tax rate over time. </a:t>
            </a: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B94819DC-7E54-4B3D-830B-2B2BD674135C}"/>
              </a:ext>
            </a:extLst>
          </p:cNvPr>
          <p:cNvSpPr>
            <a:spLocks noGrp="1" noChangeArrowheads="1"/>
          </p:cNvSpPr>
          <p:nvPr>
            <p:ph type="title"/>
          </p:nvPr>
        </p:nvSpPr>
        <p:spPr/>
        <p:txBody>
          <a:bodyPr/>
          <a:lstStyle/>
          <a:p>
            <a:r>
              <a:rPr lang="en-US" altLang="en-US"/>
              <a:t>Net Capital Expenditures</a:t>
            </a:r>
          </a:p>
        </p:txBody>
      </p:sp>
      <p:sp>
        <p:nvSpPr>
          <p:cNvPr id="266243" name="Rectangle 3">
            <a:extLst>
              <a:ext uri="{FF2B5EF4-FFF2-40B4-BE49-F238E27FC236}">
                <a16:creationId xmlns:a16="http://schemas.microsoft.com/office/drawing/2014/main" id="{9CA5A091-C998-4B4C-9C29-8CDA9F91D0F1}"/>
              </a:ext>
            </a:extLst>
          </p:cNvPr>
          <p:cNvSpPr>
            <a:spLocks noGrp="1" noChangeArrowheads="1"/>
          </p:cNvSpPr>
          <p:nvPr>
            <p:ph type="body" idx="1"/>
          </p:nvPr>
        </p:nvSpPr>
        <p:spPr>
          <a:xfrm>
            <a:off x="228600" y="1600200"/>
            <a:ext cx="8610600" cy="4525963"/>
          </a:xfrm>
        </p:spPr>
        <p:txBody>
          <a:bodyPr>
            <a:normAutofit fontScale="85000" lnSpcReduction="10000"/>
          </a:bodyPr>
          <a:lstStyle/>
          <a:p>
            <a:r>
              <a:rPr lang="en-US" altLang="en-US" dirty="0"/>
              <a:t>Net capital expenditures is difference between capital expenditures and depreciation. </a:t>
            </a:r>
          </a:p>
          <a:p>
            <a:pPr lvl="1"/>
            <a:r>
              <a:rPr lang="en-US" altLang="en-US" dirty="0"/>
              <a:t>Depreciation is cash inflow that pays for some or all capital expenditures.</a:t>
            </a:r>
          </a:p>
          <a:p>
            <a:endParaRPr lang="en-US" altLang="en-US" dirty="0"/>
          </a:p>
          <a:p>
            <a:r>
              <a:rPr lang="en-US" altLang="en-US" dirty="0"/>
              <a:t>Net capital expenditures function of how fast a firm is growing. </a:t>
            </a:r>
          </a:p>
          <a:p>
            <a:endParaRPr lang="en-US" altLang="en-US" dirty="0"/>
          </a:p>
          <a:p>
            <a:r>
              <a:rPr lang="en-US" altLang="en-US" dirty="0"/>
              <a:t>Assumptions about net capital expenditures never independent of growth assumptions</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742950" indent="-742950">
              <a:lnSpc>
                <a:spcPct val="200000"/>
              </a:lnSpc>
              <a:buFont typeface="+mj-lt"/>
              <a:buAutoNum type="arabicPeriod"/>
            </a:pPr>
            <a:r>
              <a:rPr lang="en-US" dirty="0"/>
              <a:t>@</a:t>
            </a:r>
            <a:endParaRPr lang="en-US" dirty="0">
              <a:highlight>
                <a:srgbClr val="FFFF00"/>
              </a:highlight>
            </a:endParaRPr>
          </a:p>
          <a:p>
            <a:pPr marL="0" indent="0">
              <a:buNone/>
            </a:pPr>
            <a:endParaRPr lang="it-IT" dirty="0"/>
          </a:p>
        </p:txBody>
      </p:sp>
      <p:sp>
        <p:nvSpPr>
          <p:cNvPr id="3" name="Title 2"/>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78901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F5180D8C-D741-4999-94DF-C59038DC1A43}"/>
              </a:ext>
            </a:extLst>
          </p:cNvPr>
          <p:cNvSpPr>
            <a:spLocks noGrp="1" noChangeArrowheads="1"/>
          </p:cNvSpPr>
          <p:nvPr>
            <p:ph type="title"/>
          </p:nvPr>
        </p:nvSpPr>
        <p:spPr/>
        <p:txBody>
          <a:bodyPr>
            <a:normAutofit/>
          </a:bodyPr>
          <a:lstStyle/>
          <a:p>
            <a:r>
              <a:rPr lang="en-US" altLang="en-US" dirty="0"/>
              <a:t>Capital Expenditures include</a:t>
            </a:r>
          </a:p>
        </p:txBody>
      </p:sp>
      <p:sp>
        <p:nvSpPr>
          <p:cNvPr id="270339" name="Rectangle 3">
            <a:extLst>
              <a:ext uri="{FF2B5EF4-FFF2-40B4-BE49-F238E27FC236}">
                <a16:creationId xmlns:a16="http://schemas.microsoft.com/office/drawing/2014/main" id="{2448505E-5E63-4F1D-A143-8421400FB058}"/>
              </a:ext>
            </a:extLst>
          </p:cNvPr>
          <p:cNvSpPr>
            <a:spLocks noGrp="1" noChangeArrowheads="1"/>
          </p:cNvSpPr>
          <p:nvPr>
            <p:ph type="body" idx="1"/>
          </p:nvPr>
        </p:nvSpPr>
        <p:spPr/>
        <p:txBody>
          <a:bodyPr>
            <a:normAutofit fontScale="62500" lnSpcReduction="20000"/>
          </a:bodyPr>
          <a:lstStyle/>
          <a:p>
            <a:r>
              <a:rPr lang="en-US" altLang="en-US" sz="4000" u="sng" dirty="0"/>
              <a:t>Research and development expenses</a:t>
            </a:r>
            <a:r>
              <a:rPr lang="en-US" altLang="en-US" sz="4000" dirty="0"/>
              <a:t> (re-categorized as capital expenses)</a:t>
            </a:r>
          </a:p>
          <a:p>
            <a:pPr lvl="1">
              <a:buFontTx/>
              <a:buNone/>
            </a:pPr>
            <a:r>
              <a:rPr lang="en-US" altLang="en-US" sz="3400" dirty="0"/>
              <a:t>Adjusted Net Capital Expenditures = Net Capital Expenditures + Current year’s R&amp;D expenses - Amortization of Research Asset</a:t>
            </a:r>
          </a:p>
          <a:p>
            <a:endParaRPr lang="en-US" altLang="en-US" sz="4000" u="sng" dirty="0"/>
          </a:p>
          <a:p>
            <a:r>
              <a:rPr lang="en-US" altLang="en-US" sz="4000" u="sng" dirty="0"/>
              <a:t>Acquisitions of other firms</a:t>
            </a:r>
            <a:endParaRPr lang="en-US" altLang="en-US" sz="4000" dirty="0"/>
          </a:p>
          <a:p>
            <a:pPr lvl="1">
              <a:buFontTx/>
              <a:buNone/>
            </a:pPr>
            <a:r>
              <a:rPr lang="en-US" altLang="en-US" sz="3400" dirty="0"/>
              <a:t>Adjusted Net Cap Ex = Net Capital Expenditures + Acquisitions of other firms - Amortization of such acquisitions</a:t>
            </a:r>
          </a:p>
          <a:p>
            <a:pPr lvl="1">
              <a:buFontTx/>
              <a:buNone/>
            </a:pPr>
            <a:endParaRPr lang="en-US" altLang="en-US" sz="3400" dirty="0"/>
          </a:p>
          <a:p>
            <a:pPr lvl="1">
              <a:buFontTx/>
              <a:buNone/>
            </a:pPr>
            <a:r>
              <a:rPr lang="en-US" altLang="en-US" sz="3400" dirty="0"/>
              <a:t>Two caveats:</a:t>
            </a:r>
          </a:p>
          <a:p>
            <a:pPr marL="971550" lvl="1" indent="-514350">
              <a:buFontTx/>
              <a:buAutoNum type="arabicPeriod"/>
            </a:pPr>
            <a:r>
              <a:rPr lang="en-US" altLang="en-US" sz="3400" dirty="0"/>
              <a:t>Most firms do not do acquisitions every year. Use </a:t>
            </a:r>
            <a:r>
              <a:rPr lang="en-US" altLang="en-US" sz="3400" u="sng" dirty="0"/>
              <a:t>normalized measure of acquisitions</a:t>
            </a:r>
            <a:r>
              <a:rPr lang="en-US" altLang="en-US" sz="3400" dirty="0"/>
              <a:t> (average over time) </a:t>
            </a:r>
          </a:p>
          <a:p>
            <a:pPr marL="971550" lvl="1" indent="-514350">
              <a:buFontTx/>
              <a:buAutoNum type="arabicPeriod"/>
            </a:pPr>
            <a:r>
              <a:rPr lang="en-US" altLang="en-US" sz="3400" dirty="0"/>
              <a:t>Find acquisitions in the statement of cash flows, </a:t>
            </a:r>
            <a:r>
              <a:rPr lang="en-US" altLang="en-US" sz="3400" dirty="0" err="1"/>
              <a:t>ategorized</a:t>
            </a:r>
            <a:r>
              <a:rPr lang="en-US" altLang="en-US" sz="3400" dirty="0"/>
              <a:t> under </a:t>
            </a:r>
            <a:r>
              <a:rPr lang="en-US" altLang="en-US" sz="3400" u="sng" dirty="0"/>
              <a:t>other investment activities</a:t>
            </a:r>
            <a:endParaRPr lang="en-US" altLang="en-US" sz="3400" dirty="0"/>
          </a:p>
          <a:p>
            <a:pPr lvl="1"/>
            <a:endParaRPr lang="en-US" altLang="en-US" dirty="0"/>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2E65C28E-5A04-4CC1-B91A-EBD73CB5F7D2}"/>
              </a:ext>
            </a:extLst>
          </p:cNvPr>
          <p:cNvSpPr>
            <a:spLocks noGrp="1" noChangeArrowheads="1"/>
          </p:cNvSpPr>
          <p:nvPr>
            <p:ph type="title"/>
          </p:nvPr>
        </p:nvSpPr>
        <p:spPr/>
        <p:txBody>
          <a:bodyPr/>
          <a:lstStyle/>
          <a:p>
            <a:r>
              <a:rPr lang="en-US" altLang="en-US"/>
              <a:t>Working Capital Investments</a:t>
            </a:r>
          </a:p>
        </p:txBody>
      </p:sp>
      <p:sp>
        <p:nvSpPr>
          <p:cNvPr id="267267" name="Rectangle 3">
            <a:extLst>
              <a:ext uri="{FF2B5EF4-FFF2-40B4-BE49-F238E27FC236}">
                <a16:creationId xmlns:a16="http://schemas.microsoft.com/office/drawing/2014/main" id="{704D2510-E878-497D-B8E4-0FC3160833FD}"/>
              </a:ext>
            </a:extLst>
          </p:cNvPr>
          <p:cNvSpPr>
            <a:spLocks noGrp="1" noChangeArrowheads="1"/>
          </p:cNvSpPr>
          <p:nvPr>
            <p:ph type="body" idx="1"/>
          </p:nvPr>
        </p:nvSpPr>
        <p:spPr/>
        <p:txBody>
          <a:bodyPr>
            <a:normAutofit fontScale="77500" lnSpcReduction="20000"/>
          </a:bodyPr>
          <a:lstStyle/>
          <a:p>
            <a:r>
              <a:rPr lang="en-US" altLang="en-US" dirty="0"/>
              <a:t>In accounting terms, working capital is difference between current assets and current liabilities</a:t>
            </a:r>
          </a:p>
          <a:p>
            <a:endParaRPr lang="en-US" altLang="en-US" dirty="0"/>
          </a:p>
          <a:p>
            <a:r>
              <a:rPr lang="en-US" altLang="en-US" dirty="0"/>
              <a:t>Cleaner, difference between </a:t>
            </a:r>
            <a:r>
              <a:rPr lang="en-US" altLang="en-US" u="sng" dirty="0"/>
              <a:t>non-cash current assets</a:t>
            </a:r>
            <a:r>
              <a:rPr lang="en-US" altLang="en-US" dirty="0"/>
              <a:t> (inventory and accounts receivable) and </a:t>
            </a:r>
            <a:r>
              <a:rPr lang="en-US" altLang="en-US" u="sng" dirty="0"/>
              <a:t>non-debt current liabilities</a:t>
            </a:r>
            <a:r>
              <a:rPr lang="en-US" altLang="en-US" dirty="0"/>
              <a:t> (accounts payable)</a:t>
            </a:r>
          </a:p>
          <a:p>
            <a:endParaRPr lang="en-US" altLang="en-US" dirty="0"/>
          </a:p>
          <a:p>
            <a:r>
              <a:rPr lang="en-US" altLang="en-US" dirty="0"/>
              <a:t>Working capital ties up cash; increases in working capital reduces cash flows</a:t>
            </a:r>
          </a:p>
          <a:p>
            <a:endParaRPr lang="en-US" altLang="en-US" dirty="0"/>
          </a:p>
          <a:p>
            <a:r>
              <a:rPr lang="en-US" altLang="en-US" dirty="0"/>
              <a:t>Forecast effects of growth on working capital needs</a:t>
            </a: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74E1F94-C23E-4F9F-8486-EAD312A02D1A}"/>
              </a:ext>
            </a:extLst>
          </p:cNvPr>
          <p:cNvSpPr>
            <a:spLocks noGrp="1" noChangeArrowheads="1"/>
          </p:cNvSpPr>
          <p:nvPr>
            <p:ph type="title"/>
          </p:nvPr>
        </p:nvSpPr>
        <p:spPr>
          <a:noFill/>
          <a:ln/>
        </p:spPr>
        <p:txBody>
          <a:bodyPr anchor="ctr">
            <a:normAutofit/>
          </a:bodyPr>
          <a:lstStyle/>
          <a:p>
            <a:r>
              <a:rPr lang="en-US" altLang="en-US" dirty="0"/>
              <a:t>Measuring FCFE</a:t>
            </a:r>
          </a:p>
        </p:txBody>
      </p:sp>
      <p:sp>
        <p:nvSpPr>
          <p:cNvPr id="131075" name="Rectangle 3">
            <a:extLst>
              <a:ext uri="{FF2B5EF4-FFF2-40B4-BE49-F238E27FC236}">
                <a16:creationId xmlns:a16="http://schemas.microsoft.com/office/drawing/2014/main" id="{EDFD8AFA-7F0A-43BF-B3D4-A187AB343DF9}"/>
              </a:ext>
            </a:extLst>
          </p:cNvPr>
          <p:cNvSpPr>
            <a:spLocks noGrp="1" noChangeArrowheads="1"/>
          </p:cNvSpPr>
          <p:nvPr>
            <p:ph type="body" idx="1"/>
          </p:nvPr>
        </p:nvSpPr>
        <p:spPr>
          <a:noFill/>
          <a:ln/>
        </p:spPr>
        <p:txBody>
          <a:bodyPr>
            <a:normAutofit fontScale="92500" lnSpcReduction="20000"/>
          </a:bodyPr>
          <a:lstStyle/>
          <a:p>
            <a:r>
              <a:rPr lang="en-US" altLang="en-US" dirty="0"/>
              <a:t>Earnings cannot represent potential dividends:</a:t>
            </a:r>
          </a:p>
          <a:p>
            <a:pPr lvl="1"/>
            <a:r>
              <a:rPr lang="en-US" altLang="en-US" dirty="0"/>
              <a:t>Earnings are not cash flows; there are non-cash revenues and expenses in earnings</a:t>
            </a:r>
          </a:p>
          <a:p>
            <a:pPr lvl="1"/>
            <a:r>
              <a:rPr lang="en-US" altLang="en-US" dirty="0"/>
              <a:t>Some earnings must be invested in new assets </a:t>
            </a:r>
          </a:p>
          <a:p>
            <a:pPr lvl="1"/>
            <a:r>
              <a:rPr lang="en-US" altLang="en-US" dirty="0"/>
              <a:t>Valuation models discounting  earnings over-estimate the value of the equity</a:t>
            </a:r>
          </a:p>
          <a:p>
            <a:endParaRPr lang="en-US" altLang="en-US" dirty="0"/>
          </a:p>
          <a:p>
            <a:r>
              <a:rPr lang="en-US" altLang="en-US" dirty="0"/>
              <a:t>Potential dividends are cash flows after firm has made “investments” to create future growth and net debt repayments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4. Forecasting FCF</a:t>
            </a:r>
          </a:p>
        </p:txBody>
      </p:sp>
    </p:spTree>
    <p:extLst>
      <p:ext uri="{BB962C8B-B14F-4D97-AF65-F5344CB8AC3E}">
        <p14:creationId xmlns:p14="http://schemas.microsoft.com/office/powerpoint/2010/main" val="311498640"/>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04B99-031E-4429-8198-E25198C5DBA1}"/>
              </a:ext>
            </a:extLst>
          </p:cNvPr>
          <p:cNvSpPr>
            <a:spLocks noGrp="1"/>
          </p:cNvSpPr>
          <p:nvPr>
            <p:ph type="body" idx="1"/>
          </p:nvPr>
        </p:nvSpPr>
        <p:spPr>
          <a:xfrm>
            <a:off x="533399" y="3418515"/>
            <a:ext cx="2057401" cy="467686"/>
          </a:xfrm>
        </p:spPr>
        <p:txBody>
          <a:bodyPr>
            <a:noAutofit/>
          </a:bodyPr>
          <a:lstStyle/>
          <a:p>
            <a:pPr marL="0" indent="0">
              <a:buNone/>
            </a:pPr>
            <a:r>
              <a:rPr lang="en-US" sz="3200" dirty="0"/>
              <a:t>1) FCFE</a:t>
            </a:r>
            <a:r>
              <a:rPr lang="en-US" sz="3200" baseline="-25000" dirty="0"/>
              <a:t>0</a:t>
            </a:r>
          </a:p>
        </p:txBody>
      </p:sp>
      <p:sp>
        <p:nvSpPr>
          <p:cNvPr id="3" name="Title 2">
            <a:extLst>
              <a:ext uri="{FF2B5EF4-FFF2-40B4-BE49-F238E27FC236}">
                <a16:creationId xmlns:a16="http://schemas.microsoft.com/office/drawing/2014/main" id="{BF700DD0-5C0B-458F-A2F0-A77AFEBC85A4}"/>
              </a:ext>
            </a:extLst>
          </p:cNvPr>
          <p:cNvSpPr>
            <a:spLocks noGrp="1"/>
          </p:cNvSpPr>
          <p:nvPr>
            <p:ph type="title"/>
          </p:nvPr>
        </p:nvSpPr>
        <p:spPr/>
        <p:txBody>
          <a:bodyPr/>
          <a:lstStyle/>
          <a:p>
            <a:r>
              <a:rPr lang="en-US" dirty="0"/>
              <a:t>FCFE Steps: Growth Rates</a:t>
            </a:r>
          </a:p>
        </p:txBody>
      </p:sp>
      <p:sp>
        <p:nvSpPr>
          <p:cNvPr id="4" name="Text Placeholder 1">
            <a:extLst>
              <a:ext uri="{FF2B5EF4-FFF2-40B4-BE49-F238E27FC236}">
                <a16:creationId xmlns:a16="http://schemas.microsoft.com/office/drawing/2014/main" id="{B7747DDB-AB6D-4411-8EDD-E12C0F684E15}"/>
              </a:ext>
            </a:extLst>
          </p:cNvPr>
          <p:cNvSpPr txBox="1">
            <a:spLocks/>
          </p:cNvSpPr>
          <p:nvPr/>
        </p:nvSpPr>
        <p:spPr>
          <a:xfrm>
            <a:off x="3200400" y="2374506"/>
            <a:ext cx="3581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2) Growth Rates</a:t>
            </a:r>
            <a:endParaRPr lang="en-US" sz="3200" kern="0" baseline="-25000" dirty="0">
              <a:solidFill>
                <a:sysClr val="windowText" lastClr="000000"/>
              </a:solidFill>
            </a:endParaRPr>
          </a:p>
        </p:txBody>
      </p:sp>
      <p:sp>
        <p:nvSpPr>
          <p:cNvPr id="5" name="Text Placeholder 1">
            <a:extLst>
              <a:ext uri="{FF2B5EF4-FFF2-40B4-BE49-F238E27FC236}">
                <a16:creationId xmlns:a16="http://schemas.microsoft.com/office/drawing/2014/main" id="{9623FC7F-8279-4E29-8AFD-D67E4AB2B8B6}"/>
              </a:ext>
            </a:extLst>
          </p:cNvPr>
          <p:cNvSpPr txBox="1">
            <a:spLocks/>
          </p:cNvSpPr>
          <p:nvPr/>
        </p:nvSpPr>
        <p:spPr>
          <a:xfrm>
            <a:off x="2590800" y="3389506"/>
            <a:ext cx="4953000" cy="467686"/>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3) FCFE</a:t>
            </a:r>
            <a:r>
              <a:rPr lang="en-US" sz="3200" kern="0" baseline="-25000" dirty="0">
                <a:solidFill>
                  <a:sysClr val="windowText" lastClr="000000"/>
                </a:solidFill>
              </a:rPr>
              <a:t>1</a:t>
            </a:r>
            <a:r>
              <a:rPr lang="en-US" sz="3200" kern="0" dirty="0">
                <a:solidFill>
                  <a:sysClr val="windowText" lastClr="000000"/>
                </a:solidFill>
              </a:rPr>
              <a:t> FCFE</a:t>
            </a:r>
            <a:r>
              <a:rPr lang="en-US" sz="3200" kern="0" baseline="-25000" dirty="0">
                <a:solidFill>
                  <a:sysClr val="windowText" lastClr="000000"/>
                </a:solidFill>
              </a:rPr>
              <a:t>2</a:t>
            </a:r>
            <a:r>
              <a:rPr lang="en-US" sz="3200" kern="0" dirty="0">
                <a:solidFill>
                  <a:sysClr val="windowText" lastClr="000000"/>
                </a:solidFill>
              </a:rPr>
              <a:t> FCFE</a:t>
            </a:r>
            <a:r>
              <a:rPr lang="en-US" sz="3200" kern="0" baseline="-25000" dirty="0">
                <a:solidFill>
                  <a:sysClr val="windowText" lastClr="000000"/>
                </a:solidFill>
              </a:rPr>
              <a:t>3</a:t>
            </a:r>
            <a:r>
              <a:rPr lang="en-US" sz="3200" kern="0" dirty="0">
                <a:solidFill>
                  <a:sysClr val="windowText" lastClr="000000"/>
                </a:solidFill>
              </a:rPr>
              <a:t>…</a:t>
            </a:r>
          </a:p>
        </p:txBody>
      </p:sp>
      <p:sp>
        <p:nvSpPr>
          <p:cNvPr id="6" name="Text Placeholder 1">
            <a:extLst>
              <a:ext uri="{FF2B5EF4-FFF2-40B4-BE49-F238E27FC236}">
                <a16:creationId xmlns:a16="http://schemas.microsoft.com/office/drawing/2014/main" id="{9999D407-624D-4848-815C-2FD7A20A0579}"/>
              </a:ext>
            </a:extLst>
          </p:cNvPr>
          <p:cNvSpPr txBox="1">
            <a:spLocks/>
          </p:cNvSpPr>
          <p:nvPr/>
        </p:nvSpPr>
        <p:spPr>
          <a:xfrm>
            <a:off x="7620000" y="3379021"/>
            <a:ext cx="13716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4) TV</a:t>
            </a:r>
            <a:endParaRPr lang="en-US" sz="3200" kern="0" baseline="-25000" dirty="0">
              <a:solidFill>
                <a:sysClr val="windowText" lastClr="000000"/>
              </a:solidFill>
            </a:endParaRPr>
          </a:p>
        </p:txBody>
      </p:sp>
      <p:sp>
        <p:nvSpPr>
          <p:cNvPr id="7" name="Text Placeholder 1">
            <a:extLst>
              <a:ext uri="{FF2B5EF4-FFF2-40B4-BE49-F238E27FC236}">
                <a16:creationId xmlns:a16="http://schemas.microsoft.com/office/drawing/2014/main" id="{24D07035-D7A5-4A6B-8E2F-FD02D6EEA1D6}"/>
              </a:ext>
            </a:extLst>
          </p:cNvPr>
          <p:cNvSpPr txBox="1">
            <a:spLocks/>
          </p:cNvSpPr>
          <p:nvPr/>
        </p:nvSpPr>
        <p:spPr>
          <a:xfrm>
            <a:off x="3086100" y="4849871"/>
            <a:ext cx="3962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5) Discount Rate</a:t>
            </a:r>
            <a:endParaRPr lang="en-US" sz="3200" kern="0" baseline="-25000" dirty="0">
              <a:solidFill>
                <a:sysClr val="windowText" lastClr="000000"/>
              </a:solidFill>
            </a:endParaRPr>
          </a:p>
        </p:txBody>
      </p:sp>
      <p:sp>
        <p:nvSpPr>
          <p:cNvPr id="8" name="Text Placeholder 1">
            <a:extLst>
              <a:ext uri="{FF2B5EF4-FFF2-40B4-BE49-F238E27FC236}">
                <a16:creationId xmlns:a16="http://schemas.microsoft.com/office/drawing/2014/main" id="{89B06496-1E81-4970-BC88-141811CA259F}"/>
              </a:ext>
            </a:extLst>
          </p:cNvPr>
          <p:cNvSpPr txBox="1">
            <a:spLocks/>
          </p:cNvSpPr>
          <p:nvPr/>
        </p:nvSpPr>
        <p:spPr>
          <a:xfrm>
            <a:off x="566605" y="4180514"/>
            <a:ext cx="22098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6) PV</a:t>
            </a:r>
            <a:endParaRPr lang="en-US" sz="3200" kern="0" baseline="-25000" dirty="0">
              <a:solidFill>
                <a:sysClr val="windowText" lastClr="000000"/>
              </a:solidFill>
            </a:endParaRPr>
          </a:p>
        </p:txBody>
      </p:sp>
      <p:sp>
        <p:nvSpPr>
          <p:cNvPr id="9" name="Left Brace 8">
            <a:extLst>
              <a:ext uri="{FF2B5EF4-FFF2-40B4-BE49-F238E27FC236}">
                <a16:creationId xmlns:a16="http://schemas.microsoft.com/office/drawing/2014/main" id="{AC2EE8B9-E04D-4FAD-BC8D-4D5218EE53BA}"/>
              </a:ext>
            </a:extLst>
          </p:cNvPr>
          <p:cNvSpPr/>
          <p:nvPr/>
        </p:nvSpPr>
        <p:spPr>
          <a:xfrm rot="5400000">
            <a:off x="5181163" y="960664"/>
            <a:ext cx="304800" cy="4330642"/>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6806E9D-D6CF-49D6-A2E3-A5C84A859C70}"/>
              </a:ext>
            </a:extLst>
          </p:cNvPr>
          <p:cNvSpPr/>
          <p:nvPr/>
        </p:nvSpPr>
        <p:spPr>
          <a:xfrm rot="16200000">
            <a:off x="5775121" y="1507921"/>
            <a:ext cx="304800" cy="5518558"/>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DD842E0D-E93E-4D89-A74D-7854821826D5}"/>
              </a:ext>
            </a:extLst>
          </p:cNvPr>
          <p:cNvSpPr/>
          <p:nvPr/>
        </p:nvSpPr>
        <p:spPr>
          <a:xfrm rot="5400000">
            <a:off x="4738903" y="3443503"/>
            <a:ext cx="351993" cy="2514600"/>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F05DC7-5473-40DA-8A14-247DF74C4088}"/>
              </a:ext>
            </a:extLst>
          </p:cNvPr>
          <p:cNvCxnSpPr>
            <a:cxnSpLocks/>
          </p:cNvCxnSpPr>
          <p:nvPr/>
        </p:nvCxnSpPr>
        <p:spPr>
          <a:xfrm flipH="1">
            <a:off x="1905000" y="4473074"/>
            <a:ext cx="4043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6D7F938-D7AF-49B8-AEA2-0A9C15868269}"/>
              </a:ext>
            </a:extLst>
          </p:cNvPr>
          <p:cNvSpPr/>
          <p:nvPr/>
        </p:nvSpPr>
        <p:spPr>
          <a:xfrm>
            <a:off x="3086100" y="2185026"/>
            <a:ext cx="3581400" cy="976617"/>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10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742950" indent="-742950">
              <a:buFont typeface="+mj-lt"/>
              <a:buAutoNum type="arabicPeriod"/>
            </a:pPr>
            <a:r>
              <a:rPr lang="en-US" dirty="0"/>
              <a:t>Historical Growth</a:t>
            </a:r>
          </a:p>
          <a:p>
            <a:pPr marL="742950" indent="-742950">
              <a:buFont typeface="+mj-lt"/>
              <a:buAutoNum type="arabicPeriod"/>
            </a:pPr>
            <a:endParaRPr lang="en-US" dirty="0"/>
          </a:p>
          <a:p>
            <a:pPr marL="742950" indent="-742950">
              <a:buFont typeface="+mj-lt"/>
              <a:buAutoNum type="arabicPeriod"/>
            </a:pPr>
            <a:r>
              <a:rPr lang="en-US" dirty="0"/>
              <a:t>Analyst Estimates</a:t>
            </a:r>
          </a:p>
          <a:p>
            <a:pPr marL="742950" indent="-742950">
              <a:buFont typeface="+mj-lt"/>
              <a:buAutoNum type="arabicPeriod"/>
            </a:pPr>
            <a:endParaRPr lang="en-US" dirty="0"/>
          </a:p>
          <a:p>
            <a:pPr marL="742950" indent="-742950">
              <a:buFont typeface="+mj-lt"/>
              <a:buAutoNum type="arabicPeriod"/>
            </a:pPr>
            <a:r>
              <a:rPr lang="en-US" sz="3600" dirty="0"/>
              <a:t>Growth from Fundamentals</a:t>
            </a:r>
          </a:p>
          <a:p>
            <a:pPr marL="0" indent="0">
              <a:buNone/>
            </a:pPr>
            <a:endParaRPr lang="en-US" dirty="0"/>
          </a:p>
        </p:txBody>
      </p:sp>
      <p:sp>
        <p:nvSpPr>
          <p:cNvPr id="3" name="Title 2"/>
          <p:cNvSpPr>
            <a:spLocks noGrp="1"/>
          </p:cNvSpPr>
          <p:nvPr>
            <p:ph type="title"/>
          </p:nvPr>
        </p:nvSpPr>
        <p:spPr/>
        <p:txBody>
          <a:bodyPr>
            <a:normAutofit/>
          </a:bodyPr>
          <a:lstStyle/>
          <a:p>
            <a:pPr algn="ctr"/>
            <a:r>
              <a:rPr lang="en-US" sz="4000" dirty="0"/>
              <a:t>Overview</a:t>
            </a:r>
          </a:p>
        </p:txBody>
      </p:sp>
    </p:spTree>
    <p:extLst>
      <p:ext uri="{BB962C8B-B14F-4D97-AF65-F5344CB8AC3E}">
        <p14:creationId xmlns:p14="http://schemas.microsoft.com/office/powerpoint/2010/main" val="1544689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Look at the past</a:t>
            </a:r>
          </a:p>
          <a:p>
            <a:pPr lvl="1">
              <a:lnSpc>
                <a:spcPct val="120000"/>
              </a:lnSpc>
            </a:pPr>
            <a:r>
              <a:rPr lang="en-US" dirty="0"/>
              <a:t>The historical growth in earnings per share is usually a good starting point for growth estimation</a:t>
            </a:r>
          </a:p>
          <a:p>
            <a:pPr lvl="1">
              <a:lnSpc>
                <a:spcPct val="120000"/>
              </a:lnSpc>
            </a:pPr>
            <a:endParaRPr lang="en-US" dirty="0"/>
          </a:p>
          <a:p>
            <a:pPr>
              <a:lnSpc>
                <a:spcPct val="120000"/>
              </a:lnSpc>
            </a:pPr>
            <a:r>
              <a:rPr lang="en-US" dirty="0"/>
              <a:t>Look at what others are estimating</a:t>
            </a:r>
          </a:p>
          <a:p>
            <a:pPr lvl="1">
              <a:lnSpc>
                <a:spcPct val="120000"/>
              </a:lnSpc>
            </a:pPr>
            <a:r>
              <a:rPr lang="en-US" dirty="0"/>
              <a:t>Analysts estimate growth in earnings per share for many firms. It is useful to know what their estimates are.</a:t>
            </a:r>
          </a:p>
          <a:p>
            <a:pPr lvl="1">
              <a:lnSpc>
                <a:spcPct val="120000"/>
              </a:lnSpc>
            </a:pPr>
            <a:endParaRPr lang="en-US" dirty="0"/>
          </a:p>
          <a:p>
            <a:pPr>
              <a:lnSpc>
                <a:spcPct val="120000"/>
              </a:lnSpc>
            </a:pPr>
            <a:r>
              <a:rPr lang="en-US" dirty="0"/>
              <a:t>Look at fundamentals</a:t>
            </a:r>
          </a:p>
          <a:p>
            <a:pPr lvl="1">
              <a:lnSpc>
                <a:spcPct val="120000"/>
              </a:lnSpc>
            </a:pPr>
            <a:r>
              <a:rPr lang="en-US" dirty="0"/>
              <a:t>Ultimately, all growth in earnings can be traced to two fundamentals</a:t>
            </a:r>
          </a:p>
          <a:p>
            <a:pPr lvl="2">
              <a:lnSpc>
                <a:spcPct val="120000"/>
              </a:lnSpc>
            </a:pPr>
            <a:r>
              <a:rPr lang="en-US" dirty="0"/>
              <a:t>How much the firm is investing in new projects, and </a:t>
            </a:r>
          </a:p>
          <a:p>
            <a:pPr lvl="2">
              <a:lnSpc>
                <a:spcPct val="120000"/>
              </a:lnSpc>
            </a:pPr>
            <a:r>
              <a:rPr lang="en-US" dirty="0"/>
              <a:t>What returns these projects are making for the firm.</a:t>
            </a:r>
            <a:endParaRPr lang="en-US" sz="3600" dirty="0"/>
          </a:p>
        </p:txBody>
      </p:sp>
      <p:sp>
        <p:nvSpPr>
          <p:cNvPr id="3" name="Title 2"/>
          <p:cNvSpPr>
            <a:spLocks noGrp="1"/>
          </p:cNvSpPr>
          <p:nvPr>
            <p:ph type="title"/>
          </p:nvPr>
        </p:nvSpPr>
        <p:spPr/>
        <p:txBody>
          <a:bodyPr>
            <a:normAutofit fontScale="90000"/>
          </a:bodyPr>
          <a:lstStyle/>
          <a:p>
            <a:pPr algn="ctr"/>
            <a:r>
              <a:rPr lang="en-US" sz="4000" dirty="0"/>
              <a:t>Ways of Estimating Growth in Earnings</a:t>
            </a:r>
          </a:p>
        </p:txBody>
      </p:sp>
    </p:spTree>
    <p:extLst>
      <p:ext uri="{BB962C8B-B14F-4D97-AF65-F5344CB8AC3E}">
        <p14:creationId xmlns:p14="http://schemas.microsoft.com/office/powerpoint/2010/main" val="68323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4.1 Historical Growth</a:t>
            </a:r>
          </a:p>
        </p:txBody>
      </p:sp>
    </p:spTree>
    <p:extLst>
      <p:ext uri="{BB962C8B-B14F-4D97-AF65-F5344CB8AC3E}">
        <p14:creationId xmlns:p14="http://schemas.microsoft.com/office/powerpoint/2010/main" val="1658981751"/>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Historical growth rates can be estimated in a number of different ways</a:t>
            </a:r>
          </a:p>
          <a:p>
            <a:pPr lvl="1">
              <a:lnSpc>
                <a:spcPct val="120000"/>
              </a:lnSpc>
            </a:pPr>
            <a:r>
              <a:rPr lang="en-US" dirty="0"/>
              <a:t>Arithmetic versus Geometric Averages</a:t>
            </a:r>
          </a:p>
          <a:p>
            <a:pPr lvl="1">
              <a:lnSpc>
                <a:spcPct val="120000"/>
              </a:lnSpc>
            </a:pPr>
            <a:r>
              <a:rPr lang="en-US" dirty="0"/>
              <a:t>Simple versus Regression Models</a:t>
            </a:r>
          </a:p>
          <a:p>
            <a:pPr lvl="1">
              <a:lnSpc>
                <a:spcPct val="120000"/>
              </a:lnSpc>
            </a:pPr>
            <a:endParaRPr lang="en-US" dirty="0"/>
          </a:p>
          <a:p>
            <a:pPr>
              <a:lnSpc>
                <a:spcPct val="120000"/>
              </a:lnSpc>
            </a:pPr>
            <a:r>
              <a:rPr lang="en-US" dirty="0"/>
              <a:t>Historical growth rates can be sensitive to</a:t>
            </a:r>
          </a:p>
          <a:p>
            <a:pPr lvl="1">
              <a:lnSpc>
                <a:spcPct val="120000"/>
              </a:lnSpc>
            </a:pPr>
            <a:r>
              <a:rPr lang="en-US" dirty="0"/>
              <a:t>The period used in the estimation (starting and ending points)</a:t>
            </a:r>
          </a:p>
          <a:p>
            <a:pPr lvl="1">
              <a:lnSpc>
                <a:spcPct val="120000"/>
              </a:lnSpc>
            </a:pPr>
            <a:r>
              <a:rPr lang="en-US" dirty="0"/>
              <a:t>The metric that the growth is estimated in.</a:t>
            </a:r>
          </a:p>
          <a:p>
            <a:pPr lvl="1">
              <a:lnSpc>
                <a:spcPct val="120000"/>
              </a:lnSpc>
            </a:pPr>
            <a:endParaRPr lang="en-US" dirty="0"/>
          </a:p>
          <a:p>
            <a:pPr>
              <a:lnSpc>
                <a:spcPct val="120000"/>
              </a:lnSpc>
            </a:pPr>
            <a:r>
              <a:rPr lang="en-US" dirty="0"/>
              <a:t>In using historical growth rates, you have to wrestle with the following:</a:t>
            </a:r>
          </a:p>
          <a:p>
            <a:pPr lvl="1">
              <a:lnSpc>
                <a:spcPct val="120000"/>
              </a:lnSpc>
            </a:pPr>
            <a:r>
              <a:rPr lang="en-US" dirty="0"/>
              <a:t>How to deal with negative earnings</a:t>
            </a:r>
          </a:p>
          <a:p>
            <a:pPr lvl="1">
              <a:lnSpc>
                <a:spcPct val="120000"/>
              </a:lnSpc>
            </a:pPr>
            <a:r>
              <a:rPr lang="en-US" dirty="0"/>
              <a:t>The effects of scaling up</a:t>
            </a:r>
          </a:p>
        </p:txBody>
      </p:sp>
      <p:sp>
        <p:nvSpPr>
          <p:cNvPr id="3" name="Title 2"/>
          <p:cNvSpPr>
            <a:spLocks noGrp="1"/>
          </p:cNvSpPr>
          <p:nvPr>
            <p:ph type="title"/>
          </p:nvPr>
        </p:nvSpPr>
        <p:spPr/>
        <p:txBody>
          <a:bodyPr>
            <a:normAutofit/>
          </a:bodyPr>
          <a:lstStyle/>
          <a:p>
            <a:pPr algn="ctr"/>
            <a:r>
              <a:rPr lang="en-US" sz="4000" dirty="0"/>
              <a:t>Historical Growth</a:t>
            </a:r>
          </a:p>
        </p:txBody>
      </p:sp>
    </p:spTree>
    <p:extLst>
      <p:ext uri="{BB962C8B-B14F-4D97-AF65-F5344CB8AC3E}">
        <p14:creationId xmlns:p14="http://schemas.microsoft.com/office/powerpoint/2010/main" val="14274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a:t>The Effect of Size on Growth: Callaway Golf</a:t>
            </a:r>
          </a:p>
        </p:txBody>
      </p:sp>
      <p:pic>
        <p:nvPicPr>
          <p:cNvPr id="5" name="Picture 4"/>
          <p:cNvPicPr>
            <a:picLocks noChangeAspect="1"/>
          </p:cNvPicPr>
          <p:nvPr/>
        </p:nvPicPr>
        <p:blipFill>
          <a:blip r:embed="rId2"/>
          <a:stretch>
            <a:fillRect/>
          </a:stretch>
        </p:blipFill>
        <p:spPr>
          <a:xfrm>
            <a:off x="1981200" y="1752600"/>
            <a:ext cx="6051177" cy="4114800"/>
          </a:xfrm>
          <a:prstGeom prst="rect">
            <a:avLst/>
          </a:prstGeom>
        </p:spPr>
      </p:pic>
    </p:spTree>
    <p:extLst>
      <p:ext uri="{BB962C8B-B14F-4D97-AF65-F5344CB8AC3E}">
        <p14:creationId xmlns:p14="http://schemas.microsoft.com/office/powerpoint/2010/main" val="51579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600200"/>
            <a:ext cx="8610599" cy="4800600"/>
          </a:xfrm>
        </p:spPr>
        <p:txBody>
          <a:bodyPr>
            <a:normAutofit fontScale="77500" lnSpcReduction="20000"/>
          </a:bodyPr>
          <a:lstStyle/>
          <a:p>
            <a:pPr marL="0" indent="0">
              <a:buNone/>
            </a:pPr>
            <a:r>
              <a:rPr lang="en-US" dirty="0" err="1"/>
              <a:t>Aswath</a:t>
            </a:r>
            <a:r>
              <a:rPr lang="en-US" dirty="0"/>
              <a:t> Damodaran, </a:t>
            </a:r>
            <a:r>
              <a:rPr lang="en-US" i="1" dirty="0"/>
              <a:t>Investment Valuation </a:t>
            </a:r>
            <a:r>
              <a:rPr lang="en-US" dirty="0"/>
              <a:t>2e, Chap. 14 “Free Cash Flow to Equity Discount Models”</a:t>
            </a:r>
          </a:p>
          <a:p>
            <a:pPr marL="0" indent="0">
              <a:buNone/>
            </a:pPr>
            <a:endParaRPr lang="en-US" dirty="0"/>
          </a:p>
          <a:p>
            <a:pPr marL="0" indent="0">
              <a:buNone/>
            </a:pPr>
            <a:r>
              <a:rPr lang="en-US" dirty="0"/>
              <a:t>Further Resources:</a:t>
            </a:r>
          </a:p>
          <a:p>
            <a:pPr marL="0" indent="0">
              <a:buNone/>
            </a:pPr>
            <a:endParaRPr lang="en-US" dirty="0"/>
          </a:p>
          <a:p>
            <a:r>
              <a:rPr lang="en-US" dirty="0" err="1"/>
              <a:t>Aswath</a:t>
            </a:r>
            <a:r>
              <a:rPr lang="en-US" dirty="0"/>
              <a:t> Damodaran. </a:t>
            </a:r>
            <a:r>
              <a:rPr lang="en-US" i="1" dirty="0"/>
              <a:t>Investment Valuation: Tools and Techniques for Determining the Value of any Asset</a:t>
            </a:r>
            <a:r>
              <a:rPr lang="en-US" dirty="0"/>
              <a:t>. 3</a:t>
            </a:r>
            <a:r>
              <a:rPr lang="en-US" baseline="30000" dirty="0"/>
              <a:t>rd</a:t>
            </a:r>
            <a:r>
              <a:rPr lang="en-US" dirty="0"/>
              <a:t> ed. Wiley, 2012.</a:t>
            </a:r>
          </a:p>
          <a:p>
            <a:endParaRPr lang="en-US" dirty="0"/>
          </a:p>
          <a:p>
            <a:r>
              <a:rPr lang="en-US" dirty="0"/>
              <a:t>Tim Koller, </a:t>
            </a:r>
            <a:r>
              <a:rPr lang="en-US" i="1" dirty="0"/>
              <a:t>et al</a:t>
            </a:r>
            <a:r>
              <a:rPr lang="en-US" dirty="0"/>
              <a:t>. </a:t>
            </a:r>
            <a:r>
              <a:rPr lang="en-US" i="1" dirty="0"/>
              <a:t>Valuation: Measuring and Managing the Value of Companies</a:t>
            </a:r>
            <a:r>
              <a:rPr lang="en-US" dirty="0"/>
              <a:t>. 6</a:t>
            </a:r>
            <a:r>
              <a:rPr lang="en-US" baseline="30000" dirty="0"/>
              <a:t>th</a:t>
            </a:r>
            <a:r>
              <a:rPr lang="en-US" dirty="0"/>
              <a:t> ed. Wiley, 2015.</a:t>
            </a:r>
          </a:p>
          <a:p>
            <a:pPr marL="0" indent="0">
              <a:buNone/>
            </a:pPr>
            <a:endParaRPr lang="en-US" dirty="0" err="1"/>
          </a:p>
        </p:txBody>
      </p:sp>
      <p:sp>
        <p:nvSpPr>
          <p:cNvPr id="3" name="Title 2"/>
          <p:cNvSpPr>
            <a:spLocks noGrp="1"/>
          </p:cNvSpPr>
          <p:nvPr>
            <p:ph type="title"/>
          </p:nvPr>
        </p:nvSpPr>
        <p:spPr/>
        <p:txBody>
          <a:bodyPr/>
          <a:lstStyle/>
          <a:p>
            <a:r>
              <a:rPr lang="en-US" dirty="0"/>
              <a:t>Readings</a:t>
            </a:r>
          </a:p>
        </p:txBody>
      </p:sp>
    </p:spTree>
    <p:extLst>
      <p:ext uri="{BB962C8B-B14F-4D97-AF65-F5344CB8AC3E}">
        <p14:creationId xmlns:p14="http://schemas.microsoft.com/office/powerpoint/2010/main" val="4075894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62500" lnSpcReduction="20000"/>
          </a:bodyPr>
          <a:lstStyle/>
          <a:p>
            <a:pPr marL="0" indent="0">
              <a:lnSpc>
                <a:spcPct val="120000"/>
              </a:lnSpc>
              <a:buNone/>
            </a:pPr>
            <a:r>
              <a:rPr lang="en-US" dirty="0"/>
              <a:t>	Year 		Net Profit (millions)</a:t>
            </a:r>
          </a:p>
          <a:p>
            <a:pPr marL="0" indent="0">
              <a:lnSpc>
                <a:spcPct val="120000"/>
              </a:lnSpc>
              <a:buNone/>
            </a:pPr>
            <a:r>
              <a:rPr lang="en-US" dirty="0"/>
              <a:t>			(Extrapolated)</a:t>
            </a:r>
          </a:p>
          <a:p>
            <a:pPr marL="0" indent="0">
              <a:lnSpc>
                <a:spcPct val="120000"/>
              </a:lnSpc>
              <a:buNone/>
            </a:pPr>
            <a:r>
              <a:rPr lang="en-US" dirty="0"/>
              <a:t>	1996 		$ 122.30</a:t>
            </a:r>
          </a:p>
          <a:p>
            <a:pPr marL="0" indent="0">
              <a:lnSpc>
                <a:spcPct val="120000"/>
              </a:lnSpc>
              <a:buNone/>
            </a:pPr>
            <a:r>
              <a:rPr lang="en-US" dirty="0"/>
              <a:t>	1997 		$ 247.05</a:t>
            </a:r>
          </a:p>
          <a:p>
            <a:pPr marL="0" indent="0">
              <a:lnSpc>
                <a:spcPct val="120000"/>
              </a:lnSpc>
              <a:buNone/>
            </a:pPr>
            <a:r>
              <a:rPr lang="en-US" dirty="0"/>
              <a:t>	1998 		$ 499.03</a:t>
            </a:r>
          </a:p>
          <a:p>
            <a:pPr marL="0" indent="0">
              <a:lnSpc>
                <a:spcPct val="120000"/>
              </a:lnSpc>
              <a:buNone/>
            </a:pPr>
            <a:r>
              <a:rPr lang="en-US" dirty="0"/>
              <a:t>	1999 		$ 1,008.05</a:t>
            </a:r>
          </a:p>
          <a:p>
            <a:pPr marL="0" indent="0">
              <a:lnSpc>
                <a:spcPct val="120000"/>
              </a:lnSpc>
              <a:buNone/>
            </a:pPr>
            <a:r>
              <a:rPr lang="en-US" dirty="0"/>
              <a:t>	2000 		$ 2,036.25</a:t>
            </a:r>
          </a:p>
          <a:p>
            <a:pPr marL="0" indent="0">
              <a:lnSpc>
                <a:spcPct val="120000"/>
              </a:lnSpc>
              <a:buNone/>
            </a:pPr>
            <a:r>
              <a:rPr lang="en-US" dirty="0"/>
              <a:t>	2001 		$ 4,113.23</a:t>
            </a:r>
          </a:p>
          <a:p>
            <a:pPr marL="0" indent="0">
              <a:lnSpc>
                <a:spcPct val="120000"/>
              </a:lnSpc>
              <a:buNone/>
            </a:pPr>
            <a:endParaRPr lang="en-US" dirty="0"/>
          </a:p>
          <a:p>
            <a:pPr marL="0" indent="0">
              <a:lnSpc>
                <a:spcPct val="120000"/>
              </a:lnSpc>
              <a:buNone/>
            </a:pPr>
            <a:r>
              <a:rPr lang="en-US" dirty="0"/>
              <a:t>If net profit continues to grow at the same rate as it has</a:t>
            </a:r>
          </a:p>
          <a:p>
            <a:pPr marL="0" indent="0">
              <a:lnSpc>
                <a:spcPct val="120000"/>
              </a:lnSpc>
              <a:buNone/>
            </a:pPr>
            <a:r>
              <a:rPr lang="en-US" dirty="0"/>
              <a:t>in the past 6 years, the expected net income in 5 years</a:t>
            </a:r>
          </a:p>
          <a:p>
            <a:pPr marL="0" indent="0">
              <a:lnSpc>
                <a:spcPct val="120000"/>
              </a:lnSpc>
              <a:buNone/>
            </a:pPr>
            <a:r>
              <a:rPr lang="en-US" dirty="0"/>
              <a:t>will be $ 4.113 billion.</a:t>
            </a:r>
          </a:p>
        </p:txBody>
      </p:sp>
      <p:sp>
        <p:nvSpPr>
          <p:cNvPr id="3" name="Title 2"/>
          <p:cNvSpPr>
            <a:spLocks noGrp="1"/>
          </p:cNvSpPr>
          <p:nvPr>
            <p:ph type="title"/>
          </p:nvPr>
        </p:nvSpPr>
        <p:spPr/>
        <p:txBody>
          <a:bodyPr>
            <a:normAutofit/>
          </a:bodyPr>
          <a:lstStyle/>
          <a:p>
            <a:pPr algn="ctr"/>
            <a:r>
              <a:rPr lang="en-US" sz="4000" dirty="0"/>
              <a:t>Extrapolation and its Dangers</a:t>
            </a:r>
          </a:p>
        </p:txBody>
      </p:sp>
    </p:spTree>
    <p:extLst>
      <p:ext uri="{BB962C8B-B14F-4D97-AF65-F5344CB8AC3E}">
        <p14:creationId xmlns:p14="http://schemas.microsoft.com/office/powerpoint/2010/main" val="1841346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4.2 Analyst Estimates</a:t>
            </a:r>
          </a:p>
        </p:txBody>
      </p:sp>
    </p:spTree>
    <p:extLst>
      <p:ext uri="{BB962C8B-B14F-4D97-AF65-F5344CB8AC3E}">
        <p14:creationId xmlns:p14="http://schemas.microsoft.com/office/powerpoint/2010/main" val="2934738761"/>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A significant proportion of an analyst’s time (outside of selling) is spent forecasting earnings per share.</a:t>
            </a:r>
          </a:p>
          <a:p>
            <a:pPr lvl="1">
              <a:lnSpc>
                <a:spcPct val="120000"/>
              </a:lnSpc>
            </a:pPr>
            <a:r>
              <a:rPr lang="en-US" dirty="0"/>
              <a:t>Most of this time, in turn, is spent forecasting earnings per share in the next earnings report</a:t>
            </a:r>
          </a:p>
          <a:p>
            <a:pPr lvl="1">
              <a:lnSpc>
                <a:spcPct val="120000"/>
              </a:lnSpc>
            </a:pPr>
            <a:endParaRPr lang="en-US" dirty="0"/>
          </a:p>
          <a:p>
            <a:pPr lvl="1">
              <a:lnSpc>
                <a:spcPct val="120000"/>
              </a:lnSpc>
            </a:pPr>
            <a:r>
              <a:rPr lang="en-US" dirty="0"/>
              <a:t>While many analysts forecast expected growth in earnings per share over the next 5 years, the analysis and information (generally) that goes into this estimate is far more limited.</a:t>
            </a:r>
          </a:p>
          <a:p>
            <a:pPr lvl="1">
              <a:lnSpc>
                <a:spcPct val="120000"/>
              </a:lnSpc>
            </a:pPr>
            <a:endParaRPr lang="en-US" dirty="0"/>
          </a:p>
          <a:p>
            <a:pPr>
              <a:lnSpc>
                <a:spcPct val="120000"/>
              </a:lnSpc>
            </a:pPr>
            <a:r>
              <a:rPr lang="en-US" dirty="0"/>
              <a:t>Analyst forecasts of earnings per share and expected growth are widely disseminated by services such as </a:t>
            </a:r>
            <a:r>
              <a:rPr lang="en-US" dirty="0" err="1"/>
              <a:t>Zacks</a:t>
            </a:r>
            <a:r>
              <a:rPr lang="en-US" dirty="0"/>
              <a:t> and </a:t>
            </a:r>
            <a:r>
              <a:rPr lang="en-US" dirty="0" err="1"/>
              <a:t>IBES</a:t>
            </a:r>
            <a:r>
              <a:rPr lang="en-US" dirty="0"/>
              <a:t>, at least for U.S companies.</a:t>
            </a:r>
          </a:p>
        </p:txBody>
      </p:sp>
      <p:sp>
        <p:nvSpPr>
          <p:cNvPr id="3" name="Title 2"/>
          <p:cNvSpPr>
            <a:spLocks noGrp="1"/>
          </p:cNvSpPr>
          <p:nvPr>
            <p:ph type="title"/>
          </p:nvPr>
        </p:nvSpPr>
        <p:spPr/>
        <p:txBody>
          <a:bodyPr>
            <a:normAutofit/>
          </a:bodyPr>
          <a:lstStyle/>
          <a:p>
            <a:pPr algn="ctr"/>
            <a:r>
              <a:rPr lang="en-US" sz="4000" dirty="0"/>
              <a:t>Analyst Forecasts of Growth</a:t>
            </a:r>
          </a:p>
        </p:txBody>
      </p:sp>
    </p:spTree>
    <p:extLst>
      <p:ext uri="{BB962C8B-B14F-4D97-AF65-F5344CB8AC3E}">
        <p14:creationId xmlns:p14="http://schemas.microsoft.com/office/powerpoint/2010/main" val="2974688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a:lnSpc>
                <a:spcPct val="120000"/>
              </a:lnSpc>
            </a:pPr>
            <a:r>
              <a:rPr lang="en-US" sz="1800" dirty="0"/>
              <a:t>Analysts forecasts of EPS tend to be closer to the actual EPS than simple time series models, but the differences tend to be small:</a:t>
            </a:r>
          </a:p>
          <a:p>
            <a:pPr>
              <a:lnSpc>
                <a:spcPct val="120000"/>
              </a:lnSpc>
            </a:pPr>
            <a:endParaRPr lang="en-US" sz="1800" dirty="0"/>
          </a:p>
          <a:p>
            <a:pPr marL="0" indent="0">
              <a:lnSpc>
                <a:spcPct val="120000"/>
              </a:lnSpc>
              <a:buNone/>
            </a:pPr>
            <a:r>
              <a:rPr lang="en-US" sz="1800" dirty="0"/>
              <a:t>	Study 			Group Tested 	Analyst 	Time Series</a:t>
            </a:r>
          </a:p>
          <a:p>
            <a:pPr marL="0" indent="0">
              <a:lnSpc>
                <a:spcPct val="120000"/>
              </a:lnSpc>
              <a:buNone/>
            </a:pPr>
            <a:r>
              <a:rPr lang="en-US" sz="1800" dirty="0"/>
              <a:t>						Error 	Model Error</a:t>
            </a:r>
          </a:p>
          <a:p>
            <a:pPr marL="0" indent="0">
              <a:lnSpc>
                <a:spcPct val="120000"/>
              </a:lnSpc>
              <a:buNone/>
            </a:pPr>
            <a:r>
              <a:rPr lang="en-US" sz="1800" dirty="0"/>
              <a:t>	Collins &amp; Hopwood 	Value Line Fore. 	31.7% 	34.1%</a:t>
            </a:r>
          </a:p>
          <a:p>
            <a:pPr marL="0" indent="0">
              <a:lnSpc>
                <a:spcPct val="120000"/>
              </a:lnSpc>
              <a:buNone/>
            </a:pPr>
            <a:r>
              <a:rPr lang="en-US" sz="1800" dirty="0"/>
              <a:t>	Brown &amp; Rozeff 		Value Line Fore. 	28.4% 	32.2%</a:t>
            </a:r>
          </a:p>
          <a:p>
            <a:pPr marL="0" indent="0">
              <a:lnSpc>
                <a:spcPct val="120000"/>
              </a:lnSpc>
              <a:buNone/>
            </a:pPr>
            <a:r>
              <a:rPr lang="en-US" sz="1800" dirty="0"/>
              <a:t>	Fried &amp; </a:t>
            </a:r>
            <a:r>
              <a:rPr lang="en-US" sz="1800" dirty="0" err="1"/>
              <a:t>Givoly</a:t>
            </a:r>
            <a:r>
              <a:rPr lang="en-US" sz="1800" dirty="0"/>
              <a:t> 		Earnings Fore. 	16.4% 	19.8%</a:t>
            </a:r>
          </a:p>
          <a:p>
            <a:pPr>
              <a:lnSpc>
                <a:spcPct val="120000"/>
              </a:lnSpc>
            </a:pPr>
            <a:endParaRPr lang="en-US" sz="1800" dirty="0"/>
          </a:p>
          <a:p>
            <a:pPr>
              <a:lnSpc>
                <a:spcPct val="120000"/>
              </a:lnSpc>
            </a:pPr>
            <a:r>
              <a:rPr lang="en-US" sz="1800" dirty="0"/>
              <a:t>The advantage that analysts have over time series models</a:t>
            </a:r>
          </a:p>
          <a:p>
            <a:pPr lvl="1">
              <a:lnSpc>
                <a:spcPct val="120000"/>
              </a:lnSpc>
            </a:pPr>
            <a:r>
              <a:rPr lang="en-US" sz="1600" dirty="0"/>
              <a:t>Tends to decrease with the forecast period (next quarter versus 5 years)</a:t>
            </a:r>
          </a:p>
          <a:p>
            <a:pPr lvl="1">
              <a:lnSpc>
                <a:spcPct val="120000"/>
              </a:lnSpc>
            </a:pPr>
            <a:r>
              <a:rPr lang="en-US" sz="1600" dirty="0"/>
              <a:t>Tends to be greater for larger firms than for smaller firms</a:t>
            </a:r>
          </a:p>
          <a:p>
            <a:pPr lvl="1">
              <a:lnSpc>
                <a:spcPct val="120000"/>
              </a:lnSpc>
            </a:pPr>
            <a:r>
              <a:rPr lang="en-US" sz="1600" dirty="0"/>
              <a:t>Tends to be greater at the industry level than at the company level</a:t>
            </a:r>
          </a:p>
          <a:p>
            <a:pPr lvl="1">
              <a:lnSpc>
                <a:spcPct val="120000"/>
              </a:lnSpc>
            </a:pPr>
            <a:endParaRPr lang="en-US" sz="1400" dirty="0"/>
          </a:p>
          <a:p>
            <a:pPr>
              <a:lnSpc>
                <a:spcPct val="120000"/>
              </a:lnSpc>
            </a:pPr>
            <a:r>
              <a:rPr lang="en-US" sz="1800" dirty="0"/>
              <a:t>Forecasts of growth (and revisions thereof) tend to be highly correlated across analysts.</a:t>
            </a:r>
          </a:p>
        </p:txBody>
      </p:sp>
      <p:sp>
        <p:nvSpPr>
          <p:cNvPr id="3" name="Title 2"/>
          <p:cNvSpPr>
            <a:spLocks noGrp="1"/>
          </p:cNvSpPr>
          <p:nvPr>
            <p:ph type="title"/>
          </p:nvPr>
        </p:nvSpPr>
        <p:spPr/>
        <p:txBody>
          <a:bodyPr>
            <a:normAutofit fontScale="90000"/>
          </a:bodyPr>
          <a:lstStyle/>
          <a:p>
            <a:pPr algn="ctr"/>
            <a:r>
              <a:rPr lang="en-US" sz="4000" dirty="0"/>
              <a:t>How Good are Analysts at Forecasting Growth?</a:t>
            </a:r>
          </a:p>
        </p:txBody>
      </p:sp>
    </p:spTree>
    <p:extLst>
      <p:ext uri="{BB962C8B-B14F-4D97-AF65-F5344CB8AC3E}">
        <p14:creationId xmlns:p14="http://schemas.microsoft.com/office/powerpoint/2010/main" val="3989830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lnSpc>
                <a:spcPct val="120000"/>
              </a:lnSpc>
            </a:pPr>
            <a:r>
              <a:rPr lang="en-US" sz="1400" i="1" dirty="0"/>
              <a:t>Tunnel Vision</a:t>
            </a:r>
            <a:r>
              <a:rPr lang="en-US" sz="1400" dirty="0"/>
              <a:t>: Becoming so focused on the sector and valuations within the sector that you lose sight of the bigger picture.</a:t>
            </a:r>
          </a:p>
          <a:p>
            <a:pPr>
              <a:lnSpc>
                <a:spcPct val="120000"/>
              </a:lnSpc>
            </a:pPr>
            <a:endParaRPr lang="en-US" sz="1400" dirty="0"/>
          </a:p>
          <a:p>
            <a:pPr>
              <a:lnSpc>
                <a:spcPct val="120000"/>
              </a:lnSpc>
            </a:pPr>
            <a:r>
              <a:rPr lang="en-US" sz="1400" i="1" dirty="0" err="1"/>
              <a:t>Lemmingitis</a:t>
            </a:r>
            <a:r>
              <a:rPr lang="en-US" sz="1400" dirty="0"/>
              <a:t>: Strong urge felt to change recommendations &amp; revise earnings estimates when other analysts do the same.</a:t>
            </a:r>
          </a:p>
          <a:p>
            <a:pPr>
              <a:lnSpc>
                <a:spcPct val="120000"/>
              </a:lnSpc>
            </a:pPr>
            <a:endParaRPr lang="en-US" sz="1400" dirty="0"/>
          </a:p>
          <a:p>
            <a:pPr>
              <a:lnSpc>
                <a:spcPct val="120000"/>
              </a:lnSpc>
            </a:pPr>
            <a:r>
              <a:rPr lang="en-US" sz="1400" i="1" dirty="0"/>
              <a:t>Stockholm Syndrome</a:t>
            </a:r>
            <a:r>
              <a:rPr lang="en-US" sz="1400" dirty="0"/>
              <a:t>: Refers to analysts who start identifying with the managers of the firms that they are supposed to follow.</a:t>
            </a:r>
          </a:p>
          <a:p>
            <a:pPr>
              <a:lnSpc>
                <a:spcPct val="120000"/>
              </a:lnSpc>
            </a:pPr>
            <a:endParaRPr lang="en-US" sz="1400" dirty="0"/>
          </a:p>
          <a:p>
            <a:pPr>
              <a:lnSpc>
                <a:spcPct val="120000"/>
              </a:lnSpc>
            </a:pPr>
            <a:r>
              <a:rPr lang="en-US" sz="1400" i="1" dirty="0" err="1"/>
              <a:t>Factophobia</a:t>
            </a:r>
            <a:r>
              <a:rPr lang="en-US" sz="1400" dirty="0"/>
              <a:t> (generally is coupled with delusions of being a famous story teller): Tendency to base a recommendation on a “story” coupled with a refusal to face the facts.</a:t>
            </a:r>
          </a:p>
          <a:p>
            <a:pPr>
              <a:lnSpc>
                <a:spcPct val="120000"/>
              </a:lnSpc>
            </a:pPr>
            <a:endParaRPr lang="en-US" sz="1400" dirty="0"/>
          </a:p>
          <a:p>
            <a:pPr>
              <a:lnSpc>
                <a:spcPct val="120000"/>
              </a:lnSpc>
            </a:pPr>
            <a:r>
              <a:rPr lang="en-US" sz="1400" i="1" dirty="0"/>
              <a:t>Dr. Jekyll/Mr. Hyde</a:t>
            </a:r>
            <a:r>
              <a:rPr lang="en-US" sz="1400" dirty="0"/>
              <a:t>: Analyst who thinks his primary job is to bring in investment banking business to the firm.</a:t>
            </a:r>
          </a:p>
          <a:p>
            <a:pPr>
              <a:lnSpc>
                <a:spcPct val="120000"/>
              </a:lnSpc>
            </a:pPr>
            <a:endParaRPr lang="en-US" sz="1400" dirty="0"/>
          </a:p>
          <a:p>
            <a:pPr>
              <a:lnSpc>
                <a:spcPct val="120000"/>
              </a:lnSpc>
            </a:pPr>
            <a:r>
              <a:rPr lang="en-US" sz="1400" b="1" i="1" dirty="0"/>
              <a:t>NOTE</a:t>
            </a:r>
            <a:r>
              <a:rPr lang="en-US" sz="1400" i="1" dirty="0"/>
              <a:t>: Analysts are subject to all the bias revealed by behavioral finance.</a:t>
            </a:r>
          </a:p>
        </p:txBody>
      </p:sp>
      <p:sp>
        <p:nvSpPr>
          <p:cNvPr id="3" name="Title 2"/>
          <p:cNvSpPr>
            <a:spLocks noGrp="1"/>
          </p:cNvSpPr>
          <p:nvPr>
            <p:ph type="title"/>
          </p:nvPr>
        </p:nvSpPr>
        <p:spPr/>
        <p:txBody>
          <a:bodyPr>
            <a:normAutofit fontScale="90000"/>
          </a:bodyPr>
          <a:lstStyle/>
          <a:p>
            <a:pPr algn="ctr"/>
            <a:r>
              <a:rPr lang="en-US" sz="4000" dirty="0"/>
              <a:t>The Five Deadly Sins of an Analyst</a:t>
            </a:r>
          </a:p>
        </p:txBody>
      </p:sp>
    </p:spTree>
    <p:extLst>
      <p:ext uri="{BB962C8B-B14F-4D97-AF65-F5344CB8AC3E}">
        <p14:creationId xmlns:p14="http://schemas.microsoft.com/office/powerpoint/2010/main" val="60277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1600"/>
            <a:ext cx="8229600" cy="4525963"/>
          </a:xfrm>
        </p:spPr>
        <p:txBody>
          <a:bodyPr>
            <a:noAutofit/>
          </a:bodyPr>
          <a:lstStyle/>
          <a:p>
            <a:pPr>
              <a:lnSpc>
                <a:spcPct val="120000"/>
              </a:lnSpc>
            </a:pPr>
            <a:r>
              <a:rPr lang="en-US" sz="1800" i="1" dirty="0"/>
              <a:t>Proposition 1</a:t>
            </a:r>
            <a:r>
              <a:rPr lang="en-US" sz="1800" dirty="0"/>
              <a:t>: Far less private information and far more public information in most analyst forecasts than claimed.</a:t>
            </a:r>
          </a:p>
          <a:p>
            <a:pPr>
              <a:lnSpc>
                <a:spcPct val="120000"/>
              </a:lnSpc>
            </a:pPr>
            <a:endParaRPr lang="en-US" sz="1800" dirty="0"/>
          </a:p>
          <a:p>
            <a:pPr>
              <a:lnSpc>
                <a:spcPct val="120000"/>
              </a:lnSpc>
            </a:pPr>
            <a:r>
              <a:rPr lang="en-US" sz="1800" i="1" dirty="0"/>
              <a:t>Proposition 2</a:t>
            </a:r>
            <a:r>
              <a:rPr lang="en-US" sz="1800" dirty="0"/>
              <a:t>: The biggest source of private information for analysts remains the company itself which might explain</a:t>
            </a:r>
          </a:p>
          <a:p>
            <a:pPr lvl="1">
              <a:lnSpc>
                <a:spcPct val="120000"/>
              </a:lnSpc>
            </a:pPr>
            <a:r>
              <a:rPr lang="en-US" sz="1600" dirty="0"/>
              <a:t>More buy than sell recommendations </a:t>
            </a:r>
          </a:p>
          <a:p>
            <a:pPr lvl="1">
              <a:lnSpc>
                <a:spcPct val="120000"/>
              </a:lnSpc>
            </a:pPr>
            <a:r>
              <a:rPr lang="en-US" sz="1600" dirty="0"/>
              <a:t>High correlation across analysts forecasts and revisions</a:t>
            </a:r>
          </a:p>
          <a:p>
            <a:pPr>
              <a:lnSpc>
                <a:spcPct val="120000"/>
              </a:lnSpc>
            </a:pPr>
            <a:endParaRPr lang="en-US" sz="1800" dirty="0"/>
          </a:p>
          <a:p>
            <a:pPr>
              <a:lnSpc>
                <a:spcPct val="120000"/>
              </a:lnSpc>
            </a:pPr>
            <a:r>
              <a:rPr lang="en-US" sz="1800" i="1" dirty="0"/>
              <a:t>Proposition 3</a:t>
            </a:r>
            <a:r>
              <a:rPr lang="en-US" sz="1800" dirty="0"/>
              <a:t>: Value to knowing what analysts are forecasting as earnings growth for a firm. </a:t>
            </a:r>
          </a:p>
          <a:p>
            <a:pPr lvl="1">
              <a:lnSpc>
                <a:spcPct val="120000"/>
              </a:lnSpc>
            </a:pPr>
            <a:r>
              <a:rPr lang="en-US" sz="1600" dirty="0"/>
              <a:t>Danger when they agree too much (</a:t>
            </a:r>
            <a:r>
              <a:rPr lang="en-US" sz="1600" dirty="0" err="1"/>
              <a:t>lemmingitis</a:t>
            </a:r>
            <a:r>
              <a:rPr lang="en-US" sz="1600" dirty="0"/>
              <a:t>) </a:t>
            </a:r>
          </a:p>
          <a:p>
            <a:pPr lvl="1">
              <a:lnSpc>
                <a:spcPct val="120000"/>
              </a:lnSpc>
            </a:pPr>
            <a:r>
              <a:rPr lang="en-US" sz="1600" dirty="0"/>
              <a:t>Danger when they agree to little (in which case the information that they have is so noisy as to be useless).</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Propositions about </a:t>
            </a:r>
            <a:br>
              <a:rPr lang="en-US" sz="4000" dirty="0"/>
            </a:br>
            <a:r>
              <a:rPr lang="en-US" sz="4000" dirty="0"/>
              <a:t>Analyst Growth Rates</a:t>
            </a:r>
          </a:p>
        </p:txBody>
      </p:sp>
    </p:spTree>
    <p:extLst>
      <p:ext uri="{BB962C8B-B14F-4D97-AF65-F5344CB8AC3E}">
        <p14:creationId xmlns:p14="http://schemas.microsoft.com/office/powerpoint/2010/main" val="463693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4.3 Growth from Fundamentals</a:t>
            </a:r>
          </a:p>
        </p:txBody>
      </p:sp>
    </p:spTree>
    <p:extLst>
      <p:ext uri="{BB962C8B-B14F-4D97-AF65-F5344CB8AC3E}">
        <p14:creationId xmlns:p14="http://schemas.microsoft.com/office/powerpoint/2010/main" val="2092708504"/>
      </p:ext>
    </p:extLst>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rmAutofit/>
          </a:bodyPr>
          <a:lstStyle/>
          <a:p>
            <a:pPr algn="ctr"/>
            <a:r>
              <a:rPr lang="en-US" sz="4000" dirty="0"/>
              <a:t>Fundamental Growth Rates</a:t>
            </a:r>
          </a:p>
        </p:txBody>
      </p:sp>
      <p:pic>
        <p:nvPicPr>
          <p:cNvPr id="5" name="Picture 4"/>
          <p:cNvPicPr>
            <a:picLocks noChangeAspect="1"/>
          </p:cNvPicPr>
          <p:nvPr/>
        </p:nvPicPr>
        <p:blipFill>
          <a:blip r:embed="rId2"/>
          <a:stretch>
            <a:fillRect/>
          </a:stretch>
        </p:blipFill>
        <p:spPr>
          <a:xfrm>
            <a:off x="0" y="1483774"/>
            <a:ext cx="9144000" cy="4691110"/>
          </a:xfrm>
          <a:prstGeom prst="rect">
            <a:avLst/>
          </a:prstGeom>
        </p:spPr>
      </p:pic>
    </p:spTree>
    <p:extLst>
      <p:ext uri="{BB962C8B-B14F-4D97-AF65-F5344CB8AC3E}">
        <p14:creationId xmlns:p14="http://schemas.microsoft.com/office/powerpoint/2010/main" val="1245231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rmAutofit/>
          </a:bodyPr>
          <a:lstStyle/>
          <a:p>
            <a:pPr algn="ctr"/>
            <a:r>
              <a:rPr lang="en-US" sz="4000" dirty="0"/>
              <a:t>Growth Rate Derivations</a:t>
            </a:r>
          </a:p>
        </p:txBody>
      </p:sp>
      <p:pic>
        <p:nvPicPr>
          <p:cNvPr id="2" name="Picture 1"/>
          <p:cNvPicPr>
            <a:picLocks noChangeAspect="1"/>
          </p:cNvPicPr>
          <p:nvPr/>
        </p:nvPicPr>
        <p:blipFill>
          <a:blip r:embed="rId2"/>
          <a:stretch>
            <a:fillRect/>
          </a:stretch>
        </p:blipFill>
        <p:spPr>
          <a:xfrm>
            <a:off x="552450" y="1502465"/>
            <a:ext cx="7886700" cy="4531539"/>
          </a:xfrm>
          <a:prstGeom prst="rect">
            <a:avLst/>
          </a:prstGeom>
        </p:spPr>
      </p:pic>
    </p:spTree>
    <p:extLst>
      <p:ext uri="{BB962C8B-B14F-4D97-AF65-F5344CB8AC3E}">
        <p14:creationId xmlns:p14="http://schemas.microsoft.com/office/powerpoint/2010/main" val="639332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Estimating Fundamental Growth from New Investments: Three Variations</a:t>
            </a:r>
          </a:p>
        </p:txBody>
      </p:sp>
      <p:pic>
        <p:nvPicPr>
          <p:cNvPr id="4" name="Picture 3"/>
          <p:cNvPicPr>
            <a:picLocks noChangeAspect="1"/>
          </p:cNvPicPr>
          <p:nvPr/>
        </p:nvPicPr>
        <p:blipFill>
          <a:blip r:embed="rId2"/>
          <a:stretch>
            <a:fillRect/>
          </a:stretch>
        </p:blipFill>
        <p:spPr>
          <a:xfrm>
            <a:off x="723900" y="1676400"/>
            <a:ext cx="7543800" cy="4415319"/>
          </a:xfrm>
          <a:prstGeom prst="rect">
            <a:avLst/>
          </a:prstGeom>
        </p:spPr>
      </p:pic>
    </p:spTree>
    <p:extLst>
      <p:ext uri="{BB962C8B-B14F-4D97-AF65-F5344CB8AC3E}">
        <p14:creationId xmlns:p14="http://schemas.microsoft.com/office/powerpoint/2010/main" val="368832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1. Approach</a:t>
            </a:r>
          </a:p>
        </p:txBody>
      </p:sp>
    </p:spTree>
    <p:extLst>
      <p:ext uri="{BB962C8B-B14F-4D97-AF65-F5344CB8AC3E}">
        <p14:creationId xmlns:p14="http://schemas.microsoft.com/office/powerpoint/2010/main" val="3433661985"/>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marL="742950" indent="-742950">
              <a:lnSpc>
                <a:spcPct val="120000"/>
              </a:lnSpc>
              <a:buFont typeface="+mj-lt"/>
              <a:buAutoNum type="alphaUcPeriod"/>
            </a:pPr>
            <a:r>
              <a:rPr lang="en-US" dirty="0"/>
              <a:t>Expected Long Term Growth in EPS</a:t>
            </a:r>
          </a:p>
          <a:p>
            <a:pPr marL="742950" indent="-742950">
              <a:lnSpc>
                <a:spcPct val="120000"/>
              </a:lnSpc>
              <a:buFont typeface="+mj-lt"/>
              <a:buAutoNum type="alphaUcPeriod"/>
            </a:pPr>
            <a:endParaRPr lang="en-US" dirty="0"/>
          </a:p>
          <a:p>
            <a:pPr marL="742950" indent="-742950">
              <a:lnSpc>
                <a:spcPct val="120000"/>
              </a:lnSpc>
              <a:buFont typeface="+mj-lt"/>
              <a:buAutoNum type="alphaUcPeriod"/>
            </a:pPr>
            <a:r>
              <a:rPr lang="en-US" dirty="0"/>
              <a:t>Expected Growth in Net Income from Noncash Assets</a:t>
            </a:r>
          </a:p>
          <a:p>
            <a:pPr marL="742950" indent="-742950">
              <a:lnSpc>
                <a:spcPct val="120000"/>
              </a:lnSpc>
              <a:buFont typeface="+mj-lt"/>
              <a:buAutoNum type="alphaUcPeriod"/>
            </a:pPr>
            <a:endParaRPr lang="en-US" dirty="0"/>
          </a:p>
          <a:p>
            <a:pPr marL="742950" indent="-742950">
              <a:lnSpc>
                <a:spcPct val="120000"/>
              </a:lnSpc>
              <a:buFont typeface="+mj-lt"/>
              <a:buAutoNum type="alphaUcPeriod"/>
            </a:pPr>
            <a:r>
              <a:rPr lang="en-US" dirty="0"/>
              <a:t>Expected Growth in EBIT And Fundamentals: Stable ROC and Reinvestment Rate</a:t>
            </a:r>
          </a:p>
        </p:txBody>
      </p:sp>
      <p:sp>
        <p:nvSpPr>
          <p:cNvPr id="3" name="Title 2"/>
          <p:cNvSpPr>
            <a:spLocks noGrp="1"/>
          </p:cNvSpPr>
          <p:nvPr>
            <p:ph type="title"/>
          </p:nvPr>
        </p:nvSpPr>
        <p:spPr>
          <a:xfrm>
            <a:off x="304800" y="359465"/>
            <a:ext cx="8382000" cy="1143000"/>
          </a:xfrm>
        </p:spPr>
        <p:txBody>
          <a:bodyPr>
            <a:normAutofit/>
          </a:bodyPr>
          <a:lstStyle/>
          <a:p>
            <a:pPr algn="ctr"/>
            <a:r>
              <a:rPr lang="en-US" sz="4000" dirty="0"/>
              <a:t>Three Variations</a:t>
            </a:r>
          </a:p>
        </p:txBody>
      </p:sp>
    </p:spTree>
    <p:extLst>
      <p:ext uri="{BB962C8B-B14F-4D97-AF65-F5344CB8AC3E}">
        <p14:creationId xmlns:p14="http://schemas.microsoft.com/office/powerpoint/2010/main" val="99077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55000" lnSpcReduction="20000"/>
          </a:bodyPr>
          <a:lstStyle/>
          <a:p>
            <a:pPr>
              <a:lnSpc>
                <a:spcPct val="120000"/>
              </a:lnSpc>
            </a:pPr>
            <a:r>
              <a:rPr lang="en-US" dirty="0"/>
              <a:t>When looking at growth in earnings per share, these inputs can be cast as follows:</a:t>
            </a:r>
          </a:p>
          <a:p>
            <a:pPr lvl="1">
              <a:lnSpc>
                <a:spcPct val="120000"/>
              </a:lnSpc>
            </a:pPr>
            <a:r>
              <a:rPr lang="en-US" sz="2900" dirty="0"/>
              <a:t>Reinvestment Rate = Retained Earnings/Current Earnings = Retention Ratio</a:t>
            </a:r>
          </a:p>
          <a:p>
            <a:pPr lvl="1">
              <a:lnSpc>
                <a:spcPct val="120000"/>
              </a:lnSpc>
            </a:pPr>
            <a:r>
              <a:rPr lang="en-US" sz="2900" dirty="0"/>
              <a:t>Return on Investment = ROE = Net Income/Book Value of Equity</a:t>
            </a:r>
          </a:p>
          <a:p>
            <a:pPr lvl="1">
              <a:lnSpc>
                <a:spcPct val="120000"/>
              </a:lnSpc>
            </a:pPr>
            <a:endParaRPr lang="en-US" dirty="0"/>
          </a:p>
          <a:p>
            <a:pPr>
              <a:lnSpc>
                <a:spcPct val="120000"/>
              </a:lnSpc>
            </a:pPr>
            <a:r>
              <a:rPr lang="en-US" dirty="0"/>
              <a:t>In the special case where the current ROE is expected to	remain unchanged</a:t>
            </a:r>
          </a:p>
          <a:p>
            <a:pPr>
              <a:lnSpc>
                <a:spcPct val="120000"/>
              </a:lnSpc>
            </a:pPr>
            <a:endParaRPr lang="en-US" dirty="0"/>
          </a:p>
          <a:p>
            <a:pPr marL="800100" lvl="2" indent="0">
              <a:lnSpc>
                <a:spcPct val="120000"/>
              </a:lnSpc>
              <a:buNone/>
            </a:pPr>
            <a:endParaRPr lang="en-US" sz="3300" dirty="0"/>
          </a:p>
          <a:p>
            <a:pPr>
              <a:lnSpc>
                <a:spcPct val="120000"/>
              </a:lnSpc>
            </a:pPr>
            <a:endParaRPr lang="en-US" sz="3300" dirty="0"/>
          </a:p>
          <a:p>
            <a:pPr>
              <a:lnSpc>
                <a:spcPct val="120000"/>
              </a:lnSpc>
            </a:pPr>
            <a:endParaRPr lang="en-US" sz="3300" dirty="0"/>
          </a:p>
          <a:p>
            <a:pPr>
              <a:lnSpc>
                <a:spcPct val="120000"/>
              </a:lnSpc>
            </a:pPr>
            <a:endParaRPr lang="en-US" dirty="0"/>
          </a:p>
          <a:p>
            <a:pPr>
              <a:lnSpc>
                <a:spcPct val="120000"/>
              </a:lnSpc>
            </a:pPr>
            <a:r>
              <a:rPr lang="en-US" i="1" dirty="0"/>
              <a:t>Proposition 1</a:t>
            </a:r>
            <a:r>
              <a:rPr lang="en-US" dirty="0"/>
              <a:t>: The expected growth rate in earnings for a company cannot exceed its return on equity in the long term.</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A. Expected Long Term Growth in EPS</a:t>
            </a:r>
          </a:p>
        </p:txBody>
      </p:sp>
      <p:graphicFrame>
        <p:nvGraphicFramePr>
          <p:cNvPr id="4" name="Object 3"/>
          <p:cNvGraphicFramePr>
            <a:graphicFrameLocks noChangeAspect="1"/>
          </p:cNvGraphicFramePr>
          <p:nvPr/>
        </p:nvGraphicFramePr>
        <p:xfrm>
          <a:off x="2209800" y="3581400"/>
          <a:ext cx="2743200" cy="1282535"/>
        </p:xfrm>
        <a:graphic>
          <a:graphicData uri="http://schemas.openxmlformats.org/presentationml/2006/ole">
            <mc:AlternateContent xmlns:mc="http://schemas.openxmlformats.org/markup-compatibility/2006">
              <mc:Choice xmlns:v="urn:schemas-microsoft-com:vml" Requires="v">
                <p:oleObj name="Equation" r:id="rId2" imgW="1955520" imgH="914400" progId="Equation.DSMT4">
                  <p:embed/>
                </p:oleObj>
              </mc:Choice>
              <mc:Fallback>
                <p:oleObj name="Equation" r:id="rId2" imgW="1955520" imgH="914400" progId="Equation.DSMT4">
                  <p:embed/>
                  <p:pic>
                    <p:nvPicPr>
                      <p:cNvPr id="4" name="Object 3"/>
                      <p:cNvPicPr/>
                      <p:nvPr/>
                    </p:nvPicPr>
                    <p:blipFill>
                      <a:blip r:embed="rId3"/>
                      <a:stretch>
                        <a:fillRect/>
                      </a:stretch>
                    </p:blipFill>
                    <p:spPr>
                      <a:xfrm>
                        <a:off x="2209800" y="3581400"/>
                        <a:ext cx="2743200" cy="1282535"/>
                      </a:xfrm>
                      <a:prstGeom prst="rect">
                        <a:avLst/>
                      </a:prstGeom>
                    </p:spPr>
                  </p:pic>
                </p:oleObj>
              </mc:Fallback>
            </mc:AlternateContent>
          </a:graphicData>
        </a:graphic>
      </p:graphicFrame>
    </p:spTree>
    <p:extLst>
      <p:ext uri="{BB962C8B-B14F-4D97-AF65-F5344CB8AC3E}">
        <p14:creationId xmlns:p14="http://schemas.microsoft.com/office/powerpoint/2010/main" val="23351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pPr>
              <a:lnSpc>
                <a:spcPct val="120000"/>
              </a:lnSpc>
            </a:pPr>
            <a:r>
              <a:rPr lang="en-US" dirty="0"/>
              <a:t>Return on equity (based on 2008 earnings) = 17.56%</a:t>
            </a:r>
          </a:p>
          <a:p>
            <a:pPr>
              <a:lnSpc>
                <a:spcPct val="120000"/>
              </a:lnSpc>
            </a:pPr>
            <a:endParaRPr lang="en-US" dirty="0"/>
          </a:p>
          <a:p>
            <a:pPr>
              <a:lnSpc>
                <a:spcPct val="120000"/>
              </a:lnSpc>
            </a:pPr>
            <a:r>
              <a:rPr lang="en-US" dirty="0"/>
              <a:t>Retention Ratio (based on 2008 earnings and dividends) = 45.37%</a:t>
            </a:r>
          </a:p>
          <a:p>
            <a:pPr>
              <a:lnSpc>
                <a:spcPct val="120000"/>
              </a:lnSpc>
            </a:pPr>
            <a:endParaRPr lang="en-US" dirty="0"/>
          </a:p>
          <a:p>
            <a:pPr>
              <a:lnSpc>
                <a:spcPct val="120000"/>
              </a:lnSpc>
            </a:pPr>
            <a:r>
              <a:rPr lang="en-US" dirty="0"/>
              <a:t>Expected growth rate in earnings per share for Wells Fargo, if it can maintain these numbers.</a:t>
            </a:r>
          </a:p>
          <a:p>
            <a:pPr lvl="1">
              <a:lnSpc>
                <a:spcPct val="120000"/>
              </a:lnSpc>
            </a:pPr>
            <a:r>
              <a:rPr lang="en-US" dirty="0"/>
              <a:t>Expected Growth Rate = 0.4537 (17.56%) = 7.97%</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Estimating Expected Growth in EPS: Wells Fargo in 2008</a:t>
            </a:r>
          </a:p>
        </p:txBody>
      </p:sp>
    </p:spTree>
    <p:extLst>
      <p:ext uri="{BB962C8B-B14F-4D97-AF65-F5344CB8AC3E}">
        <p14:creationId xmlns:p14="http://schemas.microsoft.com/office/powerpoint/2010/main" val="2025242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600200"/>
            <a:ext cx="8839200" cy="4525963"/>
          </a:xfrm>
        </p:spPr>
        <p:txBody>
          <a:bodyPr>
            <a:normAutofit fontScale="92500" lnSpcReduction="10000"/>
          </a:bodyPr>
          <a:lstStyle/>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marL="0" indent="0">
              <a:lnSpc>
                <a:spcPct val="120000"/>
              </a:lnSpc>
              <a:buNone/>
            </a:pPr>
            <a:r>
              <a:rPr lang="en-US" sz="3000" dirty="0"/>
              <a:t>Note that Book Value of Capital </a:t>
            </a:r>
          </a:p>
          <a:p>
            <a:pPr marL="457200" lvl="1" indent="0">
              <a:lnSpc>
                <a:spcPct val="120000"/>
              </a:lnSpc>
              <a:buNone/>
            </a:pPr>
            <a:r>
              <a:rPr lang="en-US" sz="2600" dirty="0"/>
              <a:t>= Book Value of Debt + Book Value of Equity - Cash.</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One Way to Increase ROE: </a:t>
            </a:r>
            <a:br>
              <a:rPr lang="en-US" sz="4000" dirty="0"/>
            </a:br>
            <a:r>
              <a:rPr lang="en-US" sz="4000" dirty="0"/>
              <a:t>Use More Debt</a:t>
            </a:r>
          </a:p>
        </p:txBody>
      </p:sp>
      <p:graphicFrame>
        <p:nvGraphicFramePr>
          <p:cNvPr id="4" name="Object 3"/>
          <p:cNvGraphicFramePr>
            <a:graphicFrameLocks noChangeAspect="1"/>
          </p:cNvGraphicFramePr>
          <p:nvPr/>
        </p:nvGraphicFramePr>
        <p:xfrm>
          <a:off x="1752600" y="1502465"/>
          <a:ext cx="4800600" cy="3368228"/>
        </p:xfrm>
        <a:graphic>
          <a:graphicData uri="http://schemas.openxmlformats.org/presentationml/2006/ole">
            <mc:AlternateContent xmlns:mc="http://schemas.openxmlformats.org/markup-compatibility/2006">
              <mc:Choice xmlns:v="urn:schemas-microsoft-com:vml" Requires="v">
                <p:oleObj name="Equation" r:id="rId2" imgW="2514600" imgH="1765080" progId="Equation.DSMT4">
                  <p:embed/>
                </p:oleObj>
              </mc:Choice>
              <mc:Fallback>
                <p:oleObj name="Equation" r:id="rId2" imgW="2514600" imgH="1765080" progId="Equation.DSMT4">
                  <p:embed/>
                  <p:pic>
                    <p:nvPicPr>
                      <p:cNvPr id="4" name="Object 3"/>
                      <p:cNvPicPr/>
                      <p:nvPr/>
                    </p:nvPicPr>
                    <p:blipFill>
                      <a:blip r:embed="rId3"/>
                      <a:stretch>
                        <a:fillRect/>
                      </a:stretch>
                    </p:blipFill>
                    <p:spPr>
                      <a:xfrm>
                        <a:off x="1752600" y="1502465"/>
                        <a:ext cx="4800600" cy="3368228"/>
                      </a:xfrm>
                      <a:prstGeom prst="rect">
                        <a:avLst/>
                      </a:prstGeom>
                    </p:spPr>
                  </p:pic>
                </p:oleObj>
              </mc:Fallback>
            </mc:AlternateContent>
          </a:graphicData>
        </a:graphic>
      </p:graphicFrame>
    </p:spTree>
    <p:extLst>
      <p:ext uri="{BB962C8B-B14F-4D97-AF65-F5344CB8AC3E}">
        <p14:creationId xmlns:p14="http://schemas.microsoft.com/office/powerpoint/2010/main" val="2445977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Brahma (now </a:t>
            </a:r>
            <a:r>
              <a:rPr lang="en-US" dirty="0" err="1"/>
              <a:t>Ambev</a:t>
            </a:r>
            <a:r>
              <a:rPr lang="en-US" dirty="0"/>
              <a:t>) had an extremely high return on equity, partly because it borrowed money at a rate well below its return on capital</a:t>
            </a:r>
          </a:p>
          <a:p>
            <a:pPr lvl="1">
              <a:lnSpc>
                <a:spcPct val="120000"/>
              </a:lnSpc>
            </a:pPr>
            <a:r>
              <a:rPr lang="en-US" dirty="0"/>
              <a:t>Return on Capital = 19.91%</a:t>
            </a:r>
          </a:p>
          <a:p>
            <a:pPr lvl="1">
              <a:lnSpc>
                <a:spcPct val="120000"/>
              </a:lnSpc>
            </a:pPr>
            <a:r>
              <a:rPr lang="en-US" dirty="0"/>
              <a:t>Debt/Equity Ratio = 77%</a:t>
            </a:r>
          </a:p>
          <a:p>
            <a:pPr lvl="1">
              <a:lnSpc>
                <a:spcPct val="120000"/>
              </a:lnSpc>
            </a:pPr>
            <a:r>
              <a:rPr lang="en-US" dirty="0"/>
              <a:t>After-tax Cost of Debt = 5.61%</a:t>
            </a:r>
          </a:p>
          <a:p>
            <a:pPr lvl="1">
              <a:lnSpc>
                <a:spcPct val="120000"/>
              </a:lnSpc>
            </a:pPr>
            <a:r>
              <a:rPr lang="en-US" dirty="0"/>
              <a:t>Return on Equity = ROC + D/E (ROC - i(1-t))</a:t>
            </a:r>
          </a:p>
          <a:p>
            <a:pPr marL="457200" lvl="1" indent="0">
              <a:lnSpc>
                <a:spcPct val="120000"/>
              </a:lnSpc>
              <a:buNone/>
            </a:pPr>
            <a:r>
              <a:rPr lang="en-US" dirty="0"/>
              <a:t>	= 19.91% + 0.77 (19.91% - 5.61%) = 30.92%</a:t>
            </a:r>
          </a:p>
          <a:p>
            <a:pPr>
              <a:lnSpc>
                <a:spcPct val="120000"/>
              </a:lnSpc>
            </a:pPr>
            <a:endParaRPr lang="en-US" dirty="0"/>
          </a:p>
          <a:p>
            <a:pPr>
              <a:lnSpc>
                <a:spcPct val="120000"/>
              </a:lnSpc>
            </a:pPr>
            <a:r>
              <a:rPr lang="en-US" dirty="0"/>
              <a:t>This seems like an easy way to deliver higher growth in earnings per share. What (if any) is the downside?</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Decomposing ROE: Brahma in 1998</a:t>
            </a:r>
          </a:p>
        </p:txBody>
      </p:sp>
    </p:spTree>
    <p:extLst>
      <p:ext uri="{BB962C8B-B14F-4D97-AF65-F5344CB8AC3E}">
        <p14:creationId xmlns:p14="http://schemas.microsoft.com/office/powerpoint/2010/main" val="3352641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81000"/>
            <a:ext cx="8229600" cy="816665"/>
          </a:xfrm>
        </p:spPr>
        <p:txBody>
          <a:bodyPr/>
          <a:lstStyle/>
          <a:p>
            <a:pPr algn="ctr"/>
            <a:r>
              <a:rPr lang="en-US" dirty="0"/>
              <a:t>DuPont Equation</a:t>
            </a:r>
          </a:p>
        </p:txBody>
      </p:sp>
      <p:pic>
        <p:nvPicPr>
          <p:cNvPr id="9220" name="Picture 4" descr="Image result for dupont 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247" y="1371600"/>
            <a:ext cx="6293504" cy="468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75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2285999"/>
          </a:xfrm>
        </p:spPr>
        <p:txBody>
          <a:bodyPr>
            <a:normAutofit fontScale="55000" lnSpcReduction="20000"/>
          </a:bodyPr>
          <a:lstStyle/>
          <a:p>
            <a:pPr>
              <a:lnSpc>
                <a:spcPct val="120000"/>
              </a:lnSpc>
            </a:pPr>
            <a:r>
              <a:rPr lang="en-US" dirty="0"/>
              <a:t>EPS fundamental growth equation focuses on per share earnings and assumes that reinvested earnings are invested in projects earning the return on equity.</a:t>
            </a:r>
          </a:p>
          <a:p>
            <a:pPr>
              <a:lnSpc>
                <a:spcPct val="120000"/>
              </a:lnSpc>
            </a:pPr>
            <a:endParaRPr lang="en-US" dirty="0"/>
          </a:p>
          <a:p>
            <a:pPr>
              <a:lnSpc>
                <a:spcPct val="120000"/>
              </a:lnSpc>
            </a:pPr>
            <a:r>
              <a:rPr lang="en-US" dirty="0"/>
              <a:t>A more general version: Substitute equity reinvestment into real investments (net capital expenditures and working capital) and exclude cash:</a:t>
            </a:r>
          </a:p>
          <a:p>
            <a:pPr>
              <a:lnSpc>
                <a:spcPct val="120000"/>
              </a:lnSpc>
            </a:pPr>
            <a:endParaRPr lang="en-US" dirty="0"/>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B. Expected Growth in Net Income from Noncash Assets</a:t>
            </a:r>
          </a:p>
        </p:txBody>
      </p:sp>
      <p:graphicFrame>
        <p:nvGraphicFramePr>
          <p:cNvPr id="4" name="Object 3"/>
          <p:cNvGraphicFramePr>
            <a:graphicFrameLocks noChangeAspect="1"/>
          </p:cNvGraphicFramePr>
          <p:nvPr>
            <p:extLst>
              <p:ext uri="{D42A27DB-BD31-4B8C-83A1-F6EECF244321}">
                <p14:modId xmlns:p14="http://schemas.microsoft.com/office/powerpoint/2010/main" val="3328839424"/>
              </p:ext>
            </p:extLst>
          </p:nvPr>
        </p:nvGraphicFramePr>
        <p:xfrm>
          <a:off x="254324" y="4136334"/>
          <a:ext cx="8605391" cy="1828800"/>
        </p:xfrm>
        <a:graphic>
          <a:graphicData uri="http://schemas.openxmlformats.org/presentationml/2006/ole">
            <mc:AlternateContent xmlns:mc="http://schemas.openxmlformats.org/markup-compatibility/2006">
              <mc:Choice xmlns:v="urn:schemas-microsoft-com:vml" Requires="v">
                <p:oleObj name="Equation" r:id="rId2" imgW="6565680" imgH="1396800" progId="Equation.DSMT4">
                  <p:embed/>
                </p:oleObj>
              </mc:Choice>
              <mc:Fallback>
                <p:oleObj name="Equation" r:id="rId2" imgW="6565680" imgH="1396800" progId="Equation.DSMT4">
                  <p:embed/>
                  <p:pic>
                    <p:nvPicPr>
                      <p:cNvPr id="4" name="Object 3"/>
                      <p:cNvPicPr/>
                      <p:nvPr/>
                    </p:nvPicPr>
                    <p:blipFill>
                      <a:blip r:embed="rId3"/>
                      <a:stretch>
                        <a:fillRect/>
                      </a:stretch>
                    </p:blipFill>
                    <p:spPr>
                      <a:xfrm>
                        <a:off x="254324" y="4136334"/>
                        <a:ext cx="8605391" cy="1828800"/>
                      </a:xfrm>
                      <a:prstGeom prst="rect">
                        <a:avLst/>
                      </a:prstGeom>
                    </p:spPr>
                  </p:pic>
                </p:oleObj>
              </mc:Fallback>
            </mc:AlternateContent>
          </a:graphicData>
        </a:graphic>
      </p:graphicFrame>
    </p:spTree>
    <p:extLst>
      <p:ext uri="{BB962C8B-B14F-4D97-AF65-F5344CB8AC3E}">
        <p14:creationId xmlns:p14="http://schemas.microsoft.com/office/powerpoint/2010/main" val="2433289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rmAutofit fontScale="92500" lnSpcReduction="10000"/>
          </a:bodyPr>
          <a:lstStyle/>
          <a:p>
            <a:pPr>
              <a:lnSpc>
                <a:spcPct val="120000"/>
              </a:lnSpc>
            </a:pPr>
            <a:r>
              <a:rPr lang="en-US" sz="1800" dirty="0"/>
              <a:t>Growth in operating income</a:t>
            </a:r>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dirty="0"/>
              <a:t>Reinvestment Rate and Return on Capital</a:t>
            </a:r>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i="1" dirty="0"/>
              <a:t>Proposition</a:t>
            </a:r>
            <a:r>
              <a:rPr lang="en-US" sz="1800" dirty="0"/>
              <a:t>: The net capital expenditure needs of a firm, for a given growth rate, should be inversely proportional to the quality of its investments.</a:t>
            </a:r>
            <a:endParaRPr lang="en-US" sz="1600" dirty="0"/>
          </a:p>
        </p:txBody>
      </p:sp>
      <p:sp>
        <p:nvSpPr>
          <p:cNvPr id="3" name="Title 2"/>
          <p:cNvSpPr>
            <a:spLocks noGrp="1"/>
          </p:cNvSpPr>
          <p:nvPr>
            <p:ph type="title"/>
          </p:nvPr>
        </p:nvSpPr>
        <p:spPr>
          <a:xfrm>
            <a:off x="308956" y="211138"/>
            <a:ext cx="8382000" cy="1143000"/>
          </a:xfrm>
        </p:spPr>
        <p:txBody>
          <a:bodyPr>
            <a:noAutofit/>
          </a:bodyPr>
          <a:lstStyle/>
          <a:p>
            <a:pPr algn="ctr"/>
            <a:r>
              <a:rPr lang="en-US" sz="2800" dirty="0"/>
              <a:t>C. Expected Growth in EBIT and Fundamentals: Stable ROC and Reinvestment Rate</a:t>
            </a:r>
          </a:p>
        </p:txBody>
      </p:sp>
      <p:graphicFrame>
        <p:nvGraphicFramePr>
          <p:cNvPr id="6" name="Object 5"/>
          <p:cNvGraphicFramePr>
            <a:graphicFrameLocks noChangeAspect="1"/>
          </p:cNvGraphicFramePr>
          <p:nvPr>
            <p:extLst>
              <p:ext uri="{D42A27DB-BD31-4B8C-83A1-F6EECF244321}">
                <p14:modId xmlns:p14="http://schemas.microsoft.com/office/powerpoint/2010/main" val="227370327"/>
              </p:ext>
            </p:extLst>
          </p:nvPr>
        </p:nvGraphicFramePr>
        <p:xfrm>
          <a:off x="1233854" y="1916906"/>
          <a:ext cx="7597802" cy="1423988"/>
        </p:xfrm>
        <a:graphic>
          <a:graphicData uri="http://schemas.openxmlformats.org/presentationml/2006/ole">
            <mc:AlternateContent xmlns:mc="http://schemas.openxmlformats.org/markup-compatibility/2006">
              <mc:Choice xmlns:v="urn:schemas-microsoft-com:vml" Requires="v">
                <p:oleObj name="Equation" r:id="rId2" imgW="5003640" imgH="939600" progId="Equation.DSMT4">
                  <p:embed/>
                </p:oleObj>
              </mc:Choice>
              <mc:Fallback>
                <p:oleObj name="Equation" r:id="rId2" imgW="5003640" imgH="939600" progId="Equation.DSMT4">
                  <p:embed/>
                  <p:pic>
                    <p:nvPicPr>
                      <p:cNvPr id="6" name="Object 5"/>
                      <p:cNvPicPr/>
                      <p:nvPr/>
                    </p:nvPicPr>
                    <p:blipFill>
                      <a:blip r:embed="rId3"/>
                      <a:stretch>
                        <a:fillRect/>
                      </a:stretch>
                    </p:blipFill>
                    <p:spPr>
                      <a:xfrm>
                        <a:off x="1233854" y="1916906"/>
                        <a:ext cx="7597802" cy="14239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52002464"/>
              </p:ext>
            </p:extLst>
          </p:nvPr>
        </p:nvGraphicFramePr>
        <p:xfrm>
          <a:off x="1233854" y="3886200"/>
          <a:ext cx="6096000" cy="1335350"/>
        </p:xfrm>
        <a:graphic>
          <a:graphicData uri="http://schemas.openxmlformats.org/presentationml/2006/ole">
            <mc:AlternateContent xmlns:mc="http://schemas.openxmlformats.org/markup-compatibility/2006">
              <mc:Choice xmlns:v="urn:schemas-microsoft-com:vml" Requires="v">
                <p:oleObj name="Equation" r:id="rId4" imgW="4165560" imgH="914400" progId="Equation.DSMT4">
                  <p:embed/>
                </p:oleObj>
              </mc:Choice>
              <mc:Fallback>
                <p:oleObj name="Equation" r:id="rId4" imgW="4165560" imgH="914400" progId="Equation.DSMT4">
                  <p:embed/>
                  <p:pic>
                    <p:nvPicPr>
                      <p:cNvPr id="7" name="Object 6"/>
                      <p:cNvPicPr/>
                      <p:nvPr/>
                    </p:nvPicPr>
                    <p:blipFill>
                      <a:blip r:embed="rId5"/>
                      <a:stretch>
                        <a:fillRect/>
                      </a:stretch>
                    </p:blipFill>
                    <p:spPr>
                      <a:xfrm>
                        <a:off x="1233854" y="3886200"/>
                        <a:ext cx="6096000" cy="1335350"/>
                      </a:xfrm>
                      <a:prstGeom prst="rect">
                        <a:avLst/>
                      </a:prstGeom>
                    </p:spPr>
                  </p:pic>
                </p:oleObj>
              </mc:Fallback>
            </mc:AlternateContent>
          </a:graphicData>
        </a:graphic>
      </p:graphicFrame>
    </p:spTree>
    <p:extLst>
      <p:ext uri="{BB962C8B-B14F-4D97-AF65-F5344CB8AC3E}">
        <p14:creationId xmlns:p14="http://schemas.microsoft.com/office/powerpoint/2010/main" val="2307098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Autofit/>
          </a:bodyPr>
          <a:lstStyle/>
          <a:p>
            <a:pPr>
              <a:lnSpc>
                <a:spcPct val="120000"/>
              </a:lnSpc>
            </a:pPr>
            <a:r>
              <a:rPr lang="en-US" sz="1600" dirty="0"/>
              <a:t>Operating income negative or margins change over time: three step process to estimate growth:</a:t>
            </a:r>
          </a:p>
          <a:p>
            <a:pPr>
              <a:lnSpc>
                <a:spcPct val="120000"/>
              </a:lnSpc>
            </a:pPr>
            <a:endParaRPr lang="en-US" sz="1600" dirty="0"/>
          </a:p>
          <a:p>
            <a:pPr lvl="1">
              <a:lnSpc>
                <a:spcPct val="120000"/>
              </a:lnSpc>
            </a:pPr>
            <a:r>
              <a:rPr lang="en-US" sz="1600" dirty="0"/>
              <a:t>Estimate growth rates in revenues over time</a:t>
            </a:r>
          </a:p>
          <a:p>
            <a:pPr lvl="2">
              <a:lnSpc>
                <a:spcPct val="120000"/>
              </a:lnSpc>
            </a:pPr>
            <a:r>
              <a:rPr lang="en-US" sz="1400" dirty="0"/>
              <a:t>Determine the total market and estimate the market share </a:t>
            </a:r>
          </a:p>
          <a:p>
            <a:pPr lvl="2">
              <a:lnSpc>
                <a:spcPct val="120000"/>
              </a:lnSpc>
            </a:pPr>
            <a:r>
              <a:rPr lang="en-US" sz="1400" dirty="0"/>
              <a:t>Decrease the growth rate as the firm becomes larger</a:t>
            </a:r>
          </a:p>
          <a:p>
            <a:pPr lvl="2">
              <a:lnSpc>
                <a:spcPct val="120000"/>
              </a:lnSpc>
            </a:pPr>
            <a:r>
              <a:rPr lang="en-US" sz="1400" dirty="0"/>
              <a:t>Keep track of absolute revenues to make sure that the growth is feasible</a:t>
            </a:r>
          </a:p>
          <a:p>
            <a:pPr lvl="2">
              <a:lnSpc>
                <a:spcPct val="120000"/>
              </a:lnSpc>
            </a:pPr>
            <a:endParaRPr lang="en-US" sz="1400" dirty="0"/>
          </a:p>
          <a:p>
            <a:pPr lvl="1">
              <a:lnSpc>
                <a:spcPct val="120000"/>
              </a:lnSpc>
            </a:pPr>
            <a:r>
              <a:rPr lang="en-US" sz="1600" dirty="0"/>
              <a:t>Estimate expected operating margins each year</a:t>
            </a:r>
          </a:p>
          <a:p>
            <a:pPr lvl="2">
              <a:lnSpc>
                <a:spcPct val="120000"/>
              </a:lnSpc>
            </a:pPr>
            <a:r>
              <a:rPr lang="en-US" sz="1400" dirty="0"/>
              <a:t>Set a target margin that the firm will move towards</a:t>
            </a:r>
          </a:p>
          <a:p>
            <a:pPr lvl="2">
              <a:lnSpc>
                <a:spcPct val="120000"/>
              </a:lnSpc>
            </a:pPr>
            <a:r>
              <a:rPr lang="en-US" sz="1400" dirty="0"/>
              <a:t>Adjust the current margin towards the target margin</a:t>
            </a:r>
          </a:p>
          <a:p>
            <a:pPr lvl="2">
              <a:lnSpc>
                <a:spcPct val="120000"/>
              </a:lnSpc>
            </a:pPr>
            <a:endParaRPr lang="en-US" sz="1400" dirty="0"/>
          </a:p>
          <a:p>
            <a:pPr lvl="1">
              <a:lnSpc>
                <a:spcPct val="120000"/>
              </a:lnSpc>
            </a:pPr>
            <a:r>
              <a:rPr lang="en-US" sz="1600" dirty="0"/>
              <a:t>Estimate the capital that needs to be invested to generate revenue growth and expected margins</a:t>
            </a:r>
          </a:p>
          <a:p>
            <a:pPr lvl="2">
              <a:lnSpc>
                <a:spcPct val="120000"/>
              </a:lnSpc>
            </a:pPr>
            <a:r>
              <a:rPr lang="en-US" sz="1400" dirty="0"/>
              <a:t>Estimate a sales to capital ratio that you will use to generate reinvestment needs each year.</a:t>
            </a:r>
            <a:endParaRPr lang="en-US" sz="1600" dirty="0"/>
          </a:p>
        </p:txBody>
      </p:sp>
      <p:sp>
        <p:nvSpPr>
          <p:cNvPr id="3" name="Title 2"/>
          <p:cNvSpPr>
            <a:spLocks noGrp="1"/>
          </p:cNvSpPr>
          <p:nvPr>
            <p:ph type="title"/>
          </p:nvPr>
        </p:nvSpPr>
        <p:spPr>
          <a:xfrm>
            <a:off x="304800" y="359465"/>
            <a:ext cx="8382000" cy="1143000"/>
          </a:xfrm>
        </p:spPr>
        <p:txBody>
          <a:bodyPr>
            <a:noAutofit/>
          </a:bodyPr>
          <a:lstStyle/>
          <a:p>
            <a:pPr algn="ctr"/>
            <a:r>
              <a:rPr lang="en-US" sz="2800" dirty="0"/>
              <a:t>Estimating Growth when Operating Income is Negative or Margins are Changing</a:t>
            </a:r>
          </a:p>
        </p:txBody>
      </p:sp>
    </p:spTree>
    <p:extLst>
      <p:ext uri="{BB962C8B-B14F-4D97-AF65-F5344CB8AC3E}">
        <p14:creationId xmlns:p14="http://schemas.microsoft.com/office/powerpoint/2010/main" val="3640907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5. Terminal Value (TV)</a:t>
            </a:r>
          </a:p>
        </p:txBody>
      </p:sp>
    </p:spTree>
    <p:extLst>
      <p:ext uri="{BB962C8B-B14F-4D97-AF65-F5344CB8AC3E}">
        <p14:creationId xmlns:p14="http://schemas.microsoft.com/office/powerpoint/2010/main" val="3606891990"/>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36FE1-D03D-4418-A8F9-2DEA882DA4FF}"/>
              </a:ext>
            </a:extLst>
          </p:cNvPr>
          <p:cNvSpPr>
            <a:spLocks noGrp="1"/>
          </p:cNvSpPr>
          <p:nvPr>
            <p:ph type="body" idx="1"/>
          </p:nvPr>
        </p:nvSpPr>
        <p:spPr/>
        <p:txBody>
          <a:bodyPr/>
          <a:lstStyle/>
          <a:p>
            <a:r>
              <a:rPr lang="en-US" dirty="0"/>
              <a:t>Free Cash Flow to the Firm</a:t>
            </a:r>
          </a:p>
          <a:p>
            <a:endParaRPr lang="en-US" dirty="0"/>
          </a:p>
          <a:p>
            <a:pPr lvl="1"/>
            <a:r>
              <a:rPr lang="en-US" dirty="0"/>
              <a:t>FCF to all investors</a:t>
            </a:r>
          </a:p>
          <a:p>
            <a:endParaRPr lang="en-US" dirty="0"/>
          </a:p>
          <a:p>
            <a:r>
              <a:rPr lang="en-US" dirty="0"/>
              <a:t>Free Cash Flow to Equity</a:t>
            </a:r>
          </a:p>
          <a:p>
            <a:endParaRPr lang="en-US" dirty="0"/>
          </a:p>
          <a:p>
            <a:pPr lvl="1"/>
            <a:r>
              <a:rPr lang="en-US" dirty="0"/>
              <a:t>FCF to equity investors</a:t>
            </a:r>
          </a:p>
          <a:p>
            <a:pPr lvl="1"/>
            <a:endParaRPr lang="en-US" dirty="0"/>
          </a:p>
          <a:p>
            <a:endParaRPr lang="en-US" dirty="0"/>
          </a:p>
        </p:txBody>
      </p:sp>
      <p:sp>
        <p:nvSpPr>
          <p:cNvPr id="3" name="Title 2">
            <a:extLst>
              <a:ext uri="{FF2B5EF4-FFF2-40B4-BE49-F238E27FC236}">
                <a16:creationId xmlns:a16="http://schemas.microsoft.com/office/drawing/2014/main" id="{883120B5-E6A0-4BC5-8599-7E97F3865DBE}"/>
              </a:ext>
            </a:extLst>
          </p:cNvPr>
          <p:cNvSpPr>
            <a:spLocks noGrp="1"/>
          </p:cNvSpPr>
          <p:nvPr>
            <p:ph type="title"/>
          </p:nvPr>
        </p:nvSpPr>
        <p:spPr/>
        <p:txBody>
          <a:bodyPr>
            <a:normAutofit/>
          </a:bodyPr>
          <a:lstStyle/>
          <a:p>
            <a:r>
              <a:rPr lang="en-US" dirty="0"/>
              <a:t>FCF Types</a:t>
            </a:r>
          </a:p>
        </p:txBody>
      </p:sp>
    </p:spTree>
    <p:extLst>
      <p:ext uri="{BB962C8B-B14F-4D97-AF65-F5344CB8AC3E}">
        <p14:creationId xmlns:p14="http://schemas.microsoft.com/office/powerpoint/2010/main" val="1962608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04B99-031E-4429-8198-E25198C5DBA1}"/>
              </a:ext>
            </a:extLst>
          </p:cNvPr>
          <p:cNvSpPr>
            <a:spLocks noGrp="1"/>
          </p:cNvSpPr>
          <p:nvPr>
            <p:ph type="body" idx="1"/>
          </p:nvPr>
        </p:nvSpPr>
        <p:spPr>
          <a:xfrm>
            <a:off x="533399" y="3418515"/>
            <a:ext cx="2057401" cy="467686"/>
          </a:xfrm>
        </p:spPr>
        <p:txBody>
          <a:bodyPr>
            <a:noAutofit/>
          </a:bodyPr>
          <a:lstStyle/>
          <a:p>
            <a:pPr marL="0" indent="0">
              <a:buNone/>
            </a:pPr>
            <a:r>
              <a:rPr lang="en-US" sz="3200" dirty="0"/>
              <a:t>1) FCFE</a:t>
            </a:r>
            <a:r>
              <a:rPr lang="en-US" sz="3200" baseline="-25000" dirty="0"/>
              <a:t>0</a:t>
            </a:r>
          </a:p>
        </p:txBody>
      </p:sp>
      <p:sp>
        <p:nvSpPr>
          <p:cNvPr id="3" name="Title 2">
            <a:extLst>
              <a:ext uri="{FF2B5EF4-FFF2-40B4-BE49-F238E27FC236}">
                <a16:creationId xmlns:a16="http://schemas.microsoft.com/office/drawing/2014/main" id="{BF700DD0-5C0B-458F-A2F0-A77AFEBC85A4}"/>
              </a:ext>
            </a:extLst>
          </p:cNvPr>
          <p:cNvSpPr>
            <a:spLocks noGrp="1"/>
          </p:cNvSpPr>
          <p:nvPr>
            <p:ph type="title"/>
          </p:nvPr>
        </p:nvSpPr>
        <p:spPr/>
        <p:txBody>
          <a:bodyPr/>
          <a:lstStyle/>
          <a:p>
            <a:r>
              <a:rPr lang="en-US" dirty="0"/>
              <a:t>FCFE Steps: Terminal Value</a:t>
            </a:r>
          </a:p>
        </p:txBody>
      </p:sp>
      <p:sp>
        <p:nvSpPr>
          <p:cNvPr id="4" name="Text Placeholder 1">
            <a:extLst>
              <a:ext uri="{FF2B5EF4-FFF2-40B4-BE49-F238E27FC236}">
                <a16:creationId xmlns:a16="http://schemas.microsoft.com/office/drawing/2014/main" id="{B7747DDB-AB6D-4411-8EDD-E12C0F684E15}"/>
              </a:ext>
            </a:extLst>
          </p:cNvPr>
          <p:cNvSpPr txBox="1">
            <a:spLocks/>
          </p:cNvSpPr>
          <p:nvPr/>
        </p:nvSpPr>
        <p:spPr>
          <a:xfrm>
            <a:off x="3200400" y="2374506"/>
            <a:ext cx="3581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2) Growth Rates</a:t>
            </a:r>
            <a:endParaRPr lang="en-US" sz="3200" kern="0" baseline="-25000" dirty="0">
              <a:solidFill>
                <a:sysClr val="windowText" lastClr="000000"/>
              </a:solidFill>
            </a:endParaRPr>
          </a:p>
        </p:txBody>
      </p:sp>
      <p:sp>
        <p:nvSpPr>
          <p:cNvPr id="5" name="Text Placeholder 1">
            <a:extLst>
              <a:ext uri="{FF2B5EF4-FFF2-40B4-BE49-F238E27FC236}">
                <a16:creationId xmlns:a16="http://schemas.microsoft.com/office/drawing/2014/main" id="{9623FC7F-8279-4E29-8AFD-D67E4AB2B8B6}"/>
              </a:ext>
            </a:extLst>
          </p:cNvPr>
          <p:cNvSpPr txBox="1">
            <a:spLocks/>
          </p:cNvSpPr>
          <p:nvPr/>
        </p:nvSpPr>
        <p:spPr>
          <a:xfrm>
            <a:off x="2590800" y="3389506"/>
            <a:ext cx="4953000" cy="467686"/>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3) FCFE</a:t>
            </a:r>
            <a:r>
              <a:rPr lang="en-US" sz="3200" kern="0" baseline="-25000" dirty="0">
                <a:solidFill>
                  <a:sysClr val="windowText" lastClr="000000"/>
                </a:solidFill>
              </a:rPr>
              <a:t>1</a:t>
            </a:r>
            <a:r>
              <a:rPr lang="en-US" sz="3200" kern="0" dirty="0">
                <a:solidFill>
                  <a:sysClr val="windowText" lastClr="000000"/>
                </a:solidFill>
              </a:rPr>
              <a:t> FCFE</a:t>
            </a:r>
            <a:r>
              <a:rPr lang="en-US" sz="3200" kern="0" baseline="-25000" dirty="0">
                <a:solidFill>
                  <a:sysClr val="windowText" lastClr="000000"/>
                </a:solidFill>
              </a:rPr>
              <a:t>2</a:t>
            </a:r>
            <a:r>
              <a:rPr lang="en-US" sz="3200" kern="0" dirty="0">
                <a:solidFill>
                  <a:sysClr val="windowText" lastClr="000000"/>
                </a:solidFill>
              </a:rPr>
              <a:t> FCFE</a:t>
            </a:r>
            <a:r>
              <a:rPr lang="en-US" sz="3200" kern="0" baseline="-25000" dirty="0">
                <a:solidFill>
                  <a:sysClr val="windowText" lastClr="000000"/>
                </a:solidFill>
              </a:rPr>
              <a:t>3</a:t>
            </a:r>
            <a:r>
              <a:rPr lang="en-US" sz="3200" kern="0" dirty="0">
                <a:solidFill>
                  <a:sysClr val="windowText" lastClr="000000"/>
                </a:solidFill>
              </a:rPr>
              <a:t>…</a:t>
            </a:r>
          </a:p>
        </p:txBody>
      </p:sp>
      <p:sp>
        <p:nvSpPr>
          <p:cNvPr id="6" name="Text Placeholder 1">
            <a:extLst>
              <a:ext uri="{FF2B5EF4-FFF2-40B4-BE49-F238E27FC236}">
                <a16:creationId xmlns:a16="http://schemas.microsoft.com/office/drawing/2014/main" id="{9999D407-624D-4848-815C-2FD7A20A0579}"/>
              </a:ext>
            </a:extLst>
          </p:cNvPr>
          <p:cNvSpPr txBox="1">
            <a:spLocks/>
          </p:cNvSpPr>
          <p:nvPr/>
        </p:nvSpPr>
        <p:spPr>
          <a:xfrm>
            <a:off x="7620000" y="3379021"/>
            <a:ext cx="13716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4) TV</a:t>
            </a:r>
            <a:endParaRPr lang="en-US" sz="3200" kern="0" baseline="-25000" dirty="0">
              <a:solidFill>
                <a:sysClr val="windowText" lastClr="000000"/>
              </a:solidFill>
            </a:endParaRPr>
          </a:p>
        </p:txBody>
      </p:sp>
      <p:sp>
        <p:nvSpPr>
          <p:cNvPr id="7" name="Text Placeholder 1">
            <a:extLst>
              <a:ext uri="{FF2B5EF4-FFF2-40B4-BE49-F238E27FC236}">
                <a16:creationId xmlns:a16="http://schemas.microsoft.com/office/drawing/2014/main" id="{24D07035-D7A5-4A6B-8E2F-FD02D6EEA1D6}"/>
              </a:ext>
            </a:extLst>
          </p:cNvPr>
          <p:cNvSpPr txBox="1">
            <a:spLocks/>
          </p:cNvSpPr>
          <p:nvPr/>
        </p:nvSpPr>
        <p:spPr>
          <a:xfrm>
            <a:off x="3086100" y="4849871"/>
            <a:ext cx="3962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5) Discount Rate</a:t>
            </a:r>
            <a:endParaRPr lang="en-US" sz="3200" kern="0" baseline="-25000" dirty="0">
              <a:solidFill>
                <a:sysClr val="windowText" lastClr="000000"/>
              </a:solidFill>
            </a:endParaRPr>
          </a:p>
        </p:txBody>
      </p:sp>
      <p:sp>
        <p:nvSpPr>
          <p:cNvPr id="8" name="Text Placeholder 1">
            <a:extLst>
              <a:ext uri="{FF2B5EF4-FFF2-40B4-BE49-F238E27FC236}">
                <a16:creationId xmlns:a16="http://schemas.microsoft.com/office/drawing/2014/main" id="{89B06496-1E81-4970-BC88-141811CA259F}"/>
              </a:ext>
            </a:extLst>
          </p:cNvPr>
          <p:cNvSpPr txBox="1">
            <a:spLocks/>
          </p:cNvSpPr>
          <p:nvPr/>
        </p:nvSpPr>
        <p:spPr>
          <a:xfrm>
            <a:off x="566605" y="4180514"/>
            <a:ext cx="22098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6) PV</a:t>
            </a:r>
            <a:endParaRPr lang="en-US" sz="3200" kern="0" baseline="-25000" dirty="0">
              <a:solidFill>
                <a:sysClr val="windowText" lastClr="000000"/>
              </a:solidFill>
            </a:endParaRPr>
          </a:p>
        </p:txBody>
      </p:sp>
      <p:sp>
        <p:nvSpPr>
          <p:cNvPr id="9" name="Left Brace 8">
            <a:extLst>
              <a:ext uri="{FF2B5EF4-FFF2-40B4-BE49-F238E27FC236}">
                <a16:creationId xmlns:a16="http://schemas.microsoft.com/office/drawing/2014/main" id="{AC2EE8B9-E04D-4FAD-BC8D-4D5218EE53BA}"/>
              </a:ext>
            </a:extLst>
          </p:cNvPr>
          <p:cNvSpPr/>
          <p:nvPr/>
        </p:nvSpPr>
        <p:spPr>
          <a:xfrm rot="5400000">
            <a:off x="5181163" y="960664"/>
            <a:ext cx="304800" cy="4330642"/>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6806E9D-D6CF-49D6-A2E3-A5C84A859C70}"/>
              </a:ext>
            </a:extLst>
          </p:cNvPr>
          <p:cNvSpPr/>
          <p:nvPr/>
        </p:nvSpPr>
        <p:spPr>
          <a:xfrm rot="16200000">
            <a:off x="5775121" y="1507921"/>
            <a:ext cx="304800" cy="5518558"/>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DD842E0D-E93E-4D89-A74D-7854821826D5}"/>
              </a:ext>
            </a:extLst>
          </p:cNvPr>
          <p:cNvSpPr/>
          <p:nvPr/>
        </p:nvSpPr>
        <p:spPr>
          <a:xfrm rot="5400000">
            <a:off x="4738903" y="3443503"/>
            <a:ext cx="351993" cy="2514600"/>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F05DC7-5473-40DA-8A14-247DF74C4088}"/>
              </a:ext>
            </a:extLst>
          </p:cNvPr>
          <p:cNvCxnSpPr>
            <a:cxnSpLocks/>
          </p:cNvCxnSpPr>
          <p:nvPr/>
        </p:nvCxnSpPr>
        <p:spPr>
          <a:xfrm flipH="1">
            <a:off x="1905000" y="4473074"/>
            <a:ext cx="4043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6D7F938-D7AF-49B8-AEA2-0A9C15868269}"/>
              </a:ext>
            </a:extLst>
          </p:cNvPr>
          <p:cNvSpPr/>
          <p:nvPr/>
        </p:nvSpPr>
        <p:spPr>
          <a:xfrm>
            <a:off x="7498883" y="3116554"/>
            <a:ext cx="1446577" cy="976617"/>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14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noFill/>
          <a:ln/>
        </p:spPr>
        <p:txBody>
          <a:bodyPr anchor="ctr"/>
          <a:lstStyle/>
          <a:p>
            <a:r>
              <a:rPr lang="en-US" altLang="en-US"/>
              <a:t>Getting Closure in Valuation</a:t>
            </a:r>
          </a:p>
        </p:txBody>
      </p:sp>
      <p:sp>
        <p:nvSpPr>
          <p:cNvPr id="361475" name="Rectangle 3"/>
          <p:cNvSpPr>
            <a:spLocks noGrp="1" noChangeArrowheads="1"/>
          </p:cNvSpPr>
          <p:nvPr>
            <p:ph type="body" idx="1"/>
          </p:nvPr>
        </p:nvSpPr>
        <p:spPr>
          <a:xfrm>
            <a:off x="457771" y="1600200"/>
            <a:ext cx="8229600" cy="3505199"/>
          </a:xfrm>
          <a:noFill/>
          <a:ln/>
        </p:spPr>
        <p:txBody>
          <a:bodyPr>
            <a:normAutofit lnSpcReduction="10000"/>
          </a:bodyPr>
          <a:lstStyle/>
          <a:p>
            <a:r>
              <a:rPr lang="en-US" altLang="en-US" sz="2800" dirty="0"/>
              <a:t>A publicly traded firm potentially has an infinite life. </a:t>
            </a:r>
          </a:p>
          <a:p>
            <a:pPr>
              <a:buFont typeface="Monotype Sorts" pitchFamily="-80" charset="2"/>
              <a:buNone/>
            </a:pPr>
            <a:endParaRPr lang="en-US" altLang="en-US" sz="2800" dirty="0"/>
          </a:p>
          <a:p>
            <a:pPr>
              <a:buFont typeface="Monotype Sorts" pitchFamily="-80" charset="2"/>
              <a:buNone/>
            </a:pPr>
            <a:endParaRPr lang="en-US" altLang="en-US" sz="2800" dirty="0"/>
          </a:p>
          <a:p>
            <a:r>
              <a:rPr lang="en-US" altLang="en-US" sz="2800" dirty="0"/>
              <a:t>Cannot estimate cash flows forever, so estimate cash flows for a “growth period” and then estimate a terminal value (TV), to capture the value at the end of the period:</a:t>
            </a:r>
          </a:p>
          <a:p>
            <a:endParaRPr lang="en-US" altLang="en-US" sz="2800" dirty="0"/>
          </a:p>
        </p:txBody>
      </p:sp>
      <p:graphicFrame>
        <p:nvGraphicFramePr>
          <p:cNvPr id="2" name="Object 1">
            <a:extLst>
              <a:ext uri="{FF2B5EF4-FFF2-40B4-BE49-F238E27FC236}">
                <a16:creationId xmlns:a16="http://schemas.microsoft.com/office/drawing/2014/main" id="{06E8BDA0-F83F-48DA-A0DD-08BECB4B88E1}"/>
              </a:ext>
            </a:extLst>
          </p:cNvPr>
          <p:cNvGraphicFramePr>
            <a:graphicFrameLocks noChangeAspect="1"/>
          </p:cNvGraphicFramePr>
          <p:nvPr>
            <p:extLst>
              <p:ext uri="{D42A27DB-BD31-4B8C-83A1-F6EECF244321}">
                <p14:modId xmlns:p14="http://schemas.microsoft.com/office/powerpoint/2010/main" val="1482372622"/>
              </p:ext>
            </p:extLst>
          </p:nvPr>
        </p:nvGraphicFramePr>
        <p:xfrm>
          <a:off x="2971800" y="2133600"/>
          <a:ext cx="1981200" cy="990600"/>
        </p:xfrm>
        <a:graphic>
          <a:graphicData uri="http://schemas.openxmlformats.org/presentationml/2006/ole">
            <mc:AlternateContent xmlns:mc="http://schemas.openxmlformats.org/markup-compatibility/2006">
              <mc:Choice xmlns:v="urn:schemas-microsoft-com:vml" Requires="v">
                <p:oleObj name="Equation" r:id="rId3" imgW="965160" imgH="482400" progId="Equation.DSMT4">
                  <p:embed/>
                </p:oleObj>
              </mc:Choice>
              <mc:Fallback>
                <p:oleObj name="Equation" r:id="rId3" imgW="965160" imgH="482400" progId="Equation.DSMT4">
                  <p:embed/>
                  <p:pic>
                    <p:nvPicPr>
                      <p:cNvPr id="0" name=""/>
                      <p:cNvPicPr/>
                      <p:nvPr/>
                    </p:nvPicPr>
                    <p:blipFill>
                      <a:blip r:embed="rId4"/>
                      <a:stretch>
                        <a:fillRect/>
                      </a:stretch>
                    </p:blipFill>
                    <p:spPr>
                      <a:xfrm>
                        <a:off x="2971800" y="2133600"/>
                        <a:ext cx="1981200" cy="990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2A9D7EC-B813-4A4E-813F-326821285772}"/>
              </a:ext>
            </a:extLst>
          </p:cNvPr>
          <p:cNvGraphicFramePr>
            <a:graphicFrameLocks noChangeAspect="1"/>
          </p:cNvGraphicFramePr>
          <p:nvPr>
            <p:extLst>
              <p:ext uri="{D42A27DB-BD31-4B8C-83A1-F6EECF244321}">
                <p14:modId xmlns:p14="http://schemas.microsoft.com/office/powerpoint/2010/main" val="3826676566"/>
              </p:ext>
            </p:extLst>
          </p:nvPr>
        </p:nvGraphicFramePr>
        <p:xfrm>
          <a:off x="2971800" y="4953000"/>
          <a:ext cx="3284538" cy="990600"/>
        </p:xfrm>
        <a:graphic>
          <a:graphicData uri="http://schemas.openxmlformats.org/presentationml/2006/ole">
            <mc:AlternateContent xmlns:mc="http://schemas.openxmlformats.org/markup-compatibility/2006">
              <mc:Choice xmlns:v="urn:schemas-microsoft-com:vml" Requires="v">
                <p:oleObj name="Equation" r:id="rId5" imgW="1600200" imgH="482400" progId="Equation.DSMT4">
                  <p:embed/>
                </p:oleObj>
              </mc:Choice>
              <mc:Fallback>
                <p:oleObj name="Equation" r:id="rId5" imgW="1600200" imgH="482400" progId="Equation.DSMT4">
                  <p:embed/>
                  <p:pic>
                    <p:nvPicPr>
                      <p:cNvPr id="2" name="Object 1">
                        <a:extLst>
                          <a:ext uri="{FF2B5EF4-FFF2-40B4-BE49-F238E27FC236}">
                            <a16:creationId xmlns:a16="http://schemas.microsoft.com/office/drawing/2014/main" id="{06E8BDA0-F83F-48DA-A0DD-08BECB4B88E1}"/>
                          </a:ext>
                        </a:extLst>
                      </p:cNvPr>
                      <p:cNvPicPr/>
                      <p:nvPr/>
                    </p:nvPicPr>
                    <p:blipFill>
                      <a:blip r:embed="rId6"/>
                      <a:stretch>
                        <a:fillRect/>
                      </a:stretch>
                    </p:blipFill>
                    <p:spPr>
                      <a:xfrm>
                        <a:off x="2971800" y="4953000"/>
                        <a:ext cx="3284538" cy="990600"/>
                      </a:xfrm>
                      <a:prstGeom prst="rect">
                        <a:avLst/>
                      </a:prstGeom>
                    </p:spPr>
                  </p:pic>
                </p:oleObj>
              </mc:Fallback>
            </mc:AlternateContent>
          </a:graphicData>
        </a:graphic>
      </p:graphicFrame>
    </p:spTree>
    <p:extLst>
      <p:ext uri="{BB962C8B-B14F-4D97-AF65-F5344CB8AC3E}">
        <p14:creationId xmlns:p14="http://schemas.microsoft.com/office/powerpoint/2010/main" val="34402785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p:txBody>
          <a:bodyPr>
            <a:normAutofit/>
          </a:bodyPr>
          <a:lstStyle/>
          <a:p>
            <a:r>
              <a:rPr lang="en-US" altLang="en-US" dirty="0"/>
              <a:t>Estimating Terminal Value</a:t>
            </a:r>
          </a:p>
        </p:txBody>
      </p:sp>
      <p:pic>
        <p:nvPicPr>
          <p:cNvPr id="13342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77925" y="1828800"/>
            <a:ext cx="7683500" cy="4191000"/>
          </a:xfrm>
          <a:solidFill>
            <a:schemeClr val="accent1"/>
          </a:solid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771729582"/>
      </p:ext>
    </p:extLst>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a:noFill/>
          <a:ln/>
        </p:spPr>
        <p:txBody>
          <a:bodyPr anchor="ctr">
            <a:normAutofit fontScale="90000"/>
          </a:bodyPr>
          <a:lstStyle/>
          <a:p>
            <a:r>
              <a:rPr lang="en-US" altLang="en-US" dirty="0"/>
              <a:t>Stable Growth and Terminal Value</a:t>
            </a:r>
          </a:p>
        </p:txBody>
      </p:sp>
      <p:sp>
        <p:nvSpPr>
          <p:cNvPr id="1336323" name="Rectangle 3"/>
          <p:cNvSpPr>
            <a:spLocks noGrp="1" noChangeArrowheads="1"/>
          </p:cNvSpPr>
          <p:nvPr>
            <p:ph type="body" idx="1"/>
          </p:nvPr>
        </p:nvSpPr>
        <p:spPr>
          <a:noFill/>
          <a:ln/>
        </p:spPr>
        <p:txBody>
          <a:bodyPr>
            <a:normAutofit fontScale="62500" lnSpcReduction="20000"/>
          </a:bodyPr>
          <a:lstStyle/>
          <a:p>
            <a:pPr>
              <a:lnSpc>
                <a:spcPct val="120000"/>
              </a:lnSpc>
            </a:pPr>
            <a:r>
              <a:rPr lang="en-US" altLang="en-US" dirty="0"/>
              <a:t>If cash flows grow at a “constant” rate forever, value as growing perpetuity:</a:t>
            </a:r>
          </a:p>
          <a:p>
            <a:pPr lvl="1">
              <a:lnSpc>
                <a:spcPct val="120000"/>
              </a:lnSpc>
              <a:buFontTx/>
              <a:buNone/>
            </a:pPr>
            <a:endParaRPr lang="en-US" altLang="en-US" dirty="0"/>
          </a:p>
          <a:p>
            <a:pPr>
              <a:lnSpc>
                <a:spcPct val="120000"/>
              </a:lnSpc>
            </a:pPr>
            <a:endParaRPr lang="en-US" altLang="en-US" dirty="0"/>
          </a:p>
          <a:p>
            <a:pPr>
              <a:lnSpc>
                <a:spcPct val="120000"/>
              </a:lnSpc>
            </a:pPr>
            <a:endParaRPr lang="en-US" altLang="en-US" dirty="0"/>
          </a:p>
          <a:p>
            <a:pPr>
              <a:lnSpc>
                <a:spcPct val="120000"/>
              </a:lnSpc>
            </a:pPr>
            <a:r>
              <a:rPr lang="en-US" altLang="en-US" dirty="0"/>
              <a:t>“Constant” growth rate is called a </a:t>
            </a:r>
            <a:r>
              <a:rPr lang="en-US" altLang="en-US" b="1" dirty="0"/>
              <a:t>stable growth rate</a:t>
            </a:r>
            <a:r>
              <a:rPr lang="en-US" altLang="en-US" dirty="0"/>
              <a:t> and </a:t>
            </a:r>
            <a:r>
              <a:rPr lang="en-US" altLang="en-US" i="1" dirty="0"/>
              <a:t>cannot be higher than the growth rate of the economy </a:t>
            </a:r>
            <a:r>
              <a:rPr lang="en-US" altLang="en-US" dirty="0"/>
              <a:t>in which the firm operates.</a:t>
            </a:r>
          </a:p>
          <a:p>
            <a:pPr>
              <a:lnSpc>
                <a:spcPct val="120000"/>
              </a:lnSpc>
            </a:pPr>
            <a:endParaRPr lang="en-US" altLang="en-US" dirty="0"/>
          </a:p>
          <a:p>
            <a:pPr>
              <a:lnSpc>
                <a:spcPct val="120000"/>
              </a:lnSpc>
            </a:pPr>
            <a:r>
              <a:rPr lang="en-US" altLang="en-US" dirty="0"/>
              <a:t>Companies can maintain high growth rates for extended periods, but they will all approach “stable growth” at some point in time.</a:t>
            </a:r>
          </a:p>
        </p:txBody>
      </p:sp>
      <p:graphicFrame>
        <p:nvGraphicFramePr>
          <p:cNvPr id="4" name="Object 3">
            <a:extLst>
              <a:ext uri="{FF2B5EF4-FFF2-40B4-BE49-F238E27FC236}">
                <a16:creationId xmlns:a16="http://schemas.microsoft.com/office/drawing/2014/main" id="{F131188A-D153-4F12-A08A-5372F77CD211}"/>
              </a:ext>
            </a:extLst>
          </p:cNvPr>
          <p:cNvGraphicFramePr>
            <a:graphicFrameLocks noChangeAspect="1"/>
          </p:cNvGraphicFramePr>
          <p:nvPr>
            <p:extLst>
              <p:ext uri="{D42A27DB-BD31-4B8C-83A1-F6EECF244321}">
                <p14:modId xmlns:p14="http://schemas.microsoft.com/office/powerpoint/2010/main" val="4232605571"/>
              </p:ext>
            </p:extLst>
          </p:nvPr>
        </p:nvGraphicFramePr>
        <p:xfrm>
          <a:off x="4419600" y="2133600"/>
          <a:ext cx="1600200" cy="1068713"/>
        </p:xfrm>
        <a:graphic>
          <a:graphicData uri="http://schemas.openxmlformats.org/presentationml/2006/ole">
            <mc:AlternateContent xmlns:mc="http://schemas.openxmlformats.org/markup-compatibility/2006">
              <mc:Choice xmlns:v="urn:schemas-microsoft-com:vml" Requires="v">
                <p:oleObj name="Equation" r:id="rId3" imgW="647640" imgH="431640" progId="Equation.DSMT4">
                  <p:embed/>
                </p:oleObj>
              </mc:Choice>
              <mc:Fallback>
                <p:oleObj name="Equation" r:id="rId3" imgW="647640" imgH="431640" progId="Equation.DSMT4">
                  <p:embed/>
                  <p:pic>
                    <p:nvPicPr>
                      <p:cNvPr id="2" name="Object 1">
                        <a:extLst>
                          <a:ext uri="{FF2B5EF4-FFF2-40B4-BE49-F238E27FC236}">
                            <a16:creationId xmlns:a16="http://schemas.microsoft.com/office/drawing/2014/main" id="{06E8BDA0-F83F-48DA-A0DD-08BECB4B88E1}"/>
                          </a:ext>
                        </a:extLst>
                      </p:cNvPr>
                      <p:cNvPicPr/>
                      <p:nvPr/>
                    </p:nvPicPr>
                    <p:blipFill>
                      <a:blip r:embed="rId4"/>
                      <a:stretch>
                        <a:fillRect/>
                      </a:stretch>
                    </p:blipFill>
                    <p:spPr>
                      <a:xfrm>
                        <a:off x="4419600" y="2133600"/>
                        <a:ext cx="1600200" cy="1068713"/>
                      </a:xfrm>
                      <a:prstGeom prst="rect">
                        <a:avLst/>
                      </a:prstGeom>
                    </p:spPr>
                  </p:pic>
                </p:oleObj>
              </mc:Fallback>
            </mc:AlternateContent>
          </a:graphicData>
        </a:graphic>
      </p:graphicFrame>
    </p:spTree>
    <p:extLst>
      <p:ext uri="{BB962C8B-B14F-4D97-AF65-F5344CB8AC3E}">
        <p14:creationId xmlns:p14="http://schemas.microsoft.com/office/powerpoint/2010/main" val="224524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p:txBody>
          <a:bodyPr/>
          <a:lstStyle/>
          <a:p>
            <a:r>
              <a:rPr lang="en-US" altLang="en-US"/>
              <a:t>Limits on Stable Growth</a:t>
            </a:r>
          </a:p>
        </p:txBody>
      </p:sp>
      <p:sp>
        <p:nvSpPr>
          <p:cNvPr id="1338371" name="Rectangle 3"/>
          <p:cNvSpPr>
            <a:spLocks noGrp="1" noChangeArrowheads="1"/>
          </p:cNvSpPr>
          <p:nvPr>
            <p:ph type="body" idx="1"/>
          </p:nvPr>
        </p:nvSpPr>
        <p:spPr>
          <a:xfrm>
            <a:off x="381000" y="1600200"/>
            <a:ext cx="8458200" cy="4525963"/>
          </a:xfrm>
        </p:spPr>
        <p:txBody>
          <a:bodyPr>
            <a:normAutofit fontScale="92500" lnSpcReduction="20000"/>
          </a:bodyPr>
          <a:lstStyle/>
          <a:p>
            <a:r>
              <a:rPr lang="en-US" altLang="en-US" dirty="0"/>
              <a:t>Stable growth rate cannot exceed growth rate of the economy, but it can be set lower. </a:t>
            </a:r>
          </a:p>
          <a:p>
            <a:pPr lvl="1"/>
            <a:r>
              <a:rPr lang="en-US" altLang="en-US" dirty="0"/>
              <a:t>If economy has high growth and stable growth firms, the growth rate of the latter will probably be lower than average.</a:t>
            </a:r>
          </a:p>
          <a:p>
            <a:pPr lvl="1"/>
            <a:endParaRPr lang="en-US" altLang="en-US" dirty="0"/>
          </a:p>
          <a:p>
            <a:pPr lvl="1"/>
            <a:r>
              <a:rPr lang="en-US" altLang="en-US" dirty="0"/>
              <a:t>The stable growth rate can be negative. </a:t>
            </a:r>
          </a:p>
          <a:p>
            <a:pPr lvl="2"/>
            <a:r>
              <a:rPr lang="en-US" altLang="en-US" dirty="0"/>
              <a:t>You are assuming that your firm will disappear over time. </a:t>
            </a:r>
          </a:p>
          <a:p>
            <a:endParaRPr lang="en-US" altLang="en-US" dirty="0"/>
          </a:p>
          <a:p>
            <a:r>
              <a:rPr lang="en-US" altLang="en-US" dirty="0"/>
              <a:t>One simple proxy for the nominal growth rate of the economy is the </a:t>
            </a:r>
            <a:r>
              <a:rPr lang="en-US" altLang="en-US" dirty="0" err="1"/>
              <a:t>riskfree</a:t>
            </a:r>
            <a:r>
              <a:rPr lang="en-US" altLang="en-US" dirty="0"/>
              <a:t> rate.</a:t>
            </a:r>
          </a:p>
        </p:txBody>
      </p:sp>
      <p:sp>
        <p:nvSpPr>
          <p:cNvPr id="1338372" name="Rectangle 4"/>
          <p:cNvSpPr>
            <a:spLocks noChangeArrowheads="1"/>
          </p:cNvSpPr>
          <p:nvPr/>
        </p:nvSpPr>
        <p:spPr bwMode="auto">
          <a:xfrm>
            <a:off x="10690225" y="6473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791688137"/>
      </p:ext>
    </p:extLst>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p:txBody>
          <a:bodyPr>
            <a:normAutofit fontScale="90000"/>
          </a:bodyPr>
          <a:lstStyle/>
          <a:p>
            <a:r>
              <a:rPr lang="en-US" altLang="en-US"/>
              <a:t>Stable Growth and Excess Returns</a:t>
            </a:r>
          </a:p>
        </p:txBody>
      </p:sp>
      <p:sp>
        <p:nvSpPr>
          <p:cNvPr id="1340419" name="Rectangle 3"/>
          <p:cNvSpPr>
            <a:spLocks noGrp="1" noChangeArrowheads="1"/>
          </p:cNvSpPr>
          <p:nvPr>
            <p:ph type="body" idx="1"/>
          </p:nvPr>
        </p:nvSpPr>
        <p:spPr/>
        <p:txBody>
          <a:bodyPr>
            <a:normAutofit fontScale="77500" lnSpcReduction="20000"/>
          </a:bodyPr>
          <a:lstStyle/>
          <a:p>
            <a:r>
              <a:rPr lang="en-US" altLang="en-US" dirty="0"/>
              <a:t>TV not as much a function of stable growth as excess returns in stable growth.</a:t>
            </a:r>
          </a:p>
          <a:p>
            <a:pPr lvl="1"/>
            <a:r>
              <a:rPr lang="en-US" altLang="en-US" dirty="0"/>
              <a:t>Differential between stable growth and cost of capital!</a:t>
            </a:r>
          </a:p>
          <a:p>
            <a:endParaRPr lang="en-US" altLang="en-US" dirty="0"/>
          </a:p>
          <a:p>
            <a:r>
              <a:rPr lang="en-US" altLang="en-US" dirty="0"/>
              <a:t>If firm earns a return on capital equal to its cost of capital, the terminal value will not change as the growth rate changes. </a:t>
            </a:r>
          </a:p>
          <a:p>
            <a:endParaRPr lang="en-US" altLang="en-US" dirty="0"/>
          </a:p>
          <a:p>
            <a:r>
              <a:rPr lang="en-US" altLang="en-US" dirty="0"/>
              <a:t>If firm earns positive (negative) excess returns in perpetuity, the terminal value will increase (decrease) as the stable growth rate increases.</a:t>
            </a:r>
          </a:p>
        </p:txBody>
      </p:sp>
    </p:spTree>
    <p:extLst>
      <p:ext uri="{BB962C8B-B14F-4D97-AF65-F5344CB8AC3E}">
        <p14:creationId xmlns:p14="http://schemas.microsoft.com/office/powerpoint/2010/main" val="4217485507"/>
      </p:ext>
    </p:extLst>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a:noFill/>
          <a:ln/>
        </p:spPr>
        <p:txBody>
          <a:bodyPr anchor="ctr">
            <a:normAutofit fontScale="90000"/>
          </a:bodyPr>
          <a:lstStyle/>
          <a:p>
            <a:r>
              <a:rPr lang="en-US" altLang="en-US"/>
              <a:t>Getting to Stable Growth: High Growth Patterns</a:t>
            </a:r>
          </a:p>
        </p:txBody>
      </p:sp>
      <p:sp>
        <p:nvSpPr>
          <p:cNvPr id="1342467" name="Rectangle 3"/>
          <p:cNvSpPr>
            <a:spLocks noGrp="1" noChangeArrowheads="1"/>
          </p:cNvSpPr>
          <p:nvPr>
            <p:ph type="body" idx="1"/>
          </p:nvPr>
        </p:nvSpPr>
        <p:spPr>
          <a:xfrm>
            <a:off x="304800" y="1600200"/>
            <a:ext cx="8534400" cy="4525963"/>
          </a:xfrm>
          <a:noFill/>
          <a:ln/>
        </p:spPr>
        <p:txBody>
          <a:bodyPr>
            <a:normAutofit fontScale="77500" lnSpcReduction="20000"/>
          </a:bodyPr>
          <a:lstStyle/>
          <a:p>
            <a:pPr>
              <a:lnSpc>
                <a:spcPct val="120000"/>
              </a:lnSpc>
            </a:pPr>
            <a:r>
              <a:rPr lang="en-US" altLang="en-US" dirty="0"/>
              <a:t>Possible assumptions about high growth:</a:t>
            </a:r>
          </a:p>
          <a:p>
            <a:pPr lvl="1">
              <a:lnSpc>
                <a:spcPct val="120000"/>
              </a:lnSpc>
            </a:pPr>
            <a:r>
              <a:rPr lang="en-US" altLang="en-US" dirty="0"/>
              <a:t>There is no high growth; firm is already in stable growth</a:t>
            </a:r>
          </a:p>
          <a:p>
            <a:pPr lvl="1">
              <a:lnSpc>
                <a:spcPct val="120000"/>
              </a:lnSpc>
            </a:pPr>
            <a:r>
              <a:rPr lang="en-US" altLang="en-US" dirty="0"/>
              <a:t>High growth for a period, then stable growth rate (2-stage)</a:t>
            </a:r>
          </a:p>
          <a:p>
            <a:pPr lvl="1">
              <a:lnSpc>
                <a:spcPct val="120000"/>
              </a:lnSpc>
            </a:pPr>
            <a:r>
              <a:rPr lang="en-US" altLang="en-US" dirty="0"/>
              <a:t>Each year will have different margins and different growth rates, then stable growth rate (n stage)</a:t>
            </a:r>
          </a:p>
          <a:p>
            <a:pPr>
              <a:lnSpc>
                <a:spcPct val="120000"/>
              </a:lnSpc>
            </a:pPr>
            <a:endParaRPr lang="en-US" altLang="en-US" dirty="0"/>
          </a:p>
          <a:p>
            <a:pPr>
              <a:lnSpc>
                <a:spcPct val="120000"/>
              </a:lnSpc>
            </a:pPr>
            <a:r>
              <a:rPr lang="en-US" altLang="en-US" dirty="0"/>
              <a:t>Concurrently, make assumptions about excess  returns.</a:t>
            </a:r>
          </a:p>
          <a:p>
            <a:pPr lvl="1">
              <a:lnSpc>
                <a:spcPct val="120000"/>
              </a:lnSpc>
            </a:pPr>
            <a:r>
              <a:rPr lang="en-US" altLang="en-US" dirty="0"/>
              <a:t>Generally, excess returns large and positive in high growth period and decrease toward stable growth </a:t>
            </a:r>
          </a:p>
          <a:p>
            <a:pPr lvl="1">
              <a:lnSpc>
                <a:spcPct val="120000"/>
              </a:lnSpc>
            </a:pPr>
            <a:r>
              <a:rPr lang="en-US" altLang="en-US" dirty="0"/>
              <a:t>Rate of decrease is often titled the ‘fade factor’</a:t>
            </a:r>
          </a:p>
          <a:p>
            <a:pPr>
              <a:lnSpc>
                <a:spcPct val="120000"/>
              </a:lnSpc>
            </a:pPr>
            <a:endParaRPr lang="en-US" altLang="en-US" sz="1600" dirty="0"/>
          </a:p>
        </p:txBody>
      </p:sp>
    </p:spTree>
    <p:extLst>
      <p:ext uri="{BB962C8B-B14F-4D97-AF65-F5344CB8AC3E}">
        <p14:creationId xmlns:p14="http://schemas.microsoft.com/office/powerpoint/2010/main" val="229517340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a:noFill/>
          <a:ln/>
        </p:spPr>
        <p:txBody>
          <a:bodyPr anchor="ctr">
            <a:normAutofit fontScale="90000"/>
          </a:bodyPr>
          <a:lstStyle/>
          <a:p>
            <a:r>
              <a:rPr lang="en-US" altLang="en-US"/>
              <a:t>Determinants of Growth Patterns</a:t>
            </a:r>
          </a:p>
        </p:txBody>
      </p:sp>
      <p:sp>
        <p:nvSpPr>
          <p:cNvPr id="1344515" name="Rectangle 3"/>
          <p:cNvSpPr>
            <a:spLocks noGrp="1" noChangeArrowheads="1"/>
          </p:cNvSpPr>
          <p:nvPr>
            <p:ph type="body" idx="1"/>
          </p:nvPr>
        </p:nvSpPr>
        <p:spPr>
          <a:noFill/>
          <a:ln/>
        </p:spPr>
        <p:txBody>
          <a:bodyPr>
            <a:normAutofit fontScale="70000" lnSpcReduction="20000"/>
          </a:bodyPr>
          <a:lstStyle/>
          <a:p>
            <a:pPr>
              <a:lnSpc>
                <a:spcPct val="120000"/>
              </a:lnSpc>
            </a:pPr>
            <a:r>
              <a:rPr lang="en-US" altLang="en-US" dirty="0"/>
              <a:t>Firm size </a:t>
            </a:r>
          </a:p>
          <a:p>
            <a:pPr lvl="1">
              <a:lnSpc>
                <a:spcPct val="120000"/>
              </a:lnSpc>
            </a:pPr>
            <a:r>
              <a:rPr lang="en-US" altLang="en-US" dirty="0"/>
              <a:t>Success makes firm larger. </a:t>
            </a:r>
          </a:p>
          <a:p>
            <a:pPr lvl="1">
              <a:lnSpc>
                <a:spcPct val="120000"/>
              </a:lnSpc>
            </a:pPr>
            <a:r>
              <a:rPr lang="en-US" altLang="en-US" dirty="0"/>
              <a:t>Difficult for larger firms to have high growth rates</a:t>
            </a:r>
          </a:p>
          <a:p>
            <a:pPr lvl="1">
              <a:lnSpc>
                <a:spcPct val="120000"/>
              </a:lnSpc>
            </a:pPr>
            <a:endParaRPr lang="en-US" altLang="en-US" dirty="0"/>
          </a:p>
          <a:p>
            <a:pPr>
              <a:lnSpc>
                <a:spcPct val="120000"/>
              </a:lnSpc>
            </a:pPr>
            <a:r>
              <a:rPr lang="en-US" altLang="en-US" dirty="0"/>
              <a:t>Current growth rate </a:t>
            </a:r>
          </a:p>
          <a:p>
            <a:pPr lvl="1">
              <a:lnSpc>
                <a:spcPct val="120000"/>
              </a:lnSpc>
            </a:pPr>
            <a:r>
              <a:rPr lang="en-US" altLang="en-US" dirty="0"/>
              <a:t>Correlation between </a:t>
            </a:r>
            <a:r>
              <a:rPr lang="en-US" altLang="en-US" i="1" dirty="0"/>
              <a:t>current</a:t>
            </a:r>
            <a:r>
              <a:rPr lang="en-US" altLang="en-US" dirty="0"/>
              <a:t> growth and future growth. </a:t>
            </a:r>
          </a:p>
          <a:p>
            <a:pPr lvl="1">
              <a:lnSpc>
                <a:spcPct val="120000"/>
              </a:lnSpc>
            </a:pPr>
            <a:endParaRPr lang="en-US" altLang="en-US" dirty="0"/>
          </a:p>
          <a:p>
            <a:pPr>
              <a:lnSpc>
                <a:spcPct val="120000"/>
              </a:lnSpc>
            </a:pPr>
            <a:r>
              <a:rPr lang="en-US" altLang="en-US" dirty="0"/>
              <a:t>Barriers to entry and differential advantages </a:t>
            </a:r>
          </a:p>
          <a:p>
            <a:pPr lvl="1">
              <a:lnSpc>
                <a:spcPct val="120000"/>
              </a:lnSpc>
            </a:pPr>
            <a:r>
              <a:rPr lang="en-US" altLang="en-US" dirty="0"/>
              <a:t>High growth from high project returns from </a:t>
            </a:r>
            <a:r>
              <a:rPr lang="en-US" altLang="en-US" i="1" dirty="0"/>
              <a:t>barriers to entry </a:t>
            </a:r>
            <a:r>
              <a:rPr lang="en-US" altLang="en-US" dirty="0"/>
              <a:t>and </a:t>
            </a:r>
            <a:r>
              <a:rPr lang="en-US" altLang="en-US" i="1" dirty="0"/>
              <a:t>differential advantages</a:t>
            </a:r>
            <a:r>
              <a:rPr lang="en-US" altLang="en-US" dirty="0"/>
              <a:t>.</a:t>
            </a:r>
          </a:p>
          <a:p>
            <a:pPr lvl="1">
              <a:lnSpc>
                <a:spcPct val="120000"/>
              </a:lnSpc>
            </a:pPr>
            <a:r>
              <a:rPr lang="en-US" altLang="en-US" dirty="0"/>
              <a:t>Question of how long growth will last and how high its about </a:t>
            </a:r>
            <a:r>
              <a:rPr lang="en-US" altLang="en-US" i="1" dirty="0"/>
              <a:t>barriers to entry, how long they will stay up and how strong they will remain</a:t>
            </a:r>
          </a:p>
        </p:txBody>
      </p:sp>
    </p:spTree>
    <p:extLst>
      <p:ext uri="{BB962C8B-B14F-4D97-AF65-F5344CB8AC3E}">
        <p14:creationId xmlns:p14="http://schemas.microsoft.com/office/powerpoint/2010/main" val="21311646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p:txBody>
          <a:bodyPr/>
          <a:lstStyle/>
          <a:p>
            <a:r>
              <a:rPr lang="en-US" altLang="en-US"/>
              <a:t>Stable Growth Characteristics</a:t>
            </a:r>
          </a:p>
        </p:txBody>
      </p:sp>
      <p:sp>
        <p:nvSpPr>
          <p:cNvPr id="1346563" name="Rectangle 3"/>
          <p:cNvSpPr>
            <a:spLocks noGrp="1" noChangeArrowheads="1"/>
          </p:cNvSpPr>
          <p:nvPr>
            <p:ph type="body" idx="1"/>
          </p:nvPr>
        </p:nvSpPr>
        <p:spPr>
          <a:xfrm>
            <a:off x="457770" y="1600200"/>
            <a:ext cx="8457629" cy="4525963"/>
          </a:xfrm>
        </p:spPr>
        <p:txBody>
          <a:bodyPr>
            <a:normAutofit fontScale="77500" lnSpcReduction="20000"/>
          </a:bodyPr>
          <a:lstStyle/>
          <a:p>
            <a:r>
              <a:rPr lang="en-US" altLang="en-US" dirty="0"/>
              <a:t>Risk of the firm</a:t>
            </a:r>
          </a:p>
          <a:p>
            <a:pPr lvl="1"/>
            <a:r>
              <a:rPr lang="en-US" altLang="en-US" dirty="0"/>
              <a:t>Beta should move towards one</a:t>
            </a:r>
          </a:p>
          <a:p>
            <a:pPr lvl="1"/>
            <a:r>
              <a:rPr lang="en-US" altLang="en-US" dirty="0"/>
              <a:t>The cost of debt should reflect stable firms (BBB or higher)</a:t>
            </a:r>
          </a:p>
          <a:p>
            <a:pPr lvl="1"/>
            <a:endParaRPr lang="en-US" altLang="en-US" dirty="0"/>
          </a:p>
          <a:p>
            <a:r>
              <a:rPr lang="en-US" altLang="en-US" dirty="0"/>
              <a:t>Debt ratio higher reflecting larger/more stable earnings</a:t>
            </a:r>
          </a:p>
          <a:p>
            <a:pPr lvl="1"/>
            <a:r>
              <a:rPr lang="en-US" altLang="en-US" dirty="0"/>
              <a:t>Debt ratio might mov to optimal or an industry average</a:t>
            </a:r>
          </a:p>
          <a:p>
            <a:pPr lvl="1"/>
            <a:r>
              <a:rPr lang="en-US" altLang="en-US" dirty="0"/>
              <a:t>If managers deeply averse to debt, this may never happen</a:t>
            </a:r>
          </a:p>
          <a:p>
            <a:pPr lvl="1"/>
            <a:endParaRPr lang="en-US" altLang="en-US" dirty="0"/>
          </a:p>
          <a:p>
            <a:r>
              <a:rPr lang="en-US" altLang="en-US" dirty="0"/>
              <a:t>Reinvestment rate should reflect expected growth rate and the firm’s return on capital</a:t>
            </a:r>
          </a:p>
          <a:p>
            <a:endParaRPr lang="en-US" altLang="en-US" dirty="0"/>
          </a:p>
          <a:p>
            <a:pPr marL="457200" lvl="1" indent="0">
              <a:buNone/>
            </a:pPr>
            <a:r>
              <a:rPr lang="en-US" altLang="en-US" dirty="0"/>
              <a:t>Reinvestment Rate = Expected Growth Rate/Return on Capital</a:t>
            </a:r>
          </a:p>
        </p:txBody>
      </p:sp>
    </p:spTree>
    <p:extLst>
      <p:ext uri="{BB962C8B-B14F-4D97-AF65-F5344CB8AC3E}">
        <p14:creationId xmlns:p14="http://schemas.microsoft.com/office/powerpoint/2010/main" val="3465426549"/>
      </p:ext>
    </p:extLst>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359465"/>
            <a:ext cx="8382000" cy="1143000"/>
          </a:xfrm>
          <a:noFill/>
          <a:ln/>
        </p:spPr>
        <p:txBody>
          <a:bodyPr anchor="ctr">
            <a:normAutofit fontScale="90000"/>
          </a:bodyPr>
          <a:lstStyle/>
          <a:p>
            <a:r>
              <a:rPr lang="en-US" altLang="en-US" dirty="0"/>
              <a:t>Stable Growth and Fundamentals</a:t>
            </a:r>
          </a:p>
        </p:txBody>
      </p:sp>
      <p:sp>
        <p:nvSpPr>
          <p:cNvPr id="182275" name="Rectangle 3"/>
          <p:cNvSpPr>
            <a:spLocks noGrp="1" noChangeArrowheads="1"/>
          </p:cNvSpPr>
          <p:nvPr>
            <p:ph type="body" idx="1"/>
          </p:nvPr>
        </p:nvSpPr>
        <p:spPr>
          <a:noFill/>
          <a:ln/>
        </p:spPr>
        <p:txBody>
          <a:bodyPr>
            <a:normAutofit fontScale="55000" lnSpcReduction="20000"/>
          </a:bodyPr>
          <a:lstStyle/>
          <a:p>
            <a:pPr marL="0" indent="0">
              <a:buNone/>
              <a:tabLst>
                <a:tab pos="1320800" algn="l"/>
                <a:tab pos="4351338" algn="l"/>
              </a:tabLst>
            </a:pPr>
            <a:r>
              <a:rPr lang="en-US" altLang="en-US" sz="4400" dirty="0"/>
              <a:t>Growth rate driven by fundamentals‒how much it reinvests and how high project returns are. As growth rates approach “stability”, the firm should be given the characteristics of a stable growth firm.</a:t>
            </a:r>
          </a:p>
          <a:p>
            <a:pPr marL="0" indent="0">
              <a:buNone/>
              <a:tabLst>
                <a:tab pos="1320800" algn="l"/>
                <a:tab pos="4351338" algn="l"/>
              </a:tabLst>
            </a:pPr>
            <a:endParaRPr lang="en-US" altLang="en-US" dirty="0"/>
          </a:p>
          <a:p>
            <a:pPr>
              <a:buFont typeface="Monotype Sorts" pitchFamily="-80" charset="2"/>
              <a:buNone/>
              <a:tabLst>
                <a:tab pos="1320800" algn="l"/>
                <a:tab pos="4351338" algn="l"/>
              </a:tabLst>
            </a:pPr>
            <a:r>
              <a:rPr lang="en-US" altLang="en-US" u="sng" dirty="0"/>
              <a:t>Model	High Growth Firms 	Stable growth firms</a:t>
            </a:r>
          </a:p>
          <a:p>
            <a:pPr>
              <a:buFont typeface="Monotype Sorts" pitchFamily="-80" charset="2"/>
              <a:buNone/>
              <a:tabLst>
                <a:tab pos="1320800" algn="l"/>
                <a:tab pos="4351338" algn="l"/>
              </a:tabLst>
            </a:pPr>
            <a:r>
              <a:rPr lang="en-US" altLang="en-US" dirty="0" err="1"/>
              <a:t>DDM</a:t>
            </a:r>
            <a:r>
              <a:rPr lang="en-US" altLang="en-US" dirty="0"/>
              <a:t>	1. Pay no/low dividends	1. Pay high dividends</a:t>
            </a:r>
          </a:p>
          <a:p>
            <a:pPr>
              <a:buFont typeface="Monotype Sorts" pitchFamily="-80" charset="2"/>
              <a:buNone/>
              <a:tabLst>
                <a:tab pos="1320800" algn="l"/>
                <a:tab pos="4351338" algn="l"/>
              </a:tabLst>
            </a:pPr>
            <a:r>
              <a:rPr lang="en-US" altLang="en-US" dirty="0"/>
              <a:t>		2. Have high risk	2. Have average risk</a:t>
            </a:r>
          </a:p>
          <a:p>
            <a:pPr>
              <a:buFont typeface="Monotype Sorts" pitchFamily="-80" charset="2"/>
              <a:buNone/>
              <a:tabLst>
                <a:tab pos="1320800" algn="l"/>
                <a:tab pos="4351338" algn="l"/>
              </a:tabLst>
            </a:pPr>
            <a:r>
              <a:rPr lang="en-US" altLang="en-US" dirty="0"/>
              <a:t>		3. Earn high ROC	3. Earn ROC closer to WACC</a:t>
            </a:r>
          </a:p>
          <a:p>
            <a:pPr>
              <a:buFont typeface="Monotype Sorts" pitchFamily="-80" charset="2"/>
              <a:buNone/>
              <a:tabLst>
                <a:tab pos="1320800" algn="l"/>
                <a:tab pos="4351338" algn="l"/>
              </a:tabLst>
            </a:pPr>
            <a:endParaRPr lang="en-US" altLang="en-US" dirty="0"/>
          </a:p>
          <a:p>
            <a:pPr>
              <a:buFont typeface="Monotype Sorts" pitchFamily="-80" charset="2"/>
              <a:buNone/>
              <a:tabLst>
                <a:tab pos="1320800" algn="l"/>
                <a:tab pos="4351338" algn="l"/>
              </a:tabLst>
            </a:pPr>
            <a:r>
              <a:rPr lang="en-US" altLang="en-US" dirty="0" err="1"/>
              <a:t>FCFE</a:t>
            </a:r>
            <a:r>
              <a:rPr lang="en-US" altLang="en-US" dirty="0"/>
              <a:t>/	1. Have high net cap ex	1. Have lower net cap ex</a:t>
            </a:r>
          </a:p>
          <a:p>
            <a:pPr>
              <a:buFont typeface="Monotype Sorts" pitchFamily="-80" charset="2"/>
              <a:buNone/>
              <a:tabLst>
                <a:tab pos="1320800" algn="l"/>
                <a:tab pos="4351338" algn="l"/>
              </a:tabLst>
            </a:pPr>
            <a:r>
              <a:rPr lang="en-US" altLang="en-US" dirty="0" err="1"/>
              <a:t>FCFF</a:t>
            </a:r>
            <a:r>
              <a:rPr lang="en-US" altLang="en-US" dirty="0"/>
              <a:t>	2. Have high risk	2. Have average risk</a:t>
            </a:r>
          </a:p>
          <a:p>
            <a:pPr>
              <a:buFont typeface="Monotype Sorts" pitchFamily="-80" charset="2"/>
              <a:buNone/>
              <a:tabLst>
                <a:tab pos="1320800" algn="l"/>
                <a:tab pos="4351338" algn="l"/>
              </a:tabLst>
            </a:pPr>
            <a:r>
              <a:rPr lang="en-US" altLang="en-US" dirty="0"/>
              <a:t>		3. Earn high ROC	3. Earn ROC closer to WACC</a:t>
            </a:r>
          </a:p>
          <a:p>
            <a:pPr>
              <a:buFont typeface="Monotype Sorts" pitchFamily="-80" charset="2"/>
              <a:buNone/>
              <a:tabLst>
                <a:tab pos="1320800" algn="l"/>
                <a:tab pos="4351338" algn="l"/>
              </a:tabLst>
            </a:pPr>
            <a:r>
              <a:rPr lang="en-US" altLang="en-US" dirty="0"/>
              <a:t>		4. Have low leverage	4. Have leverage closer to 				industry average</a:t>
            </a:r>
          </a:p>
          <a:p>
            <a:pPr>
              <a:tabLst>
                <a:tab pos="1320800" algn="l"/>
                <a:tab pos="4351338" algn="l"/>
              </a:tabLst>
            </a:pPr>
            <a:endParaRPr lang="en-US" altLang="en-US" dirty="0"/>
          </a:p>
        </p:txBody>
      </p:sp>
    </p:spTree>
    <p:extLst>
      <p:ext uri="{BB962C8B-B14F-4D97-AF65-F5344CB8AC3E}">
        <p14:creationId xmlns:p14="http://schemas.microsoft.com/office/powerpoint/2010/main" val="41328485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36FE1-D03D-4418-A8F9-2DEA882DA4FF}"/>
              </a:ext>
            </a:extLst>
          </p:cNvPr>
          <p:cNvSpPr>
            <a:spLocks noGrp="1"/>
          </p:cNvSpPr>
          <p:nvPr>
            <p:ph type="body" idx="1"/>
          </p:nvPr>
        </p:nvSpPr>
        <p:spPr/>
        <p:txBody>
          <a:bodyPr/>
          <a:lstStyle/>
          <a:p>
            <a:r>
              <a:rPr lang="en-US" dirty="0"/>
              <a:t>FCFE: How much cash is available to be paid out to </a:t>
            </a:r>
            <a:r>
              <a:rPr lang="en-US" i="1" dirty="0"/>
              <a:t>stockholders</a:t>
            </a:r>
            <a:r>
              <a:rPr lang="en-US" dirty="0"/>
              <a:t> after </a:t>
            </a:r>
            <a:r>
              <a:rPr lang="en-US" i="1" dirty="0"/>
              <a:t>meeting reinvestment needs</a:t>
            </a:r>
          </a:p>
          <a:p>
            <a:endParaRPr lang="en-US" i="1" dirty="0"/>
          </a:p>
          <a:p>
            <a:r>
              <a:rPr lang="en-US" dirty="0"/>
              <a:t>FCFF: How much cash is available to be paid out to </a:t>
            </a:r>
            <a:r>
              <a:rPr lang="en-US" i="1" dirty="0"/>
              <a:t>all investors </a:t>
            </a:r>
            <a:r>
              <a:rPr lang="en-US" dirty="0"/>
              <a:t>after </a:t>
            </a:r>
            <a:r>
              <a:rPr lang="en-US" i="1" dirty="0"/>
              <a:t>meeting reinvestment needs</a:t>
            </a:r>
          </a:p>
          <a:p>
            <a:endParaRPr lang="en-US" i="1" dirty="0"/>
          </a:p>
        </p:txBody>
      </p:sp>
      <p:sp>
        <p:nvSpPr>
          <p:cNvPr id="3" name="Title 2">
            <a:extLst>
              <a:ext uri="{FF2B5EF4-FFF2-40B4-BE49-F238E27FC236}">
                <a16:creationId xmlns:a16="http://schemas.microsoft.com/office/drawing/2014/main" id="{883120B5-E6A0-4BC5-8599-7E97F3865DBE}"/>
              </a:ext>
            </a:extLst>
          </p:cNvPr>
          <p:cNvSpPr>
            <a:spLocks noGrp="1"/>
          </p:cNvSpPr>
          <p:nvPr>
            <p:ph type="title"/>
          </p:nvPr>
        </p:nvSpPr>
        <p:spPr/>
        <p:txBody>
          <a:bodyPr>
            <a:normAutofit/>
          </a:bodyPr>
          <a:lstStyle/>
          <a:p>
            <a:r>
              <a:rPr lang="en-US" dirty="0"/>
              <a:t>FCF Approach</a:t>
            </a:r>
          </a:p>
        </p:txBody>
      </p:sp>
    </p:spTree>
    <p:extLst>
      <p:ext uri="{BB962C8B-B14F-4D97-AF65-F5344CB8AC3E}">
        <p14:creationId xmlns:p14="http://schemas.microsoft.com/office/powerpoint/2010/main" val="3240002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160337"/>
            <a:ext cx="8229600" cy="1143000"/>
          </a:xfrm>
          <a:noFill/>
          <a:ln/>
        </p:spPr>
        <p:txBody>
          <a:bodyPr anchor="ctr">
            <a:normAutofit fontScale="90000"/>
          </a:bodyPr>
          <a:lstStyle/>
          <a:p>
            <a:r>
              <a:rPr lang="en-US" altLang="en-US" dirty="0"/>
              <a:t>The FCFE/</a:t>
            </a:r>
            <a:r>
              <a:rPr lang="en-US" altLang="en-US" dirty="0" err="1"/>
              <a:t>FCFF</a:t>
            </a:r>
            <a:r>
              <a:rPr lang="en-US" altLang="en-US" dirty="0"/>
              <a:t> Models: Estimating Stable Growth Inputs</a:t>
            </a:r>
          </a:p>
        </p:txBody>
      </p:sp>
      <p:sp>
        <p:nvSpPr>
          <p:cNvPr id="184323" name="Rectangle 3"/>
          <p:cNvSpPr>
            <a:spLocks noGrp="1" noChangeArrowheads="1"/>
          </p:cNvSpPr>
          <p:nvPr>
            <p:ph type="body" idx="1"/>
          </p:nvPr>
        </p:nvSpPr>
        <p:spPr>
          <a:noFill/>
          <a:ln/>
        </p:spPr>
        <p:txBody>
          <a:bodyPr>
            <a:normAutofit fontScale="70000" lnSpcReduction="20000"/>
          </a:bodyPr>
          <a:lstStyle/>
          <a:p>
            <a:r>
              <a:rPr lang="en-US" altLang="en-US" dirty="0"/>
              <a:t>Estimating reinvestment rates in stable growth by expected growth and returns on capital:</a:t>
            </a:r>
          </a:p>
          <a:p>
            <a:endParaRPr lang="en-US" altLang="en-US" dirty="0"/>
          </a:p>
          <a:p>
            <a:pPr algn="ctr">
              <a:buFont typeface="Monotype Sorts" pitchFamily="-80" charset="2"/>
              <a:buNone/>
            </a:pPr>
            <a:r>
              <a:rPr lang="en-US" altLang="en-US" dirty="0"/>
              <a:t>Reinvestment Rate = Growth in Operating Income/ROC</a:t>
            </a:r>
          </a:p>
          <a:p>
            <a:endParaRPr lang="en-US" altLang="en-US" dirty="0"/>
          </a:p>
          <a:p>
            <a:r>
              <a:rPr lang="en-US" altLang="en-US" dirty="0"/>
              <a:t>Cisco expects stable growth in 13 years, growing at 5% and earning ROC of 16.52% (industry average). </a:t>
            </a:r>
          </a:p>
          <a:p>
            <a:endParaRPr lang="en-US" altLang="en-US" dirty="0"/>
          </a:p>
          <a:p>
            <a:pPr algn="ctr">
              <a:buFont typeface="Monotype Sorts" pitchFamily="-80" charset="2"/>
              <a:buNone/>
            </a:pPr>
            <a:r>
              <a:rPr lang="en-US" altLang="en-US" dirty="0"/>
              <a:t>Reinvestment Rate = 5%/16.52% = 30.27%</a:t>
            </a:r>
          </a:p>
          <a:p>
            <a:endParaRPr lang="en-US" altLang="en-US" dirty="0"/>
          </a:p>
          <a:p>
            <a:r>
              <a:rPr lang="en-US" altLang="en-US" dirty="0"/>
              <a:t>Not stable growth rate but your </a:t>
            </a:r>
            <a:r>
              <a:rPr lang="en-US" altLang="en-US" i="1" dirty="0"/>
              <a:t>excess returns </a:t>
            </a:r>
            <a:r>
              <a:rPr lang="en-US" altLang="en-US" dirty="0"/>
              <a:t>that drives value. </a:t>
            </a:r>
          </a:p>
          <a:p>
            <a:pPr lvl="1"/>
            <a:r>
              <a:rPr lang="en-US" altLang="en-US" dirty="0"/>
              <a:t>If ROC equal to cost of capital, terminal value unaffected by stable growth assumption.</a:t>
            </a:r>
          </a:p>
        </p:txBody>
      </p:sp>
    </p:spTree>
    <p:extLst>
      <p:ext uri="{BB962C8B-B14F-4D97-AF65-F5344CB8AC3E}">
        <p14:creationId xmlns:p14="http://schemas.microsoft.com/office/powerpoint/2010/main" val="203159887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p:nvPr>
        </p:nvSpPr>
        <p:spPr/>
        <p:txBody>
          <a:bodyPr>
            <a:normAutofit/>
          </a:bodyPr>
          <a:lstStyle/>
          <a:p>
            <a:r>
              <a:rPr lang="en-US" altLang="en-US" dirty="0"/>
              <a:t>Closing Thoughts on TV</a:t>
            </a:r>
          </a:p>
        </p:txBody>
      </p:sp>
      <p:sp>
        <p:nvSpPr>
          <p:cNvPr id="1349635" name="Rectangle 3"/>
          <p:cNvSpPr>
            <a:spLocks noGrp="1" noChangeArrowheads="1"/>
          </p:cNvSpPr>
          <p:nvPr>
            <p:ph type="body" idx="1"/>
          </p:nvPr>
        </p:nvSpPr>
        <p:spPr>
          <a:xfrm>
            <a:off x="457770" y="1600200"/>
            <a:ext cx="8381429" cy="4525963"/>
          </a:xfrm>
        </p:spPr>
        <p:txBody>
          <a:bodyPr>
            <a:normAutofit fontScale="92500" lnSpcReduction="10000"/>
          </a:bodyPr>
          <a:lstStyle/>
          <a:p>
            <a:r>
              <a:rPr lang="en-US" altLang="en-US" dirty="0"/>
              <a:t>TV always large proportion of the total value. </a:t>
            </a:r>
          </a:p>
          <a:p>
            <a:pPr lvl="1"/>
            <a:r>
              <a:rPr lang="en-US" altLang="en-US" dirty="0"/>
              <a:t>Bulk of returns from holding a stock from price appreciation. </a:t>
            </a:r>
          </a:p>
          <a:p>
            <a:pPr lvl="1"/>
            <a:r>
              <a:rPr lang="en-US" altLang="en-US" dirty="0"/>
              <a:t>As growth increases, proportion of value from TV go up.</a:t>
            </a:r>
          </a:p>
          <a:p>
            <a:pPr lvl="1"/>
            <a:r>
              <a:rPr lang="en-US" altLang="en-US" dirty="0"/>
              <a:t>PV of TV can be greater than 100% of the current value of the stock.</a:t>
            </a:r>
          </a:p>
          <a:p>
            <a:endParaRPr lang="en-US" altLang="en-US" dirty="0"/>
          </a:p>
          <a:p>
            <a:r>
              <a:rPr lang="en-US" altLang="en-US" dirty="0"/>
              <a:t>Key assumption in TV not growth rate but excess return</a:t>
            </a:r>
          </a:p>
        </p:txBody>
      </p:sp>
    </p:spTree>
    <p:extLst>
      <p:ext uri="{BB962C8B-B14F-4D97-AF65-F5344CB8AC3E}">
        <p14:creationId xmlns:p14="http://schemas.microsoft.com/office/powerpoint/2010/main" val="2078577007"/>
      </p:ext>
    </p:extLst>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6. Discount Rate</a:t>
            </a:r>
          </a:p>
        </p:txBody>
      </p:sp>
    </p:spTree>
    <p:extLst>
      <p:ext uri="{BB962C8B-B14F-4D97-AF65-F5344CB8AC3E}">
        <p14:creationId xmlns:p14="http://schemas.microsoft.com/office/powerpoint/2010/main" val="54667858"/>
      </p:ext>
    </p:extLst>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04B99-031E-4429-8198-E25198C5DBA1}"/>
              </a:ext>
            </a:extLst>
          </p:cNvPr>
          <p:cNvSpPr>
            <a:spLocks noGrp="1"/>
          </p:cNvSpPr>
          <p:nvPr>
            <p:ph type="body" idx="1"/>
          </p:nvPr>
        </p:nvSpPr>
        <p:spPr>
          <a:xfrm>
            <a:off x="533399" y="3418515"/>
            <a:ext cx="2057401" cy="467686"/>
          </a:xfrm>
        </p:spPr>
        <p:txBody>
          <a:bodyPr>
            <a:noAutofit/>
          </a:bodyPr>
          <a:lstStyle/>
          <a:p>
            <a:pPr marL="0" indent="0">
              <a:buNone/>
            </a:pPr>
            <a:r>
              <a:rPr lang="en-US" sz="3200" dirty="0"/>
              <a:t>1) FCFE</a:t>
            </a:r>
            <a:r>
              <a:rPr lang="en-US" sz="3200" baseline="-25000" dirty="0"/>
              <a:t>0</a:t>
            </a:r>
          </a:p>
        </p:txBody>
      </p:sp>
      <p:sp>
        <p:nvSpPr>
          <p:cNvPr id="3" name="Title 2">
            <a:extLst>
              <a:ext uri="{FF2B5EF4-FFF2-40B4-BE49-F238E27FC236}">
                <a16:creationId xmlns:a16="http://schemas.microsoft.com/office/drawing/2014/main" id="{BF700DD0-5C0B-458F-A2F0-A77AFEBC85A4}"/>
              </a:ext>
            </a:extLst>
          </p:cNvPr>
          <p:cNvSpPr>
            <a:spLocks noGrp="1"/>
          </p:cNvSpPr>
          <p:nvPr>
            <p:ph type="title"/>
          </p:nvPr>
        </p:nvSpPr>
        <p:spPr/>
        <p:txBody>
          <a:bodyPr/>
          <a:lstStyle/>
          <a:p>
            <a:r>
              <a:rPr lang="en-US" dirty="0"/>
              <a:t>FCFE Steps: Discount Rate</a:t>
            </a:r>
          </a:p>
        </p:txBody>
      </p:sp>
      <p:sp>
        <p:nvSpPr>
          <p:cNvPr id="4" name="Text Placeholder 1">
            <a:extLst>
              <a:ext uri="{FF2B5EF4-FFF2-40B4-BE49-F238E27FC236}">
                <a16:creationId xmlns:a16="http://schemas.microsoft.com/office/drawing/2014/main" id="{B7747DDB-AB6D-4411-8EDD-E12C0F684E15}"/>
              </a:ext>
            </a:extLst>
          </p:cNvPr>
          <p:cNvSpPr txBox="1">
            <a:spLocks/>
          </p:cNvSpPr>
          <p:nvPr/>
        </p:nvSpPr>
        <p:spPr>
          <a:xfrm>
            <a:off x="3200400" y="2374506"/>
            <a:ext cx="3581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2) Growth Rates</a:t>
            </a:r>
            <a:endParaRPr lang="en-US" sz="3200" kern="0" baseline="-25000" dirty="0">
              <a:solidFill>
                <a:sysClr val="windowText" lastClr="000000"/>
              </a:solidFill>
            </a:endParaRPr>
          </a:p>
        </p:txBody>
      </p:sp>
      <p:sp>
        <p:nvSpPr>
          <p:cNvPr id="5" name="Text Placeholder 1">
            <a:extLst>
              <a:ext uri="{FF2B5EF4-FFF2-40B4-BE49-F238E27FC236}">
                <a16:creationId xmlns:a16="http://schemas.microsoft.com/office/drawing/2014/main" id="{9623FC7F-8279-4E29-8AFD-D67E4AB2B8B6}"/>
              </a:ext>
            </a:extLst>
          </p:cNvPr>
          <p:cNvSpPr txBox="1">
            <a:spLocks/>
          </p:cNvSpPr>
          <p:nvPr/>
        </p:nvSpPr>
        <p:spPr>
          <a:xfrm>
            <a:off x="2590800" y="3389506"/>
            <a:ext cx="4953000" cy="467686"/>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3) FCFE</a:t>
            </a:r>
            <a:r>
              <a:rPr lang="en-US" sz="3200" kern="0" baseline="-25000" dirty="0">
                <a:solidFill>
                  <a:sysClr val="windowText" lastClr="000000"/>
                </a:solidFill>
              </a:rPr>
              <a:t>1</a:t>
            </a:r>
            <a:r>
              <a:rPr lang="en-US" sz="3200" kern="0" dirty="0">
                <a:solidFill>
                  <a:sysClr val="windowText" lastClr="000000"/>
                </a:solidFill>
              </a:rPr>
              <a:t> FCFE</a:t>
            </a:r>
            <a:r>
              <a:rPr lang="en-US" sz="3200" kern="0" baseline="-25000" dirty="0">
                <a:solidFill>
                  <a:sysClr val="windowText" lastClr="000000"/>
                </a:solidFill>
              </a:rPr>
              <a:t>2</a:t>
            </a:r>
            <a:r>
              <a:rPr lang="en-US" sz="3200" kern="0" dirty="0">
                <a:solidFill>
                  <a:sysClr val="windowText" lastClr="000000"/>
                </a:solidFill>
              </a:rPr>
              <a:t> FCFE</a:t>
            </a:r>
            <a:r>
              <a:rPr lang="en-US" sz="3200" kern="0" baseline="-25000" dirty="0">
                <a:solidFill>
                  <a:sysClr val="windowText" lastClr="000000"/>
                </a:solidFill>
              </a:rPr>
              <a:t>3</a:t>
            </a:r>
            <a:r>
              <a:rPr lang="en-US" sz="3200" kern="0" dirty="0">
                <a:solidFill>
                  <a:sysClr val="windowText" lastClr="000000"/>
                </a:solidFill>
              </a:rPr>
              <a:t>…</a:t>
            </a:r>
          </a:p>
        </p:txBody>
      </p:sp>
      <p:sp>
        <p:nvSpPr>
          <p:cNvPr id="6" name="Text Placeholder 1">
            <a:extLst>
              <a:ext uri="{FF2B5EF4-FFF2-40B4-BE49-F238E27FC236}">
                <a16:creationId xmlns:a16="http://schemas.microsoft.com/office/drawing/2014/main" id="{9999D407-624D-4848-815C-2FD7A20A0579}"/>
              </a:ext>
            </a:extLst>
          </p:cNvPr>
          <p:cNvSpPr txBox="1">
            <a:spLocks/>
          </p:cNvSpPr>
          <p:nvPr/>
        </p:nvSpPr>
        <p:spPr>
          <a:xfrm>
            <a:off x="7620000" y="3379021"/>
            <a:ext cx="13716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4) TV</a:t>
            </a:r>
            <a:endParaRPr lang="en-US" sz="3200" kern="0" baseline="-25000" dirty="0">
              <a:solidFill>
                <a:sysClr val="windowText" lastClr="000000"/>
              </a:solidFill>
            </a:endParaRPr>
          </a:p>
        </p:txBody>
      </p:sp>
      <p:sp>
        <p:nvSpPr>
          <p:cNvPr id="7" name="Text Placeholder 1">
            <a:extLst>
              <a:ext uri="{FF2B5EF4-FFF2-40B4-BE49-F238E27FC236}">
                <a16:creationId xmlns:a16="http://schemas.microsoft.com/office/drawing/2014/main" id="{24D07035-D7A5-4A6B-8E2F-FD02D6EEA1D6}"/>
              </a:ext>
            </a:extLst>
          </p:cNvPr>
          <p:cNvSpPr txBox="1">
            <a:spLocks/>
          </p:cNvSpPr>
          <p:nvPr/>
        </p:nvSpPr>
        <p:spPr>
          <a:xfrm>
            <a:off x="3086100" y="4849871"/>
            <a:ext cx="39624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5) Discount Rate</a:t>
            </a:r>
            <a:endParaRPr lang="en-US" sz="3200" kern="0" baseline="-25000" dirty="0">
              <a:solidFill>
                <a:sysClr val="windowText" lastClr="000000"/>
              </a:solidFill>
            </a:endParaRPr>
          </a:p>
        </p:txBody>
      </p:sp>
      <p:sp>
        <p:nvSpPr>
          <p:cNvPr id="8" name="Text Placeholder 1">
            <a:extLst>
              <a:ext uri="{FF2B5EF4-FFF2-40B4-BE49-F238E27FC236}">
                <a16:creationId xmlns:a16="http://schemas.microsoft.com/office/drawing/2014/main" id="{89B06496-1E81-4970-BC88-141811CA259F}"/>
              </a:ext>
            </a:extLst>
          </p:cNvPr>
          <p:cNvSpPr txBox="1">
            <a:spLocks/>
          </p:cNvSpPr>
          <p:nvPr/>
        </p:nvSpPr>
        <p:spPr>
          <a:xfrm>
            <a:off x="566605" y="4180514"/>
            <a:ext cx="2209800" cy="478171"/>
          </a:xfrm>
          <a:prstGeom prst="rect">
            <a:avLst/>
          </a:prstGeom>
        </p:spPr>
        <p:txBody>
          <a:bodyPr>
            <a:no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fontAlgn="auto">
              <a:spcBef>
                <a:spcPts val="0"/>
              </a:spcBef>
              <a:spcAft>
                <a:spcPts val="0"/>
              </a:spcAft>
              <a:buFontTx/>
              <a:buNone/>
            </a:pPr>
            <a:r>
              <a:rPr lang="en-US" sz="3200" kern="0" dirty="0">
                <a:solidFill>
                  <a:sysClr val="windowText" lastClr="000000"/>
                </a:solidFill>
              </a:rPr>
              <a:t>6) PV</a:t>
            </a:r>
            <a:endParaRPr lang="en-US" sz="3200" kern="0" baseline="-25000" dirty="0">
              <a:solidFill>
                <a:sysClr val="windowText" lastClr="000000"/>
              </a:solidFill>
            </a:endParaRPr>
          </a:p>
        </p:txBody>
      </p:sp>
      <p:sp>
        <p:nvSpPr>
          <p:cNvPr id="9" name="Left Brace 8">
            <a:extLst>
              <a:ext uri="{FF2B5EF4-FFF2-40B4-BE49-F238E27FC236}">
                <a16:creationId xmlns:a16="http://schemas.microsoft.com/office/drawing/2014/main" id="{AC2EE8B9-E04D-4FAD-BC8D-4D5218EE53BA}"/>
              </a:ext>
            </a:extLst>
          </p:cNvPr>
          <p:cNvSpPr/>
          <p:nvPr/>
        </p:nvSpPr>
        <p:spPr>
          <a:xfrm rot="5400000">
            <a:off x="5181163" y="960664"/>
            <a:ext cx="304800" cy="4330642"/>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6806E9D-D6CF-49D6-A2E3-A5C84A859C70}"/>
              </a:ext>
            </a:extLst>
          </p:cNvPr>
          <p:cNvSpPr/>
          <p:nvPr/>
        </p:nvSpPr>
        <p:spPr>
          <a:xfrm rot="16200000">
            <a:off x="5775121" y="1507921"/>
            <a:ext cx="304800" cy="5518558"/>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DD842E0D-E93E-4D89-A74D-7854821826D5}"/>
              </a:ext>
            </a:extLst>
          </p:cNvPr>
          <p:cNvSpPr/>
          <p:nvPr/>
        </p:nvSpPr>
        <p:spPr>
          <a:xfrm rot="5400000">
            <a:off x="4738903" y="3443503"/>
            <a:ext cx="351993" cy="2514600"/>
          </a:xfrm>
          <a:prstGeom prst="leftBrace">
            <a:avLst>
              <a:gd name="adj1" fmla="val 8333"/>
              <a:gd name="adj2" fmla="val 503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F05DC7-5473-40DA-8A14-247DF74C4088}"/>
              </a:ext>
            </a:extLst>
          </p:cNvPr>
          <p:cNvCxnSpPr>
            <a:cxnSpLocks/>
          </p:cNvCxnSpPr>
          <p:nvPr/>
        </p:nvCxnSpPr>
        <p:spPr>
          <a:xfrm flipH="1">
            <a:off x="1905000" y="4473074"/>
            <a:ext cx="404387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6D7F938-D7AF-49B8-AEA2-0A9C15868269}"/>
              </a:ext>
            </a:extLst>
          </p:cNvPr>
          <p:cNvSpPr/>
          <p:nvPr/>
        </p:nvSpPr>
        <p:spPr>
          <a:xfrm>
            <a:off x="3086099" y="4600647"/>
            <a:ext cx="3281497" cy="976617"/>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234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E1C68B-7ECD-4B41-A4B6-147596B2F771}"/>
              </a:ext>
            </a:extLst>
          </p:cNvPr>
          <p:cNvSpPr>
            <a:spLocks noGrp="1" noChangeArrowheads="1"/>
          </p:cNvSpPr>
          <p:nvPr>
            <p:ph type="title"/>
          </p:nvPr>
        </p:nvSpPr>
        <p:spPr>
          <a:xfrm>
            <a:off x="612775" y="339238"/>
            <a:ext cx="8153400" cy="990600"/>
          </a:xfrm>
        </p:spPr>
        <p:txBody>
          <a:bodyPr>
            <a:normAutofit fontScale="90000"/>
          </a:bodyPr>
          <a:lstStyle/>
          <a:p>
            <a:pPr eaLnBrk="1" hangingPunct="1"/>
            <a:r>
              <a:rPr lang="en-US" altLang="en-US" dirty="0">
                <a:ea typeface="ＭＳ Ｐゴシック" charset="-128"/>
              </a:rPr>
              <a:t>Estimating Inputs: Discount Rates</a:t>
            </a:r>
          </a:p>
        </p:txBody>
      </p:sp>
      <p:sp>
        <p:nvSpPr>
          <p:cNvPr id="5" name="Rectangle 3">
            <a:extLst>
              <a:ext uri="{FF2B5EF4-FFF2-40B4-BE49-F238E27FC236}">
                <a16:creationId xmlns:a16="http://schemas.microsoft.com/office/drawing/2014/main" id="{31999F6D-C113-4DFC-AE31-C31D8480B7AF}"/>
              </a:ext>
            </a:extLst>
          </p:cNvPr>
          <p:cNvSpPr txBox="1">
            <a:spLocks noChangeArrowheads="1"/>
          </p:cNvSpPr>
          <p:nvPr/>
        </p:nvSpPr>
        <p:spPr>
          <a:xfrm>
            <a:off x="612775" y="1600200"/>
            <a:ext cx="8153400" cy="44958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lnSpc>
                <a:spcPct val="80000"/>
              </a:lnSpc>
              <a:spcBef>
                <a:spcPts val="0"/>
              </a:spcBef>
              <a:spcAft>
                <a:spcPts val="0"/>
              </a:spcAft>
            </a:pPr>
            <a:r>
              <a:rPr lang="en-US" altLang="en-US" sz="3200" kern="0" dirty="0">
                <a:solidFill>
                  <a:sysClr val="windowText" lastClr="000000"/>
                </a:solidFill>
                <a:ea typeface="ＭＳ Ｐゴシック" charset="-128"/>
              </a:rPr>
              <a:t>Discount rate consistent with both the riskiness and type of cashflow.</a:t>
            </a:r>
          </a:p>
          <a:p>
            <a:pPr lvl="1" fontAlgn="auto">
              <a:lnSpc>
                <a:spcPct val="80000"/>
              </a:lnSpc>
              <a:spcBef>
                <a:spcPts val="0"/>
              </a:spcBef>
              <a:spcAft>
                <a:spcPts val="0"/>
              </a:spcAft>
            </a:pPr>
            <a:endParaRPr lang="en-US" altLang="en-US" u="sng"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u="sng" kern="0" dirty="0">
                <a:solidFill>
                  <a:sysClr val="windowText" lastClr="000000"/>
                </a:solidFill>
                <a:ea typeface="ＭＳ Ｐゴシック" charset="-128"/>
              </a:rPr>
              <a:t>Equity versus Firm</a:t>
            </a:r>
            <a:r>
              <a:rPr lang="en-US" altLang="en-US" kern="0" dirty="0">
                <a:solidFill>
                  <a:sysClr val="windowText" lastClr="000000"/>
                </a:solidFill>
                <a:ea typeface="ＭＳ Ｐゴシック" charset="-128"/>
              </a:rPr>
              <a:t>: </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Cash flows to equity → cost of equity</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Cash flows to the firm → cost of capital.</a:t>
            </a:r>
          </a:p>
          <a:p>
            <a:pPr lvl="1" fontAlgn="auto">
              <a:lnSpc>
                <a:spcPct val="80000"/>
              </a:lnSpc>
              <a:spcBef>
                <a:spcPts val="0"/>
              </a:spcBef>
              <a:spcAft>
                <a:spcPts val="0"/>
              </a:spcAft>
            </a:pPr>
            <a:endParaRPr lang="en-US" altLang="en-US"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u="sng" kern="0" dirty="0">
                <a:solidFill>
                  <a:sysClr val="windowText" lastClr="000000"/>
                </a:solidFill>
                <a:ea typeface="ＭＳ Ｐゴシック" charset="-128"/>
              </a:rPr>
              <a:t>Nominal versus Real</a:t>
            </a:r>
            <a:r>
              <a:rPr lang="en-US" altLang="en-US" kern="0" dirty="0">
                <a:solidFill>
                  <a:sysClr val="windowText" lastClr="000000"/>
                </a:solidFill>
                <a:ea typeface="ＭＳ Ｐゴシック" charset="-128"/>
              </a:rPr>
              <a:t>: </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Nominal cash flows  → nominal discount rate</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Real cash flows  → real discount rate</a:t>
            </a:r>
          </a:p>
        </p:txBody>
      </p:sp>
      <p:sp>
        <p:nvSpPr>
          <p:cNvPr id="6" name="Slide Number Placeholder 4">
            <a:extLst>
              <a:ext uri="{FF2B5EF4-FFF2-40B4-BE49-F238E27FC236}">
                <a16:creationId xmlns:a16="http://schemas.microsoft.com/office/drawing/2014/main" id="{06EC4C22-0BF1-4A8B-9A97-A408E461543A}"/>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1405A29B-50E6-D145-B9C2-6D6BFB5C79DF}" type="slidenum">
              <a:rPr lang="en-US" altLang="en-US" sz="1200" smtClean="0">
                <a:solidFill>
                  <a:srgbClr val="FFFFFF"/>
                </a:solidFill>
              </a:rPr>
              <a:pPr eaLnBrk="1" hangingPunct="1">
                <a:lnSpc>
                  <a:spcPct val="80000"/>
                </a:lnSpc>
              </a:pPr>
              <a:t>74</a:t>
            </a:fld>
            <a:endParaRPr lang="en-US" altLang="en-US" sz="1200">
              <a:solidFill>
                <a:srgbClr val="FFFFFF"/>
              </a:solidFill>
            </a:endParaRPr>
          </a:p>
        </p:txBody>
      </p:sp>
    </p:spTree>
    <p:extLst>
      <p:ext uri="{BB962C8B-B14F-4D97-AF65-F5344CB8AC3E}">
        <p14:creationId xmlns:p14="http://schemas.microsoft.com/office/powerpoint/2010/main" val="788970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2677E6-3197-4F56-9D8E-3F4E4B8CBAA6}"/>
              </a:ext>
            </a:extLst>
          </p:cNvPr>
          <p:cNvSpPr>
            <a:spLocks noGrp="1" noChangeArrowheads="1"/>
          </p:cNvSpPr>
          <p:nvPr>
            <p:ph type="title"/>
          </p:nvPr>
        </p:nvSpPr>
        <p:spPr>
          <a:xfrm>
            <a:off x="612775" y="339238"/>
            <a:ext cx="8153400" cy="990600"/>
          </a:xfrm>
        </p:spPr>
        <p:txBody>
          <a:bodyPr>
            <a:normAutofit fontScale="90000"/>
          </a:bodyPr>
          <a:lstStyle/>
          <a:p>
            <a:pPr eaLnBrk="1" hangingPunct="1"/>
            <a:r>
              <a:rPr lang="en-US" altLang="en-US" dirty="0">
                <a:ea typeface="ＭＳ Ｐゴシック" charset="-128"/>
              </a:rPr>
              <a:t>Classic Risk &amp; Return: Cost of Equity</a:t>
            </a:r>
          </a:p>
        </p:txBody>
      </p:sp>
      <p:sp>
        <p:nvSpPr>
          <p:cNvPr id="5" name="Rectangle 3">
            <a:extLst>
              <a:ext uri="{FF2B5EF4-FFF2-40B4-BE49-F238E27FC236}">
                <a16:creationId xmlns:a16="http://schemas.microsoft.com/office/drawing/2014/main" id="{B656349C-87E1-4071-A732-BDEF2EDD2DEC}"/>
              </a:ext>
            </a:extLst>
          </p:cNvPr>
          <p:cNvSpPr txBox="1">
            <a:spLocks noChangeArrowheads="1"/>
          </p:cNvSpPr>
          <p:nvPr/>
        </p:nvSpPr>
        <p:spPr>
          <a:xfrm>
            <a:off x="612775" y="1600200"/>
            <a:ext cx="8153400" cy="4876800"/>
          </a:xfrm>
          <a:prstGeom prst="rect">
            <a:avLst/>
          </a:prstGeom>
        </p:spPr>
        <p:txBody>
          <a:bodyPr>
            <a:normAutofit fontScale="92500" lnSpcReduction="10000"/>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defRPr/>
            </a:pPr>
            <a:r>
              <a:rPr lang="en-US" sz="3200" kern="0" dirty="0">
                <a:solidFill>
                  <a:sysClr val="windowText" lastClr="000000"/>
                </a:solidFill>
                <a:ea typeface="+mn-ea"/>
                <a:cs typeface="+mn-cs"/>
              </a:rPr>
              <a:t>CAPM:</a:t>
            </a:r>
          </a:p>
          <a:p>
            <a:pPr marL="594677" lvl="2" indent="0" fontAlgn="auto">
              <a:spcBef>
                <a:spcPts val="0"/>
              </a:spcBef>
              <a:spcAft>
                <a:spcPts val="0"/>
              </a:spcAft>
              <a:buFont typeface="Wingdings 2"/>
              <a:buNone/>
              <a:defRPr/>
            </a:pPr>
            <a:r>
              <a:rPr lang="en-US" sz="2800" kern="0" dirty="0">
                <a:solidFill>
                  <a:sysClr val="windowText" lastClr="000000"/>
                </a:solidFill>
                <a:ea typeface="+mn-ea"/>
              </a:rPr>
              <a:t>Cost of Equity = r</a:t>
            </a:r>
            <a:r>
              <a:rPr lang="en-US" sz="2800" kern="0" baseline="-25000" dirty="0">
                <a:solidFill>
                  <a:sysClr val="windowText" lastClr="000000"/>
                </a:solidFill>
                <a:ea typeface="+mn-ea"/>
              </a:rPr>
              <a:t>f</a:t>
            </a:r>
            <a:r>
              <a:rPr lang="en-US" sz="2800" kern="0" dirty="0">
                <a:solidFill>
                  <a:sysClr val="windowText" lastClr="000000"/>
                </a:solidFill>
                <a:ea typeface="+mn-ea"/>
              </a:rPr>
              <a:t>+ </a:t>
            </a:r>
            <a:r>
              <a:rPr lang="en-US" sz="2800" kern="0" dirty="0">
                <a:solidFill>
                  <a:sysClr val="windowText" lastClr="000000"/>
                </a:solidFill>
                <a:latin typeface="Symbol" panose="05050102010706020507" pitchFamily="18" charset="2"/>
                <a:ea typeface="+mn-ea"/>
              </a:rPr>
              <a:t>b</a:t>
            </a:r>
            <a:r>
              <a:rPr lang="en-US" sz="2800" kern="0" dirty="0">
                <a:solidFill>
                  <a:sysClr val="windowText" lastClr="000000"/>
                </a:solidFill>
                <a:ea typeface="+mn-ea"/>
              </a:rPr>
              <a:t>(Equity Risk Premium)</a:t>
            </a:r>
          </a:p>
          <a:p>
            <a:pPr marL="342265" fontAlgn="auto">
              <a:spcBef>
                <a:spcPts val="0"/>
              </a:spcBef>
              <a:spcAft>
                <a:spcPts val="0"/>
              </a:spcAft>
              <a:defRPr/>
            </a:pPr>
            <a:endParaRPr lang="en-US" sz="3200" kern="0" dirty="0">
              <a:solidFill>
                <a:sysClr val="windowText" lastClr="000000"/>
              </a:solidFill>
              <a:ea typeface="+mn-ea"/>
            </a:endParaRPr>
          </a:p>
          <a:p>
            <a:pPr marL="342265" fontAlgn="auto">
              <a:spcBef>
                <a:spcPts val="0"/>
              </a:spcBef>
              <a:spcAft>
                <a:spcPts val="0"/>
              </a:spcAft>
              <a:defRPr/>
            </a:pPr>
            <a:r>
              <a:rPr lang="en-US" sz="3200" kern="0" dirty="0">
                <a:solidFill>
                  <a:sysClr val="windowText" lastClr="000000"/>
                </a:solidFill>
                <a:ea typeface="+mn-ea"/>
              </a:rPr>
              <a:t>APT or Multi-factor models: risk free rate, as well as betas and risk premiums to go with each factor.</a:t>
            </a:r>
          </a:p>
          <a:p>
            <a:pPr fontAlgn="auto">
              <a:spcBef>
                <a:spcPts val="0"/>
              </a:spcBef>
              <a:spcAft>
                <a:spcPts val="0"/>
              </a:spcAft>
              <a:defRPr/>
            </a:pPr>
            <a:endParaRPr lang="en-US" sz="3200" kern="0" dirty="0">
              <a:solidFill>
                <a:sysClr val="windowText" lastClr="000000"/>
              </a:solidFill>
              <a:ea typeface="+mn-ea"/>
              <a:cs typeface="+mn-cs"/>
            </a:endParaRPr>
          </a:p>
          <a:p>
            <a:pPr fontAlgn="auto">
              <a:spcBef>
                <a:spcPts val="0"/>
              </a:spcBef>
              <a:spcAft>
                <a:spcPts val="0"/>
              </a:spcAft>
              <a:defRPr/>
            </a:pPr>
            <a:r>
              <a:rPr lang="en-US" sz="3200" kern="0" dirty="0">
                <a:solidFill>
                  <a:sysClr val="windowText" lastClr="000000"/>
                </a:solidFill>
                <a:ea typeface="+mn-ea"/>
                <a:cs typeface="+mn-cs"/>
              </a:rPr>
              <a:t>To use any risk and return model, you need</a:t>
            </a:r>
          </a:p>
          <a:p>
            <a:pPr marL="777875" lvl="1" indent="-457200" fontAlgn="auto">
              <a:spcBef>
                <a:spcPts val="0"/>
              </a:spcBef>
              <a:spcAft>
                <a:spcPts val="0"/>
              </a:spcAft>
              <a:defRPr/>
            </a:pPr>
            <a:r>
              <a:rPr lang="en-US" sz="2400" kern="0" dirty="0">
                <a:solidFill>
                  <a:sysClr val="windowText" lastClr="000000"/>
                </a:solidFill>
                <a:ea typeface="+mn-ea"/>
              </a:rPr>
              <a:t>A risk free rate as a base</a:t>
            </a:r>
          </a:p>
          <a:p>
            <a:pPr marL="777875" lvl="1" indent="-457200" fontAlgn="auto">
              <a:spcBef>
                <a:spcPts val="0"/>
              </a:spcBef>
              <a:spcAft>
                <a:spcPts val="0"/>
              </a:spcAft>
              <a:defRPr/>
            </a:pPr>
            <a:r>
              <a:rPr lang="en-US" sz="2400" kern="0" dirty="0">
                <a:solidFill>
                  <a:sysClr val="windowText" lastClr="000000"/>
                </a:solidFill>
                <a:ea typeface="+mn-ea"/>
              </a:rPr>
              <a:t>A single equity risk premium (in the CAPM) or factor risk premiums, in the the multi-factor models</a:t>
            </a:r>
          </a:p>
          <a:p>
            <a:pPr marL="777875" lvl="1" indent="-457200" fontAlgn="auto">
              <a:spcBef>
                <a:spcPts val="0"/>
              </a:spcBef>
              <a:spcAft>
                <a:spcPts val="0"/>
              </a:spcAft>
              <a:defRPr/>
            </a:pPr>
            <a:r>
              <a:rPr lang="en-US" sz="2400" kern="0" dirty="0">
                <a:solidFill>
                  <a:sysClr val="windowText" lastClr="000000"/>
                </a:solidFill>
                <a:ea typeface="+mn-ea"/>
              </a:rPr>
              <a:t>A beta (in the CAPM) or betas (in multi-factor models)</a:t>
            </a:r>
          </a:p>
        </p:txBody>
      </p:sp>
      <p:sp>
        <p:nvSpPr>
          <p:cNvPr id="6" name="Slide Number Placeholder 4">
            <a:extLst>
              <a:ext uri="{FF2B5EF4-FFF2-40B4-BE49-F238E27FC236}">
                <a16:creationId xmlns:a16="http://schemas.microsoft.com/office/drawing/2014/main" id="{E6F39E2E-CDAB-4123-A66B-CB0428A85E7A}"/>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76E4200D-A8E1-BC4C-A628-E5315C128E04}" type="slidenum">
              <a:rPr lang="en-US" altLang="en-US" sz="1200" smtClean="0">
                <a:solidFill>
                  <a:srgbClr val="FFFFFF"/>
                </a:solidFill>
              </a:rPr>
              <a:pPr eaLnBrk="1" hangingPunct="1">
                <a:lnSpc>
                  <a:spcPct val="80000"/>
                </a:lnSpc>
              </a:pPr>
              <a:t>75</a:t>
            </a:fld>
            <a:endParaRPr lang="en-US" altLang="en-US" sz="1200">
              <a:solidFill>
                <a:srgbClr val="FFFFFF"/>
              </a:solidFill>
            </a:endParaRPr>
          </a:p>
        </p:txBody>
      </p:sp>
    </p:spTree>
    <p:extLst>
      <p:ext uri="{BB962C8B-B14F-4D97-AF65-F5344CB8AC3E}">
        <p14:creationId xmlns:p14="http://schemas.microsoft.com/office/powerpoint/2010/main" val="8274493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77929F6-EBE7-4FD4-ACB0-60E5C79F628E}"/>
              </a:ext>
            </a:extLst>
          </p:cNvPr>
          <p:cNvSpPr>
            <a:spLocks noGrp="1" noChangeArrowheads="1"/>
          </p:cNvSpPr>
          <p:nvPr>
            <p:ph type="title"/>
          </p:nvPr>
        </p:nvSpPr>
        <p:spPr>
          <a:xfrm>
            <a:off x="571499" y="330445"/>
            <a:ext cx="8153400" cy="990600"/>
          </a:xfrm>
        </p:spPr>
        <p:txBody>
          <a:bodyPr>
            <a:normAutofit fontScale="90000"/>
          </a:bodyPr>
          <a:lstStyle/>
          <a:p>
            <a:pPr eaLnBrk="1" hangingPunct="1"/>
            <a:r>
              <a:rPr lang="en-US" altLang="en-US" dirty="0">
                <a:ea typeface="ＭＳ Ｐゴシック" charset="-128"/>
              </a:rPr>
              <a:t>The Risk Free Rate: Laying the Foundations</a:t>
            </a:r>
          </a:p>
        </p:txBody>
      </p:sp>
      <p:sp>
        <p:nvSpPr>
          <p:cNvPr id="5" name="Rectangle 3">
            <a:extLst>
              <a:ext uri="{FF2B5EF4-FFF2-40B4-BE49-F238E27FC236}">
                <a16:creationId xmlns:a16="http://schemas.microsoft.com/office/drawing/2014/main" id="{3DC3BF07-9F38-458D-B5C3-C06ED87F965F}"/>
              </a:ext>
            </a:extLst>
          </p:cNvPr>
          <p:cNvSpPr txBox="1">
            <a:spLocks noChangeArrowheads="1"/>
          </p:cNvSpPr>
          <p:nvPr/>
        </p:nvSpPr>
        <p:spPr>
          <a:xfrm>
            <a:off x="304800" y="1600200"/>
            <a:ext cx="8686799" cy="4495800"/>
          </a:xfrm>
          <a:prstGeom prst="rect">
            <a:avLst/>
          </a:prstGeom>
        </p:spPr>
        <p:txBody>
          <a:bodyPr>
            <a:normAutofit lnSpcReduction="10000"/>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defRPr/>
            </a:pPr>
            <a:r>
              <a:rPr lang="en-US" sz="2800" kern="0" dirty="0" err="1">
                <a:solidFill>
                  <a:sysClr val="windowText" lastClr="000000"/>
                </a:solidFill>
                <a:ea typeface="+mn-ea"/>
                <a:cs typeface="+mn-cs"/>
              </a:rPr>
              <a:t>Riskfree</a:t>
            </a:r>
            <a:r>
              <a:rPr lang="en-US" sz="2800" kern="0" dirty="0">
                <a:solidFill>
                  <a:sysClr val="windowText" lastClr="000000"/>
                </a:solidFill>
                <a:ea typeface="+mn-ea"/>
                <a:cs typeface="+mn-cs"/>
              </a:rPr>
              <a:t> investment: Actual return equal to expected return</a:t>
            </a:r>
          </a:p>
          <a:p>
            <a:pPr fontAlgn="auto">
              <a:spcBef>
                <a:spcPts val="0"/>
              </a:spcBef>
              <a:spcAft>
                <a:spcPts val="0"/>
              </a:spcAft>
              <a:defRPr/>
            </a:pPr>
            <a:endParaRPr lang="en-US" sz="2800" kern="0" dirty="0">
              <a:solidFill>
                <a:sysClr val="windowText" lastClr="000000"/>
              </a:solidFill>
              <a:ea typeface="+mn-ea"/>
              <a:cs typeface="+mn-cs"/>
            </a:endParaRPr>
          </a:p>
          <a:p>
            <a:pPr fontAlgn="auto">
              <a:spcBef>
                <a:spcPts val="0"/>
              </a:spcBef>
              <a:spcAft>
                <a:spcPts val="0"/>
              </a:spcAft>
              <a:defRPr/>
            </a:pPr>
            <a:r>
              <a:rPr lang="en-US" sz="2800" kern="0" dirty="0">
                <a:solidFill>
                  <a:sysClr val="windowText" lastClr="000000"/>
                </a:solidFill>
                <a:ea typeface="+mn-ea"/>
                <a:cs typeface="+mn-cs"/>
              </a:rPr>
              <a:t>For an investment to be </a:t>
            </a:r>
            <a:r>
              <a:rPr lang="en-US" sz="2800" kern="0" dirty="0" err="1">
                <a:solidFill>
                  <a:sysClr val="windowText" lastClr="000000"/>
                </a:solidFill>
                <a:ea typeface="+mn-ea"/>
                <a:cs typeface="+mn-cs"/>
              </a:rPr>
              <a:t>riskfree</a:t>
            </a:r>
            <a:r>
              <a:rPr lang="en-US" sz="2800" kern="0" dirty="0">
                <a:solidFill>
                  <a:sysClr val="windowText" lastClr="000000"/>
                </a:solidFill>
                <a:ea typeface="+mn-ea"/>
                <a:cs typeface="+mn-cs"/>
              </a:rPr>
              <a:t>, </a:t>
            </a:r>
          </a:p>
          <a:p>
            <a:pPr marL="822960" lvl="1" indent="-457200" fontAlgn="auto">
              <a:spcBef>
                <a:spcPts val="0"/>
              </a:spcBef>
              <a:spcAft>
                <a:spcPts val="0"/>
              </a:spcAft>
              <a:defRPr/>
            </a:pPr>
            <a:r>
              <a:rPr lang="en-US" sz="2400" kern="0" dirty="0">
                <a:solidFill>
                  <a:sysClr val="windowText" lastClr="000000"/>
                </a:solidFill>
                <a:ea typeface="+mn-ea"/>
              </a:rPr>
              <a:t>No default risk</a:t>
            </a:r>
          </a:p>
          <a:p>
            <a:pPr marL="822960" lvl="1" indent="-457200" fontAlgn="auto">
              <a:spcBef>
                <a:spcPts val="0"/>
              </a:spcBef>
              <a:spcAft>
                <a:spcPts val="0"/>
              </a:spcAft>
              <a:defRPr/>
            </a:pPr>
            <a:r>
              <a:rPr lang="en-US" sz="2400" kern="0" dirty="0">
                <a:solidFill>
                  <a:sysClr val="windowText" lastClr="000000"/>
                </a:solidFill>
                <a:ea typeface="+mn-ea"/>
              </a:rPr>
              <a:t>No reinvestment risk</a:t>
            </a:r>
          </a:p>
          <a:p>
            <a:pPr fontAlgn="auto">
              <a:spcBef>
                <a:spcPts val="0"/>
              </a:spcBef>
              <a:spcAft>
                <a:spcPts val="0"/>
              </a:spcAft>
              <a:defRPr/>
            </a:pPr>
            <a:endParaRPr lang="en-US" sz="2800" kern="0" dirty="0">
              <a:solidFill>
                <a:sysClr val="windowText" lastClr="000000"/>
              </a:solidFill>
              <a:ea typeface="+mn-ea"/>
              <a:cs typeface="+mn-cs"/>
            </a:endParaRPr>
          </a:p>
          <a:p>
            <a:pPr fontAlgn="auto">
              <a:spcBef>
                <a:spcPts val="0"/>
              </a:spcBef>
              <a:spcAft>
                <a:spcPts val="0"/>
              </a:spcAft>
              <a:defRPr/>
            </a:pPr>
            <a:r>
              <a:rPr lang="en-US" sz="2800" kern="0" dirty="0">
                <a:solidFill>
                  <a:sysClr val="windowText" lastClr="000000"/>
                </a:solidFill>
                <a:ea typeface="+mn-ea"/>
                <a:cs typeface="+mn-cs"/>
              </a:rPr>
              <a:t>To estimate a risk free rate:</a:t>
            </a:r>
          </a:p>
          <a:p>
            <a:pPr marL="914400" lvl="1" indent="-514350" fontAlgn="auto">
              <a:spcBef>
                <a:spcPts val="0"/>
              </a:spcBef>
              <a:spcAft>
                <a:spcPts val="0"/>
              </a:spcAft>
              <a:buFont typeface="+mj-lt"/>
              <a:buAutoNum type="arabicPeriod"/>
              <a:defRPr/>
            </a:pPr>
            <a:endParaRPr lang="en-US" sz="2400" u="sng" kern="0" dirty="0">
              <a:solidFill>
                <a:sysClr val="windowText" lastClr="000000"/>
              </a:solidFill>
              <a:ea typeface="+mn-ea"/>
              <a:cs typeface="+mn-cs"/>
            </a:endParaRPr>
          </a:p>
          <a:p>
            <a:pPr marL="914400" lvl="1" indent="-514350" fontAlgn="auto">
              <a:spcBef>
                <a:spcPts val="0"/>
              </a:spcBef>
              <a:spcAft>
                <a:spcPts val="0"/>
              </a:spcAft>
              <a:buFont typeface="+mj-lt"/>
              <a:buAutoNum type="arabicPeriod"/>
              <a:defRPr/>
            </a:pPr>
            <a:r>
              <a:rPr lang="en-US" sz="2400" u="sng" kern="0" dirty="0">
                <a:solidFill>
                  <a:sysClr val="windowText" lastClr="000000"/>
                </a:solidFill>
                <a:ea typeface="+mn-ea"/>
                <a:cs typeface="+mn-cs"/>
              </a:rPr>
              <a:t>Time horizon matters</a:t>
            </a:r>
          </a:p>
          <a:p>
            <a:pPr marL="914400" lvl="1" indent="-514350" fontAlgn="auto">
              <a:spcBef>
                <a:spcPts val="0"/>
              </a:spcBef>
              <a:spcAft>
                <a:spcPts val="0"/>
              </a:spcAft>
              <a:buFont typeface="+mj-lt"/>
              <a:buAutoNum type="arabicPeriod"/>
              <a:defRPr/>
            </a:pPr>
            <a:endParaRPr lang="en-US" sz="2400" kern="0" dirty="0">
              <a:solidFill>
                <a:sysClr val="windowText" lastClr="000000"/>
              </a:solidFill>
              <a:ea typeface="+mn-ea"/>
              <a:cs typeface="+mn-cs"/>
            </a:endParaRPr>
          </a:p>
          <a:p>
            <a:pPr marL="914400" lvl="1" indent="-514350" fontAlgn="auto">
              <a:spcBef>
                <a:spcPts val="0"/>
              </a:spcBef>
              <a:spcAft>
                <a:spcPts val="0"/>
              </a:spcAft>
              <a:buFont typeface="+mj-lt"/>
              <a:buAutoNum type="arabicPeriod"/>
              <a:defRPr/>
            </a:pPr>
            <a:r>
              <a:rPr lang="en-US" sz="2400" u="sng" kern="0" dirty="0">
                <a:solidFill>
                  <a:sysClr val="windowText" lastClr="000000"/>
                </a:solidFill>
                <a:ea typeface="+mn-ea"/>
                <a:cs typeface="+mn-cs"/>
              </a:rPr>
              <a:t>Not all government securities are </a:t>
            </a:r>
            <a:r>
              <a:rPr lang="en-US" sz="2400" u="sng" kern="0" dirty="0" err="1">
                <a:solidFill>
                  <a:sysClr val="windowText" lastClr="000000"/>
                </a:solidFill>
                <a:ea typeface="+mn-ea"/>
                <a:cs typeface="+mn-cs"/>
              </a:rPr>
              <a:t>riskfree</a:t>
            </a:r>
            <a:endParaRPr lang="en-US" sz="2400" kern="0" dirty="0">
              <a:solidFill>
                <a:sysClr val="windowText" lastClr="000000"/>
              </a:solidFill>
              <a:ea typeface="+mn-ea"/>
              <a:cs typeface="+mn-cs"/>
            </a:endParaRPr>
          </a:p>
        </p:txBody>
      </p:sp>
      <p:sp>
        <p:nvSpPr>
          <p:cNvPr id="6" name="Slide Number Placeholder 4">
            <a:extLst>
              <a:ext uri="{FF2B5EF4-FFF2-40B4-BE49-F238E27FC236}">
                <a16:creationId xmlns:a16="http://schemas.microsoft.com/office/drawing/2014/main" id="{3C2CAD1A-6C03-4B61-A25F-F9B9AE7F0092}"/>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FACF144F-0A65-3644-A2FE-C721721254CE}" type="slidenum">
              <a:rPr lang="en-US" altLang="en-US" sz="1200" smtClean="0">
                <a:solidFill>
                  <a:srgbClr val="FFFFFF"/>
                </a:solidFill>
              </a:rPr>
              <a:pPr eaLnBrk="1" hangingPunct="1">
                <a:lnSpc>
                  <a:spcPct val="80000"/>
                </a:lnSpc>
              </a:pPr>
              <a:t>76</a:t>
            </a:fld>
            <a:endParaRPr lang="en-US" altLang="en-US" sz="1200">
              <a:solidFill>
                <a:srgbClr val="FFFFFF"/>
              </a:solidFill>
            </a:endParaRPr>
          </a:p>
        </p:txBody>
      </p:sp>
    </p:spTree>
    <p:extLst>
      <p:ext uri="{BB962C8B-B14F-4D97-AF65-F5344CB8AC3E}">
        <p14:creationId xmlns:p14="http://schemas.microsoft.com/office/powerpoint/2010/main" val="28066597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CE2898A-29FF-4D3A-B5C9-80C5E952DBF1}"/>
              </a:ext>
            </a:extLst>
          </p:cNvPr>
          <p:cNvSpPr>
            <a:spLocks noGrp="1" noChangeArrowheads="1"/>
          </p:cNvSpPr>
          <p:nvPr>
            <p:ph type="title"/>
          </p:nvPr>
        </p:nvSpPr>
        <p:spPr>
          <a:xfrm>
            <a:off x="612775" y="342900"/>
            <a:ext cx="8153400" cy="990600"/>
          </a:xfrm>
        </p:spPr>
        <p:txBody>
          <a:bodyPr>
            <a:normAutofit/>
          </a:bodyPr>
          <a:lstStyle/>
          <a:p>
            <a:pPr eaLnBrk="1" fontAlgn="auto" hangingPunct="1">
              <a:spcAft>
                <a:spcPts val="0"/>
              </a:spcAft>
              <a:defRPr/>
            </a:pPr>
            <a:r>
              <a:rPr lang="en-US" dirty="0">
                <a:ea typeface="+mj-ea"/>
                <a:cs typeface="+mj-cs"/>
              </a:rPr>
              <a:t>Equity Risk Premium</a:t>
            </a:r>
          </a:p>
        </p:txBody>
      </p:sp>
      <p:sp>
        <p:nvSpPr>
          <p:cNvPr id="5" name="Rectangle 3">
            <a:extLst>
              <a:ext uri="{FF2B5EF4-FFF2-40B4-BE49-F238E27FC236}">
                <a16:creationId xmlns:a16="http://schemas.microsoft.com/office/drawing/2014/main" id="{5757FF3B-4212-4A00-A18B-5B4814EB5605}"/>
              </a:ext>
            </a:extLst>
          </p:cNvPr>
          <p:cNvSpPr txBox="1">
            <a:spLocks noChangeArrowheads="1"/>
          </p:cNvSpPr>
          <p:nvPr/>
        </p:nvSpPr>
        <p:spPr>
          <a:xfrm>
            <a:off x="612775" y="1600200"/>
            <a:ext cx="8153400" cy="44958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pPr>
            <a:r>
              <a:rPr lang="en-US" altLang="en-US" sz="2000" kern="0" dirty="0">
                <a:solidFill>
                  <a:sysClr val="windowText" lastClr="000000"/>
                </a:solidFill>
                <a:ea typeface="ＭＳ Ｐゴシック" charset="-128"/>
              </a:rPr>
              <a:t>Historical premium is premium stocks historically earned over riskless securities.</a:t>
            </a:r>
          </a:p>
          <a:p>
            <a:pPr fontAlgn="auto">
              <a:spcBef>
                <a:spcPts val="0"/>
              </a:spcBef>
              <a:spcAft>
                <a:spcPts val="0"/>
              </a:spcAft>
            </a:pPr>
            <a:endParaRPr lang="en-US" altLang="en-US" sz="2000" kern="0" dirty="0">
              <a:solidFill>
                <a:sysClr val="windowText" lastClr="000000"/>
              </a:solidFill>
              <a:ea typeface="ＭＳ Ｐゴシック" charset="-128"/>
            </a:endParaRPr>
          </a:p>
          <a:p>
            <a:pPr fontAlgn="auto">
              <a:spcBef>
                <a:spcPts val="0"/>
              </a:spcBef>
              <a:spcAft>
                <a:spcPts val="0"/>
              </a:spcAft>
            </a:pPr>
            <a:r>
              <a:rPr lang="en-US" altLang="en-US" sz="2000" kern="0" dirty="0">
                <a:solidFill>
                  <a:sysClr val="windowText" lastClr="000000"/>
                </a:solidFill>
                <a:ea typeface="ＭＳ Ｐゴシック" charset="-128"/>
              </a:rPr>
              <a:t>Sensitive to </a:t>
            </a:r>
          </a:p>
          <a:p>
            <a:pPr lvl="1" fontAlgn="auto">
              <a:spcBef>
                <a:spcPts val="0"/>
              </a:spcBef>
              <a:spcAft>
                <a:spcPts val="0"/>
              </a:spcAft>
            </a:pPr>
            <a:r>
              <a:rPr lang="en-US" altLang="en-US" sz="2000" kern="0" dirty="0">
                <a:solidFill>
                  <a:sysClr val="windowText" lastClr="000000"/>
                </a:solidFill>
                <a:ea typeface="ＭＳ Ｐゴシック" charset="-128"/>
              </a:rPr>
              <a:t>How far back you go in history…</a:t>
            </a:r>
          </a:p>
          <a:p>
            <a:pPr lvl="1" fontAlgn="auto">
              <a:spcBef>
                <a:spcPts val="0"/>
              </a:spcBef>
              <a:spcAft>
                <a:spcPts val="0"/>
              </a:spcAft>
            </a:pPr>
            <a:r>
              <a:rPr lang="en-US" altLang="en-US" sz="2000" kern="0" dirty="0">
                <a:solidFill>
                  <a:sysClr val="windowText" lastClr="000000"/>
                </a:solidFill>
                <a:ea typeface="ＭＳ Ｐゴシック" charset="-128"/>
              </a:rPr>
              <a:t>Whether you use T. bill rates or T. bond rates</a:t>
            </a:r>
          </a:p>
          <a:p>
            <a:pPr lvl="1" fontAlgn="auto">
              <a:spcBef>
                <a:spcPts val="0"/>
              </a:spcBef>
              <a:spcAft>
                <a:spcPts val="0"/>
              </a:spcAft>
            </a:pPr>
            <a:r>
              <a:rPr lang="en-US" altLang="en-US" sz="2000" kern="0" dirty="0">
                <a:solidFill>
                  <a:sysClr val="windowText" lastClr="000000"/>
                </a:solidFill>
                <a:ea typeface="ＭＳ Ｐゴシック" charset="-128"/>
              </a:rPr>
              <a:t>Whether you use geometric or arithmetic averages.</a:t>
            </a:r>
          </a:p>
          <a:p>
            <a:pPr fontAlgn="auto">
              <a:spcBef>
                <a:spcPts val="0"/>
              </a:spcBef>
              <a:spcAft>
                <a:spcPts val="0"/>
              </a:spcAft>
            </a:pPr>
            <a:endParaRPr lang="en-US" altLang="en-US" sz="2000" kern="0" dirty="0">
              <a:solidFill>
                <a:sysClr val="windowText" lastClr="000000"/>
              </a:solidFill>
              <a:ea typeface="ＭＳ Ｐゴシック" charset="-128"/>
            </a:endParaRPr>
          </a:p>
          <a:p>
            <a:pPr fontAlgn="auto">
              <a:spcBef>
                <a:spcPts val="0"/>
              </a:spcBef>
              <a:spcAft>
                <a:spcPts val="0"/>
              </a:spcAft>
            </a:pPr>
            <a:r>
              <a:rPr lang="en-US" altLang="en-US" sz="2000" kern="0" dirty="0">
                <a:solidFill>
                  <a:sysClr val="windowText" lastClr="000000"/>
                </a:solidFill>
                <a:ea typeface="ＭＳ Ｐゴシック" charset="-128"/>
              </a:rPr>
              <a:t>US:</a:t>
            </a:r>
          </a:p>
          <a:p>
            <a:pPr fontAlgn="auto">
              <a:spcBef>
                <a:spcPts val="0"/>
              </a:spcBef>
              <a:spcAft>
                <a:spcPts val="0"/>
              </a:spcAft>
              <a:buFont typeface="Wingdings" charset="2"/>
              <a:buNone/>
            </a:pPr>
            <a:r>
              <a:rPr lang="en-US" altLang="en-US" sz="2000" kern="0" dirty="0">
                <a:solidFill>
                  <a:sysClr val="windowText" lastClr="000000"/>
                </a:solidFill>
                <a:ea typeface="ＭＳ Ｐゴシック" charset="-128"/>
              </a:rPr>
              <a:t>	</a:t>
            </a:r>
          </a:p>
        </p:txBody>
      </p:sp>
      <p:sp>
        <p:nvSpPr>
          <p:cNvPr id="6" name="Slide Number Placeholder 4">
            <a:extLst>
              <a:ext uri="{FF2B5EF4-FFF2-40B4-BE49-F238E27FC236}">
                <a16:creationId xmlns:a16="http://schemas.microsoft.com/office/drawing/2014/main" id="{F591837A-89DD-4409-A0B6-7EAE670F6683}"/>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949B31D2-2FD9-454F-867F-7F9E82A13E43}" type="slidenum">
              <a:rPr lang="en-US" altLang="en-US" sz="1200" smtClean="0">
                <a:solidFill>
                  <a:srgbClr val="FFFFFF"/>
                </a:solidFill>
              </a:rPr>
              <a:pPr eaLnBrk="1" hangingPunct="1">
                <a:lnSpc>
                  <a:spcPct val="80000"/>
                </a:lnSpc>
              </a:pPr>
              <a:t>77</a:t>
            </a:fld>
            <a:endParaRPr lang="en-US" altLang="en-US" sz="1200">
              <a:solidFill>
                <a:srgbClr val="FFFFFF"/>
              </a:solidFill>
            </a:endParaRPr>
          </a:p>
        </p:txBody>
      </p:sp>
      <p:pic>
        <p:nvPicPr>
          <p:cNvPr id="7" name="Picture 3">
            <a:extLst>
              <a:ext uri="{FF2B5EF4-FFF2-40B4-BE49-F238E27FC236}">
                <a16:creationId xmlns:a16="http://schemas.microsoft.com/office/drawing/2014/main" id="{3452D0E0-6DB9-4D78-BAF2-2A0D2ADA4C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4114800"/>
            <a:ext cx="722127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68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8DC40C-AD86-43DC-8345-7DD405336C0B}"/>
              </a:ext>
            </a:extLst>
          </p:cNvPr>
          <p:cNvSpPr>
            <a:spLocks noGrp="1" noChangeArrowheads="1"/>
          </p:cNvSpPr>
          <p:nvPr>
            <p:ph type="title"/>
          </p:nvPr>
        </p:nvSpPr>
        <p:spPr>
          <a:xfrm>
            <a:off x="612775" y="330445"/>
            <a:ext cx="8153400" cy="990600"/>
          </a:xfrm>
        </p:spPr>
        <p:txBody>
          <a:bodyPr>
            <a:normAutofit fontScale="90000"/>
          </a:bodyPr>
          <a:lstStyle/>
          <a:p>
            <a:pPr eaLnBrk="1" hangingPunct="1"/>
            <a:r>
              <a:rPr lang="en-US" altLang="en-US" dirty="0">
                <a:ea typeface="ＭＳ Ｐゴシック" charset="-128"/>
              </a:rPr>
              <a:t>The perils of trusting the past…….</a:t>
            </a:r>
          </a:p>
        </p:txBody>
      </p:sp>
      <p:sp>
        <p:nvSpPr>
          <p:cNvPr id="5" name="Rectangle 3">
            <a:extLst>
              <a:ext uri="{FF2B5EF4-FFF2-40B4-BE49-F238E27FC236}">
                <a16:creationId xmlns:a16="http://schemas.microsoft.com/office/drawing/2014/main" id="{CDDA4B31-874B-4C9D-BE48-718431122A24}"/>
              </a:ext>
            </a:extLst>
          </p:cNvPr>
          <p:cNvSpPr txBox="1">
            <a:spLocks noChangeArrowheads="1"/>
          </p:cNvSpPr>
          <p:nvPr/>
        </p:nvSpPr>
        <p:spPr>
          <a:xfrm>
            <a:off x="612775" y="1600200"/>
            <a:ext cx="8153400" cy="4495800"/>
          </a:xfrm>
          <a:prstGeom prst="rect">
            <a:avLst/>
          </a:prstGeom>
        </p:spPr>
        <p:txBody>
          <a:bodyPr>
            <a:normAutofit fontScale="92500" lnSpcReduction="10000"/>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lnSpc>
                <a:spcPct val="80000"/>
              </a:lnSpc>
              <a:spcBef>
                <a:spcPts val="0"/>
              </a:spcBef>
              <a:spcAft>
                <a:spcPts val="0"/>
              </a:spcAft>
            </a:pPr>
            <a:r>
              <a:rPr lang="en-US" altLang="en-US" sz="3200" u="sng" kern="0" dirty="0">
                <a:solidFill>
                  <a:sysClr val="windowText" lastClr="000000"/>
                </a:solidFill>
                <a:ea typeface="ＭＳ Ｐゴシック" charset="-128"/>
              </a:rPr>
              <a:t>Noisy estimates</a:t>
            </a:r>
            <a:r>
              <a:rPr lang="en-US" altLang="en-US" sz="3200" kern="0" dirty="0">
                <a:solidFill>
                  <a:sysClr val="windowText" lastClr="000000"/>
                </a:solidFill>
                <a:ea typeface="ＭＳ Ｐゴシック" charset="-128"/>
              </a:rPr>
              <a:t>: </a:t>
            </a:r>
          </a:p>
          <a:p>
            <a:pPr lvl="1" fontAlgn="auto">
              <a:lnSpc>
                <a:spcPct val="80000"/>
              </a:lnSpc>
              <a:spcBef>
                <a:spcPts val="0"/>
              </a:spcBef>
              <a:spcAft>
                <a:spcPts val="0"/>
              </a:spcAft>
            </a:pPr>
            <a:r>
              <a:rPr lang="en-US" altLang="en-US" sz="3000" kern="0" dirty="0">
                <a:solidFill>
                  <a:sysClr val="windowText" lastClr="000000"/>
                </a:solidFill>
                <a:ea typeface="ＭＳ Ｐゴシック" charset="-128"/>
              </a:rPr>
              <a:t>Substantial standard error</a:t>
            </a:r>
          </a:p>
          <a:p>
            <a:pPr lvl="1" fontAlgn="auto">
              <a:lnSpc>
                <a:spcPct val="80000"/>
              </a:lnSpc>
              <a:spcBef>
                <a:spcPts val="0"/>
              </a:spcBef>
              <a:spcAft>
                <a:spcPts val="0"/>
              </a:spcAft>
            </a:pPr>
            <a:endParaRPr lang="en-US" altLang="en-US" sz="3000"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sz="3000" kern="0" dirty="0">
                <a:solidFill>
                  <a:sysClr val="windowText" lastClr="000000"/>
                </a:solidFill>
                <a:ea typeface="ＭＳ Ｐゴシック" charset="-128"/>
              </a:rPr>
              <a:t>Go back to 1928 (80 years of history) and assume a standard deviation of 20% in annual stock returns, standard error of greater than 2%:  </a:t>
            </a:r>
          </a:p>
          <a:p>
            <a:pPr algn="ctr" fontAlgn="auto">
              <a:lnSpc>
                <a:spcPct val="80000"/>
              </a:lnSpc>
              <a:spcBef>
                <a:spcPts val="0"/>
              </a:spcBef>
              <a:spcAft>
                <a:spcPts val="0"/>
              </a:spcAft>
              <a:buFont typeface="Wingdings" charset="2"/>
              <a:buNone/>
            </a:pPr>
            <a:endParaRPr lang="en-US" altLang="en-US" sz="3200" kern="0" dirty="0">
              <a:solidFill>
                <a:sysClr val="windowText" lastClr="000000"/>
              </a:solidFill>
              <a:ea typeface="ＭＳ Ｐゴシック" charset="-128"/>
            </a:endParaRPr>
          </a:p>
          <a:p>
            <a:pPr algn="ctr" fontAlgn="auto">
              <a:lnSpc>
                <a:spcPct val="80000"/>
              </a:lnSpc>
              <a:spcBef>
                <a:spcPts val="0"/>
              </a:spcBef>
              <a:spcAft>
                <a:spcPts val="0"/>
              </a:spcAft>
              <a:buFont typeface="Wingdings" charset="2"/>
              <a:buNone/>
            </a:pPr>
            <a:r>
              <a:rPr lang="en-US" altLang="en-US" sz="3200" kern="0" dirty="0">
                <a:solidFill>
                  <a:sysClr val="windowText" lastClr="000000"/>
                </a:solidFill>
                <a:ea typeface="ＭＳ Ｐゴシック" charset="-128"/>
              </a:rPr>
              <a:t>Standard Error in Premium = 20%/√80 = 2.26%</a:t>
            </a:r>
          </a:p>
          <a:p>
            <a:pPr fontAlgn="auto">
              <a:lnSpc>
                <a:spcPct val="80000"/>
              </a:lnSpc>
              <a:spcBef>
                <a:spcPts val="0"/>
              </a:spcBef>
              <a:spcAft>
                <a:spcPts val="0"/>
              </a:spcAft>
            </a:pPr>
            <a:endParaRPr lang="en-US" altLang="en-US" sz="3200" u="sng" kern="0" dirty="0">
              <a:solidFill>
                <a:sysClr val="windowText" lastClr="000000"/>
              </a:solidFill>
              <a:ea typeface="ＭＳ Ｐゴシック" charset="-128"/>
            </a:endParaRPr>
          </a:p>
          <a:p>
            <a:pPr fontAlgn="auto">
              <a:lnSpc>
                <a:spcPct val="80000"/>
              </a:lnSpc>
              <a:spcBef>
                <a:spcPts val="0"/>
              </a:spcBef>
              <a:spcAft>
                <a:spcPts val="0"/>
              </a:spcAft>
            </a:pPr>
            <a:r>
              <a:rPr lang="en-US" altLang="en-US" sz="3200" u="sng" kern="0" dirty="0">
                <a:solidFill>
                  <a:sysClr val="windowText" lastClr="000000"/>
                </a:solidFill>
                <a:ea typeface="ＭＳ Ｐゴシック" charset="-128"/>
              </a:rPr>
              <a:t>Survivorship Bias</a:t>
            </a:r>
            <a:r>
              <a:rPr lang="en-US" altLang="en-US" sz="3200" kern="0" dirty="0">
                <a:solidFill>
                  <a:sysClr val="windowText" lastClr="000000"/>
                </a:solidFill>
                <a:ea typeface="ＭＳ Ｐゴシック" charset="-128"/>
              </a:rPr>
              <a:t>: Historical data from the U.S. equity markets over the twentieth century creates sampling bias. </a:t>
            </a:r>
          </a:p>
        </p:txBody>
      </p:sp>
      <p:sp>
        <p:nvSpPr>
          <p:cNvPr id="6" name="Slide Number Placeholder 4">
            <a:extLst>
              <a:ext uri="{FF2B5EF4-FFF2-40B4-BE49-F238E27FC236}">
                <a16:creationId xmlns:a16="http://schemas.microsoft.com/office/drawing/2014/main" id="{509007DC-6202-4C92-86FA-C0B1E50B8130}"/>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806722A5-FBFE-0447-971E-C1CC64FF91BD}" type="slidenum">
              <a:rPr lang="en-US" altLang="en-US" sz="1200" smtClean="0">
                <a:solidFill>
                  <a:srgbClr val="FFFFFF"/>
                </a:solidFill>
              </a:rPr>
              <a:pPr eaLnBrk="1" hangingPunct="1">
                <a:lnSpc>
                  <a:spcPct val="80000"/>
                </a:lnSpc>
              </a:pPr>
              <a:t>78</a:t>
            </a:fld>
            <a:endParaRPr lang="en-US" altLang="en-US" sz="1200">
              <a:solidFill>
                <a:srgbClr val="FFFFFF"/>
              </a:solidFill>
            </a:endParaRPr>
          </a:p>
        </p:txBody>
      </p:sp>
    </p:spTree>
    <p:extLst>
      <p:ext uri="{BB962C8B-B14F-4D97-AF65-F5344CB8AC3E}">
        <p14:creationId xmlns:p14="http://schemas.microsoft.com/office/powerpoint/2010/main" val="2598243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dirty="0"/>
              <a:t>Historical Beta</a:t>
            </a:r>
          </a:p>
          <a:p>
            <a:pPr>
              <a:lnSpc>
                <a:spcPct val="120000"/>
              </a:lnSpc>
            </a:pPr>
            <a:endParaRPr lang="en-US" dirty="0"/>
          </a:p>
          <a:p>
            <a:pPr>
              <a:lnSpc>
                <a:spcPct val="120000"/>
              </a:lnSpc>
            </a:pPr>
            <a:r>
              <a:rPr lang="en-US" dirty="0"/>
              <a:t>Bottom-Up Beta</a:t>
            </a:r>
          </a:p>
          <a:p>
            <a:pPr>
              <a:lnSpc>
                <a:spcPct val="120000"/>
              </a:lnSpc>
            </a:pPr>
            <a:endParaRPr lang="en-US" dirty="0"/>
          </a:p>
          <a:p>
            <a:pPr>
              <a:lnSpc>
                <a:spcPct val="120000"/>
              </a:lnSpc>
            </a:pPr>
            <a:r>
              <a:rPr lang="en-US" dirty="0"/>
              <a:t>Accounting Beta</a:t>
            </a:r>
          </a:p>
        </p:txBody>
      </p:sp>
      <p:sp>
        <p:nvSpPr>
          <p:cNvPr id="3" name="Title 2"/>
          <p:cNvSpPr>
            <a:spLocks noGrp="1"/>
          </p:cNvSpPr>
          <p:nvPr>
            <p:ph type="title"/>
          </p:nvPr>
        </p:nvSpPr>
        <p:spPr>
          <a:xfrm>
            <a:off x="457200" y="160337"/>
            <a:ext cx="8229600" cy="1143000"/>
          </a:xfrm>
        </p:spPr>
        <p:txBody>
          <a:bodyPr>
            <a:normAutofit/>
          </a:bodyPr>
          <a:lstStyle/>
          <a:p>
            <a:pPr algn="ctr"/>
            <a:r>
              <a:rPr lang="en-US" sz="4000" dirty="0"/>
              <a:t>Beta Strategies</a:t>
            </a:r>
          </a:p>
        </p:txBody>
      </p:sp>
    </p:spTree>
    <p:extLst>
      <p:ext uri="{BB962C8B-B14F-4D97-AF65-F5344CB8AC3E}">
        <p14:creationId xmlns:p14="http://schemas.microsoft.com/office/powerpoint/2010/main" val="319817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CDDBE8D-39D9-44FD-8C77-E3958D25403D}"/>
              </a:ext>
            </a:extLst>
          </p:cNvPr>
          <p:cNvSpPr>
            <a:spLocks noGrp="1" noChangeArrowheads="1"/>
          </p:cNvSpPr>
          <p:nvPr>
            <p:ph type="title"/>
          </p:nvPr>
        </p:nvSpPr>
        <p:spPr>
          <a:xfrm>
            <a:off x="612775" y="228600"/>
            <a:ext cx="8153400" cy="990600"/>
          </a:xfrm>
        </p:spPr>
        <p:txBody>
          <a:bodyPr/>
          <a:lstStyle/>
          <a:p>
            <a:pPr eaLnBrk="1" hangingPunct="1"/>
            <a:r>
              <a:rPr lang="en-US" altLang="en-US">
                <a:ea typeface="ＭＳ Ｐゴシック" charset="-128"/>
              </a:rPr>
              <a:t>Generic DCF Valuation Model</a:t>
            </a:r>
          </a:p>
        </p:txBody>
      </p:sp>
      <p:pic>
        <p:nvPicPr>
          <p:cNvPr id="9" name="Picture 4">
            <a:extLst>
              <a:ext uri="{FF2B5EF4-FFF2-40B4-BE49-F238E27FC236}">
                <a16:creationId xmlns:a16="http://schemas.microsoft.com/office/drawing/2014/main" id="{A869EEB1-46C1-4342-8271-E4750E322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8" r="-2448"/>
          <a:stretch>
            <a:fillRect/>
          </a:stretch>
        </p:blipFill>
        <p:spPr>
          <a:xfrm>
            <a:off x="612775" y="1600200"/>
            <a:ext cx="8153400" cy="4495800"/>
          </a:xfrm>
          <a:prstGeom prst="rect">
            <a:avLst/>
          </a:prstGeom>
        </p:spPr>
      </p:pic>
      <p:sp>
        <p:nvSpPr>
          <p:cNvPr id="11" name="Slide Number Placeholder 4">
            <a:extLst>
              <a:ext uri="{FF2B5EF4-FFF2-40B4-BE49-F238E27FC236}">
                <a16:creationId xmlns:a16="http://schemas.microsoft.com/office/drawing/2014/main" id="{40949126-0D03-4594-AADE-5BC339AA3EC0}"/>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280CA4F4-06DA-884E-84F3-C5E0590758D3}" type="slidenum">
              <a:rPr lang="en-US" altLang="en-US" sz="1200" smtClean="0">
                <a:solidFill>
                  <a:srgbClr val="FFFFFF"/>
                </a:solidFill>
              </a:rPr>
              <a:pPr eaLnBrk="1" hangingPunct="1">
                <a:lnSpc>
                  <a:spcPct val="80000"/>
                </a:lnSpc>
              </a:pPr>
              <a:t>8</a:t>
            </a:fld>
            <a:endParaRPr lang="en-US" altLang="en-US" sz="1200">
              <a:solidFill>
                <a:srgbClr val="FFFFFF"/>
              </a:solidFill>
            </a:endParaRPr>
          </a:p>
        </p:txBody>
      </p:sp>
    </p:spTree>
    <p:extLst>
      <p:ext uri="{BB962C8B-B14F-4D97-AF65-F5344CB8AC3E}">
        <p14:creationId xmlns:p14="http://schemas.microsoft.com/office/powerpoint/2010/main" val="19923342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Historical Beta</a:t>
            </a:r>
          </a:p>
        </p:txBody>
      </p:sp>
    </p:spTree>
    <p:extLst>
      <p:ext uri="{BB962C8B-B14F-4D97-AF65-F5344CB8AC3E}">
        <p14:creationId xmlns:p14="http://schemas.microsoft.com/office/powerpoint/2010/main" val="1990847790"/>
      </p:ext>
    </p:extLst>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600200"/>
            <a:ext cx="8686799" cy="4898335"/>
          </a:xfrm>
        </p:spPr>
        <p:txBody>
          <a:bodyPr>
            <a:normAutofit fontScale="92500" lnSpcReduction="10000"/>
          </a:bodyPr>
          <a:lstStyle/>
          <a:p>
            <a:pPr>
              <a:lnSpc>
                <a:spcPct val="120000"/>
              </a:lnSpc>
            </a:pPr>
            <a:r>
              <a:rPr lang="en-US" sz="1800" dirty="0"/>
              <a:t>Standard procedure for betas regress stock returns (</a:t>
            </a:r>
            <a:r>
              <a:rPr lang="en-US" sz="1800" dirty="0" err="1"/>
              <a:t>R</a:t>
            </a:r>
            <a:r>
              <a:rPr lang="en-US" sz="1800" baseline="-25000" dirty="0" err="1"/>
              <a:t>j</a:t>
            </a:r>
            <a:r>
              <a:rPr lang="en-US" sz="1800" dirty="0"/>
              <a:t>) against market returns (R</a:t>
            </a:r>
            <a:r>
              <a:rPr lang="en-US" sz="1800" baseline="-25000" dirty="0"/>
              <a:t>m</a:t>
            </a:r>
            <a:r>
              <a:rPr lang="en-US" sz="1800" dirty="0"/>
              <a:t>):</a:t>
            </a:r>
          </a:p>
          <a:p>
            <a:pPr>
              <a:lnSpc>
                <a:spcPct val="120000"/>
              </a:lnSpc>
            </a:pPr>
            <a:endParaRPr lang="en-US" sz="1800" dirty="0"/>
          </a:p>
          <a:p>
            <a:pPr>
              <a:lnSpc>
                <a:spcPct val="120000"/>
              </a:lnSpc>
            </a:pPr>
            <a:endParaRPr lang="en-US" sz="1800" dirty="0"/>
          </a:p>
          <a:p>
            <a:pPr marL="800100" lvl="2" indent="0">
              <a:lnSpc>
                <a:spcPct val="120000"/>
              </a:lnSpc>
              <a:buNone/>
            </a:pPr>
            <a:r>
              <a:rPr lang="en-US" sz="1200" dirty="0"/>
              <a:t>where a is the intercept and b is the slope of the regression.</a:t>
            </a:r>
          </a:p>
          <a:p>
            <a:pPr>
              <a:lnSpc>
                <a:spcPct val="120000"/>
              </a:lnSpc>
            </a:pPr>
            <a:r>
              <a:rPr lang="en-US" sz="1800" dirty="0"/>
              <a:t>The slope of the regression corresponds to the beta</a:t>
            </a:r>
          </a:p>
          <a:p>
            <a:pPr>
              <a:lnSpc>
                <a:spcPct val="120000"/>
              </a:lnSpc>
            </a:pPr>
            <a:endParaRPr lang="en-US" sz="1800" dirty="0"/>
          </a:p>
          <a:p>
            <a:pPr>
              <a:lnSpc>
                <a:spcPct val="120000"/>
              </a:lnSpc>
            </a:pPr>
            <a:r>
              <a:rPr lang="en-US" sz="1800" dirty="0"/>
              <a:t>Measures:</a:t>
            </a:r>
          </a:p>
          <a:p>
            <a:pPr lvl="1">
              <a:lnSpc>
                <a:spcPct val="120000"/>
              </a:lnSpc>
            </a:pPr>
            <a:r>
              <a:rPr lang="en-US" sz="1600" dirty="0"/>
              <a:t>Beta</a:t>
            </a:r>
          </a:p>
          <a:p>
            <a:pPr lvl="1">
              <a:lnSpc>
                <a:spcPct val="120000"/>
              </a:lnSpc>
            </a:pPr>
            <a:r>
              <a:rPr lang="en-US" sz="1600" dirty="0"/>
              <a:t>Alpha</a:t>
            </a:r>
          </a:p>
          <a:p>
            <a:pPr lvl="1">
              <a:lnSpc>
                <a:spcPct val="120000"/>
              </a:lnSpc>
            </a:pPr>
            <a:r>
              <a:rPr lang="en-US" sz="1600" dirty="0"/>
              <a:t>R</a:t>
            </a:r>
            <a:r>
              <a:rPr lang="en-US" sz="1600" baseline="30000" dirty="0"/>
              <a:t>2</a:t>
            </a:r>
          </a:p>
          <a:p>
            <a:pPr lvl="1">
              <a:lnSpc>
                <a:spcPct val="120000"/>
              </a:lnSpc>
            </a:pPr>
            <a:r>
              <a:rPr lang="en-US" sz="1600" dirty="0"/>
              <a:t>Other, e.g., standard error</a:t>
            </a:r>
          </a:p>
          <a:p>
            <a:pPr>
              <a:lnSpc>
                <a:spcPct val="120000"/>
              </a:lnSpc>
            </a:pPr>
            <a:endParaRPr lang="en-US" sz="1800" dirty="0"/>
          </a:p>
          <a:p>
            <a:pPr>
              <a:lnSpc>
                <a:spcPct val="120000"/>
              </a:lnSpc>
            </a:pPr>
            <a:r>
              <a:rPr lang="en-US" sz="1800" dirty="0"/>
              <a:t>This beta has three problems:</a:t>
            </a:r>
          </a:p>
          <a:p>
            <a:pPr lvl="1">
              <a:lnSpc>
                <a:spcPct val="120000"/>
              </a:lnSpc>
            </a:pPr>
            <a:r>
              <a:rPr lang="en-US" sz="1600" dirty="0"/>
              <a:t>It has high standard error</a:t>
            </a:r>
          </a:p>
          <a:p>
            <a:pPr lvl="1">
              <a:lnSpc>
                <a:spcPct val="120000"/>
              </a:lnSpc>
            </a:pPr>
            <a:r>
              <a:rPr lang="en-US" sz="1600" dirty="0"/>
              <a:t>It reflects the firm’s business mix over the period of the regression, not the current mix</a:t>
            </a:r>
          </a:p>
          <a:p>
            <a:pPr lvl="1">
              <a:lnSpc>
                <a:spcPct val="120000"/>
              </a:lnSpc>
            </a:pPr>
            <a:r>
              <a:rPr lang="en-US" sz="1600" dirty="0"/>
              <a:t>It reflects the firm’s average financial leverage over the period rather than the current leverage.</a:t>
            </a:r>
          </a:p>
        </p:txBody>
      </p:sp>
      <p:sp>
        <p:nvSpPr>
          <p:cNvPr id="3" name="Title 2"/>
          <p:cNvSpPr>
            <a:spLocks noGrp="1"/>
          </p:cNvSpPr>
          <p:nvPr>
            <p:ph type="title"/>
          </p:nvPr>
        </p:nvSpPr>
        <p:spPr>
          <a:xfrm>
            <a:off x="457199" y="152400"/>
            <a:ext cx="8229600" cy="1143000"/>
          </a:xfrm>
        </p:spPr>
        <p:txBody>
          <a:bodyPr>
            <a:normAutofit/>
          </a:bodyPr>
          <a:lstStyle/>
          <a:p>
            <a:pPr algn="ctr"/>
            <a:r>
              <a:rPr lang="en-US" sz="4000" dirty="0"/>
              <a:t>Estimating Beta</a:t>
            </a:r>
          </a:p>
        </p:txBody>
      </p:sp>
      <p:graphicFrame>
        <p:nvGraphicFramePr>
          <p:cNvPr id="4" name="Object 3"/>
          <p:cNvGraphicFramePr>
            <a:graphicFrameLocks noChangeAspect="1"/>
          </p:cNvGraphicFramePr>
          <p:nvPr>
            <p:extLst>
              <p:ext uri="{D42A27DB-BD31-4B8C-83A1-F6EECF244321}">
                <p14:modId xmlns:p14="http://schemas.microsoft.com/office/powerpoint/2010/main" val="163103961"/>
              </p:ext>
            </p:extLst>
          </p:nvPr>
        </p:nvGraphicFramePr>
        <p:xfrm>
          <a:off x="1600200" y="1905000"/>
          <a:ext cx="2286000" cy="648269"/>
        </p:xfrm>
        <a:graphic>
          <a:graphicData uri="http://schemas.openxmlformats.org/presentationml/2006/ole">
            <mc:AlternateContent xmlns:mc="http://schemas.openxmlformats.org/markup-compatibility/2006">
              <mc:Choice xmlns:v="urn:schemas-microsoft-com:vml" Requires="v">
                <p:oleObj name="Equation" r:id="rId2" imgW="850680" imgH="241200" progId="Equation.DSMT4">
                  <p:embed/>
                </p:oleObj>
              </mc:Choice>
              <mc:Fallback>
                <p:oleObj name="Equation" r:id="rId2" imgW="850680" imgH="241200" progId="Equation.DSMT4">
                  <p:embed/>
                  <p:pic>
                    <p:nvPicPr>
                      <p:cNvPr id="4" name="Object 3"/>
                      <p:cNvPicPr/>
                      <p:nvPr/>
                    </p:nvPicPr>
                    <p:blipFill>
                      <a:blip r:embed="rId3"/>
                      <a:stretch>
                        <a:fillRect/>
                      </a:stretch>
                    </p:blipFill>
                    <p:spPr>
                      <a:xfrm>
                        <a:off x="1600200" y="1905000"/>
                        <a:ext cx="2286000" cy="648269"/>
                      </a:xfrm>
                      <a:prstGeom prst="rect">
                        <a:avLst/>
                      </a:prstGeom>
                    </p:spPr>
                  </p:pic>
                </p:oleObj>
              </mc:Fallback>
            </mc:AlternateContent>
          </a:graphicData>
        </a:graphic>
      </p:graphicFrame>
    </p:spTree>
    <p:extLst>
      <p:ext uri="{BB962C8B-B14F-4D97-AF65-F5344CB8AC3E}">
        <p14:creationId xmlns:p14="http://schemas.microsoft.com/office/powerpoint/2010/main" val="18718778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dirty="0"/>
              <a:t>Parameters</a:t>
            </a:r>
          </a:p>
          <a:p>
            <a:pPr lvl="1">
              <a:lnSpc>
                <a:spcPct val="120000"/>
              </a:lnSpc>
            </a:pPr>
            <a:r>
              <a:rPr lang="en-US" dirty="0"/>
              <a:t>Time period</a:t>
            </a:r>
          </a:p>
          <a:p>
            <a:pPr lvl="1">
              <a:lnSpc>
                <a:spcPct val="120000"/>
              </a:lnSpc>
            </a:pPr>
            <a:endParaRPr lang="en-US" dirty="0"/>
          </a:p>
          <a:p>
            <a:pPr lvl="1">
              <a:lnSpc>
                <a:spcPct val="120000"/>
              </a:lnSpc>
            </a:pPr>
            <a:r>
              <a:rPr lang="en-US" dirty="0"/>
              <a:t>Return Interval</a:t>
            </a:r>
          </a:p>
          <a:p>
            <a:pPr lvl="1">
              <a:lnSpc>
                <a:spcPct val="120000"/>
              </a:lnSpc>
            </a:pPr>
            <a:endParaRPr lang="en-US" dirty="0"/>
          </a:p>
          <a:p>
            <a:pPr lvl="1">
              <a:lnSpc>
                <a:spcPct val="120000"/>
              </a:lnSpc>
            </a:pPr>
            <a:r>
              <a:rPr lang="en-US" dirty="0"/>
              <a:t>Market Index</a:t>
            </a:r>
          </a:p>
        </p:txBody>
      </p:sp>
      <p:sp>
        <p:nvSpPr>
          <p:cNvPr id="3" name="Title 2"/>
          <p:cNvSpPr>
            <a:spLocks noGrp="1"/>
          </p:cNvSpPr>
          <p:nvPr>
            <p:ph type="title"/>
          </p:nvPr>
        </p:nvSpPr>
        <p:spPr>
          <a:xfrm>
            <a:off x="457200" y="228600"/>
            <a:ext cx="8229600" cy="1143000"/>
          </a:xfrm>
        </p:spPr>
        <p:txBody>
          <a:bodyPr>
            <a:normAutofit/>
          </a:bodyPr>
          <a:lstStyle/>
          <a:p>
            <a:pPr algn="ctr"/>
            <a:r>
              <a:rPr lang="en-US" sz="4000" dirty="0"/>
              <a:t>Estimating Beta</a:t>
            </a:r>
          </a:p>
        </p:txBody>
      </p:sp>
    </p:spTree>
    <p:extLst>
      <p:ext uri="{BB962C8B-B14F-4D97-AF65-F5344CB8AC3E}">
        <p14:creationId xmlns:p14="http://schemas.microsoft.com/office/powerpoint/2010/main" val="41617968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fontScale="92500"/>
          </a:bodyPr>
          <a:lstStyle/>
          <a:p>
            <a:pPr>
              <a:lnSpc>
                <a:spcPct val="120000"/>
              </a:lnSpc>
            </a:pPr>
            <a:r>
              <a:rPr lang="en-US" sz="1800" dirty="0"/>
              <a:t>Modify the regression beta by</a:t>
            </a:r>
          </a:p>
          <a:p>
            <a:pPr lvl="1">
              <a:lnSpc>
                <a:spcPct val="120000"/>
              </a:lnSpc>
            </a:pPr>
            <a:r>
              <a:rPr lang="en-US" sz="1800" dirty="0"/>
              <a:t>Changing the index used to estimate the beta</a:t>
            </a:r>
          </a:p>
          <a:p>
            <a:pPr lvl="1">
              <a:lnSpc>
                <a:spcPct val="120000"/>
              </a:lnSpc>
            </a:pPr>
            <a:r>
              <a:rPr lang="en-US" sz="1800" dirty="0"/>
              <a:t>Adjusting the regression beta estimate with fundamentals of the company</a:t>
            </a:r>
          </a:p>
          <a:p>
            <a:pPr lvl="1">
              <a:lnSpc>
                <a:spcPct val="120000"/>
              </a:lnSpc>
            </a:pPr>
            <a:endParaRPr lang="en-US" sz="1400" dirty="0"/>
          </a:p>
          <a:p>
            <a:pPr>
              <a:lnSpc>
                <a:spcPct val="120000"/>
              </a:lnSpc>
            </a:pPr>
            <a:r>
              <a:rPr lang="en-US" sz="1800" dirty="0"/>
              <a:t>Estimate the beta for the firm using </a:t>
            </a:r>
          </a:p>
          <a:p>
            <a:pPr lvl="1">
              <a:lnSpc>
                <a:spcPct val="120000"/>
              </a:lnSpc>
            </a:pPr>
            <a:r>
              <a:rPr lang="en-US" sz="1800" dirty="0"/>
              <a:t>The standard deviation of prices instead of a regression against an index</a:t>
            </a:r>
          </a:p>
          <a:p>
            <a:pPr lvl="1">
              <a:lnSpc>
                <a:spcPct val="120000"/>
              </a:lnSpc>
            </a:pPr>
            <a:r>
              <a:rPr lang="en-US" sz="1800" dirty="0"/>
              <a:t>Accounting earnings or revenues, which are less noisy than market prices.</a:t>
            </a:r>
          </a:p>
          <a:p>
            <a:pPr lvl="1">
              <a:lnSpc>
                <a:spcPct val="120000"/>
              </a:lnSpc>
            </a:pPr>
            <a:endParaRPr lang="en-US" sz="1400" dirty="0"/>
          </a:p>
          <a:p>
            <a:pPr>
              <a:lnSpc>
                <a:spcPct val="120000"/>
              </a:lnSpc>
            </a:pPr>
            <a:r>
              <a:rPr lang="en-US" sz="1800" dirty="0"/>
              <a:t>Estimate the beta for the firm from the bottom up without employing the regression technique. This will require</a:t>
            </a:r>
          </a:p>
          <a:p>
            <a:pPr lvl="1">
              <a:lnSpc>
                <a:spcPct val="120000"/>
              </a:lnSpc>
            </a:pPr>
            <a:r>
              <a:rPr lang="en-US" sz="1800" dirty="0"/>
              <a:t>Understanding the business mix of the firm</a:t>
            </a:r>
          </a:p>
          <a:p>
            <a:pPr lvl="1">
              <a:lnSpc>
                <a:spcPct val="120000"/>
              </a:lnSpc>
            </a:pPr>
            <a:r>
              <a:rPr lang="en-US" sz="1800" dirty="0"/>
              <a:t>Estimating the financial leverage of the firm</a:t>
            </a:r>
          </a:p>
          <a:p>
            <a:pPr lvl="1">
              <a:lnSpc>
                <a:spcPct val="120000"/>
              </a:lnSpc>
            </a:pPr>
            <a:endParaRPr lang="en-US" sz="1400" dirty="0"/>
          </a:p>
          <a:p>
            <a:pPr>
              <a:lnSpc>
                <a:spcPct val="120000"/>
              </a:lnSpc>
            </a:pPr>
            <a:r>
              <a:rPr lang="en-US" sz="1800" dirty="0"/>
              <a:t>Use an alternative measure of market risk not based upon a regression.</a:t>
            </a:r>
          </a:p>
        </p:txBody>
      </p:sp>
      <p:sp>
        <p:nvSpPr>
          <p:cNvPr id="3" name="Title 2"/>
          <p:cNvSpPr>
            <a:spLocks noGrp="1"/>
          </p:cNvSpPr>
          <p:nvPr>
            <p:ph type="title"/>
          </p:nvPr>
        </p:nvSpPr>
        <p:spPr>
          <a:xfrm>
            <a:off x="457200" y="228600"/>
            <a:ext cx="8229600" cy="1143000"/>
          </a:xfrm>
        </p:spPr>
        <p:txBody>
          <a:bodyPr>
            <a:noAutofit/>
          </a:bodyPr>
          <a:lstStyle/>
          <a:p>
            <a:pPr algn="ctr"/>
            <a:r>
              <a:rPr lang="en-US" sz="4000" dirty="0"/>
              <a:t>Solutions to the </a:t>
            </a:r>
            <a:br>
              <a:rPr lang="en-US" sz="4000" dirty="0"/>
            </a:br>
            <a:r>
              <a:rPr lang="en-US" sz="4000" dirty="0"/>
              <a:t>Regression Beta Problem</a:t>
            </a:r>
          </a:p>
        </p:txBody>
      </p:sp>
    </p:spTree>
    <p:extLst>
      <p:ext uri="{BB962C8B-B14F-4D97-AF65-F5344CB8AC3E}">
        <p14:creationId xmlns:p14="http://schemas.microsoft.com/office/powerpoint/2010/main" val="28220975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Bottom-Up Beta</a:t>
            </a:r>
          </a:p>
        </p:txBody>
      </p:sp>
    </p:spTree>
    <p:extLst>
      <p:ext uri="{BB962C8B-B14F-4D97-AF65-F5344CB8AC3E}">
        <p14:creationId xmlns:p14="http://schemas.microsoft.com/office/powerpoint/2010/main" val="740779721"/>
      </p:ext>
    </p:extLst>
  </p:cSld>
  <p:clrMapOvr>
    <a:masterClrMapping/>
  </p:clrMapOvr>
  <p:transition spd="med">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a:bodyPr>
          <a:lstStyle/>
          <a:p>
            <a:pPr lvl="1">
              <a:lnSpc>
                <a:spcPct val="120000"/>
              </a:lnSpc>
            </a:pPr>
            <a:endParaRPr lang="en-US" dirty="0"/>
          </a:p>
          <a:p>
            <a:pPr marL="0" indent="0" algn="ctr">
              <a:lnSpc>
                <a:spcPct val="120000"/>
              </a:lnSpc>
              <a:buNone/>
            </a:pPr>
            <a:r>
              <a:rPr lang="en-US" dirty="0"/>
              <a:t>Business/Fundamental Beta (</a:t>
            </a:r>
            <a:r>
              <a:rPr lang="en-US" dirty="0" err="1">
                <a:latin typeface="Symbol" panose="05050102010706020507" pitchFamily="18" charset="2"/>
              </a:rPr>
              <a:t>b</a:t>
            </a:r>
            <a:r>
              <a:rPr lang="en-US" baseline="-25000" dirty="0" err="1"/>
              <a:t>F</a:t>
            </a:r>
            <a:r>
              <a:rPr lang="en-US" dirty="0"/>
              <a:t>)</a:t>
            </a:r>
          </a:p>
          <a:p>
            <a:pPr marL="0" indent="0" algn="ctr">
              <a:lnSpc>
                <a:spcPct val="120000"/>
              </a:lnSpc>
              <a:buNone/>
            </a:pPr>
            <a:r>
              <a:rPr lang="en-US" dirty="0"/>
              <a:t>+ Operating Leverage</a:t>
            </a:r>
          </a:p>
          <a:p>
            <a:pPr marL="0" indent="0" algn="ctr">
              <a:lnSpc>
                <a:spcPct val="120000"/>
              </a:lnSpc>
              <a:buNone/>
            </a:pPr>
            <a:r>
              <a:rPr lang="en-US" dirty="0"/>
              <a:t>= Unlevered Beta (</a:t>
            </a:r>
            <a:r>
              <a:rPr lang="en-US" dirty="0" err="1">
                <a:latin typeface="Symbol" panose="05050102010706020507" pitchFamily="18" charset="2"/>
              </a:rPr>
              <a:t>b</a:t>
            </a:r>
            <a:r>
              <a:rPr lang="en-US" baseline="-25000" dirty="0" err="1"/>
              <a:t>U</a:t>
            </a:r>
            <a:r>
              <a:rPr lang="en-US" dirty="0"/>
              <a:t>)</a:t>
            </a:r>
          </a:p>
          <a:p>
            <a:pPr marL="0" indent="0" algn="ctr">
              <a:lnSpc>
                <a:spcPct val="120000"/>
              </a:lnSpc>
              <a:buNone/>
            </a:pPr>
            <a:r>
              <a:rPr lang="en-US" dirty="0"/>
              <a:t>+ Financial Leverage</a:t>
            </a:r>
          </a:p>
          <a:p>
            <a:pPr marL="0" indent="0" algn="ctr">
              <a:lnSpc>
                <a:spcPct val="120000"/>
              </a:lnSpc>
              <a:buNone/>
            </a:pPr>
            <a:r>
              <a:rPr lang="en-US" dirty="0"/>
              <a:t>= Levered Beta (</a:t>
            </a:r>
            <a:r>
              <a:rPr lang="en-US" dirty="0" err="1">
                <a:latin typeface="Symbol" panose="05050102010706020507" pitchFamily="18" charset="2"/>
              </a:rPr>
              <a:t>b</a:t>
            </a:r>
            <a:r>
              <a:rPr lang="en-US" baseline="-25000" dirty="0" err="1"/>
              <a:t>L</a:t>
            </a:r>
            <a:r>
              <a:rPr lang="en-US" dirty="0"/>
              <a:t>)</a:t>
            </a:r>
          </a:p>
        </p:txBody>
      </p:sp>
      <p:sp>
        <p:nvSpPr>
          <p:cNvPr id="3" name="Title 2"/>
          <p:cNvSpPr>
            <a:spLocks noGrp="1"/>
          </p:cNvSpPr>
          <p:nvPr>
            <p:ph type="title"/>
          </p:nvPr>
        </p:nvSpPr>
        <p:spPr>
          <a:xfrm>
            <a:off x="457200" y="152400"/>
            <a:ext cx="8229600" cy="1143000"/>
          </a:xfrm>
        </p:spPr>
        <p:txBody>
          <a:bodyPr>
            <a:noAutofit/>
          </a:bodyPr>
          <a:lstStyle/>
          <a:p>
            <a:pPr algn="ctr"/>
            <a:r>
              <a:rPr lang="en-US" sz="4000" dirty="0"/>
              <a:t>Determinants of Betas</a:t>
            </a:r>
          </a:p>
        </p:txBody>
      </p:sp>
    </p:spTree>
    <p:extLst>
      <p:ext uri="{BB962C8B-B14F-4D97-AF65-F5344CB8AC3E}">
        <p14:creationId xmlns:p14="http://schemas.microsoft.com/office/powerpoint/2010/main" val="16735620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a:bodyPr>
          <a:lstStyle/>
          <a:p>
            <a:pPr lvl="1" algn="l">
              <a:lnSpc>
                <a:spcPct val="120000"/>
              </a:lnSpc>
            </a:pPr>
            <a:endParaRPr lang="en-US" dirty="0"/>
          </a:p>
          <a:p>
            <a:pPr algn="l">
              <a:lnSpc>
                <a:spcPct val="120000"/>
              </a:lnSpc>
            </a:pPr>
            <a:r>
              <a:rPr lang="en-US" dirty="0"/>
              <a:t>Function of Fixed vs. Variable Costs</a:t>
            </a:r>
          </a:p>
          <a:p>
            <a:pPr marL="0" indent="0" algn="l">
              <a:lnSpc>
                <a:spcPct val="120000"/>
              </a:lnSpc>
              <a:buNone/>
            </a:pPr>
            <a:endParaRPr lang="en-US" dirty="0"/>
          </a:p>
        </p:txBody>
      </p:sp>
      <p:sp>
        <p:nvSpPr>
          <p:cNvPr id="3" name="Title 2"/>
          <p:cNvSpPr>
            <a:spLocks noGrp="1"/>
          </p:cNvSpPr>
          <p:nvPr>
            <p:ph type="title"/>
          </p:nvPr>
        </p:nvSpPr>
        <p:spPr>
          <a:xfrm>
            <a:off x="457200" y="203200"/>
            <a:ext cx="8229600" cy="1143000"/>
          </a:xfrm>
        </p:spPr>
        <p:txBody>
          <a:bodyPr>
            <a:noAutofit/>
          </a:bodyPr>
          <a:lstStyle/>
          <a:p>
            <a:pPr algn="ctr"/>
            <a:r>
              <a:rPr lang="en-US" sz="4000" dirty="0"/>
              <a:t>Operating Leverage</a:t>
            </a:r>
          </a:p>
        </p:txBody>
      </p:sp>
      <p:graphicFrame>
        <p:nvGraphicFramePr>
          <p:cNvPr id="4" name="Object 3"/>
          <p:cNvGraphicFramePr>
            <a:graphicFrameLocks noChangeAspect="1"/>
          </p:cNvGraphicFramePr>
          <p:nvPr/>
        </p:nvGraphicFramePr>
        <p:xfrm>
          <a:off x="1752600" y="3327400"/>
          <a:ext cx="5873750" cy="1270000"/>
        </p:xfrm>
        <a:graphic>
          <a:graphicData uri="http://schemas.openxmlformats.org/presentationml/2006/ole">
            <mc:AlternateContent xmlns:mc="http://schemas.openxmlformats.org/markup-compatibility/2006">
              <mc:Choice xmlns:v="urn:schemas-microsoft-com:vml" Requires="v">
                <p:oleObj name="Equation" r:id="rId2" imgW="1879560" imgH="406080" progId="Equation.DSMT4">
                  <p:embed/>
                </p:oleObj>
              </mc:Choice>
              <mc:Fallback>
                <p:oleObj name="Equation" r:id="rId2" imgW="1879560" imgH="406080" progId="Equation.DSMT4">
                  <p:embed/>
                  <p:pic>
                    <p:nvPicPr>
                      <p:cNvPr id="4" name="Object 3"/>
                      <p:cNvPicPr/>
                      <p:nvPr/>
                    </p:nvPicPr>
                    <p:blipFill>
                      <a:blip r:embed="rId3"/>
                      <a:stretch>
                        <a:fillRect/>
                      </a:stretch>
                    </p:blipFill>
                    <p:spPr>
                      <a:xfrm>
                        <a:off x="1752600" y="3327400"/>
                        <a:ext cx="5873750" cy="1270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447800" y="4719519"/>
          <a:ext cx="6528728" cy="1389371"/>
        </p:xfrm>
        <a:graphic>
          <a:graphicData uri="http://schemas.openxmlformats.org/presentationml/2006/ole">
            <mc:AlternateContent xmlns:mc="http://schemas.openxmlformats.org/markup-compatibility/2006">
              <mc:Choice xmlns:v="urn:schemas-microsoft-com:vml" Requires="v">
                <p:oleObj name="Equation" r:id="rId4" imgW="2145960" imgH="457200" progId="Equation.DSMT4">
                  <p:embed/>
                </p:oleObj>
              </mc:Choice>
              <mc:Fallback>
                <p:oleObj name="Equation" r:id="rId4" imgW="2145960" imgH="457200" progId="Equation.DSMT4">
                  <p:embed/>
                  <p:pic>
                    <p:nvPicPr>
                      <p:cNvPr id="5" name="Object 4"/>
                      <p:cNvPicPr/>
                      <p:nvPr/>
                    </p:nvPicPr>
                    <p:blipFill>
                      <a:blip r:embed="rId5"/>
                      <a:stretch>
                        <a:fillRect/>
                      </a:stretch>
                    </p:blipFill>
                    <p:spPr>
                      <a:xfrm>
                        <a:off x="1447800" y="4719519"/>
                        <a:ext cx="6528728" cy="1389371"/>
                      </a:xfrm>
                      <a:prstGeom prst="rect">
                        <a:avLst/>
                      </a:prstGeom>
                    </p:spPr>
                  </p:pic>
                </p:oleObj>
              </mc:Fallback>
            </mc:AlternateContent>
          </a:graphicData>
        </a:graphic>
      </p:graphicFrame>
    </p:spTree>
    <p:extLst>
      <p:ext uri="{BB962C8B-B14F-4D97-AF65-F5344CB8AC3E}">
        <p14:creationId xmlns:p14="http://schemas.microsoft.com/office/powerpoint/2010/main" val="24988829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a:bodyPr>
          <a:lstStyle/>
          <a:p>
            <a:pPr algn="l">
              <a:lnSpc>
                <a:spcPct val="120000"/>
              </a:lnSpc>
            </a:pPr>
            <a:r>
              <a:rPr lang="en-US" dirty="0"/>
              <a:t>Function of Debt vs. Equity</a:t>
            </a:r>
          </a:p>
          <a:p>
            <a:pPr marL="0" indent="0" algn="l">
              <a:lnSpc>
                <a:spcPct val="120000"/>
              </a:lnSpc>
              <a:buNone/>
            </a:pPr>
            <a:endParaRPr lang="en-US" dirty="0"/>
          </a:p>
        </p:txBody>
      </p:sp>
      <p:sp>
        <p:nvSpPr>
          <p:cNvPr id="3" name="Title 2"/>
          <p:cNvSpPr>
            <a:spLocks noGrp="1"/>
          </p:cNvSpPr>
          <p:nvPr>
            <p:ph type="title"/>
          </p:nvPr>
        </p:nvSpPr>
        <p:spPr>
          <a:xfrm>
            <a:off x="457199" y="199292"/>
            <a:ext cx="8229600" cy="1143000"/>
          </a:xfrm>
        </p:spPr>
        <p:txBody>
          <a:bodyPr>
            <a:noAutofit/>
          </a:bodyPr>
          <a:lstStyle/>
          <a:p>
            <a:pPr algn="ctr"/>
            <a:r>
              <a:rPr lang="en-US" sz="4000" dirty="0"/>
              <a:t>Financial Leverage</a:t>
            </a:r>
          </a:p>
        </p:txBody>
      </p:sp>
      <p:graphicFrame>
        <p:nvGraphicFramePr>
          <p:cNvPr id="4" name="Object 3"/>
          <p:cNvGraphicFramePr>
            <a:graphicFrameLocks noChangeAspect="1"/>
          </p:cNvGraphicFramePr>
          <p:nvPr>
            <p:extLst>
              <p:ext uri="{D42A27DB-BD31-4B8C-83A1-F6EECF244321}">
                <p14:modId xmlns:p14="http://schemas.microsoft.com/office/powerpoint/2010/main" val="1053199545"/>
              </p:ext>
            </p:extLst>
          </p:nvPr>
        </p:nvGraphicFramePr>
        <p:xfrm>
          <a:off x="1676400" y="2895600"/>
          <a:ext cx="5595937" cy="1428750"/>
        </p:xfrm>
        <a:graphic>
          <a:graphicData uri="http://schemas.openxmlformats.org/presentationml/2006/ole">
            <mc:AlternateContent xmlns:mc="http://schemas.openxmlformats.org/markup-compatibility/2006">
              <mc:Choice xmlns:v="urn:schemas-microsoft-com:vml" Requires="v">
                <p:oleObj name="Equation" r:id="rId2" imgW="1790640" imgH="457200" progId="Equation.DSMT4">
                  <p:embed/>
                </p:oleObj>
              </mc:Choice>
              <mc:Fallback>
                <p:oleObj name="Equation" r:id="rId2" imgW="1790640" imgH="457200" progId="Equation.DSMT4">
                  <p:embed/>
                  <p:pic>
                    <p:nvPicPr>
                      <p:cNvPr id="4" name="Object 3"/>
                      <p:cNvPicPr/>
                      <p:nvPr/>
                    </p:nvPicPr>
                    <p:blipFill>
                      <a:blip r:embed="rId3"/>
                      <a:stretch>
                        <a:fillRect/>
                      </a:stretch>
                    </p:blipFill>
                    <p:spPr>
                      <a:xfrm>
                        <a:off x="1676400" y="2895600"/>
                        <a:ext cx="5595937" cy="1428750"/>
                      </a:xfrm>
                      <a:prstGeom prst="rect">
                        <a:avLst/>
                      </a:prstGeom>
                    </p:spPr>
                  </p:pic>
                </p:oleObj>
              </mc:Fallback>
            </mc:AlternateContent>
          </a:graphicData>
        </a:graphic>
      </p:graphicFrame>
    </p:spTree>
    <p:extLst>
      <p:ext uri="{BB962C8B-B14F-4D97-AF65-F5344CB8AC3E}">
        <p14:creationId xmlns:p14="http://schemas.microsoft.com/office/powerpoint/2010/main" val="14258373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gn="ctr"/>
            <a:r>
              <a:rPr lang="en-US" sz="4000" dirty="0"/>
              <a:t>Determinants of Betas</a:t>
            </a:r>
          </a:p>
        </p:txBody>
      </p:sp>
      <p:pic>
        <p:nvPicPr>
          <p:cNvPr id="4" name="Picture 3"/>
          <p:cNvPicPr>
            <a:picLocks noChangeAspect="1"/>
          </p:cNvPicPr>
          <p:nvPr/>
        </p:nvPicPr>
        <p:blipFill>
          <a:blip r:embed="rId2"/>
          <a:stretch>
            <a:fillRect/>
          </a:stretch>
        </p:blipFill>
        <p:spPr>
          <a:xfrm>
            <a:off x="304800" y="1600200"/>
            <a:ext cx="8089386" cy="4410075"/>
          </a:xfrm>
          <a:prstGeom prst="rect">
            <a:avLst/>
          </a:prstGeom>
        </p:spPr>
      </p:pic>
    </p:spTree>
    <p:extLst>
      <p:ext uri="{BB962C8B-B14F-4D97-AF65-F5344CB8AC3E}">
        <p14:creationId xmlns:p14="http://schemas.microsoft.com/office/powerpoint/2010/main" val="2436775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460"/>
            <a:ext cx="8229600" cy="1143000"/>
          </a:xfrm>
        </p:spPr>
        <p:txBody>
          <a:bodyPr>
            <a:noAutofit/>
          </a:bodyPr>
          <a:lstStyle/>
          <a:p>
            <a:pPr algn="ctr"/>
            <a:r>
              <a:rPr lang="en-US" sz="2800" dirty="0"/>
              <a:t>In a Perfect World, We Would Estimate the Beta of a Firm by Doing the Following...</a:t>
            </a:r>
          </a:p>
        </p:txBody>
      </p:sp>
      <p:pic>
        <p:nvPicPr>
          <p:cNvPr id="4" name="Picture 3"/>
          <p:cNvPicPr>
            <a:picLocks noChangeAspect="1"/>
          </p:cNvPicPr>
          <p:nvPr/>
        </p:nvPicPr>
        <p:blipFill>
          <a:blip r:embed="rId2"/>
          <a:stretch>
            <a:fillRect/>
          </a:stretch>
        </p:blipFill>
        <p:spPr>
          <a:xfrm>
            <a:off x="152400" y="1502465"/>
            <a:ext cx="8282768" cy="4600575"/>
          </a:xfrm>
          <a:prstGeom prst="rect">
            <a:avLst/>
          </a:prstGeom>
        </p:spPr>
      </p:pic>
    </p:spTree>
    <p:extLst>
      <p:ext uri="{BB962C8B-B14F-4D97-AF65-F5344CB8AC3E}">
        <p14:creationId xmlns:p14="http://schemas.microsoft.com/office/powerpoint/2010/main" val="7701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5422E0-5709-4250-8672-64DB155E6EA6}"/>
              </a:ext>
            </a:extLst>
          </p:cNvPr>
          <p:cNvSpPr>
            <a:spLocks noGrp="1"/>
          </p:cNvSpPr>
          <p:nvPr>
            <p:ph type="title"/>
          </p:nvPr>
        </p:nvSpPr>
        <p:spPr>
          <a:xfrm>
            <a:off x="612775" y="228600"/>
            <a:ext cx="8153400" cy="990600"/>
          </a:xfrm>
        </p:spPr>
        <p:txBody>
          <a:bodyPr>
            <a:normAutofit fontScale="90000"/>
          </a:bodyPr>
          <a:lstStyle/>
          <a:p>
            <a:pPr eaLnBrk="1" hangingPunct="1"/>
            <a:r>
              <a:rPr lang="en-US" altLang="en-US">
                <a:ea typeface="ＭＳ Ｐゴシック" charset="-128"/>
              </a:rPr>
              <a:t>Same ingredients, different approaches…</a:t>
            </a:r>
          </a:p>
        </p:txBody>
      </p:sp>
      <p:graphicFrame>
        <p:nvGraphicFramePr>
          <p:cNvPr id="5" name="Content Placeholder 3">
            <a:extLst>
              <a:ext uri="{FF2B5EF4-FFF2-40B4-BE49-F238E27FC236}">
                <a16:creationId xmlns:a16="http://schemas.microsoft.com/office/drawing/2014/main" id="{6853299F-7BA3-42E8-B36D-FA8222110C82}"/>
              </a:ext>
            </a:extLst>
          </p:cNvPr>
          <p:cNvGraphicFramePr>
            <a:graphicFrameLocks/>
          </p:cNvGraphicFramePr>
          <p:nvPr/>
        </p:nvGraphicFramePr>
        <p:xfrm>
          <a:off x="612775" y="1600200"/>
          <a:ext cx="8153400" cy="457678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14362">
                <a:tc>
                  <a:txBody>
                    <a:bodyPr/>
                    <a:lstStyle/>
                    <a:p>
                      <a:r>
                        <a:rPr lang="en-US" sz="1800" dirty="0"/>
                        <a:t>Input</a:t>
                      </a:r>
                    </a:p>
                  </a:txBody>
                  <a:tcPr marL="96158" marR="96158" marT="45703" marB="45703"/>
                </a:tc>
                <a:tc>
                  <a:txBody>
                    <a:bodyPr/>
                    <a:lstStyle/>
                    <a:p>
                      <a:r>
                        <a:rPr lang="en-US" sz="1800" dirty="0"/>
                        <a:t>Dividend Discount Model</a:t>
                      </a:r>
                    </a:p>
                  </a:txBody>
                  <a:tcPr marL="96158" marR="96158" marT="45703" marB="45703"/>
                </a:tc>
                <a:tc>
                  <a:txBody>
                    <a:bodyPr/>
                    <a:lstStyle/>
                    <a:p>
                      <a:r>
                        <a:rPr lang="en-US" sz="1800" dirty="0"/>
                        <a:t>FCFE</a:t>
                      </a:r>
                      <a:r>
                        <a:rPr lang="en-US" sz="1800" baseline="0" dirty="0"/>
                        <a:t> (Potential dividend) discount model</a:t>
                      </a:r>
                      <a:endParaRPr lang="en-US" sz="1800" dirty="0"/>
                    </a:p>
                  </a:txBody>
                  <a:tcPr marL="96158" marR="96158" marT="45703" marB="45703"/>
                </a:tc>
                <a:tc>
                  <a:txBody>
                    <a:bodyPr/>
                    <a:lstStyle/>
                    <a:p>
                      <a:r>
                        <a:rPr lang="en-US" sz="1800" dirty="0"/>
                        <a:t>FCFF</a:t>
                      </a:r>
                      <a:r>
                        <a:rPr lang="en-US" sz="1800" baseline="0" dirty="0"/>
                        <a:t> (firm) valuation model</a:t>
                      </a:r>
                      <a:endParaRPr lang="en-US" sz="1800" dirty="0"/>
                    </a:p>
                  </a:txBody>
                  <a:tcPr marL="96158" marR="96158" marT="45703" marB="45703"/>
                </a:tc>
                <a:extLst>
                  <a:ext uri="{0D108BD9-81ED-4DB2-BD59-A6C34878D82A}">
                    <a16:rowId xmlns:a16="http://schemas.microsoft.com/office/drawing/2014/main" val="10000"/>
                  </a:ext>
                </a:extLst>
              </a:tr>
              <a:tr h="1737319">
                <a:tc>
                  <a:txBody>
                    <a:bodyPr/>
                    <a:lstStyle/>
                    <a:p>
                      <a:r>
                        <a:rPr lang="en-US" sz="1800" dirty="0"/>
                        <a:t>Cash flow </a:t>
                      </a:r>
                    </a:p>
                  </a:txBody>
                  <a:tcPr marL="96158" marR="96158" marT="45703" marB="45703"/>
                </a:tc>
                <a:tc>
                  <a:txBody>
                    <a:bodyPr/>
                    <a:lstStyle/>
                    <a:p>
                      <a:r>
                        <a:rPr lang="en-US" sz="1800" dirty="0"/>
                        <a:t>Dividend</a:t>
                      </a:r>
                    </a:p>
                  </a:txBody>
                  <a:tcPr marL="96158" marR="96158" marT="45703" marB="45703"/>
                </a:tc>
                <a:tc>
                  <a:txBody>
                    <a:bodyPr/>
                    <a:lstStyle/>
                    <a:p>
                      <a:r>
                        <a:rPr lang="en-US" sz="1800" dirty="0"/>
                        <a:t>Potential</a:t>
                      </a:r>
                      <a:r>
                        <a:rPr lang="en-US" sz="1800" baseline="0" dirty="0"/>
                        <a:t> dividends = FCFE = Cash flows after taxes, reinvestment needs and debt cash flows</a:t>
                      </a:r>
                      <a:endParaRPr lang="en-US" sz="1800" dirty="0"/>
                    </a:p>
                  </a:txBody>
                  <a:tcPr marL="96158" marR="96158" marT="45703" marB="45703"/>
                </a:tc>
                <a:tc>
                  <a:txBody>
                    <a:bodyPr/>
                    <a:lstStyle/>
                    <a:p>
                      <a:r>
                        <a:rPr lang="en-US" sz="1800" dirty="0"/>
                        <a:t>FCFF = Cash</a:t>
                      </a:r>
                      <a:r>
                        <a:rPr lang="en-US" sz="1800" baseline="0" dirty="0"/>
                        <a:t> flows before debt payments but after reinvestment needs and taxes.</a:t>
                      </a:r>
                      <a:endParaRPr lang="en-US" sz="1800" dirty="0"/>
                    </a:p>
                  </a:txBody>
                  <a:tcPr marL="96158" marR="96158" marT="45703" marB="45703"/>
                </a:tc>
                <a:extLst>
                  <a:ext uri="{0D108BD9-81ED-4DB2-BD59-A6C34878D82A}">
                    <a16:rowId xmlns:a16="http://schemas.microsoft.com/office/drawing/2014/main" val="10001"/>
                  </a:ext>
                </a:extLst>
              </a:tr>
              <a:tr h="640043">
                <a:tc>
                  <a:txBody>
                    <a:bodyPr/>
                    <a:lstStyle/>
                    <a:p>
                      <a:r>
                        <a:rPr lang="en-US" sz="1800" dirty="0"/>
                        <a:t>Expected</a:t>
                      </a:r>
                      <a:r>
                        <a:rPr lang="en-US" sz="1800" baseline="0" dirty="0"/>
                        <a:t> growth</a:t>
                      </a:r>
                      <a:endParaRPr lang="en-US" sz="1800" dirty="0"/>
                    </a:p>
                  </a:txBody>
                  <a:tcPr marL="96158" marR="96158" marT="45703" marB="45703"/>
                </a:tc>
                <a:tc>
                  <a:txBody>
                    <a:bodyPr/>
                    <a:lstStyle/>
                    <a:p>
                      <a:r>
                        <a:rPr lang="en-US" sz="1800" dirty="0"/>
                        <a:t>In equity income and  dividends</a:t>
                      </a:r>
                    </a:p>
                  </a:txBody>
                  <a:tcPr marL="96158" marR="96158" marT="45703" marB="45703"/>
                </a:tc>
                <a:tc>
                  <a:txBody>
                    <a:bodyPr/>
                    <a:lstStyle/>
                    <a:p>
                      <a:r>
                        <a:rPr lang="en-US" sz="1800" dirty="0"/>
                        <a:t>In equity income and FCFE</a:t>
                      </a:r>
                    </a:p>
                  </a:txBody>
                  <a:tcPr marL="96158" marR="96158" marT="45703" marB="45703"/>
                </a:tc>
                <a:tc>
                  <a:txBody>
                    <a:bodyPr/>
                    <a:lstStyle/>
                    <a:p>
                      <a:r>
                        <a:rPr lang="en-US" sz="1800" dirty="0"/>
                        <a:t>In operating income and FCFF</a:t>
                      </a:r>
                    </a:p>
                  </a:txBody>
                  <a:tcPr marL="96158" marR="96158" marT="45703" marB="45703"/>
                </a:tc>
                <a:extLst>
                  <a:ext uri="{0D108BD9-81ED-4DB2-BD59-A6C34878D82A}">
                    <a16:rowId xmlns:a16="http://schemas.microsoft.com/office/drawing/2014/main" val="10002"/>
                  </a:ext>
                </a:extLst>
              </a:tr>
              <a:tr h="370676">
                <a:tc>
                  <a:txBody>
                    <a:bodyPr/>
                    <a:lstStyle/>
                    <a:p>
                      <a:r>
                        <a:rPr lang="en-US" sz="1800" dirty="0"/>
                        <a:t>Discount rate</a:t>
                      </a:r>
                    </a:p>
                  </a:txBody>
                  <a:tcPr marL="96158" marR="96158" marT="45703" marB="45703"/>
                </a:tc>
                <a:tc>
                  <a:txBody>
                    <a:bodyPr/>
                    <a:lstStyle/>
                    <a:p>
                      <a:r>
                        <a:rPr lang="en-US" sz="1800" dirty="0"/>
                        <a:t>Cost of equity</a:t>
                      </a:r>
                    </a:p>
                  </a:txBody>
                  <a:tcPr marL="96158" marR="96158" marT="45703" marB="45703"/>
                </a:tc>
                <a:tc>
                  <a:txBody>
                    <a:bodyPr/>
                    <a:lstStyle/>
                    <a:p>
                      <a:r>
                        <a:rPr lang="en-US" sz="1800" dirty="0"/>
                        <a:t>Cost of equity</a:t>
                      </a:r>
                    </a:p>
                  </a:txBody>
                  <a:tcPr marL="96158" marR="96158" marT="45703" marB="45703"/>
                </a:tc>
                <a:tc>
                  <a:txBody>
                    <a:bodyPr/>
                    <a:lstStyle/>
                    <a:p>
                      <a:r>
                        <a:rPr lang="en-US" sz="1800" dirty="0"/>
                        <a:t>Cost of capital</a:t>
                      </a:r>
                    </a:p>
                  </a:txBody>
                  <a:tcPr marL="96158" marR="96158" marT="45703" marB="45703"/>
                </a:tc>
                <a:extLst>
                  <a:ext uri="{0D108BD9-81ED-4DB2-BD59-A6C34878D82A}">
                    <a16:rowId xmlns:a16="http://schemas.microsoft.com/office/drawing/2014/main" val="10003"/>
                  </a:ext>
                </a:extLst>
              </a:tr>
              <a:tr h="914362">
                <a:tc>
                  <a:txBody>
                    <a:bodyPr/>
                    <a:lstStyle/>
                    <a:p>
                      <a:r>
                        <a:rPr lang="en-US" sz="1800" dirty="0"/>
                        <a:t>Steady state</a:t>
                      </a:r>
                    </a:p>
                  </a:txBody>
                  <a:tcPr marL="96158" marR="96158" marT="45703" marB="45703"/>
                </a:tc>
                <a:tc>
                  <a:txBody>
                    <a:bodyPr/>
                    <a:lstStyle/>
                    <a:p>
                      <a:r>
                        <a:rPr lang="en-US" sz="1800" dirty="0"/>
                        <a:t>When dividends grow at constant rate forever</a:t>
                      </a:r>
                    </a:p>
                  </a:txBody>
                  <a:tcPr marL="96158" marR="96158" marT="45703" marB="45703"/>
                </a:tc>
                <a:tc>
                  <a:txBody>
                    <a:bodyPr/>
                    <a:lstStyle/>
                    <a:p>
                      <a:r>
                        <a:rPr lang="en-US" sz="1800" dirty="0"/>
                        <a:t>When</a:t>
                      </a:r>
                      <a:r>
                        <a:rPr lang="en-US" sz="1800" baseline="0" dirty="0"/>
                        <a:t> FCFE grow at constant rate forever</a:t>
                      </a:r>
                      <a:endParaRPr lang="en-US" sz="1800" dirty="0"/>
                    </a:p>
                  </a:txBody>
                  <a:tcPr marL="96158" marR="96158" marT="45703" marB="45703"/>
                </a:tc>
                <a:tc>
                  <a:txBody>
                    <a:bodyPr/>
                    <a:lstStyle/>
                    <a:p>
                      <a:r>
                        <a:rPr lang="en-US" sz="1800" dirty="0"/>
                        <a:t>When FCFF grow at constant</a:t>
                      </a:r>
                      <a:r>
                        <a:rPr lang="en-US" sz="1800" baseline="0" dirty="0"/>
                        <a:t> rate forever</a:t>
                      </a:r>
                      <a:endParaRPr lang="en-US" sz="1800" dirty="0"/>
                    </a:p>
                  </a:txBody>
                  <a:tcPr marL="96158" marR="96158" marT="45703" marB="45703"/>
                </a:tc>
                <a:extLst>
                  <a:ext uri="{0D108BD9-81ED-4DB2-BD59-A6C34878D82A}">
                    <a16:rowId xmlns:a16="http://schemas.microsoft.com/office/drawing/2014/main" val="10004"/>
                  </a:ext>
                </a:extLst>
              </a:tr>
            </a:tbl>
          </a:graphicData>
        </a:graphic>
      </p:graphicFrame>
      <p:sp>
        <p:nvSpPr>
          <p:cNvPr id="7" name="Slide Number Placeholder 5">
            <a:extLst>
              <a:ext uri="{FF2B5EF4-FFF2-40B4-BE49-F238E27FC236}">
                <a16:creationId xmlns:a16="http://schemas.microsoft.com/office/drawing/2014/main" id="{E5B5F67D-1511-4479-8744-C61A93453E14}"/>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A2610A3A-0C31-9841-B759-03DF8C0C3903}" type="slidenum">
              <a:rPr lang="en-US" altLang="en-US" sz="1200" smtClean="0">
                <a:solidFill>
                  <a:srgbClr val="FFFFFF"/>
                </a:solidFill>
              </a:rPr>
              <a:pPr eaLnBrk="1" hangingPunct="1">
                <a:lnSpc>
                  <a:spcPct val="80000"/>
                </a:lnSpc>
              </a:pPr>
              <a:t>9</a:t>
            </a:fld>
            <a:endParaRPr lang="en-US" altLang="en-US" sz="1200">
              <a:solidFill>
                <a:srgbClr val="FFFFFF"/>
              </a:solidFill>
            </a:endParaRPr>
          </a:p>
        </p:txBody>
      </p:sp>
    </p:spTree>
    <p:extLst>
      <p:ext uri="{BB962C8B-B14F-4D97-AF65-F5344CB8AC3E}">
        <p14:creationId xmlns:p14="http://schemas.microsoft.com/office/powerpoint/2010/main" val="3358929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pPr>
              <a:lnSpc>
                <a:spcPct val="120000"/>
              </a:lnSpc>
            </a:pPr>
            <a:r>
              <a:rPr lang="en-US" sz="2400" dirty="0"/>
              <a:t>Firms with lower fixed costs should have lower unlevered betas. </a:t>
            </a:r>
          </a:p>
          <a:p>
            <a:pPr lvl="1">
              <a:lnSpc>
                <a:spcPct val="120000"/>
              </a:lnSpc>
            </a:pPr>
            <a:r>
              <a:rPr lang="en-US" sz="1700" dirty="0"/>
              <a:t>If you can compute fixed and variable costs for each firm in a sector, you can break down the unlevered beta into business and operating leverage components.</a:t>
            </a:r>
          </a:p>
          <a:p>
            <a:pPr>
              <a:lnSpc>
                <a:spcPct val="120000"/>
              </a:lnSpc>
            </a:pPr>
            <a:endParaRPr lang="en-US" sz="2400" dirty="0"/>
          </a:p>
          <a:p>
            <a:pPr>
              <a:lnSpc>
                <a:spcPct val="120000"/>
              </a:lnSpc>
            </a:pPr>
            <a:endParaRPr lang="en-US" sz="2400" dirty="0"/>
          </a:p>
          <a:p>
            <a:pPr>
              <a:lnSpc>
                <a:spcPct val="120000"/>
              </a:lnSpc>
            </a:pPr>
            <a:endParaRPr lang="en-US" sz="2400" dirty="0"/>
          </a:p>
          <a:p>
            <a:pPr>
              <a:lnSpc>
                <a:spcPct val="120000"/>
              </a:lnSpc>
            </a:pPr>
            <a:endParaRPr lang="en-US" sz="2400" dirty="0"/>
          </a:p>
          <a:p>
            <a:pPr>
              <a:lnSpc>
                <a:spcPct val="120000"/>
              </a:lnSpc>
            </a:pPr>
            <a:r>
              <a:rPr lang="en-US" sz="2400" dirty="0"/>
              <a:t>Information difficult on fixed and variable costs for individual firms.</a:t>
            </a:r>
          </a:p>
          <a:p>
            <a:pPr>
              <a:lnSpc>
                <a:spcPct val="120000"/>
              </a:lnSpc>
            </a:pPr>
            <a:endParaRPr lang="en-US" sz="2400" dirty="0"/>
          </a:p>
          <a:p>
            <a:pPr>
              <a:lnSpc>
                <a:spcPct val="120000"/>
              </a:lnSpc>
            </a:pPr>
            <a:r>
              <a:rPr lang="en-US" sz="2400" dirty="0"/>
              <a:t>In practice, assume that the operating leverage similar and use the same unlevered beta for every firm.</a:t>
            </a:r>
          </a:p>
        </p:txBody>
      </p:sp>
      <p:sp>
        <p:nvSpPr>
          <p:cNvPr id="3" name="Title 2"/>
          <p:cNvSpPr>
            <a:spLocks noGrp="1"/>
          </p:cNvSpPr>
          <p:nvPr>
            <p:ph type="title"/>
          </p:nvPr>
        </p:nvSpPr>
        <p:spPr>
          <a:xfrm>
            <a:off x="456629" y="160337"/>
            <a:ext cx="8229600" cy="1143000"/>
          </a:xfrm>
        </p:spPr>
        <p:txBody>
          <a:bodyPr>
            <a:noAutofit/>
          </a:bodyPr>
          <a:lstStyle/>
          <a:p>
            <a:pPr algn="ctr"/>
            <a:r>
              <a:rPr lang="en-US" sz="4000" dirty="0"/>
              <a:t>Adjusting for Operating Leverage…</a:t>
            </a:r>
          </a:p>
        </p:txBody>
      </p:sp>
      <p:graphicFrame>
        <p:nvGraphicFramePr>
          <p:cNvPr id="4" name="Object 3"/>
          <p:cNvGraphicFramePr>
            <a:graphicFrameLocks noChangeAspect="1"/>
          </p:cNvGraphicFramePr>
          <p:nvPr/>
        </p:nvGraphicFramePr>
        <p:xfrm>
          <a:off x="6146800" y="3289300"/>
          <a:ext cx="914400" cy="211138"/>
        </p:xfrm>
        <a:graphic>
          <a:graphicData uri="http://schemas.openxmlformats.org/presentationml/2006/ole">
            <mc:AlternateContent xmlns:mc="http://schemas.openxmlformats.org/markup-compatibility/2006">
              <mc:Choice xmlns:v="urn:schemas-microsoft-com:vml" Requires="v">
                <p:oleObj name="Equation" r:id="rId2" imgW="914400" imgH="211680" progId="Equation.DSMT4">
                  <p:embed/>
                </p:oleObj>
              </mc:Choice>
              <mc:Fallback>
                <p:oleObj name="Equation" r:id="rId2" imgW="914400" imgH="211680" progId="Equation.DSMT4">
                  <p:embed/>
                  <p:pic>
                    <p:nvPicPr>
                      <p:cNvPr id="4" name="Object 3"/>
                      <p:cNvPicPr/>
                      <p:nvPr/>
                    </p:nvPicPr>
                    <p:blipFill>
                      <a:blip r:embed="rId3"/>
                      <a:stretch>
                        <a:fillRect/>
                      </a:stretch>
                    </p:blipFill>
                    <p:spPr>
                      <a:xfrm>
                        <a:off x="6146800" y="3289300"/>
                        <a:ext cx="914400" cy="2111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66061127"/>
              </p:ext>
            </p:extLst>
          </p:nvPr>
        </p:nvGraphicFramePr>
        <p:xfrm>
          <a:off x="456629" y="3124200"/>
          <a:ext cx="8066256" cy="855780"/>
        </p:xfrm>
        <a:graphic>
          <a:graphicData uri="http://schemas.openxmlformats.org/presentationml/2006/ole">
            <mc:AlternateContent xmlns:mc="http://schemas.openxmlformats.org/markup-compatibility/2006">
              <mc:Choice xmlns:v="urn:schemas-microsoft-com:vml" Requires="v">
                <p:oleObj name="Equation" r:id="rId4" imgW="4305240" imgH="457200" progId="Equation.DSMT4">
                  <p:embed/>
                </p:oleObj>
              </mc:Choice>
              <mc:Fallback>
                <p:oleObj name="Equation" r:id="rId4" imgW="4305240" imgH="457200" progId="Equation.DSMT4">
                  <p:embed/>
                  <p:pic>
                    <p:nvPicPr>
                      <p:cNvPr id="5" name="Object 4"/>
                      <p:cNvPicPr/>
                      <p:nvPr/>
                    </p:nvPicPr>
                    <p:blipFill>
                      <a:blip r:embed="rId5"/>
                      <a:stretch>
                        <a:fillRect/>
                      </a:stretch>
                    </p:blipFill>
                    <p:spPr>
                      <a:xfrm>
                        <a:off x="456629" y="3124200"/>
                        <a:ext cx="8066256" cy="855780"/>
                      </a:xfrm>
                      <a:prstGeom prst="rect">
                        <a:avLst/>
                      </a:prstGeom>
                    </p:spPr>
                  </p:pic>
                </p:oleObj>
              </mc:Fallback>
            </mc:AlternateContent>
          </a:graphicData>
        </a:graphic>
      </p:graphicFrame>
    </p:spTree>
    <p:extLst>
      <p:ext uri="{BB962C8B-B14F-4D97-AF65-F5344CB8AC3E}">
        <p14:creationId xmlns:p14="http://schemas.microsoft.com/office/powerpoint/2010/main" val="145519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sz="1800" i="1" dirty="0"/>
              <a:t>Conventional approach</a:t>
            </a:r>
            <a:r>
              <a:rPr lang="en-US" sz="1800" dirty="0"/>
              <a:t>: Assume that debt carries no market risk (beta of zero)</a:t>
            </a:r>
          </a:p>
          <a:p>
            <a:pPr>
              <a:lnSpc>
                <a:spcPct val="120000"/>
              </a:lnSpc>
            </a:pPr>
            <a:endParaRPr lang="en-US" sz="1800" dirty="0"/>
          </a:p>
          <a:p>
            <a:pPr>
              <a:lnSpc>
                <a:spcPct val="120000"/>
              </a:lnSpc>
            </a:pPr>
            <a:endParaRPr lang="en-US" sz="1800" dirty="0"/>
          </a:p>
          <a:p>
            <a:pPr marL="800100" lvl="2" indent="0">
              <a:lnSpc>
                <a:spcPct val="120000"/>
              </a:lnSpc>
              <a:buNone/>
            </a:pPr>
            <a:endParaRPr lang="en-US" sz="1200" dirty="0"/>
          </a:p>
          <a:p>
            <a:pPr marL="800100" lvl="2" indent="0">
              <a:lnSpc>
                <a:spcPct val="120000"/>
              </a:lnSpc>
              <a:buNone/>
            </a:pPr>
            <a:endParaRPr lang="en-US" sz="1200" dirty="0"/>
          </a:p>
          <a:p>
            <a:pPr>
              <a:lnSpc>
                <a:spcPct val="120000"/>
              </a:lnSpc>
            </a:pPr>
            <a:r>
              <a:rPr lang="en-US" sz="1800" i="1" dirty="0"/>
              <a:t>Debt Adjusted Approach</a:t>
            </a:r>
            <a:r>
              <a:rPr lang="en-US" sz="1800" dirty="0"/>
              <a:t>: Estimate the beta of debt, you can estimate the levered beta as follows:</a:t>
            </a:r>
          </a:p>
          <a:p>
            <a:pPr>
              <a:lnSpc>
                <a:spcPct val="120000"/>
              </a:lnSpc>
            </a:pPr>
            <a:endParaRPr lang="de-DE" sz="1800" dirty="0"/>
          </a:p>
          <a:p>
            <a:pPr>
              <a:lnSpc>
                <a:spcPct val="120000"/>
              </a:lnSpc>
            </a:pPr>
            <a:endParaRPr lang="de-DE" sz="1800" dirty="0"/>
          </a:p>
          <a:p>
            <a:pPr>
              <a:lnSpc>
                <a:spcPct val="120000"/>
              </a:lnSpc>
            </a:pPr>
            <a:endParaRPr lang="de-DE" sz="1800" dirty="0"/>
          </a:p>
          <a:p>
            <a:pPr>
              <a:lnSpc>
                <a:spcPct val="120000"/>
              </a:lnSpc>
            </a:pPr>
            <a:endParaRPr lang="de-DE" sz="1800" dirty="0"/>
          </a:p>
          <a:p>
            <a:pPr>
              <a:lnSpc>
                <a:spcPct val="120000"/>
              </a:lnSpc>
            </a:pPr>
            <a:r>
              <a:rPr lang="en-US" sz="1800" dirty="0"/>
              <a:t>While the latter is more realistic, estimating betas for debt difficult</a:t>
            </a:r>
          </a:p>
        </p:txBody>
      </p:sp>
      <p:sp>
        <p:nvSpPr>
          <p:cNvPr id="3" name="Title 2"/>
          <p:cNvSpPr>
            <a:spLocks noGrp="1"/>
          </p:cNvSpPr>
          <p:nvPr>
            <p:ph type="title"/>
          </p:nvPr>
        </p:nvSpPr>
        <p:spPr>
          <a:xfrm>
            <a:off x="428463" y="160337"/>
            <a:ext cx="8229600" cy="1143000"/>
          </a:xfrm>
        </p:spPr>
        <p:txBody>
          <a:bodyPr>
            <a:normAutofit fontScale="90000"/>
          </a:bodyPr>
          <a:lstStyle/>
          <a:p>
            <a:pPr algn="ctr"/>
            <a:r>
              <a:rPr lang="en-US" dirty="0"/>
              <a:t>Adjusting for Financial Leverage…</a:t>
            </a:r>
          </a:p>
        </p:txBody>
      </p:sp>
      <p:graphicFrame>
        <p:nvGraphicFramePr>
          <p:cNvPr id="4" name="Object 3"/>
          <p:cNvGraphicFramePr>
            <a:graphicFrameLocks noChangeAspect="1"/>
          </p:cNvGraphicFramePr>
          <p:nvPr>
            <p:extLst>
              <p:ext uri="{D42A27DB-BD31-4B8C-83A1-F6EECF244321}">
                <p14:modId xmlns:p14="http://schemas.microsoft.com/office/powerpoint/2010/main" val="3685104718"/>
              </p:ext>
            </p:extLst>
          </p:nvPr>
        </p:nvGraphicFramePr>
        <p:xfrm>
          <a:off x="2590800" y="2286000"/>
          <a:ext cx="3538756" cy="1002826"/>
        </p:xfrm>
        <a:graphic>
          <a:graphicData uri="http://schemas.openxmlformats.org/presentationml/2006/ole">
            <mc:AlternateContent xmlns:mc="http://schemas.openxmlformats.org/markup-compatibility/2006">
              <mc:Choice xmlns:v="urn:schemas-microsoft-com:vml" Requires="v">
                <p:oleObj name="Equation" r:id="rId2" imgW="1790640" imgH="507960" progId="Equation.DSMT4">
                  <p:embed/>
                </p:oleObj>
              </mc:Choice>
              <mc:Fallback>
                <p:oleObj name="Equation" r:id="rId2" imgW="1790640" imgH="507960" progId="Equation.DSMT4">
                  <p:embed/>
                  <p:pic>
                    <p:nvPicPr>
                      <p:cNvPr id="4" name="Object 3"/>
                      <p:cNvPicPr/>
                      <p:nvPr/>
                    </p:nvPicPr>
                    <p:blipFill>
                      <a:blip r:embed="rId3"/>
                      <a:stretch>
                        <a:fillRect/>
                      </a:stretch>
                    </p:blipFill>
                    <p:spPr>
                      <a:xfrm>
                        <a:off x="2590800" y="2286000"/>
                        <a:ext cx="3538756" cy="100282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79841225"/>
              </p:ext>
            </p:extLst>
          </p:nvPr>
        </p:nvGraphicFramePr>
        <p:xfrm>
          <a:off x="1532927" y="4308848"/>
          <a:ext cx="6078145" cy="948952"/>
        </p:xfrm>
        <a:graphic>
          <a:graphicData uri="http://schemas.openxmlformats.org/presentationml/2006/ole">
            <mc:AlternateContent xmlns:mc="http://schemas.openxmlformats.org/markup-compatibility/2006">
              <mc:Choice xmlns:v="urn:schemas-microsoft-com:vml" Requires="v">
                <p:oleObj name="Equation" r:id="rId4" imgW="3251160" imgH="507960" progId="Equation.DSMT4">
                  <p:embed/>
                </p:oleObj>
              </mc:Choice>
              <mc:Fallback>
                <p:oleObj name="Equation" r:id="rId4" imgW="3251160" imgH="507960" progId="Equation.DSMT4">
                  <p:embed/>
                  <p:pic>
                    <p:nvPicPr>
                      <p:cNvPr id="5" name="Object 4"/>
                      <p:cNvPicPr/>
                      <p:nvPr/>
                    </p:nvPicPr>
                    <p:blipFill>
                      <a:blip r:embed="rId5"/>
                      <a:stretch>
                        <a:fillRect/>
                      </a:stretch>
                    </p:blipFill>
                    <p:spPr>
                      <a:xfrm>
                        <a:off x="1532927" y="4308848"/>
                        <a:ext cx="6078145" cy="948952"/>
                      </a:xfrm>
                      <a:prstGeom prst="rect">
                        <a:avLst/>
                      </a:prstGeom>
                    </p:spPr>
                  </p:pic>
                </p:oleObj>
              </mc:Fallback>
            </mc:AlternateContent>
          </a:graphicData>
        </a:graphic>
      </p:graphicFrame>
    </p:spTree>
    <p:extLst>
      <p:ext uri="{BB962C8B-B14F-4D97-AF65-F5344CB8AC3E}">
        <p14:creationId xmlns:p14="http://schemas.microsoft.com/office/powerpoint/2010/main" val="40834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6814"/>
            <a:ext cx="8229600" cy="1143000"/>
          </a:xfrm>
        </p:spPr>
        <p:txBody>
          <a:bodyPr>
            <a:normAutofit/>
          </a:bodyPr>
          <a:lstStyle/>
          <a:p>
            <a:pPr algn="ctr"/>
            <a:r>
              <a:rPr lang="en-US" sz="4000" dirty="0"/>
              <a:t>Bottom-Up Betas</a:t>
            </a:r>
          </a:p>
        </p:txBody>
      </p:sp>
      <p:pic>
        <p:nvPicPr>
          <p:cNvPr id="4" name="Picture 3"/>
          <p:cNvPicPr>
            <a:picLocks noChangeAspect="1"/>
          </p:cNvPicPr>
          <p:nvPr/>
        </p:nvPicPr>
        <p:blipFill>
          <a:blip r:embed="rId2"/>
          <a:stretch>
            <a:fillRect/>
          </a:stretch>
        </p:blipFill>
        <p:spPr>
          <a:xfrm>
            <a:off x="762000" y="1676400"/>
            <a:ext cx="7748587" cy="4373286"/>
          </a:xfrm>
          <a:prstGeom prst="rect">
            <a:avLst/>
          </a:prstGeom>
        </p:spPr>
      </p:pic>
    </p:spTree>
    <p:extLst>
      <p:ext uri="{BB962C8B-B14F-4D97-AF65-F5344CB8AC3E}">
        <p14:creationId xmlns:p14="http://schemas.microsoft.com/office/powerpoint/2010/main" val="32409442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7715" y="1447800"/>
            <a:ext cx="8229600" cy="4876800"/>
          </a:xfrm>
        </p:spPr>
        <p:txBody>
          <a:bodyPr>
            <a:normAutofit fontScale="77500" lnSpcReduction="20000"/>
          </a:bodyPr>
          <a:lstStyle/>
          <a:p>
            <a:pPr>
              <a:lnSpc>
                <a:spcPct val="120000"/>
              </a:lnSpc>
            </a:pPr>
            <a:r>
              <a:rPr lang="en-US" dirty="0"/>
              <a:t>The standard error in a bottom-up beta will be significantly lower:</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r>
              <a:rPr lang="en-US" dirty="0"/>
              <a:t>The bottom-up beta can be adjusted to reflect changes in the firm’s business mix and financial leverage.</a:t>
            </a:r>
          </a:p>
          <a:p>
            <a:pPr>
              <a:lnSpc>
                <a:spcPct val="120000"/>
              </a:lnSpc>
            </a:pPr>
            <a:endParaRPr lang="en-US" dirty="0"/>
          </a:p>
          <a:p>
            <a:pPr>
              <a:lnSpc>
                <a:spcPct val="120000"/>
              </a:lnSpc>
            </a:pPr>
            <a:r>
              <a:rPr lang="en-US" dirty="0"/>
              <a:t>You can estimate bottom-up betas even when you do not have historical stock prices.</a:t>
            </a:r>
          </a:p>
        </p:txBody>
      </p:sp>
      <p:sp>
        <p:nvSpPr>
          <p:cNvPr id="3" name="Title 2"/>
          <p:cNvSpPr>
            <a:spLocks noGrp="1"/>
          </p:cNvSpPr>
          <p:nvPr>
            <p:ph type="title"/>
          </p:nvPr>
        </p:nvSpPr>
        <p:spPr>
          <a:xfrm>
            <a:off x="457200" y="228600"/>
            <a:ext cx="8229600" cy="1143000"/>
          </a:xfrm>
        </p:spPr>
        <p:txBody>
          <a:bodyPr>
            <a:normAutofit/>
          </a:bodyPr>
          <a:lstStyle/>
          <a:p>
            <a:pPr algn="ctr"/>
            <a:r>
              <a:rPr lang="en-US" sz="4000" dirty="0"/>
              <a:t>Why Bottom-Up Betas?</a:t>
            </a:r>
          </a:p>
        </p:txBody>
      </p:sp>
      <p:graphicFrame>
        <p:nvGraphicFramePr>
          <p:cNvPr id="5" name="Object 4"/>
          <p:cNvGraphicFramePr>
            <a:graphicFrameLocks noChangeAspect="1"/>
          </p:cNvGraphicFramePr>
          <p:nvPr>
            <p:extLst>
              <p:ext uri="{D42A27DB-BD31-4B8C-83A1-F6EECF244321}">
                <p14:modId xmlns:p14="http://schemas.microsoft.com/office/powerpoint/2010/main" val="3524441265"/>
              </p:ext>
            </p:extLst>
          </p:nvPr>
        </p:nvGraphicFramePr>
        <p:xfrm>
          <a:off x="203113" y="2579077"/>
          <a:ext cx="8778804" cy="762000"/>
        </p:xfrm>
        <a:graphic>
          <a:graphicData uri="http://schemas.openxmlformats.org/presentationml/2006/ole">
            <mc:AlternateContent xmlns:mc="http://schemas.openxmlformats.org/markup-compatibility/2006">
              <mc:Choice xmlns:v="urn:schemas-microsoft-com:vml" Requires="v">
                <p:oleObj name="Equation" r:id="rId2" imgW="5410080" imgH="469800" progId="Equation.DSMT4">
                  <p:embed/>
                </p:oleObj>
              </mc:Choice>
              <mc:Fallback>
                <p:oleObj name="Equation" r:id="rId2" imgW="5410080" imgH="469800" progId="Equation.DSMT4">
                  <p:embed/>
                  <p:pic>
                    <p:nvPicPr>
                      <p:cNvPr id="5" name="Object 4"/>
                      <p:cNvPicPr/>
                      <p:nvPr/>
                    </p:nvPicPr>
                    <p:blipFill>
                      <a:blip r:embed="rId3"/>
                      <a:stretch>
                        <a:fillRect/>
                      </a:stretch>
                    </p:blipFill>
                    <p:spPr>
                      <a:xfrm>
                        <a:off x="203113" y="2579077"/>
                        <a:ext cx="8778804" cy="762000"/>
                      </a:xfrm>
                      <a:prstGeom prst="rect">
                        <a:avLst/>
                      </a:prstGeom>
                    </p:spPr>
                  </p:pic>
                </p:oleObj>
              </mc:Fallback>
            </mc:AlternateContent>
          </a:graphicData>
        </a:graphic>
      </p:graphicFrame>
    </p:spTree>
    <p:extLst>
      <p:ext uri="{BB962C8B-B14F-4D97-AF65-F5344CB8AC3E}">
        <p14:creationId xmlns:p14="http://schemas.microsoft.com/office/powerpoint/2010/main" val="19555144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66F0B-54FD-43F0-89D3-106EF7267B40}"/>
              </a:ext>
            </a:extLst>
          </p:cNvPr>
          <p:cNvSpPr>
            <a:spLocks noGrp="1"/>
          </p:cNvSpPr>
          <p:nvPr>
            <p:ph type="title"/>
          </p:nvPr>
        </p:nvSpPr>
        <p:spPr>
          <a:xfrm>
            <a:off x="457200" y="228600"/>
            <a:ext cx="8229600" cy="1143000"/>
          </a:xfrm>
        </p:spPr>
        <p:txBody>
          <a:bodyPr/>
          <a:lstStyle/>
          <a:p>
            <a:r>
              <a:rPr lang="en-US" dirty="0"/>
              <a:t>Bottom-Up Beta: Time Warner</a:t>
            </a:r>
          </a:p>
        </p:txBody>
      </p:sp>
      <p:pic>
        <p:nvPicPr>
          <p:cNvPr id="6" name="Picture 5">
            <a:extLst>
              <a:ext uri="{FF2B5EF4-FFF2-40B4-BE49-F238E27FC236}">
                <a16:creationId xmlns:a16="http://schemas.microsoft.com/office/drawing/2014/main" id="{D4513200-5033-42B4-AD9D-CD0B3023EB5E}"/>
              </a:ext>
            </a:extLst>
          </p:cNvPr>
          <p:cNvPicPr>
            <a:picLocks noChangeAspect="1"/>
          </p:cNvPicPr>
          <p:nvPr/>
        </p:nvPicPr>
        <p:blipFill>
          <a:blip r:embed="rId2"/>
          <a:stretch>
            <a:fillRect/>
          </a:stretch>
        </p:blipFill>
        <p:spPr>
          <a:xfrm>
            <a:off x="36352" y="1828800"/>
            <a:ext cx="8967862" cy="3929063"/>
          </a:xfrm>
          <a:prstGeom prst="rect">
            <a:avLst/>
          </a:prstGeom>
        </p:spPr>
      </p:pic>
    </p:spTree>
    <p:extLst>
      <p:ext uri="{BB962C8B-B14F-4D97-AF65-F5344CB8AC3E}">
        <p14:creationId xmlns:p14="http://schemas.microsoft.com/office/powerpoint/2010/main" val="35459229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Accounting Beta</a:t>
            </a:r>
          </a:p>
        </p:txBody>
      </p:sp>
    </p:spTree>
    <p:extLst>
      <p:ext uri="{BB962C8B-B14F-4D97-AF65-F5344CB8AC3E}">
        <p14:creationId xmlns:p14="http://schemas.microsoft.com/office/powerpoint/2010/main" val="3687741078"/>
      </p:ext>
    </p:extLst>
  </p:cSld>
  <p:clrMapOvr>
    <a:masterClrMapping/>
  </p:clrMapOvr>
  <p:transition spd="med">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502465"/>
            <a:ext cx="8534400" cy="4876800"/>
          </a:xfrm>
        </p:spPr>
        <p:txBody>
          <a:bodyPr>
            <a:normAutofit fontScale="92500"/>
          </a:bodyPr>
          <a:lstStyle/>
          <a:p>
            <a:pPr>
              <a:lnSpc>
                <a:spcPct val="120000"/>
              </a:lnSpc>
            </a:pPr>
            <a:r>
              <a:rPr lang="en-US" dirty="0"/>
              <a:t>Key Measure</a:t>
            </a:r>
          </a:p>
          <a:p>
            <a:pPr lvl="1">
              <a:lnSpc>
                <a:spcPct val="120000"/>
              </a:lnSpc>
            </a:pPr>
            <a:r>
              <a:rPr lang="en-US" dirty="0"/>
              <a:t>Change in Firm Earnings vs Change in Market Earnings</a:t>
            </a:r>
          </a:p>
          <a:p>
            <a:pPr lvl="1">
              <a:lnSpc>
                <a:spcPct val="120000"/>
              </a:lnSpc>
            </a:pPr>
            <a:r>
              <a:rPr lang="en-US" dirty="0"/>
              <a:t>This replaces stock return vs market return in historical approach</a:t>
            </a:r>
          </a:p>
          <a:p>
            <a:pPr lvl="1">
              <a:lnSpc>
                <a:spcPct val="120000"/>
              </a:lnSpc>
            </a:pPr>
            <a:endParaRPr lang="en-US" dirty="0"/>
          </a:p>
          <a:p>
            <a:pPr>
              <a:lnSpc>
                <a:spcPct val="120000"/>
              </a:lnSpc>
            </a:pPr>
            <a:r>
              <a:rPr lang="en-US" dirty="0"/>
              <a:t>Advantages</a:t>
            </a:r>
          </a:p>
          <a:p>
            <a:pPr lvl="1">
              <a:lnSpc>
                <a:spcPct val="120000"/>
              </a:lnSpc>
            </a:pPr>
            <a:r>
              <a:rPr lang="en-US" dirty="0"/>
              <a:t>Use when historical prices unavailable or unreliable</a:t>
            </a:r>
          </a:p>
          <a:p>
            <a:pPr lvl="1">
              <a:lnSpc>
                <a:spcPct val="120000"/>
              </a:lnSpc>
            </a:pPr>
            <a:r>
              <a:rPr lang="en-US" dirty="0"/>
              <a:t>Can be applied at the division level</a:t>
            </a:r>
          </a:p>
        </p:txBody>
      </p:sp>
      <p:sp>
        <p:nvSpPr>
          <p:cNvPr id="3" name="Title 2"/>
          <p:cNvSpPr>
            <a:spLocks noGrp="1"/>
          </p:cNvSpPr>
          <p:nvPr>
            <p:ph type="title"/>
          </p:nvPr>
        </p:nvSpPr>
        <p:spPr>
          <a:xfrm>
            <a:off x="457200" y="152400"/>
            <a:ext cx="8229600" cy="1143000"/>
          </a:xfrm>
        </p:spPr>
        <p:txBody>
          <a:bodyPr>
            <a:normAutofit/>
          </a:bodyPr>
          <a:lstStyle/>
          <a:p>
            <a:pPr algn="ctr"/>
            <a:r>
              <a:rPr lang="en-US" sz="4000" dirty="0"/>
              <a:t>Accounting Betas</a:t>
            </a:r>
          </a:p>
        </p:txBody>
      </p:sp>
    </p:spTree>
    <p:extLst>
      <p:ext uri="{BB962C8B-B14F-4D97-AF65-F5344CB8AC3E}">
        <p14:creationId xmlns:p14="http://schemas.microsoft.com/office/powerpoint/2010/main" val="40799681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fontScale="85000" lnSpcReduction="20000"/>
          </a:bodyPr>
          <a:lstStyle/>
          <a:p>
            <a:pPr>
              <a:lnSpc>
                <a:spcPct val="120000"/>
              </a:lnSpc>
            </a:pPr>
            <a:r>
              <a:rPr lang="en-US" dirty="0"/>
              <a:t>Accounting earnings smoothed</a:t>
            </a:r>
          </a:p>
          <a:p>
            <a:pPr lvl="1">
              <a:lnSpc>
                <a:spcPct val="120000"/>
              </a:lnSpc>
            </a:pPr>
            <a:r>
              <a:rPr lang="en-US" dirty="0"/>
              <a:t>Expensing over time</a:t>
            </a:r>
          </a:p>
          <a:p>
            <a:pPr lvl="1">
              <a:lnSpc>
                <a:spcPct val="120000"/>
              </a:lnSpc>
            </a:pPr>
            <a:r>
              <a:rPr lang="en-US" dirty="0"/>
              <a:t>Closer to 1 than historical betas</a:t>
            </a:r>
          </a:p>
          <a:p>
            <a:pPr lvl="1">
              <a:lnSpc>
                <a:spcPct val="120000"/>
              </a:lnSpc>
            </a:pPr>
            <a:endParaRPr lang="en-US" dirty="0"/>
          </a:p>
          <a:p>
            <a:pPr>
              <a:lnSpc>
                <a:spcPct val="120000"/>
              </a:lnSpc>
            </a:pPr>
            <a:r>
              <a:rPr lang="en-US" dirty="0"/>
              <a:t>Influenced by nonoperating factors</a:t>
            </a:r>
          </a:p>
          <a:p>
            <a:pPr lvl="1">
              <a:lnSpc>
                <a:spcPct val="120000"/>
              </a:lnSpc>
            </a:pPr>
            <a:r>
              <a:rPr lang="en-US" dirty="0"/>
              <a:t>depreciation or inventory methods</a:t>
            </a:r>
          </a:p>
          <a:p>
            <a:pPr lvl="1">
              <a:lnSpc>
                <a:spcPct val="120000"/>
              </a:lnSpc>
            </a:pPr>
            <a:r>
              <a:rPr lang="en-US" dirty="0"/>
              <a:t>allocations of corporate expenses at the divisional level</a:t>
            </a:r>
          </a:p>
          <a:p>
            <a:pPr lvl="1">
              <a:lnSpc>
                <a:spcPct val="120000"/>
              </a:lnSpc>
            </a:pPr>
            <a:endParaRPr lang="en-US" dirty="0"/>
          </a:p>
          <a:p>
            <a:pPr>
              <a:lnSpc>
                <a:spcPct val="120000"/>
              </a:lnSpc>
            </a:pPr>
            <a:r>
              <a:rPr lang="en-US" dirty="0"/>
              <a:t> Measured quarterly (or annually)</a:t>
            </a:r>
          </a:p>
          <a:p>
            <a:pPr lvl="1">
              <a:lnSpc>
                <a:spcPct val="120000"/>
              </a:lnSpc>
            </a:pPr>
            <a:r>
              <a:rPr lang="en-US" dirty="0"/>
              <a:t>Fewer data points</a:t>
            </a:r>
          </a:p>
        </p:txBody>
      </p:sp>
      <p:sp>
        <p:nvSpPr>
          <p:cNvPr id="3" name="Title 2"/>
          <p:cNvSpPr>
            <a:spLocks noGrp="1"/>
          </p:cNvSpPr>
          <p:nvPr>
            <p:ph type="title"/>
          </p:nvPr>
        </p:nvSpPr>
        <p:spPr>
          <a:xfrm>
            <a:off x="457200" y="228600"/>
            <a:ext cx="8229600" cy="1143000"/>
          </a:xfrm>
        </p:spPr>
        <p:txBody>
          <a:bodyPr>
            <a:normAutofit/>
          </a:bodyPr>
          <a:lstStyle/>
          <a:p>
            <a:pPr algn="ctr"/>
            <a:r>
              <a:rPr lang="en-US" sz="4000" dirty="0"/>
              <a:t>Accounting Betas Problems</a:t>
            </a:r>
          </a:p>
        </p:txBody>
      </p:sp>
    </p:spTree>
    <p:extLst>
      <p:ext uri="{BB962C8B-B14F-4D97-AF65-F5344CB8AC3E}">
        <p14:creationId xmlns:p14="http://schemas.microsoft.com/office/powerpoint/2010/main" val="23860437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fontScale="85000" lnSpcReduction="20000"/>
          </a:bodyPr>
          <a:lstStyle/>
          <a:p>
            <a:pPr>
              <a:lnSpc>
                <a:spcPct val="120000"/>
              </a:lnSpc>
            </a:pPr>
            <a:r>
              <a:rPr lang="en-US" dirty="0"/>
              <a:t>Historical Betas</a:t>
            </a:r>
          </a:p>
          <a:p>
            <a:pPr lvl="1">
              <a:lnSpc>
                <a:spcPct val="120000"/>
              </a:lnSpc>
            </a:pPr>
            <a:r>
              <a:rPr lang="en-US" dirty="0"/>
              <a:t>Standard error</a:t>
            </a:r>
          </a:p>
          <a:p>
            <a:pPr lvl="1">
              <a:lnSpc>
                <a:spcPct val="120000"/>
              </a:lnSpc>
            </a:pPr>
            <a:r>
              <a:rPr lang="en-US" dirty="0"/>
              <a:t>Input parameters</a:t>
            </a:r>
          </a:p>
          <a:p>
            <a:pPr lvl="1">
              <a:lnSpc>
                <a:spcPct val="120000"/>
              </a:lnSpc>
            </a:pPr>
            <a:endParaRPr lang="en-US" dirty="0"/>
          </a:p>
          <a:p>
            <a:pPr>
              <a:lnSpc>
                <a:spcPct val="120000"/>
              </a:lnSpc>
            </a:pPr>
            <a:r>
              <a:rPr lang="en-US" dirty="0"/>
              <a:t>Bottom-Up Betas</a:t>
            </a:r>
          </a:p>
          <a:p>
            <a:pPr lvl="1">
              <a:lnSpc>
                <a:spcPct val="120000"/>
              </a:lnSpc>
            </a:pPr>
            <a:r>
              <a:rPr lang="en-US"/>
              <a:t>Incorporate </a:t>
            </a:r>
            <a:r>
              <a:rPr lang="en-US" dirty="0"/>
              <a:t>changes in business and financial mix</a:t>
            </a:r>
          </a:p>
          <a:p>
            <a:pPr lvl="1">
              <a:lnSpc>
                <a:spcPct val="120000"/>
              </a:lnSpc>
            </a:pPr>
            <a:r>
              <a:rPr lang="en-US" dirty="0"/>
              <a:t>Use average betas across large numbers of firms</a:t>
            </a:r>
          </a:p>
          <a:p>
            <a:pPr lvl="1">
              <a:lnSpc>
                <a:spcPct val="120000"/>
              </a:lnSpc>
            </a:pPr>
            <a:r>
              <a:rPr lang="en-US" dirty="0"/>
              <a:t>Calculate betas by area of business for a firm, </a:t>
            </a:r>
          </a:p>
          <a:p>
            <a:pPr lvl="1">
              <a:lnSpc>
                <a:spcPct val="120000"/>
              </a:lnSpc>
            </a:pPr>
            <a:endParaRPr lang="en-US" dirty="0"/>
          </a:p>
          <a:p>
            <a:pPr>
              <a:lnSpc>
                <a:spcPct val="120000"/>
              </a:lnSpc>
            </a:pPr>
            <a:r>
              <a:rPr lang="en-US" dirty="0"/>
              <a:t>Accounting Betas </a:t>
            </a:r>
          </a:p>
          <a:p>
            <a:pPr lvl="1">
              <a:lnSpc>
                <a:spcPct val="120000"/>
              </a:lnSpc>
            </a:pPr>
            <a:r>
              <a:rPr lang="en-US" dirty="0"/>
              <a:t>Problems (see above)</a:t>
            </a:r>
          </a:p>
        </p:txBody>
      </p:sp>
      <p:sp>
        <p:nvSpPr>
          <p:cNvPr id="3" name="Title 2"/>
          <p:cNvSpPr>
            <a:spLocks noGrp="1"/>
          </p:cNvSpPr>
          <p:nvPr>
            <p:ph type="title"/>
          </p:nvPr>
        </p:nvSpPr>
        <p:spPr>
          <a:xfrm>
            <a:off x="457200" y="228600"/>
            <a:ext cx="8229600" cy="1143000"/>
          </a:xfrm>
        </p:spPr>
        <p:txBody>
          <a:bodyPr>
            <a:noAutofit/>
          </a:bodyPr>
          <a:lstStyle/>
          <a:p>
            <a:pPr algn="ctr"/>
            <a:r>
              <a:rPr lang="en-US" sz="4000" dirty="0"/>
              <a:t>Strategy Comparison</a:t>
            </a:r>
          </a:p>
        </p:txBody>
      </p:sp>
    </p:spTree>
    <p:extLst>
      <p:ext uri="{BB962C8B-B14F-4D97-AF65-F5344CB8AC3E}">
        <p14:creationId xmlns:p14="http://schemas.microsoft.com/office/powerpoint/2010/main" val="22574053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7. Final Calculation</a:t>
            </a:r>
          </a:p>
        </p:txBody>
      </p:sp>
    </p:spTree>
    <p:extLst>
      <p:ext uri="{BB962C8B-B14F-4D97-AF65-F5344CB8AC3E}">
        <p14:creationId xmlns:p14="http://schemas.microsoft.com/office/powerpoint/2010/main" val="1658253054"/>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TotalTime>
  <Words>8258</Words>
  <Application>Microsoft Office PowerPoint</Application>
  <PresentationFormat>On-screen Show (4:3)</PresentationFormat>
  <Paragraphs>955</Paragraphs>
  <Slides>119</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30" baseType="lpstr">
      <vt:lpstr>Arial</vt:lpstr>
      <vt:lpstr>Calibri</vt:lpstr>
      <vt:lpstr>Century Gothic</vt:lpstr>
      <vt:lpstr>Corbel</vt:lpstr>
      <vt:lpstr>Monotype Sorts</vt:lpstr>
      <vt:lpstr>Symbol</vt:lpstr>
      <vt:lpstr>Times</vt:lpstr>
      <vt:lpstr>Wingdings</vt:lpstr>
      <vt:lpstr>Wingdings 2</vt:lpstr>
      <vt:lpstr>Contemporary blue</vt:lpstr>
      <vt:lpstr>Equation</vt:lpstr>
      <vt:lpstr>FIN 422: Student Managed Investment Fund</vt:lpstr>
      <vt:lpstr>Overview</vt:lpstr>
      <vt:lpstr>Learning Objectives</vt:lpstr>
      <vt:lpstr>Readings</vt:lpstr>
      <vt:lpstr>1. Approach</vt:lpstr>
      <vt:lpstr>FCF Types</vt:lpstr>
      <vt:lpstr>FCF Approach</vt:lpstr>
      <vt:lpstr>Generic DCF Valuation Model</vt:lpstr>
      <vt:lpstr>Same ingredients, different approaches…</vt:lpstr>
      <vt:lpstr>2. Steps</vt:lpstr>
      <vt:lpstr>FCFE Steps</vt:lpstr>
      <vt:lpstr>FCFE Steps</vt:lpstr>
      <vt:lpstr>3. Initial FCFE</vt:lpstr>
      <vt:lpstr>FCFE Steps: Initial FCFE</vt:lpstr>
      <vt:lpstr>Steps in Cash Flow Estimation</vt:lpstr>
      <vt:lpstr>Measuring Cash Flow to Equity</vt:lpstr>
      <vt:lpstr>Issues</vt:lpstr>
      <vt:lpstr>I. Updating Earnings</vt:lpstr>
      <vt:lpstr>II. Correcting Accounting Earnings</vt:lpstr>
      <vt:lpstr>Two Examples</vt:lpstr>
      <vt:lpstr>Dealing with Operating Lease Expenses</vt:lpstr>
      <vt:lpstr>Operating Leases at The Gap</vt:lpstr>
      <vt:lpstr>R&amp;D Expenses:  Operating or Capital Expenses</vt:lpstr>
      <vt:lpstr>Capitalizing R&amp;D Expenses: SAP in 2004</vt:lpstr>
      <vt:lpstr>III. One-Time and Non-Recurring Charges</vt:lpstr>
      <vt:lpstr>IV. Accounting Malfeasance….</vt:lpstr>
      <vt:lpstr>What Tax Rate?</vt:lpstr>
      <vt:lpstr>The Right Tax Rate to Use</vt:lpstr>
      <vt:lpstr>Net Capital Expenditures</vt:lpstr>
      <vt:lpstr>Capital Expenditures include</vt:lpstr>
      <vt:lpstr>Working Capital Investments</vt:lpstr>
      <vt:lpstr>Measuring FCFE</vt:lpstr>
      <vt:lpstr>4. Forecasting FCF</vt:lpstr>
      <vt:lpstr>FCFE Steps: Growth Rates</vt:lpstr>
      <vt:lpstr>Overview</vt:lpstr>
      <vt:lpstr>Ways of Estimating Growth in Earnings</vt:lpstr>
      <vt:lpstr>4.1 Historical Growth</vt:lpstr>
      <vt:lpstr>Historical Growth</vt:lpstr>
      <vt:lpstr>The Effect of Size on Growth: Callaway Golf</vt:lpstr>
      <vt:lpstr>Extrapolation and its Dangers</vt:lpstr>
      <vt:lpstr>4.2 Analyst Estimates</vt:lpstr>
      <vt:lpstr>Analyst Forecasts of Growth</vt:lpstr>
      <vt:lpstr>How Good are Analysts at Forecasting Growth?</vt:lpstr>
      <vt:lpstr>The Five Deadly Sins of an Analyst</vt:lpstr>
      <vt:lpstr>Propositions about  Analyst Growth Rates</vt:lpstr>
      <vt:lpstr>4.3 Growth from Fundamentals</vt:lpstr>
      <vt:lpstr>Fundamental Growth Rates</vt:lpstr>
      <vt:lpstr>Growth Rate Derivations</vt:lpstr>
      <vt:lpstr>Estimating Fundamental Growth from New Investments: Three Variations</vt:lpstr>
      <vt:lpstr>Three Variations</vt:lpstr>
      <vt:lpstr>A. Expected Long Term Growth in EPS</vt:lpstr>
      <vt:lpstr>Estimating Expected Growth in EPS: Wells Fargo in 2008</vt:lpstr>
      <vt:lpstr>One Way to Increase ROE:  Use More Debt</vt:lpstr>
      <vt:lpstr>Decomposing ROE: Brahma in 1998</vt:lpstr>
      <vt:lpstr>DuPont Equation</vt:lpstr>
      <vt:lpstr>B. Expected Growth in Net Income from Noncash Assets</vt:lpstr>
      <vt:lpstr>C. Expected Growth in EBIT and Fundamentals: Stable ROC and Reinvestment Rate</vt:lpstr>
      <vt:lpstr>Estimating Growth when Operating Income is Negative or Margins are Changing</vt:lpstr>
      <vt:lpstr>5. Terminal Value (TV)</vt:lpstr>
      <vt:lpstr>FCFE Steps: Terminal Value</vt:lpstr>
      <vt:lpstr>Getting Closure in Valuation</vt:lpstr>
      <vt:lpstr>Estimating Terminal Value</vt:lpstr>
      <vt:lpstr>Stable Growth and Terminal Value</vt:lpstr>
      <vt:lpstr>Limits on Stable Growth</vt:lpstr>
      <vt:lpstr>Stable Growth and Excess Returns</vt:lpstr>
      <vt:lpstr>Getting to Stable Growth: High Growth Patterns</vt:lpstr>
      <vt:lpstr>Determinants of Growth Patterns</vt:lpstr>
      <vt:lpstr>Stable Growth Characteristics</vt:lpstr>
      <vt:lpstr>Stable Growth and Fundamentals</vt:lpstr>
      <vt:lpstr>The FCFE/FCFF Models: Estimating Stable Growth Inputs</vt:lpstr>
      <vt:lpstr>Closing Thoughts on TV</vt:lpstr>
      <vt:lpstr>6. Discount Rate</vt:lpstr>
      <vt:lpstr>FCFE Steps: Discount Rate</vt:lpstr>
      <vt:lpstr>Estimating Inputs: Discount Rates</vt:lpstr>
      <vt:lpstr>Classic Risk &amp; Return: Cost of Equity</vt:lpstr>
      <vt:lpstr>The Risk Free Rate: Laying the Foundations</vt:lpstr>
      <vt:lpstr>Equity Risk Premium</vt:lpstr>
      <vt:lpstr>The perils of trusting the past…….</vt:lpstr>
      <vt:lpstr>Beta Strategies</vt:lpstr>
      <vt:lpstr>Historical Beta</vt:lpstr>
      <vt:lpstr>Estimating Beta</vt:lpstr>
      <vt:lpstr>Estimating Beta</vt:lpstr>
      <vt:lpstr>Solutions to the  Regression Beta Problem</vt:lpstr>
      <vt:lpstr>Bottom-Up Beta</vt:lpstr>
      <vt:lpstr>Determinants of Betas</vt:lpstr>
      <vt:lpstr>Operating Leverage</vt:lpstr>
      <vt:lpstr>Financial Leverage</vt:lpstr>
      <vt:lpstr>Determinants of Betas</vt:lpstr>
      <vt:lpstr>In a Perfect World, We Would Estimate the Beta of a Firm by Doing the Following...</vt:lpstr>
      <vt:lpstr>Adjusting for Operating Leverage…</vt:lpstr>
      <vt:lpstr>Adjusting for Financial Leverage…</vt:lpstr>
      <vt:lpstr>Bottom-Up Betas</vt:lpstr>
      <vt:lpstr>Why Bottom-Up Betas?</vt:lpstr>
      <vt:lpstr>Bottom-Up Beta: Time Warner</vt:lpstr>
      <vt:lpstr>Accounting Beta</vt:lpstr>
      <vt:lpstr>Accounting Betas</vt:lpstr>
      <vt:lpstr>Accounting Betas Problems</vt:lpstr>
      <vt:lpstr>Strategy Comparison</vt:lpstr>
      <vt:lpstr>7. Final Calculation</vt:lpstr>
      <vt:lpstr>FCFE Steps: Final Calculation</vt:lpstr>
      <vt:lpstr>Discounted Cash Flow Models (DCF)</vt:lpstr>
      <vt:lpstr>FCFE Models</vt:lpstr>
      <vt:lpstr>FCFE Models</vt:lpstr>
      <vt:lpstr>FCFE Applications</vt:lpstr>
      <vt:lpstr>Constant FCFE</vt:lpstr>
      <vt:lpstr>Constant Growth FCFE</vt:lpstr>
      <vt:lpstr>Mixed Model Strategy</vt:lpstr>
      <vt:lpstr>Mixed Model: Short Term</vt:lpstr>
      <vt:lpstr>Mixed Model: Long Term</vt:lpstr>
      <vt:lpstr>The Long Term Solution</vt:lpstr>
      <vt:lpstr>Calculations</vt:lpstr>
      <vt:lpstr>Mixed Model Example </vt:lpstr>
      <vt:lpstr>Mixed Model Example II</vt:lpstr>
      <vt:lpstr>Mixed Model Example III</vt:lpstr>
      <vt:lpstr>Mixed Model Example IV</vt:lpstr>
      <vt:lpstr>Mixed Model Example V</vt:lpstr>
      <vt:lpstr>Mixed Model Example VI</vt:lpstr>
      <vt:lpstr>Mixed Model Example VII</vt:lpstr>
      <vt:lpstr>Mixed Model Formula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419</cp:revision>
  <dcterms:created xsi:type="dcterms:W3CDTF">2004-10-03T21:09:17Z</dcterms:created>
  <dcterms:modified xsi:type="dcterms:W3CDTF">2023-02-25T19:41:42Z</dcterms:modified>
</cp:coreProperties>
</file>