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7" r:id="rId1"/>
  </p:sldMasterIdLst>
  <p:notesMasterIdLst>
    <p:notesMasterId r:id="rId52"/>
  </p:notesMasterIdLst>
  <p:sldIdLst>
    <p:sldId id="304" r:id="rId2"/>
    <p:sldId id="305" r:id="rId3"/>
    <p:sldId id="306" r:id="rId4"/>
    <p:sldId id="258" r:id="rId5"/>
    <p:sldId id="307" r:id="rId6"/>
    <p:sldId id="260" r:id="rId7"/>
    <p:sldId id="324" r:id="rId8"/>
    <p:sldId id="309" r:id="rId9"/>
    <p:sldId id="310" r:id="rId10"/>
    <p:sldId id="311" r:id="rId11"/>
    <p:sldId id="312" r:id="rId12"/>
    <p:sldId id="313" r:id="rId13"/>
    <p:sldId id="314" r:id="rId14"/>
    <p:sldId id="315" r:id="rId15"/>
    <p:sldId id="316" r:id="rId16"/>
    <p:sldId id="317" r:id="rId17"/>
    <p:sldId id="318" r:id="rId18"/>
    <p:sldId id="319" r:id="rId19"/>
    <p:sldId id="259" r:id="rId20"/>
    <p:sldId id="262" r:id="rId21"/>
    <p:sldId id="265" r:id="rId22"/>
    <p:sldId id="269" r:id="rId23"/>
    <p:sldId id="266" r:id="rId24"/>
    <p:sldId id="270" r:id="rId25"/>
    <p:sldId id="325" r:id="rId26"/>
    <p:sldId id="271" r:id="rId27"/>
    <p:sldId id="275" r:id="rId28"/>
    <p:sldId id="274" r:id="rId29"/>
    <p:sldId id="278" r:id="rId30"/>
    <p:sldId id="280" r:id="rId31"/>
    <p:sldId id="281" r:id="rId32"/>
    <p:sldId id="285" r:id="rId33"/>
    <p:sldId id="277" r:id="rId34"/>
    <p:sldId id="302" r:id="rId35"/>
    <p:sldId id="326" r:id="rId36"/>
    <p:sldId id="287" r:id="rId37"/>
    <p:sldId id="288" r:id="rId38"/>
    <p:sldId id="303" r:id="rId39"/>
    <p:sldId id="289" r:id="rId40"/>
    <p:sldId id="290" r:id="rId41"/>
    <p:sldId id="291" r:id="rId42"/>
    <p:sldId id="292" r:id="rId43"/>
    <p:sldId id="294" r:id="rId44"/>
    <p:sldId id="295" r:id="rId45"/>
    <p:sldId id="296" r:id="rId46"/>
    <p:sldId id="297" r:id="rId47"/>
    <p:sldId id="298" r:id="rId48"/>
    <p:sldId id="299" r:id="rId49"/>
    <p:sldId id="300" r:id="rId50"/>
    <p:sldId id="301" r:id="rId5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33CC"/>
    <a:srgbClr val="6600FF"/>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90" autoAdjust="0"/>
    <p:restoredTop sz="94660"/>
  </p:normalViewPr>
  <p:slideViewPr>
    <p:cSldViewPr>
      <p:cViewPr varScale="1">
        <p:scale>
          <a:sx n="114" d="100"/>
          <a:sy n="114" d="100"/>
        </p:scale>
        <p:origin x="120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C08DDC9-5174-406D-9C9A-3A610A646C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24210D1-ADAC-4D34-A1D2-F898A15F8E4E}" type="slidenum">
              <a:rPr lang="en-US"/>
              <a:pPr/>
              <a:t>3</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7677346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5AF368F-9B68-4B07-9204-ED12EF5B86BA}"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71B0233-2611-444E-B65A-A36943F74B11}" type="slidenum">
              <a:rPr lang="en-US"/>
              <a:pPr/>
              <a:t>27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4AF8782-DF5E-4441-9724-33A0F7170655}" type="slidenum">
              <a:rPr lang="en-US"/>
              <a:pPr/>
              <a:t>28</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7CCA1EB8-6ACD-44A7-8E96-1ECA18DA4028}" type="slidenum">
              <a:rPr lang="en-US"/>
              <a:pPr/>
              <a:t>29</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F0F3CF3E-2ABD-4E05-A745-0C105C44DC3E}" type="slidenum">
              <a:rPr lang="en-US"/>
              <a:pPr/>
              <a:t>30</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87BB2CE9-2F9F-4594-ABF0-AAF55C579F64}" type="slidenum">
              <a:rPr lang="en-US"/>
              <a:pPr/>
              <a:t>31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E4463607-6A61-4CB8-A37B-ED154E0F21B8}" type="slidenum">
              <a:rPr lang="en-US"/>
              <a:pPr/>
              <a:t>32</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2C720957-633A-4D87-A588-91989E766ABB}" type="slidenum">
              <a:rPr lang="en-US"/>
              <a:pPr/>
              <a:t>33</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D5FE069E-70AF-4225-9B2A-5EAB87B1AAAE}" type="slidenum">
              <a:rPr lang="en-US"/>
              <a:pPr/>
              <a:t>34</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942B636-35F0-4D5E-9301-64F0AA340F30}" type="slidenum">
              <a:rPr lang="en-US"/>
              <a:pPr/>
              <a:t>36</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F947201-B790-44AD-8A93-8137A3CE82EE}" type="slidenum">
              <a:rPr lang="en-US"/>
              <a:pPr/>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4926D7F-7A40-441E-B420-9FA2C58BDD0A}" type="slidenum">
              <a:rPr lang="en-US"/>
              <a:pPr/>
              <a:t>37</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B40372AC-D733-4617-940B-4267D80DF5AA}" type="slidenum">
              <a:rPr lang="en-US"/>
              <a:pPr/>
              <a:t>38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4194C786-E3C2-4402-B791-1CD700C2350A}" type="slidenum">
              <a:rPr lang="en-US"/>
              <a:pPr/>
              <a:t>39</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4B7117C-FEF0-40F6-AD14-EF80E8769E0C}" type="slidenum">
              <a:rPr lang="en-US"/>
              <a:pPr/>
              <a:t>40</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0AFB615-DA83-4098-B8E1-22417A37B3A8}" type="slidenum">
              <a:rPr lang="en-US"/>
              <a:pPr/>
              <a:t>41</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1FA66FF6-8EBE-4EBF-809C-A5BDE87A00CB}" type="slidenum">
              <a:rPr lang="en-US"/>
              <a:pPr/>
              <a:t>42</a:t>
            </a:fld>
            <a:endParaRPr lang="en-US"/>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1A398ED2-7060-4F6A-BAD6-23E30F2A2C20}" type="slidenum">
              <a:rPr lang="en-US"/>
              <a:pPr/>
              <a:t>43</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FFF160D-5A09-4C45-B5B6-4C63A768B98A}" type="slidenum">
              <a:rPr lang="en-US"/>
              <a:pPr/>
              <a:t>44</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207CD0E-D33E-4E35-8C6A-944EDCF7B537}" type="slidenum">
              <a:rPr lang="en-US"/>
              <a:pPr/>
              <a:t>45</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D87D0301-DB7D-4CAE-A2D5-211B10F40288}" type="slidenum">
              <a:rPr lang="en-US"/>
              <a:pPr/>
              <a:t>46</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F9CA14F-DF4E-4478-AB6E-C6B1450B171F}" type="slidenum">
              <a:rPr lang="en-US"/>
              <a:pPr/>
              <a:t>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B717238-A985-4F25-B10D-F224B19E2948}" type="slidenum">
              <a:rPr lang="en-US"/>
              <a:pPr/>
              <a:t>47</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F7AC262-2DDC-4CD1-AA14-5DC4CE9E5C32}" type="slidenum">
              <a:rPr lang="en-US"/>
              <a:pPr/>
              <a:t>48</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0FFC3CF-F365-4448-9D76-6453E8F33214}" type="slidenum">
              <a:rPr lang="en-US"/>
              <a:pPr/>
              <a:t>49</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E8928B3-B237-4C7C-B9BA-FF4C95A7960F}" type="slidenum">
              <a:rPr lang="en-US"/>
              <a:pPr/>
              <a:t>50</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C88D5FA-5A5E-445D-BBAA-7577D6BD9900}" type="slidenum">
              <a:rPr lang="en-US"/>
              <a:pPr/>
              <a:t>19</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B37823-17EA-434E-B218-50D3FDEB6A44}" type="slidenum">
              <a:rPr lang="en-US"/>
              <a:pPr/>
              <a:t>20</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C3B55945-AF71-47DE-9698-6DD4A067FD5D}" type="slidenum">
              <a:rPr lang="en-US"/>
              <a:pPr/>
              <a:t>21</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24210D1-ADAC-4D34-A1D2-F898A15F8E4E}" type="slidenum">
              <a:rPr lang="en-US"/>
              <a:pPr/>
              <a:t>22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CED5B6AD-AD59-4B67-93A2-55EA742D5BEF}" type="slidenum">
              <a:rPr lang="en-US"/>
              <a:pPr/>
              <a:t>23</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031E542-8DD3-4F3E-BCA1-81E1315A3A9E}" type="slidenum">
              <a:rPr lang="en-US"/>
              <a:pPr/>
              <a:t>24</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3.JP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cstate="print">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cstate="print">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cstate="print">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cstate="print"/>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atin typeface="Century Gothic"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atin typeface="Century Gothic" pitchFamily="34" charset="0"/>
              </a:defRPr>
            </a:lvl1pPr>
          </a:lstStyle>
          <a:p>
            <a:r>
              <a:rPr lang="en-US"/>
              <a:t>Click to edit Master title style</a:t>
            </a:r>
          </a:p>
        </p:txBody>
      </p:sp>
      <p:sp>
        <p:nvSpPr>
          <p:cNvPr id="12" name="Footer Placeholder 11"/>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pic>
        <p:nvPicPr>
          <p:cNvPr id="2" name="Picture 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752600" y="395839"/>
            <a:ext cx="5638273" cy="3089704"/>
          </a:xfrm>
          <a:prstGeom prst="rect">
            <a:avLst/>
          </a:prstGeom>
        </p:spPr>
      </p:pic>
    </p:spTree>
    <p:extLst>
      <p:ext uri="{BB962C8B-B14F-4D97-AF65-F5344CB8AC3E}">
        <p14:creationId xmlns:p14="http://schemas.microsoft.com/office/powerpoint/2010/main" val="578211657"/>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625824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lvl1pPr>
              <a:defRPr>
                <a:latin typeface="Century Gothic" pitchFamily="34" charset="0"/>
              </a:defRPr>
            </a:lvl1pPr>
          </a:lstStyle>
          <a:p>
            <a:pPr algn="l"/>
            <a:r>
              <a:rPr lang="en-US"/>
              <a:t>Click to edit Master title style</a:t>
            </a:r>
          </a:p>
        </p:txBody>
      </p:sp>
      <p:sp>
        <p:nvSpPr>
          <p:cNvPr id="9" name="Footer Placeholder 8"/>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3570675591"/>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Footer Placeholder 7"/>
          <p:cNvSpPr>
            <a:spLocks noGrp="1"/>
          </p:cNvSpPr>
          <p:nvPr>
            <p:ph type="ftr" sz="quarter" idx="12"/>
          </p:nvPr>
        </p:nvSpPr>
        <p:spPr>
          <a:xfrm>
            <a:off x="3124200" y="6245225"/>
            <a:ext cx="2895600" cy="476250"/>
          </a:xfrm>
          <a:prstGeom prst="rect">
            <a:avLst/>
          </a:prstGeom>
        </p:spPr>
        <p:txBody>
          <a:bodyPr/>
          <a:lstStyle>
            <a:lvl1pPr>
              <a:defRPr>
                <a:latin typeface="Century Gothic" pitchFamily="34" charset="0"/>
              </a:defRPr>
            </a:lvl1pPr>
          </a:lstStyle>
          <a:p>
            <a:endParaRPr lang="en-US"/>
          </a:p>
        </p:txBody>
      </p:sp>
    </p:spTree>
    <p:extLst>
      <p:ext uri="{BB962C8B-B14F-4D97-AF65-F5344CB8AC3E}">
        <p14:creationId xmlns:p14="http://schemas.microsoft.com/office/powerpoint/2010/main" val="895220936"/>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3" name="Footer Placeholder 12"/>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4215539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Tree>
    <p:extLst>
      <p:ext uri="{BB962C8B-B14F-4D97-AF65-F5344CB8AC3E}">
        <p14:creationId xmlns:p14="http://schemas.microsoft.com/office/powerpoint/2010/main" val="3041663109"/>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1" name="Footer Placeholder 10"/>
          <p:cNvSpPr>
            <a:spLocks noGrp="1"/>
          </p:cNvSpPr>
          <p:nvPr>
            <p:ph type="ftr" sz="quarter" idx="12"/>
          </p:nvPr>
        </p:nvSpPr>
        <p:spPr>
          <a:xfrm>
            <a:off x="3124200" y="6245225"/>
            <a:ext cx="2895600" cy="476250"/>
          </a:xfrm>
          <a:prstGeom prst="rect">
            <a:avLst/>
          </a:prstGeom>
        </p:spPr>
        <p:txBody>
          <a:bodyPr/>
          <a:lstStyle/>
          <a:p>
            <a:endParaRPr lang="en-US"/>
          </a:p>
        </p:txBody>
      </p:sp>
    </p:spTree>
    <p:extLst>
      <p:ext uri="{BB962C8B-B14F-4D97-AF65-F5344CB8AC3E}">
        <p14:creationId xmlns:p14="http://schemas.microsoft.com/office/powerpoint/2010/main" val="1360238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3B80772C-0D10-422D-A1B7-C5CFD693CF1C}" type="slidenum">
              <a:rPr lang="en-US"/>
              <a:pPr/>
              <a:t>‹#›</a:t>
            </a:fld>
            <a:endParaRPr lang="en-US"/>
          </a:p>
        </p:txBody>
      </p:sp>
    </p:spTree>
    <p:extLst>
      <p:ext uri="{BB962C8B-B14F-4D97-AF65-F5344CB8AC3E}">
        <p14:creationId xmlns:p14="http://schemas.microsoft.com/office/powerpoint/2010/main" val="95514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10"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1" cstate="print"/>
          <a:stretch>
            <a:fillRect/>
          </a:stretch>
        </p:blipFill>
        <p:spPr>
          <a:xfrm>
            <a:off x="571" y="428"/>
            <a:ext cx="9142858" cy="6857143"/>
          </a:xfrm>
          <a:prstGeom prst="rect">
            <a:avLst/>
          </a:prstGeom>
          <a:noFill/>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dirty="0"/>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userDrawn="1"/>
        </p:nvSpPr>
        <p:spPr>
          <a:xfrm>
            <a:off x="7620000" y="6324600"/>
            <a:ext cx="1066800" cy="369332"/>
          </a:xfrm>
          <a:prstGeom prst="rect">
            <a:avLst/>
          </a:prstGeom>
          <a:noFill/>
        </p:spPr>
        <p:txBody>
          <a:bodyPr wrap="square" rtlCol="0">
            <a:spAutoFit/>
          </a:bodyPr>
          <a:lstStyle/>
          <a:p>
            <a:pPr algn="r"/>
            <a:fld id="{5142B5BB-0271-4951-9864-F5338956FB89}" type="slidenum">
              <a:rPr lang="en-US" smtClean="0">
                <a:latin typeface="Century Gothic" pitchFamily="34" charset="0"/>
              </a:rPr>
              <a:pPr algn="r"/>
              <a:t>‹#›</a:t>
            </a:fld>
            <a:r>
              <a:rPr lang="en-US" dirty="0">
                <a:latin typeface="Century Gothic" pitchFamily="34" charset="0"/>
              </a:rPr>
              <a:t> of 50</a:t>
            </a:r>
          </a:p>
        </p:txBody>
      </p:sp>
      <p:sp>
        <p:nvSpPr>
          <p:cNvPr id="13" name="TextBox 12"/>
          <p:cNvSpPr txBox="1"/>
          <p:nvPr userDrawn="1"/>
        </p:nvSpPr>
        <p:spPr>
          <a:xfrm>
            <a:off x="304800" y="6324600"/>
            <a:ext cx="1447800" cy="369332"/>
          </a:xfrm>
          <a:prstGeom prst="rect">
            <a:avLst/>
          </a:prstGeom>
          <a:noFill/>
        </p:spPr>
        <p:txBody>
          <a:bodyPr wrap="square" rtlCol="0">
            <a:spAutoFit/>
          </a:bodyPr>
          <a:lstStyle/>
          <a:p>
            <a:fld id="{49EF39E9-0DEB-488D-A1FF-A8C274C77028}" type="datetime12">
              <a:rPr lang="en-US" smtClean="0">
                <a:latin typeface="Century Gothic" pitchFamily="34" charset="0"/>
              </a:rPr>
              <a:pPr/>
              <a:t>7:45 AM</a:t>
            </a:fld>
            <a:endParaRPr lang="en-US" dirty="0">
              <a:latin typeface="Century Gothic" pitchFamily="34" charset="0"/>
            </a:endParaRPr>
          </a:p>
        </p:txBody>
      </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962400" y="6157813"/>
            <a:ext cx="1219200" cy="668107"/>
          </a:xfrm>
          <a:prstGeom prst="rect">
            <a:avLst/>
          </a:prstGeom>
        </p:spPr>
      </p:pic>
    </p:spTree>
    <p:extLst>
      <p:ext uri="{BB962C8B-B14F-4D97-AF65-F5344CB8AC3E}">
        <p14:creationId xmlns:p14="http://schemas.microsoft.com/office/powerpoint/2010/main" val="25699949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Lst>
  <p:transition spd="med">
    <p:fade thruBlk="1"/>
  </p:transition>
  <p:txStyles>
    <p:titleStyle>
      <a:defPPr>
        <a:defRPr sz="4400">
          <a:solidFill>
            <a:schemeClr val="tx1"/>
          </a:solidFill>
          <a:latin typeface="+mj-lt"/>
          <a:ea typeface="+mj-ea"/>
          <a:cs typeface="+mj-cs"/>
        </a:defRPr>
      </a:defPPr>
      <a:lvl1pPr algn="ctr" eaLnBrk="1" hangingPunct="1">
        <a:buNone/>
        <a:defRPr sz="4000" b="1">
          <a:solidFill>
            <a:schemeClr val="tx1">
              <a:alpha val="100000"/>
            </a:schemeClr>
          </a:solidFill>
          <a:latin typeface="Century Gothic" pitchFamily="34" charset="0"/>
        </a:defRPr>
      </a:lvl1pPr>
    </p:titleStyle>
    <p:body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arryschrenk.com/FIN440/FIN440-Schedule.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larryschrenk.com/FIN440/FIN440-Schedule.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larryschrenk.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ideo" Target="https://www.youtube.com/embed/NcLgfkLnIt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www.lifehack.org/articles/productivity/student-guide-effective-note-taking.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eputationrx.com/Default.aspx/CEOREPUTATION/CEOFACTSANDFIGURE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findarticles.com/p/articles/mi_m4070/is_195/ai_11405044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larryschrenk.com/FIN440/FIN440.htm"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larryschrenk.com/" TargetMode="External"/><Relationship Id="rId2" Type="http://schemas.openxmlformats.org/officeDocument/2006/relationships/hyperlink" Target="mailto:lschrenk@winona.edu"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094577"/>
            <a:ext cx="8153400" cy="1306223"/>
          </a:xfrm>
        </p:spPr>
        <p:txBody>
          <a:bodyPr>
            <a:normAutofit/>
          </a:bodyPr>
          <a:lstStyle/>
          <a:p>
            <a:pPr>
              <a:lnSpc>
                <a:spcPct val="80000"/>
              </a:lnSpc>
            </a:pPr>
            <a:r>
              <a:rPr lang="en-US" dirty="0"/>
              <a:t>Topic 1</a:t>
            </a:r>
            <a:r>
              <a:rPr lang="en-US" dirty="0">
                <a:cs typeface="Arial" charset="0"/>
              </a:rPr>
              <a:t>–Introduction</a:t>
            </a:r>
          </a:p>
          <a:p>
            <a:r>
              <a:rPr lang="en-US" sz="2400" dirty="0"/>
              <a:t>Larry Schrenk, Instructor</a:t>
            </a:r>
          </a:p>
        </p:txBody>
      </p:sp>
      <p:sp>
        <p:nvSpPr>
          <p:cNvPr id="2" name="Title 1"/>
          <p:cNvSpPr>
            <a:spLocks noGrp="1"/>
          </p:cNvSpPr>
          <p:nvPr>
            <p:ph type="ctrTitle"/>
          </p:nvPr>
        </p:nvSpPr>
        <p:spPr/>
        <p:txBody>
          <a:bodyPr/>
          <a:lstStyle/>
          <a:p>
            <a:r>
              <a:rPr lang="en-US" dirty="0"/>
              <a:t>FIN 440: International Finance</a:t>
            </a:r>
          </a:p>
        </p:txBody>
      </p:sp>
    </p:spTree>
    <p:extLst>
      <p:ext uri="{BB962C8B-B14F-4D97-AF65-F5344CB8AC3E}">
        <p14:creationId xmlns:p14="http://schemas.microsoft.com/office/powerpoint/2010/main" val="3017425077"/>
      </p:ext>
    </p:extLst>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Two Exams (30% each)</a:t>
            </a:r>
          </a:p>
          <a:p>
            <a:endParaRPr lang="en-US" dirty="0"/>
          </a:p>
          <a:p>
            <a:r>
              <a:rPr lang="en-US" dirty="0"/>
              <a:t>No Crib Sheets, Formulae Sheets, Etc.</a:t>
            </a:r>
          </a:p>
          <a:p>
            <a:pPr lvl="1"/>
            <a:endParaRPr lang="en-US" dirty="0"/>
          </a:p>
          <a:p>
            <a:r>
              <a:rPr lang="en-US" dirty="0"/>
              <a:t>Due dates will be on </a:t>
            </a:r>
            <a:r>
              <a:rPr lang="en-US" dirty="0">
                <a:hlinkClick r:id="rId2"/>
              </a:rPr>
              <a:t>Schedule Page</a:t>
            </a:r>
            <a:endParaRPr lang="en-US" dirty="0"/>
          </a:p>
          <a:p>
            <a:pPr marL="0" indent="0">
              <a:buNone/>
            </a:pPr>
            <a:endParaRPr lang="en-US" dirty="0"/>
          </a:p>
        </p:txBody>
      </p:sp>
      <p:sp>
        <p:nvSpPr>
          <p:cNvPr id="3" name="Title 2"/>
          <p:cNvSpPr>
            <a:spLocks noGrp="1"/>
          </p:cNvSpPr>
          <p:nvPr>
            <p:ph type="title"/>
          </p:nvPr>
        </p:nvSpPr>
        <p:spPr/>
        <p:txBody>
          <a:bodyPr/>
          <a:lstStyle/>
          <a:p>
            <a:r>
              <a:rPr lang="en-US" dirty="0"/>
              <a:t>Exams</a:t>
            </a:r>
          </a:p>
        </p:txBody>
      </p:sp>
    </p:spTree>
    <p:extLst>
      <p:ext uri="{BB962C8B-B14F-4D97-AF65-F5344CB8AC3E}">
        <p14:creationId xmlns:p14="http://schemas.microsoft.com/office/powerpoint/2010/main" val="1115258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Format</a:t>
            </a:r>
          </a:p>
          <a:p>
            <a:pPr lvl="1"/>
            <a:r>
              <a:rPr lang="en-US" dirty="0"/>
              <a:t>100 Points</a:t>
            </a:r>
          </a:p>
          <a:p>
            <a:pPr lvl="1"/>
            <a:r>
              <a:rPr lang="en-US" dirty="0"/>
              <a:t>Short Answer: 10 Questions (50%)</a:t>
            </a:r>
          </a:p>
          <a:p>
            <a:pPr lvl="1"/>
            <a:r>
              <a:rPr lang="en-US" dirty="0"/>
              <a:t>Calculation: 5 Questions (50%)</a:t>
            </a:r>
          </a:p>
          <a:p>
            <a:pPr lvl="1"/>
            <a:endParaRPr lang="en-US" dirty="0"/>
          </a:p>
          <a:p>
            <a:r>
              <a:rPr lang="en-US" dirty="0"/>
              <a:t>Not Cumulative</a:t>
            </a:r>
          </a:p>
          <a:p>
            <a:pPr lvl="1"/>
            <a:r>
              <a:rPr lang="en-US" dirty="0"/>
              <a:t>But Later Material Builds on Earlier!</a:t>
            </a:r>
          </a:p>
        </p:txBody>
      </p:sp>
      <p:sp>
        <p:nvSpPr>
          <p:cNvPr id="3" name="Title 2"/>
          <p:cNvSpPr>
            <a:spLocks noGrp="1"/>
          </p:cNvSpPr>
          <p:nvPr>
            <p:ph type="title"/>
          </p:nvPr>
        </p:nvSpPr>
        <p:spPr/>
        <p:txBody>
          <a:bodyPr/>
          <a:lstStyle/>
          <a:p>
            <a:r>
              <a:rPr lang="en-US" dirty="0"/>
              <a:t>Exam Format</a:t>
            </a:r>
          </a:p>
        </p:txBody>
      </p:sp>
    </p:spTree>
    <p:extLst>
      <p:ext uri="{BB962C8B-B14F-4D97-AF65-F5344CB8AC3E}">
        <p14:creationId xmlns:p14="http://schemas.microsoft.com/office/powerpoint/2010/main" val="3822667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600201"/>
            <a:ext cx="8229600" cy="3048000"/>
          </a:xfrm>
        </p:spPr>
        <p:txBody>
          <a:bodyPr>
            <a:normAutofit/>
          </a:bodyPr>
          <a:lstStyle/>
          <a:p>
            <a:r>
              <a:rPr lang="en-US" dirty="0"/>
              <a:t>Group Excel Assignments</a:t>
            </a:r>
          </a:p>
          <a:p>
            <a:pPr marL="457200" lvl="1" indent="0">
              <a:buNone/>
            </a:pPr>
            <a:endParaRPr lang="en-US" dirty="0"/>
          </a:p>
          <a:p>
            <a:r>
              <a:rPr lang="en-US" dirty="0"/>
              <a:t>Group Case</a:t>
            </a:r>
          </a:p>
          <a:p>
            <a:pPr marL="457200" lvl="1" indent="0">
              <a:buNone/>
            </a:pPr>
            <a:endParaRPr lang="en-US" dirty="0"/>
          </a:p>
          <a:p>
            <a:r>
              <a:rPr lang="en-US" dirty="0"/>
              <a:t>Due dates on </a:t>
            </a:r>
            <a:r>
              <a:rPr lang="en-US" dirty="0">
                <a:hlinkClick r:id="rId2"/>
              </a:rPr>
              <a:t>Schedule Page</a:t>
            </a:r>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Group Work</a:t>
            </a:r>
          </a:p>
        </p:txBody>
      </p:sp>
    </p:spTree>
    <p:extLst>
      <p:ext uri="{BB962C8B-B14F-4D97-AF65-F5344CB8AC3E}">
        <p14:creationId xmlns:p14="http://schemas.microsoft.com/office/powerpoint/2010/main" val="88003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Introduction and FX Markets</a:t>
            </a:r>
          </a:p>
          <a:p>
            <a:pPr lvl="1"/>
            <a:r>
              <a:rPr lang="en-US" dirty="0"/>
              <a:t>Quotations</a:t>
            </a:r>
          </a:p>
          <a:p>
            <a:pPr lvl="1"/>
            <a:r>
              <a:rPr lang="en-US" dirty="0"/>
              <a:t>Triangular Arbitrage</a:t>
            </a:r>
          </a:p>
          <a:p>
            <a:pPr lvl="1"/>
            <a:r>
              <a:rPr lang="en-US" dirty="0"/>
              <a:t>Parity Relationships</a:t>
            </a:r>
          </a:p>
          <a:p>
            <a:endParaRPr lang="en-US" dirty="0"/>
          </a:p>
          <a:p>
            <a:r>
              <a:rPr lang="en-US" dirty="0"/>
              <a:t>International Investments</a:t>
            </a:r>
          </a:p>
          <a:p>
            <a:endParaRPr lang="en-US" dirty="0"/>
          </a:p>
          <a:p>
            <a:r>
              <a:rPr lang="en-US" dirty="0"/>
              <a:t>International Financial Management</a:t>
            </a:r>
          </a:p>
          <a:p>
            <a:pPr marL="0" indent="0">
              <a:buNone/>
            </a:pPr>
            <a:endParaRPr lang="en-US" dirty="0"/>
          </a:p>
        </p:txBody>
      </p:sp>
      <p:sp>
        <p:nvSpPr>
          <p:cNvPr id="3" name="Title 2"/>
          <p:cNvSpPr>
            <a:spLocks noGrp="1"/>
          </p:cNvSpPr>
          <p:nvPr>
            <p:ph type="title"/>
          </p:nvPr>
        </p:nvSpPr>
        <p:spPr/>
        <p:txBody>
          <a:bodyPr/>
          <a:lstStyle/>
          <a:p>
            <a:r>
              <a:rPr lang="en-US" dirty="0"/>
              <a:t>Schedule</a:t>
            </a:r>
          </a:p>
        </p:txBody>
      </p:sp>
    </p:spTree>
    <p:extLst>
      <p:ext uri="{BB962C8B-B14F-4D97-AF65-F5344CB8AC3E}">
        <p14:creationId xmlns:p14="http://schemas.microsoft.com/office/powerpoint/2010/main" val="2505806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2. About the Course</a:t>
            </a:r>
          </a:p>
        </p:txBody>
      </p:sp>
    </p:spTree>
    <p:extLst>
      <p:ext uri="{BB962C8B-B14F-4D97-AF65-F5344CB8AC3E}">
        <p14:creationId xmlns:p14="http://schemas.microsoft.com/office/powerpoint/2010/main" val="1568847182"/>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a:t>
            </a:r>
          </a:p>
          <a:p>
            <a:endParaRPr lang="en-US" dirty="0"/>
          </a:p>
          <a:p>
            <a:r>
              <a:rPr lang="en-US" dirty="0">
                <a:hlinkClick r:id="rId2"/>
              </a:rPr>
              <a:t>Home Page</a:t>
            </a:r>
            <a:endParaRPr lang="en-US" dirty="0"/>
          </a:p>
          <a:p>
            <a:endParaRPr lang="en-US" dirty="0"/>
          </a:p>
          <a:p>
            <a:endParaRPr lang="en-US" dirty="0"/>
          </a:p>
        </p:txBody>
      </p:sp>
      <p:sp>
        <p:nvSpPr>
          <p:cNvPr id="4" name="Title 1"/>
          <p:cNvSpPr>
            <a:spLocks noGrp="1"/>
          </p:cNvSpPr>
          <p:nvPr>
            <p:ph type="title"/>
          </p:nvPr>
        </p:nvSpPr>
        <p:spPr>
          <a:xfrm>
            <a:off x="457200" y="359465"/>
            <a:ext cx="8229600" cy="1143000"/>
          </a:xfrm>
        </p:spPr>
        <p:txBody>
          <a:bodyPr/>
          <a:lstStyle/>
          <a:p>
            <a:r>
              <a:rPr lang="en-US" dirty="0"/>
              <a:t>About Me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1447800"/>
            <a:ext cx="3352800" cy="4299317"/>
          </a:xfrm>
          <a:prstGeom prst="rect">
            <a:avLst/>
          </a:prstGeom>
        </p:spPr>
      </p:pic>
    </p:spTree>
    <p:extLst>
      <p:ext uri="{BB962C8B-B14F-4D97-AF65-F5344CB8AC3E}">
        <p14:creationId xmlns:p14="http://schemas.microsoft.com/office/powerpoint/2010/main" val="4007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Introductions</a:t>
            </a:r>
          </a:p>
          <a:p>
            <a:pPr lvl="1"/>
            <a:r>
              <a:rPr lang="en-US" dirty="0"/>
              <a:t>Pairs</a:t>
            </a:r>
          </a:p>
          <a:p>
            <a:pPr lvl="1"/>
            <a:endParaRPr lang="en-US" dirty="0"/>
          </a:p>
          <a:p>
            <a:r>
              <a:rPr lang="en-US" dirty="0"/>
              <a:t>Index Cards</a:t>
            </a:r>
          </a:p>
          <a:p>
            <a:pPr marL="0" indent="0">
              <a:buNone/>
            </a:pPr>
            <a:endParaRPr lang="en-US" dirty="0"/>
          </a:p>
        </p:txBody>
      </p:sp>
      <p:sp>
        <p:nvSpPr>
          <p:cNvPr id="3" name="Title 1"/>
          <p:cNvSpPr>
            <a:spLocks noGrp="1"/>
          </p:cNvSpPr>
          <p:nvPr>
            <p:ph type="title"/>
          </p:nvPr>
        </p:nvSpPr>
        <p:spPr>
          <a:xfrm>
            <a:off x="457200" y="359465"/>
            <a:ext cx="8229600" cy="1143000"/>
          </a:xfrm>
        </p:spPr>
        <p:txBody>
          <a:bodyPr/>
          <a:lstStyle/>
          <a:p>
            <a:r>
              <a:rPr lang="en-US" dirty="0"/>
              <a:t>About You</a:t>
            </a:r>
          </a:p>
        </p:txBody>
      </p:sp>
    </p:spTree>
    <p:extLst>
      <p:ext uri="{BB962C8B-B14F-4D97-AF65-F5344CB8AC3E}">
        <p14:creationId xmlns:p14="http://schemas.microsoft.com/office/powerpoint/2010/main" val="2336364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92500"/>
          </a:bodyPr>
          <a:lstStyle/>
          <a:p>
            <a:r>
              <a:rPr lang="en-US" dirty="0"/>
              <a:t>Teaching Approach</a:t>
            </a:r>
          </a:p>
          <a:p>
            <a:endParaRPr lang="en-US" dirty="0"/>
          </a:p>
          <a:p>
            <a:endParaRPr lang="en-US" dirty="0"/>
          </a:p>
          <a:p>
            <a:endParaRPr lang="en-US" dirty="0"/>
          </a:p>
          <a:p>
            <a:endParaRPr lang="en-US" dirty="0"/>
          </a:p>
          <a:p>
            <a:endParaRPr lang="en-US" dirty="0"/>
          </a:p>
          <a:p>
            <a:endParaRPr lang="en-US" dirty="0"/>
          </a:p>
          <a:p>
            <a:endParaRPr lang="en-US" sz="2800" dirty="0"/>
          </a:p>
          <a:p>
            <a:r>
              <a:rPr lang="en-US" sz="2600" dirty="0"/>
              <a:t>http://www.youtube.com/watch?v=c00GPvns31U</a:t>
            </a:r>
          </a:p>
        </p:txBody>
      </p:sp>
      <p:sp>
        <p:nvSpPr>
          <p:cNvPr id="3" name="Title 1"/>
          <p:cNvSpPr>
            <a:spLocks noGrp="1"/>
          </p:cNvSpPr>
          <p:nvPr>
            <p:ph type="title"/>
          </p:nvPr>
        </p:nvSpPr>
        <p:spPr>
          <a:xfrm>
            <a:off x="457200" y="359465"/>
            <a:ext cx="8229600" cy="1143000"/>
          </a:xfrm>
        </p:spPr>
        <p:txBody>
          <a:bodyPr/>
          <a:lstStyle/>
          <a:p>
            <a:r>
              <a:rPr lang="en-US" dirty="0"/>
              <a:t>About the Course</a:t>
            </a:r>
          </a:p>
        </p:txBody>
      </p:sp>
      <p:pic>
        <p:nvPicPr>
          <p:cNvPr id="4" name="NcLgfkLnItE"/>
          <p:cNvPicPr>
            <a:picLocks noRot="1" noChangeAspect="1"/>
          </p:cNvPicPr>
          <p:nvPr>
            <a:videoFile r:link="rId1"/>
          </p:nvPr>
        </p:nvPicPr>
        <p:blipFill>
          <a:blip r:embed="rId3"/>
          <a:stretch>
            <a:fillRect/>
          </a:stretch>
        </p:blipFill>
        <p:spPr>
          <a:xfrm>
            <a:off x="1066800" y="2143125"/>
            <a:ext cx="5791200" cy="3257550"/>
          </a:xfrm>
          <a:prstGeom prst="rect">
            <a:avLst/>
          </a:prstGeom>
        </p:spPr>
      </p:pic>
    </p:spTree>
    <p:extLst>
      <p:ext uri="{BB962C8B-B14F-4D97-AF65-F5344CB8AC3E}">
        <p14:creationId xmlns:p14="http://schemas.microsoft.com/office/powerpoint/2010/main" val="321557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7500" lnSpcReduction="20000"/>
          </a:bodyPr>
          <a:lstStyle/>
          <a:p>
            <a:r>
              <a:rPr lang="en-US" dirty="0"/>
              <a:t>Here are some web sites that will help, if you want to improve your note taking:</a:t>
            </a:r>
          </a:p>
          <a:p>
            <a:endParaRPr lang="en-US" dirty="0"/>
          </a:p>
          <a:p>
            <a:pPr lvl="1"/>
            <a:r>
              <a:rPr lang="en-US" dirty="0">
                <a:hlinkClick r:id="rId2"/>
              </a:rPr>
              <a:t>http://</a:t>
            </a:r>
            <a:r>
              <a:rPr lang="en-US" dirty="0" err="1">
                <a:hlinkClick r:id="rId2"/>
              </a:rPr>
              <a:t>www.lifehack.org</a:t>
            </a:r>
            <a:r>
              <a:rPr lang="en-US" dirty="0">
                <a:hlinkClick r:id="rId2"/>
              </a:rPr>
              <a:t>/articles/productivity/student-guide-effective-note-</a:t>
            </a:r>
            <a:r>
              <a:rPr lang="en-US" dirty="0" err="1">
                <a:hlinkClick r:id="rId2"/>
              </a:rPr>
              <a:t>taking.html</a:t>
            </a:r>
            <a:endParaRPr lang="en-US" dirty="0"/>
          </a:p>
          <a:p>
            <a:pPr lvl="1"/>
            <a:endParaRPr lang="en-US" dirty="0">
              <a:hlinkClick r:id="" action="ppaction://noaction"/>
            </a:endParaRPr>
          </a:p>
          <a:p>
            <a:pPr lvl="1"/>
            <a:r>
              <a:rPr lang="en-US" dirty="0">
                <a:hlinkClick r:id="" action="ppaction://noaction"/>
              </a:rPr>
              <a:t>http://www.artofmanliness.com/2012/01/27/write-this-down-note-taking-strategies-for-academic-success/</a:t>
            </a:r>
            <a:endParaRPr lang="en-US" dirty="0"/>
          </a:p>
          <a:p>
            <a:pPr lvl="1"/>
            <a:endParaRPr lang="en-US" dirty="0">
              <a:hlinkClick r:id="" action="ppaction://noaction"/>
            </a:endParaRPr>
          </a:p>
          <a:p>
            <a:pPr lvl="1"/>
            <a:r>
              <a:rPr lang="en-US" dirty="0">
                <a:hlinkClick r:id="" action="ppaction://noaction"/>
              </a:rPr>
              <a:t>http://www.techlearning.com/Default.aspx?tabid=67&amp;EntryId=3858</a:t>
            </a:r>
            <a:endParaRPr lang="en-US" dirty="0"/>
          </a:p>
          <a:p>
            <a:pPr lvl="1"/>
            <a:endParaRPr lang="en-US" dirty="0">
              <a:hlinkClick r:id="" action="ppaction://noaction"/>
            </a:endParaRPr>
          </a:p>
          <a:p>
            <a:pPr lvl="1"/>
            <a:r>
              <a:rPr lang="en-US" dirty="0">
                <a:hlinkClick r:id="" action="ppaction://noaction"/>
              </a:rPr>
              <a:t>http://www.law.harvard.edu/current/student-services/taking_notes.pdf</a:t>
            </a:r>
            <a:endParaRPr lang="en-US" dirty="0"/>
          </a:p>
          <a:p>
            <a:pPr lvl="1"/>
            <a:endParaRPr lang="en-US" dirty="0"/>
          </a:p>
        </p:txBody>
      </p:sp>
      <p:sp>
        <p:nvSpPr>
          <p:cNvPr id="3" name="Title 2"/>
          <p:cNvSpPr>
            <a:spLocks noGrp="1"/>
          </p:cNvSpPr>
          <p:nvPr>
            <p:ph type="title"/>
          </p:nvPr>
        </p:nvSpPr>
        <p:spPr/>
        <p:txBody>
          <a:bodyPr/>
          <a:lstStyle/>
          <a:p>
            <a:r>
              <a:rPr lang="en-US" dirty="0"/>
              <a:t>Note Taking Skills</a:t>
            </a:r>
          </a:p>
        </p:txBody>
      </p:sp>
    </p:spTree>
    <p:extLst>
      <p:ext uri="{BB962C8B-B14F-4D97-AF65-F5344CB8AC3E}">
        <p14:creationId xmlns:p14="http://schemas.microsoft.com/office/powerpoint/2010/main" val="203481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92500" lnSpcReduction="20000"/>
          </a:bodyPr>
          <a:lstStyle/>
          <a:p>
            <a:pPr eaLnBrk="1" hangingPunct="1"/>
            <a:r>
              <a:rPr lang="en-US" dirty="0"/>
              <a:t>“The number of CEOs with international experience rose in 2004 to 33 percent from 30 percent in 2003 and 21 percent in 2002. Among the top 100 CEOs, 41 percent have spent time abroad.” </a:t>
            </a:r>
            <a:r>
              <a:rPr lang="en-US" dirty="0">
                <a:hlinkClick r:id="rId3"/>
              </a:rPr>
              <a:t>source</a:t>
            </a:r>
            <a:endParaRPr lang="en-US" dirty="0"/>
          </a:p>
          <a:p>
            <a:pPr eaLnBrk="1" hangingPunct="1"/>
            <a:endParaRPr lang="en-US" dirty="0"/>
          </a:p>
          <a:p>
            <a:pPr eaLnBrk="1" hangingPunct="1"/>
            <a:r>
              <a:rPr lang="en-US" dirty="0"/>
              <a:t>“The Global CEO: Overseas Experience is Becoming a Must on Top Executives' Resumes.” </a:t>
            </a:r>
            <a:r>
              <a:rPr lang="en-US" dirty="0">
                <a:hlinkClick r:id="rId4"/>
              </a:rPr>
              <a:t>source </a:t>
            </a:r>
            <a:endParaRPr lang="en-US" dirty="0"/>
          </a:p>
        </p:txBody>
      </p:sp>
      <p:sp>
        <p:nvSpPr>
          <p:cNvPr id="7170" name="Rectangle 2"/>
          <p:cNvSpPr>
            <a:spLocks noGrp="1" noChangeArrowheads="1"/>
          </p:cNvSpPr>
          <p:nvPr>
            <p:ph type="title"/>
          </p:nvPr>
        </p:nvSpPr>
        <p:spPr/>
        <p:txBody>
          <a:bodyPr>
            <a:normAutofit fontScale="90000"/>
          </a:bodyPr>
          <a:lstStyle/>
          <a:p>
            <a:pPr algn="ctr" eaLnBrk="1" hangingPunct="1"/>
            <a:r>
              <a:rPr lang="en-US" dirty="0"/>
              <a:t>Why Study International Finance? Your Career</a:t>
            </a:r>
          </a:p>
        </p:txBody>
      </p:sp>
    </p:spTree>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marL="742950" indent="-742950">
              <a:buFont typeface="+mj-lt"/>
              <a:buAutoNum type="arabicPeriod"/>
            </a:pPr>
            <a:r>
              <a:rPr lang="en-US" dirty="0"/>
              <a:t>Course Introduction</a:t>
            </a:r>
          </a:p>
          <a:p>
            <a:pPr marL="742950" indent="-742950">
              <a:buFont typeface="+mj-lt"/>
              <a:buAutoNum type="arabicPeriod"/>
            </a:pPr>
            <a:endParaRPr lang="en-US" dirty="0"/>
          </a:p>
          <a:p>
            <a:pPr marL="742950" indent="-742950">
              <a:buFont typeface="+mj-lt"/>
              <a:buAutoNum type="arabicPeriod"/>
            </a:pPr>
            <a:r>
              <a:rPr lang="en-US" dirty="0"/>
              <a:t>Similarities</a:t>
            </a:r>
          </a:p>
          <a:p>
            <a:pPr marL="742950" indent="-742950">
              <a:buFont typeface="+mj-lt"/>
              <a:buAutoNum type="arabicPeriod"/>
            </a:pPr>
            <a:endParaRPr lang="en-US" dirty="0"/>
          </a:p>
          <a:p>
            <a:pPr marL="742950" indent="-742950">
              <a:buFont typeface="+mj-lt"/>
              <a:buAutoNum type="arabicPeriod"/>
            </a:pPr>
            <a:r>
              <a:rPr lang="en-US" dirty="0"/>
              <a:t>Differences</a:t>
            </a:r>
          </a:p>
          <a:p>
            <a:pPr marL="742950" indent="-742950">
              <a:buFont typeface="+mj-lt"/>
              <a:buAutoNum type="arabicPeriod"/>
            </a:pPr>
            <a:endParaRPr lang="en-US" dirty="0"/>
          </a:p>
          <a:p>
            <a:pPr marL="742950" indent="-742950">
              <a:buFont typeface="+mj-lt"/>
              <a:buAutoNum type="arabicPeriod"/>
            </a:pPr>
            <a:r>
              <a:rPr lang="en-US" dirty="0"/>
              <a:t>Trends</a:t>
            </a:r>
          </a:p>
        </p:txBody>
      </p:sp>
      <p:sp>
        <p:nvSpPr>
          <p:cNvPr id="3" name="Title 2"/>
          <p:cNvSpPr>
            <a:spLocks noGrp="1"/>
          </p:cNvSpPr>
          <p:nvPr>
            <p:ph type="title"/>
          </p:nvPr>
        </p:nvSpPr>
        <p:spPr/>
        <p:txBody>
          <a:bodyPr/>
          <a:lstStyle/>
          <a:p>
            <a:r>
              <a:rPr lang="en-US" dirty="0"/>
              <a:t>Overview</a:t>
            </a:r>
          </a:p>
        </p:txBody>
      </p:sp>
    </p:spTree>
    <p:extLst>
      <p:ext uri="{BB962C8B-B14F-4D97-AF65-F5344CB8AC3E}">
        <p14:creationId xmlns:p14="http://schemas.microsoft.com/office/powerpoint/2010/main" val="5936331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457200" y="1719263"/>
            <a:ext cx="8458200" cy="4376737"/>
          </a:xfrm>
        </p:spPr>
        <p:txBody>
          <a:bodyPr>
            <a:normAutofit fontScale="92500"/>
          </a:bodyPr>
          <a:lstStyle/>
          <a:p>
            <a:pPr eaLnBrk="1" hangingPunct="1"/>
            <a:r>
              <a:rPr lang="en-US" sz="2800" dirty="0"/>
              <a:t>Your firm plans to sell $1 million in products to a firm in England, the pound is currently valued at $2.00, and payment will be made in 3 months</a:t>
            </a:r>
            <a:r>
              <a:rPr lang="en-US" sz="2800" dirty="0">
                <a:cs typeface="Arial" charset="0"/>
              </a:rPr>
              <a:t>–so your buyer is expecting to pay £500,000 in 3 months</a:t>
            </a:r>
            <a:r>
              <a:rPr lang="en-US" sz="2800" dirty="0"/>
              <a:t>.</a:t>
            </a:r>
          </a:p>
          <a:p>
            <a:pPr eaLnBrk="1" hangingPunct="1"/>
            <a:endParaRPr lang="en-US" sz="2800" dirty="0"/>
          </a:p>
          <a:p>
            <a:pPr eaLnBrk="1" hangingPunct="1"/>
            <a:r>
              <a:rPr lang="en-US" sz="2800" dirty="0"/>
              <a:t>Where is the exposure to foreign exchange risk?</a:t>
            </a:r>
            <a:endParaRPr lang="en-US" sz="2800" dirty="0">
              <a:cs typeface="Arial" charset="0"/>
            </a:endParaRPr>
          </a:p>
          <a:p>
            <a:pPr eaLnBrk="1" hangingPunct="1"/>
            <a:endParaRPr lang="en-US" sz="2800" dirty="0"/>
          </a:p>
          <a:p>
            <a:pPr eaLnBrk="1" hangingPunct="1"/>
            <a:r>
              <a:rPr lang="en-US" sz="2800" dirty="0"/>
              <a:t>The risk is that the rate of exchange will change between now and the date of payment.</a:t>
            </a:r>
            <a:endParaRPr lang="en-US" sz="2800" dirty="0">
              <a:cs typeface="Arial" charset="0"/>
            </a:endParaRPr>
          </a:p>
        </p:txBody>
      </p:sp>
      <p:sp>
        <p:nvSpPr>
          <p:cNvPr id="8194" name="Rectangle 2"/>
          <p:cNvSpPr>
            <a:spLocks noGrp="1" noChangeArrowheads="1"/>
          </p:cNvSpPr>
          <p:nvPr>
            <p:ph type="title"/>
          </p:nvPr>
        </p:nvSpPr>
        <p:spPr/>
        <p:txBody>
          <a:bodyPr/>
          <a:lstStyle/>
          <a:p>
            <a:pPr algn="ctr" eaLnBrk="1" hangingPunct="1"/>
            <a:r>
              <a:rPr lang="en-US" dirty="0"/>
              <a:t>A Simple Example</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7347">
                                            <p:txEl>
                                              <p:pRg st="4" end="4"/>
                                            </p:txEl>
                                          </p:spTgt>
                                        </p:tgtEl>
                                        <p:attrNameLst>
                                          <p:attrName>style.visibility</p:attrName>
                                        </p:attrNameLst>
                                      </p:cBhvr>
                                      <p:to>
                                        <p:strVal val="visible"/>
                                      </p:to>
                                    </p:set>
                                    <p:animEffect transition="in" filter="fade">
                                      <p:cBhvr>
                                        <p:cTn id="7" dur="500"/>
                                        <p:tgtEl>
                                          <p:spTgt spid="573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1719263"/>
            <a:ext cx="8382000" cy="4529137"/>
          </a:xfrm>
        </p:spPr>
        <p:txBody>
          <a:bodyPr>
            <a:normAutofit fontScale="85000" lnSpcReduction="20000"/>
          </a:bodyPr>
          <a:lstStyle/>
          <a:p>
            <a:pPr marL="571500" indent="-571500" eaLnBrk="1" hangingPunct="1"/>
            <a:r>
              <a:rPr lang="en-US" dirty="0"/>
              <a:t>There are three possibilities:</a:t>
            </a:r>
          </a:p>
          <a:p>
            <a:pPr marL="571500" indent="-571500" eaLnBrk="1" hangingPunct="1"/>
            <a:endParaRPr lang="en-US" dirty="0"/>
          </a:p>
          <a:p>
            <a:pPr marL="839788" lvl="1" indent="-495300" eaLnBrk="1" hangingPunct="1">
              <a:buFont typeface="Wingdings" pitchFamily="2" charset="2"/>
              <a:buAutoNum type="arabicPeriod"/>
            </a:pPr>
            <a:r>
              <a:rPr lang="en-US" dirty="0"/>
              <a:t>You bear it by accepting a payment of </a:t>
            </a:r>
            <a:r>
              <a:rPr lang="en-US" dirty="0">
                <a:cs typeface="Arial" charset="0"/>
              </a:rPr>
              <a:t>£500,000 in 3 months.</a:t>
            </a:r>
          </a:p>
          <a:p>
            <a:pPr marL="839788" lvl="1" indent="-495300" eaLnBrk="1" hangingPunct="1">
              <a:buFont typeface="Wingdings" pitchFamily="2" charset="2"/>
              <a:buAutoNum type="arabicPeriod"/>
            </a:pPr>
            <a:endParaRPr lang="en-US" dirty="0">
              <a:cs typeface="Arial" charset="0"/>
            </a:endParaRPr>
          </a:p>
          <a:p>
            <a:pPr marL="839788" lvl="1" indent="-495300" eaLnBrk="1" hangingPunct="1">
              <a:buFont typeface="Wingdings" pitchFamily="2" charset="2"/>
              <a:buAutoNum type="arabicPeriod"/>
            </a:pPr>
            <a:r>
              <a:rPr lang="en-US" dirty="0">
                <a:cs typeface="Arial" charset="0"/>
              </a:rPr>
              <a:t>The buyer could bear it by agreeing to pay $1,000,000 in 3 months.</a:t>
            </a:r>
          </a:p>
          <a:p>
            <a:pPr marL="839788" lvl="1" indent="-495300" eaLnBrk="1" hangingPunct="1">
              <a:buFont typeface="Wingdings" pitchFamily="2" charset="2"/>
              <a:buAutoNum type="arabicPeriod"/>
            </a:pPr>
            <a:endParaRPr lang="en-US" dirty="0">
              <a:cs typeface="Arial" charset="0"/>
            </a:endParaRPr>
          </a:p>
          <a:p>
            <a:pPr marL="839788" lvl="1" indent="-495300" eaLnBrk="1" hangingPunct="1">
              <a:buFont typeface="Wingdings" pitchFamily="2" charset="2"/>
              <a:buAutoNum type="arabicPeriod"/>
            </a:pPr>
            <a:r>
              <a:rPr lang="en-US" dirty="0">
                <a:cs typeface="Arial" charset="0"/>
              </a:rPr>
              <a:t>You could hedge the risk by entering a contract to receive $1,000,000 for £500,000 in 3 months.</a:t>
            </a:r>
          </a:p>
          <a:p>
            <a:pPr marL="839788" lvl="1" indent="-495300" eaLnBrk="1" hangingPunct="1">
              <a:buFont typeface="Wingdings" pitchFamily="2" charset="2"/>
              <a:buAutoNum type="arabicPeriod"/>
            </a:pPr>
            <a:endParaRPr lang="en-US" dirty="0">
              <a:cs typeface="Arial" charset="0"/>
            </a:endParaRPr>
          </a:p>
          <a:p>
            <a:pPr marL="571500" indent="-571500" eaLnBrk="1" hangingPunct="1"/>
            <a:r>
              <a:rPr lang="en-US" dirty="0">
                <a:cs typeface="Arial" charset="0"/>
              </a:rPr>
              <a:t>What are the implications of each choice? </a:t>
            </a:r>
          </a:p>
        </p:txBody>
      </p:sp>
      <p:sp>
        <p:nvSpPr>
          <p:cNvPr id="9218" name="Rectangle 2"/>
          <p:cNvSpPr>
            <a:spLocks noGrp="1" noChangeArrowheads="1"/>
          </p:cNvSpPr>
          <p:nvPr>
            <p:ph type="title"/>
          </p:nvPr>
        </p:nvSpPr>
        <p:spPr/>
        <p:txBody>
          <a:bodyPr/>
          <a:lstStyle/>
          <a:p>
            <a:pPr algn="ctr" eaLnBrk="1" hangingPunct="1"/>
            <a:r>
              <a:rPr lang="en-US" dirty="0"/>
              <a:t>Who will Bear the Risk?</a:t>
            </a:r>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5539">
                                            <p:txEl>
                                              <p:pRg st="8" end="8"/>
                                            </p:txEl>
                                          </p:spTgt>
                                        </p:tgtEl>
                                        <p:attrNameLst>
                                          <p:attrName>style.visibility</p:attrName>
                                        </p:attrNameLst>
                                      </p:cBhvr>
                                      <p:to>
                                        <p:strVal val="visible"/>
                                      </p:to>
                                    </p:set>
                                    <p:animEffect transition="in" filter="fade">
                                      <p:cBhvr>
                                        <p:cTn id="7" dur="500"/>
                                        <p:tgtEl>
                                          <p:spTgt spid="655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p:txBody>
          <a:bodyPr/>
          <a:lstStyle/>
          <a:p>
            <a:pPr eaLnBrk="1" hangingPunct="1"/>
            <a:r>
              <a:rPr lang="en-US" dirty="0"/>
              <a:t>2. Similarities</a:t>
            </a:r>
          </a:p>
        </p:txBody>
      </p:sp>
    </p:spTree>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normAutofit lnSpcReduction="10000"/>
          </a:bodyPr>
          <a:lstStyle/>
          <a:p>
            <a:pPr marL="0" indent="0" eaLnBrk="1" hangingPunct="1">
              <a:buNone/>
            </a:pPr>
            <a:r>
              <a:rPr lang="en-US" dirty="0"/>
              <a:t>The basics principles of finance apply to international finance:</a:t>
            </a:r>
            <a:endParaRPr lang="en-US" dirty="0">
              <a:cs typeface="Arial" charset="0"/>
            </a:endParaRPr>
          </a:p>
          <a:p>
            <a:pPr eaLnBrk="1" hangingPunct="1"/>
            <a:endParaRPr lang="en-US" dirty="0"/>
          </a:p>
          <a:p>
            <a:pPr lvl="1" eaLnBrk="1" hangingPunct="1"/>
            <a:r>
              <a:rPr lang="en-US" dirty="0"/>
              <a:t>NPV and IRR Rules</a:t>
            </a:r>
          </a:p>
          <a:p>
            <a:pPr lvl="1" eaLnBrk="1" hangingPunct="1"/>
            <a:endParaRPr lang="en-US" dirty="0"/>
          </a:p>
          <a:p>
            <a:pPr lvl="1" eaLnBrk="1" hangingPunct="1"/>
            <a:r>
              <a:rPr lang="en-US" dirty="0"/>
              <a:t>Stockholder Wealth Maximization</a:t>
            </a:r>
          </a:p>
          <a:p>
            <a:pPr lvl="1" eaLnBrk="1" hangingPunct="1"/>
            <a:endParaRPr lang="en-US" dirty="0"/>
          </a:p>
          <a:p>
            <a:pPr lvl="1" eaLnBrk="1" hangingPunct="1"/>
            <a:r>
              <a:rPr lang="en-US" dirty="0"/>
              <a:t>Benefits of Diversification</a:t>
            </a:r>
          </a:p>
          <a:p>
            <a:pPr lvl="1" eaLnBrk="1" hangingPunct="1"/>
            <a:endParaRPr lang="en-US" dirty="0"/>
          </a:p>
          <a:p>
            <a:pPr lvl="1" eaLnBrk="1" hangingPunct="1"/>
            <a:r>
              <a:rPr lang="en-US" dirty="0"/>
              <a:t>Etc.</a:t>
            </a:r>
          </a:p>
          <a:p>
            <a:pPr lvl="1" eaLnBrk="1" hangingPunct="1"/>
            <a:endParaRPr lang="en-US" dirty="0"/>
          </a:p>
        </p:txBody>
      </p:sp>
      <p:sp>
        <p:nvSpPr>
          <p:cNvPr id="11266" name="Rectangle 2"/>
          <p:cNvSpPr>
            <a:spLocks noGrp="1" noChangeArrowheads="1"/>
          </p:cNvSpPr>
          <p:nvPr>
            <p:ph type="title"/>
          </p:nvPr>
        </p:nvSpPr>
        <p:spPr/>
        <p:txBody>
          <a:bodyPr/>
          <a:lstStyle/>
          <a:p>
            <a:pPr algn="ctr" eaLnBrk="1" hangingPunct="1"/>
            <a:r>
              <a:rPr lang="en-US" dirty="0"/>
              <a:t>Similarities</a:t>
            </a:r>
          </a:p>
        </p:txBody>
      </p:sp>
    </p:spTree>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ctrTitle"/>
          </p:nvPr>
        </p:nvSpPr>
        <p:spPr/>
        <p:txBody>
          <a:bodyPr/>
          <a:lstStyle/>
          <a:p>
            <a:pPr eaLnBrk="1" hangingPunct="1"/>
            <a:r>
              <a:rPr lang="en-US" dirty="0"/>
              <a:t>3. Differences</a:t>
            </a:r>
          </a:p>
        </p:txBody>
      </p:sp>
    </p:spTree>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A7388F5-8989-428F-A822-B92619B551E5}"/>
              </a:ext>
            </a:extLst>
          </p:cNvPr>
          <p:cNvSpPr>
            <a:spLocks noGrp="1"/>
          </p:cNvSpPr>
          <p:nvPr>
            <p:ph type="body" idx="1"/>
          </p:nvPr>
        </p:nvSpPr>
        <p:spPr/>
        <p:txBody>
          <a:bodyPr/>
          <a:lstStyle/>
          <a:p>
            <a:pPr marL="801688" lvl="1" indent="-457200" algn="l">
              <a:buFont typeface="+mj-lt"/>
              <a:buAutoNum type="alphaUcPeriod"/>
            </a:pPr>
            <a:r>
              <a:rPr lang="en-US" sz="3600" dirty="0"/>
              <a:t>Political Risk</a:t>
            </a:r>
          </a:p>
          <a:p>
            <a:pPr marL="801688" lvl="1" indent="-457200" algn="l">
              <a:buFont typeface="+mj-lt"/>
              <a:buAutoNum type="alphaUcPeriod"/>
            </a:pPr>
            <a:endParaRPr lang="en-US" sz="3600" dirty="0"/>
          </a:p>
          <a:p>
            <a:pPr marL="801688" lvl="1" indent="-457200" algn="l">
              <a:buFont typeface="+mj-lt"/>
              <a:buAutoNum type="alphaUcPeriod"/>
            </a:pPr>
            <a:r>
              <a:rPr lang="en-US" sz="3600" dirty="0"/>
              <a:t>Increased Opportunity Set</a:t>
            </a:r>
          </a:p>
          <a:p>
            <a:pPr marL="801688" lvl="1" indent="-457200" algn="l">
              <a:buFont typeface="+mj-lt"/>
              <a:buAutoNum type="alphaUcPeriod"/>
            </a:pPr>
            <a:endParaRPr lang="en-US" sz="3600" dirty="0"/>
          </a:p>
          <a:p>
            <a:pPr marL="801688" lvl="1" indent="-457200" algn="l">
              <a:buFont typeface="+mj-lt"/>
              <a:buAutoNum type="alphaUcPeriod"/>
            </a:pPr>
            <a:r>
              <a:rPr lang="en-US" sz="3600" dirty="0"/>
              <a:t>Market Imperfections</a:t>
            </a:r>
          </a:p>
          <a:p>
            <a:pPr marL="801688" lvl="1" indent="-457200" algn="l">
              <a:buFont typeface="+mj-lt"/>
              <a:buAutoNum type="alphaUcPeriod"/>
            </a:pPr>
            <a:endParaRPr lang="en-US" sz="3600" dirty="0"/>
          </a:p>
          <a:p>
            <a:pPr marL="801688" lvl="1" indent="-457200" algn="l">
              <a:buFont typeface="+mj-lt"/>
              <a:buAutoNum type="alphaUcPeriod"/>
            </a:pPr>
            <a:r>
              <a:rPr lang="en-US" sz="3600" dirty="0"/>
              <a:t>Foreign Exchange Risk</a:t>
            </a:r>
          </a:p>
          <a:p>
            <a:endParaRPr lang="en-US" dirty="0"/>
          </a:p>
        </p:txBody>
      </p:sp>
      <p:sp>
        <p:nvSpPr>
          <p:cNvPr id="3" name="Title 2">
            <a:extLst>
              <a:ext uri="{FF2B5EF4-FFF2-40B4-BE49-F238E27FC236}">
                <a16:creationId xmlns:a16="http://schemas.microsoft.com/office/drawing/2014/main" id="{45EE451A-1458-41EC-BA80-EDEDB6D1C895}"/>
              </a:ext>
            </a:extLst>
          </p:cNvPr>
          <p:cNvSpPr>
            <a:spLocks noGrp="1"/>
          </p:cNvSpPr>
          <p:nvPr>
            <p:ph type="title"/>
          </p:nvPr>
        </p:nvSpPr>
        <p:spPr/>
        <p:txBody>
          <a:bodyPr/>
          <a:lstStyle/>
          <a:p>
            <a:r>
              <a:rPr lang="en-US" dirty="0"/>
              <a:t>Differences</a:t>
            </a:r>
          </a:p>
        </p:txBody>
      </p:sp>
    </p:spTree>
    <p:extLst>
      <p:ext uri="{BB962C8B-B14F-4D97-AF65-F5344CB8AC3E}">
        <p14:creationId xmlns:p14="http://schemas.microsoft.com/office/powerpoint/2010/main" val="36498022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normAutofit fontScale="92500" lnSpcReduction="20000"/>
          </a:bodyPr>
          <a:lstStyle/>
          <a:p>
            <a:pPr marL="0" indent="0" eaLnBrk="1" hangingPunct="1">
              <a:buNone/>
            </a:pPr>
            <a:r>
              <a:rPr lang="en-US" dirty="0"/>
              <a:t>Description: The possibility that sovereign governments makes </a:t>
            </a:r>
            <a:r>
              <a:rPr lang="en-US" i="1" dirty="0"/>
              <a:t>unexpected changes</a:t>
            </a:r>
            <a:r>
              <a:rPr lang="en-US" dirty="0"/>
              <a:t> in:</a:t>
            </a:r>
          </a:p>
          <a:p>
            <a:pPr eaLnBrk="1" hangingPunct="1"/>
            <a:endParaRPr lang="en-US" dirty="0"/>
          </a:p>
          <a:p>
            <a:pPr lvl="1" eaLnBrk="1" hangingPunct="1"/>
            <a:r>
              <a:rPr lang="en-US" dirty="0"/>
              <a:t>The  movement of goods, capital, and people across their borders</a:t>
            </a:r>
          </a:p>
          <a:p>
            <a:pPr lvl="1" eaLnBrk="1" hangingPunct="1"/>
            <a:endParaRPr lang="en-US" dirty="0"/>
          </a:p>
          <a:p>
            <a:pPr lvl="1" eaLnBrk="1" hangingPunct="1"/>
            <a:r>
              <a:rPr lang="en-US" dirty="0"/>
              <a:t>The regulatory framework</a:t>
            </a:r>
          </a:p>
          <a:p>
            <a:pPr lvl="1" eaLnBrk="1" hangingPunct="1"/>
            <a:endParaRPr lang="en-US" dirty="0"/>
          </a:p>
          <a:p>
            <a:pPr lvl="1" eaLnBrk="1" hangingPunct="1"/>
            <a:r>
              <a:rPr lang="en-US" dirty="0"/>
              <a:t>Tax rates and codes</a:t>
            </a:r>
          </a:p>
          <a:p>
            <a:pPr lvl="1" eaLnBrk="1" hangingPunct="1"/>
            <a:endParaRPr lang="en-US" dirty="0"/>
          </a:p>
          <a:p>
            <a:pPr lvl="1" eaLnBrk="1" hangingPunct="1"/>
            <a:r>
              <a:rPr lang="en-US" dirty="0"/>
              <a:t>Etc.</a:t>
            </a:r>
          </a:p>
        </p:txBody>
      </p:sp>
      <p:sp>
        <p:nvSpPr>
          <p:cNvPr id="13314" name="Rectangle 2"/>
          <p:cNvSpPr>
            <a:spLocks noGrp="1" noChangeArrowheads="1"/>
          </p:cNvSpPr>
          <p:nvPr>
            <p:ph type="title"/>
          </p:nvPr>
        </p:nvSpPr>
        <p:spPr/>
        <p:txBody>
          <a:bodyPr/>
          <a:lstStyle/>
          <a:p>
            <a:pPr marL="742950" indent="-742950" algn="ctr" eaLnBrk="1" hangingPunct="1"/>
            <a:r>
              <a:rPr lang="en-US" dirty="0"/>
              <a:t>A. Political Risk</a:t>
            </a:r>
          </a:p>
        </p:txBody>
      </p:sp>
    </p:spTree>
  </p:cSld>
  <p:clrMapOvr>
    <a:masterClrMapping/>
  </p:clrMapOvr>
  <p:transition spd="med">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dirty="0"/>
              <a:t>Political Risk: Measures</a:t>
            </a:r>
          </a:p>
        </p:txBody>
      </p:sp>
      <p:pic>
        <p:nvPicPr>
          <p:cNvPr id="14339" name="Picture 4"/>
          <p:cNvPicPr>
            <a:picLocks noChangeAspect="1" noChangeArrowheads="1"/>
          </p:cNvPicPr>
          <p:nvPr/>
        </p:nvPicPr>
        <p:blipFill>
          <a:blip r:embed="rId3" cstate="print"/>
          <a:srcRect/>
          <a:stretch>
            <a:fillRect/>
          </a:stretch>
        </p:blipFill>
        <p:spPr bwMode="auto">
          <a:xfrm>
            <a:off x="298285" y="2057400"/>
            <a:ext cx="8547430" cy="3581400"/>
          </a:xfrm>
          <a:prstGeom prst="rect">
            <a:avLst/>
          </a:prstGeom>
          <a:noFill/>
          <a:ln w="9525" algn="ctr">
            <a:noFill/>
            <a:miter lim="800000"/>
            <a:headEnd/>
            <a:tailEnd/>
          </a:ln>
        </p:spPr>
      </p:pic>
    </p:spTree>
  </p:cSld>
  <p:clrMapOvr>
    <a:masterClrMapping/>
  </p:clrMapOvr>
  <p:transition spd="med">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p:txBody>
          <a:bodyPr>
            <a:normAutofit fontScale="92500" lnSpcReduction="10000"/>
          </a:bodyPr>
          <a:lstStyle/>
          <a:p>
            <a:pPr marL="0" indent="0" eaLnBrk="1" hangingPunct="1">
              <a:buNone/>
            </a:pPr>
            <a:r>
              <a:rPr lang="en-US" dirty="0"/>
              <a:t>Difficulties:</a:t>
            </a:r>
            <a:endParaRPr lang="en-US" dirty="0">
              <a:cs typeface="Arial" charset="0"/>
            </a:endParaRPr>
          </a:p>
          <a:p>
            <a:pPr eaLnBrk="1" hangingPunct="1"/>
            <a:endParaRPr lang="en-US" sz="4400" dirty="0"/>
          </a:p>
          <a:p>
            <a:pPr lvl="1" eaLnBrk="1" hangingPunct="1"/>
            <a:r>
              <a:rPr lang="en-US" sz="3600" dirty="0"/>
              <a:t>Idiosyncratic</a:t>
            </a:r>
          </a:p>
          <a:p>
            <a:pPr lvl="1" eaLnBrk="1" hangingPunct="1"/>
            <a:endParaRPr lang="en-US" sz="3600" dirty="0"/>
          </a:p>
          <a:p>
            <a:pPr lvl="1" eaLnBrk="1" hangingPunct="1"/>
            <a:r>
              <a:rPr lang="en-US" sz="3600" dirty="0"/>
              <a:t>Measurability</a:t>
            </a:r>
          </a:p>
          <a:p>
            <a:pPr lvl="1" eaLnBrk="1" hangingPunct="1"/>
            <a:endParaRPr lang="en-US" sz="3600" dirty="0"/>
          </a:p>
          <a:p>
            <a:pPr lvl="1" eaLnBrk="1" hangingPunct="1"/>
            <a:r>
              <a:rPr lang="en-US" sz="3600" dirty="0"/>
              <a:t>Prediction</a:t>
            </a:r>
          </a:p>
          <a:p>
            <a:pPr lvl="1" eaLnBrk="1" hangingPunct="1"/>
            <a:endParaRPr lang="en-US" sz="3600" dirty="0"/>
          </a:p>
          <a:p>
            <a:pPr lvl="1" eaLnBrk="1" hangingPunct="1"/>
            <a:r>
              <a:rPr lang="en-US" sz="3600" dirty="0"/>
              <a:t>Hedging</a:t>
            </a:r>
          </a:p>
          <a:p>
            <a:pPr lvl="1" eaLnBrk="1" hangingPunct="1"/>
            <a:endParaRPr lang="en-US" dirty="0"/>
          </a:p>
          <a:p>
            <a:pPr lvl="1" eaLnBrk="1" hangingPunct="1"/>
            <a:endParaRPr lang="en-US" dirty="0"/>
          </a:p>
        </p:txBody>
      </p:sp>
      <p:sp>
        <p:nvSpPr>
          <p:cNvPr id="15362" name="Rectangle 2"/>
          <p:cNvSpPr>
            <a:spLocks noGrp="1" noChangeArrowheads="1"/>
          </p:cNvSpPr>
          <p:nvPr>
            <p:ph type="title"/>
          </p:nvPr>
        </p:nvSpPr>
        <p:spPr/>
        <p:txBody>
          <a:bodyPr/>
          <a:lstStyle/>
          <a:p>
            <a:pPr marL="742950" indent="-742950" algn="ctr" eaLnBrk="1" hangingPunct="1"/>
            <a:r>
              <a:rPr lang="en-US" dirty="0"/>
              <a:t>Political Risk: Management</a:t>
            </a:r>
          </a:p>
        </p:txBody>
      </p:sp>
    </p:spTree>
  </p:cSld>
  <p:clrMapOvr>
    <a:masterClrMapping/>
  </p:clrMapOvr>
  <p:transition spd="med">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p:txBody>
          <a:bodyPr>
            <a:normAutofit fontScale="85000" lnSpcReduction="10000"/>
          </a:bodyPr>
          <a:lstStyle/>
          <a:p>
            <a:pPr eaLnBrk="1" hangingPunct="1"/>
            <a:r>
              <a:rPr lang="en-US" dirty="0"/>
              <a:t>Description: Possibility of additional investments, markets, sources of capital, etc.</a:t>
            </a:r>
          </a:p>
          <a:p>
            <a:pPr eaLnBrk="1" hangingPunct="1"/>
            <a:endParaRPr lang="en-US" dirty="0"/>
          </a:p>
          <a:p>
            <a:pPr eaLnBrk="1" hangingPunct="1"/>
            <a:r>
              <a:rPr lang="en-US" dirty="0"/>
              <a:t>Possible Benefits</a:t>
            </a:r>
          </a:p>
          <a:p>
            <a:pPr lvl="1" eaLnBrk="1" hangingPunct="1"/>
            <a:r>
              <a:rPr lang="en-US" dirty="0"/>
              <a:t>Investments: Higher Return, More Diversification</a:t>
            </a:r>
          </a:p>
          <a:p>
            <a:pPr lvl="1" eaLnBrk="1" hangingPunct="1"/>
            <a:endParaRPr lang="en-US" dirty="0"/>
          </a:p>
          <a:p>
            <a:pPr lvl="1" eaLnBrk="1" hangingPunct="1"/>
            <a:r>
              <a:rPr lang="en-US" dirty="0"/>
              <a:t>Markets: Greater Selling Potential</a:t>
            </a:r>
          </a:p>
          <a:p>
            <a:pPr lvl="1" eaLnBrk="1" hangingPunct="1"/>
            <a:endParaRPr lang="en-US" dirty="0"/>
          </a:p>
          <a:p>
            <a:pPr lvl="1" eaLnBrk="1" hangingPunct="1"/>
            <a:r>
              <a:rPr lang="en-US" dirty="0"/>
              <a:t>Capital: Lower Cost of Capital</a:t>
            </a:r>
          </a:p>
          <a:p>
            <a:pPr lvl="1" eaLnBrk="1" hangingPunct="1"/>
            <a:endParaRPr lang="en-US" dirty="0"/>
          </a:p>
          <a:p>
            <a:pPr lvl="1" eaLnBrk="1" hangingPunct="1"/>
            <a:r>
              <a:rPr lang="en-US" dirty="0"/>
              <a:t>Human Capital: More Resources</a:t>
            </a:r>
          </a:p>
        </p:txBody>
      </p:sp>
      <p:sp>
        <p:nvSpPr>
          <p:cNvPr id="16386" name="Rectangle 2"/>
          <p:cNvSpPr>
            <a:spLocks noGrp="1" noChangeArrowheads="1"/>
          </p:cNvSpPr>
          <p:nvPr>
            <p:ph type="title"/>
          </p:nvPr>
        </p:nvSpPr>
        <p:spPr/>
        <p:txBody>
          <a:bodyPr/>
          <a:lstStyle/>
          <a:p>
            <a:pPr marL="742950" indent="-742950" algn="ctr" eaLnBrk="1" hangingPunct="1"/>
            <a:r>
              <a:rPr lang="en-US" dirty="0"/>
              <a:t>B. Increased Opportunity Set</a:t>
            </a:r>
          </a:p>
        </p:txBody>
      </p:sp>
    </p:spTree>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ctrTitle"/>
          </p:nvPr>
        </p:nvSpPr>
        <p:spPr/>
        <p:txBody>
          <a:bodyPr/>
          <a:lstStyle/>
          <a:p>
            <a:pPr eaLnBrk="1" hangingPunct="1"/>
            <a:r>
              <a:rPr lang="en-US" dirty="0"/>
              <a:t>1. Course Introduction</a:t>
            </a:r>
          </a:p>
        </p:txBody>
      </p:sp>
    </p:spTree>
    <p:extLst>
      <p:ext uri="{BB962C8B-B14F-4D97-AF65-F5344CB8AC3E}">
        <p14:creationId xmlns:p14="http://schemas.microsoft.com/office/powerpoint/2010/main" val="2995339489"/>
      </p:ext>
    </p:extLst>
  </p:cSld>
  <p:clrMapOvr>
    <a:masterClrMapping/>
  </p:clrMapOvr>
  <p:transition spd="med">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3"/>
          <p:cNvPicPr>
            <a:picLocks noChangeAspect="1" noChangeArrowheads="1"/>
          </p:cNvPicPr>
          <p:nvPr/>
        </p:nvPicPr>
        <p:blipFill>
          <a:blip r:embed="rId3" cstate="print"/>
          <a:srcRect/>
          <a:stretch>
            <a:fillRect/>
          </a:stretch>
        </p:blipFill>
        <p:spPr bwMode="auto">
          <a:xfrm>
            <a:off x="838200" y="1371600"/>
            <a:ext cx="7162800" cy="4210050"/>
          </a:xfrm>
          <a:prstGeom prst="rect">
            <a:avLst/>
          </a:prstGeom>
          <a:noFill/>
          <a:ln w="9525" algn="ctr">
            <a:noFill/>
            <a:miter lim="800000"/>
            <a:headEnd/>
            <a:tailEnd/>
          </a:ln>
        </p:spPr>
      </p:pic>
      <p:graphicFrame>
        <p:nvGraphicFramePr>
          <p:cNvPr id="98321" name="Group 17"/>
          <p:cNvGraphicFramePr>
            <a:graphicFrameLocks noGrp="1"/>
          </p:cNvGraphicFramePr>
          <p:nvPr>
            <p:ph idx="1"/>
          </p:nvPr>
        </p:nvGraphicFramePr>
        <p:xfrm>
          <a:off x="457200" y="5562600"/>
          <a:ext cx="8229600" cy="609600"/>
        </p:xfrm>
        <a:graphic>
          <a:graphicData uri="http://schemas.openxmlformats.org/drawingml/2006/table">
            <a:tbl>
              <a:tblPr/>
              <a:tblGrid>
                <a:gridCol w="8229600">
                  <a:extLst>
                    <a:ext uri="{9D8B030D-6E8A-4147-A177-3AD203B41FA5}">
                      <a16:colId xmlns:a16="http://schemas.microsoft.com/office/drawing/2014/main" val="20000"/>
                    </a:ext>
                  </a:extLst>
                </a:gridCol>
              </a:tblGrid>
              <a:tr h="6096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charset="0"/>
                          <a:cs typeface="Arial" charset="0"/>
                        </a:rPr>
                        <a:t>– Meric, Ilhan  and Gulser Meric. “Correlation Between the World's Stock Markets Before and After the 1987 Crash.” </a:t>
                      </a:r>
                      <a:r>
                        <a:rPr kumimoji="0" lang="en-US" sz="1400" b="0" i="1" u="none" strike="noStrike" cap="none" normalizeH="0" baseline="0">
                          <a:ln>
                            <a:noFill/>
                          </a:ln>
                          <a:solidFill>
                            <a:schemeClr val="tx1"/>
                          </a:solidFill>
                          <a:effectLst/>
                          <a:latin typeface="Arial" charset="0"/>
                          <a:cs typeface="Arial" charset="0"/>
                        </a:rPr>
                        <a:t>Journal of Investing</a:t>
                      </a:r>
                      <a:r>
                        <a:rPr kumimoji="0" lang="en-US" sz="1400" b="0" i="0" u="none" strike="noStrike" cap="none" normalizeH="0" baseline="0">
                          <a:ln>
                            <a:noFill/>
                          </a:ln>
                          <a:solidFill>
                            <a:schemeClr val="tx1"/>
                          </a:solidFill>
                          <a:effectLst/>
                          <a:latin typeface="Arial" charset="0"/>
                          <a:cs typeface="Arial" charset="0"/>
                        </a:rPr>
                        <a:t> 7.3 (Fall 1998): 67 f.</a:t>
                      </a:r>
                      <a:endParaRPr kumimoji="0" lang="en-US" sz="1400" b="0" i="0" u="none" strike="noStrike" cap="none" normalizeH="0" baseline="0">
                        <a:ln>
                          <a:noFill/>
                        </a:ln>
                        <a:solidFill>
                          <a:schemeClr val="tx1"/>
                        </a:solidFill>
                        <a:effectLst/>
                        <a:latin typeface="Arial" charset="0"/>
                      </a:endParaRPr>
                    </a:p>
                  </a:txBody>
                  <a:tcPr marL="92075" marR="92075" marT="46038" marB="46038" anchor="b" horzOverflow="overflow">
                    <a:lnL cap="flat">
                      <a:noFill/>
                    </a:lnL>
                    <a:lnR cap="flat">
                      <a:noFill/>
                    </a:lnR>
                    <a:lnT cap="flat">
                      <a:noFill/>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7411" name="Rectangle 2"/>
          <p:cNvSpPr>
            <a:spLocks noGrp="1" noChangeArrowheads="1"/>
          </p:cNvSpPr>
          <p:nvPr>
            <p:ph type="title"/>
          </p:nvPr>
        </p:nvSpPr>
        <p:spPr/>
        <p:txBody>
          <a:bodyPr/>
          <a:lstStyle/>
          <a:p>
            <a:pPr algn="ctr" eaLnBrk="1" hangingPunct="1"/>
            <a:r>
              <a:rPr lang="en-US" dirty="0"/>
              <a:t>International Correlation</a:t>
            </a:r>
          </a:p>
        </p:txBody>
      </p:sp>
      <p:sp>
        <p:nvSpPr>
          <p:cNvPr id="17414" name="Oval 19"/>
          <p:cNvSpPr>
            <a:spLocks noChangeArrowheads="1"/>
          </p:cNvSpPr>
          <p:nvPr/>
        </p:nvSpPr>
        <p:spPr bwMode="auto">
          <a:xfrm>
            <a:off x="3733800" y="2895600"/>
            <a:ext cx="1143000" cy="533400"/>
          </a:xfrm>
          <a:prstGeom prst="ellipse">
            <a:avLst/>
          </a:prstGeom>
          <a:noFill/>
          <a:ln w="38100" algn="ctr">
            <a:solidFill>
              <a:srgbClr val="0000FF"/>
            </a:solidFill>
            <a:round/>
            <a:headEnd/>
            <a:tailEnd/>
          </a:ln>
        </p:spPr>
        <p:txBody>
          <a:bodyPr wrap="none" lIns="92075" tIns="46038" rIns="92075" bIns="46038" anchor="ctr"/>
          <a:lstStyle/>
          <a:p>
            <a:endParaRPr lang="en-US"/>
          </a:p>
        </p:txBody>
      </p:sp>
      <p:sp>
        <p:nvSpPr>
          <p:cNvPr id="17415" name="Oval 22"/>
          <p:cNvSpPr>
            <a:spLocks noChangeArrowheads="1"/>
          </p:cNvSpPr>
          <p:nvPr/>
        </p:nvSpPr>
        <p:spPr bwMode="auto">
          <a:xfrm>
            <a:off x="5791200" y="2895600"/>
            <a:ext cx="1143000" cy="533400"/>
          </a:xfrm>
          <a:prstGeom prst="ellipse">
            <a:avLst/>
          </a:prstGeom>
          <a:noFill/>
          <a:ln w="38100" algn="ctr">
            <a:solidFill>
              <a:srgbClr val="FF0000"/>
            </a:solidFill>
            <a:round/>
            <a:headEnd/>
            <a:tailEnd/>
          </a:ln>
        </p:spPr>
        <p:txBody>
          <a:bodyPr wrap="none" lIns="92075" tIns="46038" rIns="92075" bIns="46038" anchor="ctr"/>
          <a:lstStyle/>
          <a:p>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500"/>
                                        <p:tgtEl>
                                          <p:spTgt spid="174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5"/>
                                        </p:tgtEl>
                                        <p:attrNameLst>
                                          <p:attrName>style.visibility</p:attrName>
                                        </p:attrNameLst>
                                      </p:cBhvr>
                                      <p:to>
                                        <p:strVal val="visible"/>
                                      </p:to>
                                    </p:set>
                                    <p:animEffect transition="in" filter="fade">
                                      <p:cBhvr>
                                        <p:cTn id="12" dur="5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animBg="1"/>
      <p:bldP spid="1741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p:txBody>
          <a:bodyPr>
            <a:normAutofit fontScale="92500" lnSpcReduction="10000"/>
          </a:bodyPr>
          <a:lstStyle/>
          <a:p>
            <a:pPr marL="0" indent="0" eaLnBrk="1" hangingPunct="1">
              <a:buNone/>
            </a:pPr>
            <a:r>
              <a:rPr lang="en-US" dirty="0"/>
              <a:t>Description: Any condition that restricts the free flow of trade, capital, investment, profits, etc.</a:t>
            </a:r>
          </a:p>
          <a:p>
            <a:pPr eaLnBrk="1" hangingPunct="1"/>
            <a:endParaRPr lang="en-US" dirty="0"/>
          </a:p>
          <a:p>
            <a:pPr lvl="1" eaLnBrk="1" hangingPunct="1"/>
            <a:r>
              <a:rPr lang="en-US" dirty="0"/>
              <a:t>Political: Corruption</a:t>
            </a:r>
          </a:p>
          <a:p>
            <a:pPr lvl="1" eaLnBrk="1" hangingPunct="1"/>
            <a:endParaRPr lang="en-US" dirty="0"/>
          </a:p>
          <a:p>
            <a:pPr lvl="1" eaLnBrk="1" hangingPunct="1"/>
            <a:r>
              <a:rPr lang="en-US" dirty="0"/>
              <a:t>Legal/Regulatory: Discriminatory Taxes</a:t>
            </a:r>
          </a:p>
          <a:p>
            <a:pPr lvl="1" eaLnBrk="1" hangingPunct="1"/>
            <a:endParaRPr lang="en-US" dirty="0"/>
          </a:p>
          <a:p>
            <a:pPr lvl="1" eaLnBrk="1" hangingPunct="1"/>
            <a:r>
              <a:rPr lang="en-US" dirty="0"/>
              <a:t>Social Culture: Attitudes to Inflation</a:t>
            </a:r>
          </a:p>
          <a:p>
            <a:pPr lvl="1" eaLnBrk="1" hangingPunct="1"/>
            <a:endParaRPr lang="en-US" dirty="0"/>
          </a:p>
          <a:p>
            <a:pPr lvl="1" eaLnBrk="1" hangingPunct="1"/>
            <a:r>
              <a:rPr lang="en-US" dirty="0"/>
              <a:t>Business Culture: Alternate Goals</a:t>
            </a:r>
          </a:p>
          <a:p>
            <a:pPr lvl="1" eaLnBrk="1" hangingPunct="1"/>
            <a:endParaRPr lang="en-US" dirty="0"/>
          </a:p>
        </p:txBody>
      </p:sp>
      <p:sp>
        <p:nvSpPr>
          <p:cNvPr id="18434" name="Rectangle 2"/>
          <p:cNvSpPr>
            <a:spLocks noGrp="1" noChangeArrowheads="1"/>
          </p:cNvSpPr>
          <p:nvPr>
            <p:ph type="title"/>
          </p:nvPr>
        </p:nvSpPr>
        <p:spPr/>
        <p:txBody>
          <a:bodyPr/>
          <a:lstStyle/>
          <a:p>
            <a:pPr marL="742950" indent="-742950" algn="ctr" eaLnBrk="1" hangingPunct="1"/>
            <a:r>
              <a:rPr lang="en-US" dirty="0"/>
              <a:t>C. Market Imperfections</a:t>
            </a:r>
          </a:p>
        </p:txBody>
      </p:sp>
    </p:spTree>
  </p:cSld>
  <p:clrMapOvr>
    <a:masterClrMapping/>
  </p:clrMapOvr>
  <p:transition spd="med">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marL="0" indent="0" eaLnBrk="1" hangingPunct="1">
              <a:buNone/>
            </a:pPr>
            <a:r>
              <a:rPr lang="en-US" dirty="0"/>
              <a:t>Description: The possibility that the value of an investment, cash flow, return, etc. might change due to changes in exchange rates for currencies.</a:t>
            </a:r>
          </a:p>
        </p:txBody>
      </p:sp>
      <p:sp>
        <p:nvSpPr>
          <p:cNvPr id="19458" name="Rectangle 2"/>
          <p:cNvSpPr>
            <a:spLocks noGrp="1" noChangeArrowheads="1"/>
          </p:cNvSpPr>
          <p:nvPr>
            <p:ph type="title"/>
          </p:nvPr>
        </p:nvSpPr>
        <p:spPr/>
        <p:txBody>
          <a:bodyPr/>
          <a:lstStyle/>
          <a:p>
            <a:pPr algn="ctr" eaLnBrk="1" hangingPunct="1"/>
            <a:r>
              <a:rPr lang="en-US" dirty="0"/>
              <a:t>D. Foreign Exchange Risk</a:t>
            </a:r>
          </a:p>
        </p:txBody>
      </p:sp>
    </p:spTree>
  </p:cSld>
  <p:clrMapOvr>
    <a:masterClrMapping/>
  </p:clrMapOvr>
  <p:transition spd="med">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dirty="0"/>
              <a:t>Some Historical Data</a:t>
            </a:r>
          </a:p>
        </p:txBody>
      </p:sp>
      <p:pic>
        <p:nvPicPr>
          <p:cNvPr id="20483" name="Picture 6"/>
          <p:cNvPicPr>
            <a:picLocks noChangeAspect="1" noChangeArrowheads="1"/>
          </p:cNvPicPr>
          <p:nvPr/>
        </p:nvPicPr>
        <p:blipFill>
          <a:blip r:embed="rId3" cstate="print"/>
          <a:srcRect/>
          <a:stretch>
            <a:fillRect/>
          </a:stretch>
        </p:blipFill>
        <p:spPr bwMode="auto">
          <a:xfrm>
            <a:off x="533400" y="1447800"/>
            <a:ext cx="8153400" cy="4638675"/>
          </a:xfrm>
          <a:prstGeom prst="rect">
            <a:avLst/>
          </a:prstGeom>
          <a:noFill/>
          <a:ln w="9525" algn="ctr">
            <a:noFill/>
            <a:miter lim="800000"/>
            <a:headEnd/>
            <a:tailEnd/>
          </a:ln>
        </p:spPr>
      </p:pic>
    </p:spTree>
  </p:cSld>
  <p:clrMapOvr>
    <a:masterClrMapping/>
  </p:clrMapOvr>
  <p:transition spd="med">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p:txBody>
          <a:bodyPr/>
          <a:lstStyle/>
          <a:p>
            <a:pPr eaLnBrk="1" hangingPunct="1"/>
            <a:r>
              <a:rPr lang="en-US" dirty="0"/>
              <a:t>4. Trends</a:t>
            </a:r>
          </a:p>
        </p:txBody>
      </p:sp>
    </p:spTree>
  </p:cSld>
  <p:clrMapOvr>
    <a:masterClrMapping/>
  </p:clrMapOvr>
  <p:transition spd="med">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C057D-C099-4DE7-B365-628E1CD608E9}"/>
              </a:ext>
            </a:extLst>
          </p:cNvPr>
          <p:cNvSpPr>
            <a:spLocks noGrp="1"/>
          </p:cNvSpPr>
          <p:nvPr>
            <p:ph type="body" idx="1"/>
          </p:nvPr>
        </p:nvSpPr>
        <p:spPr/>
        <p:txBody>
          <a:bodyPr/>
          <a:lstStyle/>
          <a:p>
            <a:pPr marL="839788" lvl="1" indent="-495300" algn="l">
              <a:buFont typeface="+mj-lt"/>
              <a:buAutoNum type="alphaUcPeriod"/>
            </a:pPr>
            <a:r>
              <a:rPr lang="en-US" sz="3600" dirty="0"/>
              <a:t> Global Financial Markets </a:t>
            </a:r>
          </a:p>
          <a:p>
            <a:pPr marL="839788" lvl="1" indent="-495300" algn="l">
              <a:buFont typeface="+mj-lt"/>
              <a:buAutoNum type="alphaUcPeriod"/>
            </a:pPr>
            <a:endParaRPr lang="en-US" sz="3600" dirty="0"/>
          </a:p>
          <a:p>
            <a:pPr marL="839788" lvl="1" indent="-495300" algn="l">
              <a:buFont typeface="+mj-lt"/>
              <a:buAutoNum type="alphaUcPeriod"/>
            </a:pPr>
            <a:r>
              <a:rPr lang="en-US" sz="3600" dirty="0"/>
              <a:t>The Euro (</a:t>
            </a:r>
            <a:r>
              <a:rPr lang="en-US" sz="3600" dirty="0">
                <a:cs typeface="Arial" charset="0"/>
              </a:rPr>
              <a:t>€) </a:t>
            </a:r>
          </a:p>
          <a:p>
            <a:pPr marL="839788" lvl="1" indent="-495300" algn="l">
              <a:buFont typeface="+mj-lt"/>
              <a:buAutoNum type="alphaUcPeriod"/>
            </a:pPr>
            <a:endParaRPr lang="en-US" sz="3600" dirty="0">
              <a:cs typeface="Arial" charset="0"/>
            </a:endParaRPr>
          </a:p>
          <a:p>
            <a:pPr marL="839788" lvl="1" indent="-495300" algn="l">
              <a:buFont typeface="+mj-lt"/>
              <a:buAutoNum type="alphaUcPeriod"/>
            </a:pPr>
            <a:r>
              <a:rPr lang="en-US" sz="3600" dirty="0"/>
              <a:t> Liberalization and Integration</a:t>
            </a:r>
          </a:p>
          <a:p>
            <a:pPr marL="839788" lvl="1" indent="-495300" algn="l">
              <a:buFont typeface="+mj-lt"/>
              <a:buAutoNum type="alphaUcPeriod"/>
            </a:pPr>
            <a:endParaRPr lang="en-US" sz="3600" dirty="0"/>
          </a:p>
          <a:p>
            <a:pPr marL="839788" lvl="1" indent="-495300" algn="l">
              <a:buFont typeface="+mj-lt"/>
              <a:buAutoNum type="alphaUcPeriod"/>
            </a:pPr>
            <a:r>
              <a:rPr lang="en-US" sz="3600" dirty="0"/>
              <a:t> Privatization</a:t>
            </a:r>
          </a:p>
          <a:p>
            <a:endParaRPr lang="en-US" dirty="0"/>
          </a:p>
        </p:txBody>
      </p:sp>
      <p:sp>
        <p:nvSpPr>
          <p:cNvPr id="3" name="Title 2">
            <a:extLst>
              <a:ext uri="{FF2B5EF4-FFF2-40B4-BE49-F238E27FC236}">
                <a16:creationId xmlns:a16="http://schemas.microsoft.com/office/drawing/2014/main" id="{0424D234-8B9B-446A-B3D7-A2777BA2597C}"/>
              </a:ext>
            </a:extLst>
          </p:cNvPr>
          <p:cNvSpPr>
            <a:spLocks noGrp="1"/>
          </p:cNvSpPr>
          <p:nvPr>
            <p:ph type="title"/>
          </p:nvPr>
        </p:nvSpPr>
        <p:spPr/>
        <p:txBody>
          <a:bodyPr/>
          <a:lstStyle/>
          <a:p>
            <a:r>
              <a:rPr lang="en-US" dirty="0"/>
              <a:t>Trends</a:t>
            </a:r>
          </a:p>
        </p:txBody>
      </p:sp>
    </p:spTree>
    <p:extLst>
      <p:ext uri="{BB962C8B-B14F-4D97-AF65-F5344CB8AC3E}">
        <p14:creationId xmlns:p14="http://schemas.microsoft.com/office/powerpoint/2010/main" val="3826809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p:txBody>
          <a:bodyPr>
            <a:normAutofit fontScale="92500"/>
          </a:bodyPr>
          <a:lstStyle/>
          <a:p>
            <a:pPr eaLnBrk="1" hangingPunct="1"/>
            <a:r>
              <a:rPr lang="en-US" dirty="0"/>
              <a:t>Description: Inter-country integrated capital and financial markets with minimal trade barriers.</a:t>
            </a:r>
            <a:endParaRPr lang="en-US" dirty="0">
              <a:cs typeface="Arial" charset="0"/>
            </a:endParaRPr>
          </a:p>
          <a:p>
            <a:pPr eaLnBrk="1" hangingPunct="1"/>
            <a:endParaRPr lang="en-US" dirty="0"/>
          </a:p>
          <a:p>
            <a:pPr eaLnBrk="1" hangingPunct="1"/>
            <a:r>
              <a:rPr lang="en-US" dirty="0"/>
              <a:t>Financial Innovation</a:t>
            </a:r>
          </a:p>
          <a:p>
            <a:pPr eaLnBrk="1" hangingPunct="1"/>
            <a:endParaRPr lang="en-US" dirty="0"/>
          </a:p>
          <a:p>
            <a:pPr eaLnBrk="1" hangingPunct="1"/>
            <a:r>
              <a:rPr lang="en-US" dirty="0"/>
              <a:t>Technology</a:t>
            </a:r>
            <a:r>
              <a:rPr lang="en-US" dirty="0">
                <a:cs typeface="Arial" charset="0"/>
              </a:rPr>
              <a:t>: Computers + Internet</a:t>
            </a:r>
          </a:p>
          <a:p>
            <a:pPr lvl="1" eaLnBrk="1" hangingPunct="1"/>
            <a:r>
              <a:rPr lang="en-US" dirty="0"/>
              <a:t>Electronic Trading</a:t>
            </a:r>
          </a:p>
          <a:p>
            <a:pPr lvl="1" eaLnBrk="1" hangingPunct="1"/>
            <a:r>
              <a:rPr lang="en-US" dirty="0"/>
              <a:t>24/7 Trading</a:t>
            </a:r>
            <a:endParaRPr lang="en-US" dirty="0">
              <a:cs typeface="Arial" charset="0"/>
            </a:endParaRPr>
          </a:p>
        </p:txBody>
      </p:sp>
      <p:sp>
        <p:nvSpPr>
          <p:cNvPr id="22530" name="Rectangle 2"/>
          <p:cNvSpPr>
            <a:spLocks noGrp="1" noChangeArrowheads="1"/>
          </p:cNvSpPr>
          <p:nvPr>
            <p:ph type="title"/>
          </p:nvPr>
        </p:nvSpPr>
        <p:spPr/>
        <p:txBody>
          <a:bodyPr/>
          <a:lstStyle/>
          <a:p>
            <a:pPr algn="ctr" eaLnBrk="1" hangingPunct="1"/>
            <a:r>
              <a:rPr lang="en-US" dirty="0"/>
              <a:t>A. Global Financial Markets</a:t>
            </a:r>
          </a:p>
        </p:txBody>
      </p:sp>
    </p:spTree>
  </p:cSld>
  <p:clrMapOvr>
    <a:masterClrMapping/>
  </p:clrMapOvr>
  <p:transition spd="med">
    <p:fade thruBlk="1"/>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en-US" dirty="0"/>
              <a:t>The ‘Big Bang’</a:t>
            </a:r>
          </a:p>
        </p:txBody>
      </p:sp>
      <p:pic>
        <p:nvPicPr>
          <p:cNvPr id="23555" name="Picture 8"/>
          <p:cNvPicPr>
            <a:picLocks noChangeAspect="1" noChangeArrowheads="1"/>
          </p:cNvPicPr>
          <p:nvPr/>
        </p:nvPicPr>
        <p:blipFill>
          <a:blip r:embed="rId3" cstate="print"/>
          <a:srcRect/>
          <a:stretch>
            <a:fillRect/>
          </a:stretch>
        </p:blipFill>
        <p:spPr bwMode="auto">
          <a:xfrm>
            <a:off x="457200" y="1524000"/>
            <a:ext cx="8077200" cy="4267200"/>
          </a:xfrm>
          <a:prstGeom prst="rect">
            <a:avLst/>
          </a:prstGeom>
          <a:noFill/>
          <a:ln w="9525">
            <a:noFill/>
            <a:miter lim="800000"/>
            <a:headEnd/>
            <a:tailEnd/>
          </a:ln>
        </p:spPr>
      </p:pic>
    </p:spTree>
  </p:cSld>
  <p:clrMapOvr>
    <a:masterClrMapping/>
  </p:clrMapOvr>
  <p:transition spd="med">
    <p:fade thruBlk="1"/>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eaLnBrk="1" hangingPunct="1"/>
            <a:r>
              <a:rPr lang="en-US" dirty="0"/>
              <a:t>The ‘Big Bang’</a:t>
            </a:r>
          </a:p>
        </p:txBody>
      </p:sp>
      <p:sp>
        <p:nvSpPr>
          <p:cNvPr id="24579" name="Slide Number Placeholder 3"/>
          <p:cNvSpPr>
            <a:spLocks noGrp="1"/>
          </p:cNvSpPr>
          <p:nvPr>
            <p:ph type="sldNum" sz="quarter" idx="4294967295"/>
          </p:nvPr>
        </p:nvSpPr>
        <p:spPr>
          <a:xfrm>
            <a:off x="7010400" y="6248400"/>
            <a:ext cx="2133600" cy="457200"/>
          </a:xfrm>
          <a:prstGeom prst="rect">
            <a:avLst/>
          </a:prstGeom>
          <a:noFill/>
        </p:spPr>
        <p:txBody>
          <a:bodyPr/>
          <a:lstStyle/>
          <a:p>
            <a:fld id="{73AD54A9-7843-4C9C-A108-E3A7A20F3582}" type="slidenum">
              <a:rPr lang="en-US" altLang="en-US"/>
              <a:pPr/>
              <a:t>38</a:t>
            </a:fld>
            <a:r>
              <a:rPr lang="en-US" altLang="en-US"/>
              <a:t> (of 33)</a:t>
            </a:r>
          </a:p>
        </p:txBody>
      </p:sp>
      <p:pic>
        <p:nvPicPr>
          <p:cNvPr id="24580" name="Picture 3"/>
          <p:cNvPicPr>
            <a:picLocks noChangeAspect="1" noChangeArrowheads="1"/>
          </p:cNvPicPr>
          <p:nvPr/>
        </p:nvPicPr>
        <p:blipFill>
          <a:blip r:embed="rId3" cstate="print"/>
          <a:srcRect/>
          <a:stretch>
            <a:fillRect/>
          </a:stretch>
        </p:blipFill>
        <p:spPr bwMode="auto">
          <a:xfrm>
            <a:off x="228600" y="3429000"/>
            <a:ext cx="4587875" cy="2765425"/>
          </a:xfrm>
          <a:prstGeom prst="rect">
            <a:avLst/>
          </a:prstGeom>
          <a:noFill/>
          <a:ln w="9525" algn="ctr">
            <a:noFill/>
            <a:miter lim="800000"/>
            <a:headEnd/>
            <a:tailEnd/>
          </a:ln>
        </p:spPr>
      </p:pic>
      <p:pic>
        <p:nvPicPr>
          <p:cNvPr id="24581" name="Picture 2"/>
          <p:cNvPicPr>
            <a:picLocks noChangeAspect="1" noChangeArrowheads="1"/>
          </p:cNvPicPr>
          <p:nvPr/>
        </p:nvPicPr>
        <p:blipFill>
          <a:blip r:embed="rId4" cstate="print"/>
          <a:srcRect/>
          <a:stretch>
            <a:fillRect/>
          </a:stretch>
        </p:blipFill>
        <p:spPr bwMode="auto">
          <a:xfrm>
            <a:off x="4191000" y="1371600"/>
            <a:ext cx="4594225" cy="2765425"/>
          </a:xfrm>
          <a:prstGeom prst="rect">
            <a:avLst/>
          </a:prstGeom>
          <a:noFill/>
          <a:ln w="9525" algn="ctr">
            <a:noFill/>
            <a:miter lim="800000"/>
            <a:headEnd/>
            <a:tailEnd/>
          </a:ln>
        </p:spPr>
      </p:pic>
    </p:spTree>
  </p:cSld>
  <p:clrMapOvr>
    <a:masterClrMapping/>
  </p:clrMapOvr>
  <p:transition spd="med">
    <p:fade thruBlk="1"/>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normAutofit fontScale="92500" lnSpcReduction="10000"/>
          </a:bodyPr>
          <a:lstStyle/>
          <a:p>
            <a:pPr eaLnBrk="1" hangingPunct="1"/>
            <a:r>
              <a:rPr lang="en-US" dirty="0"/>
              <a:t>Integration</a:t>
            </a:r>
            <a:endParaRPr lang="en-US" dirty="0">
              <a:cs typeface="Arial" charset="0"/>
            </a:endParaRPr>
          </a:p>
          <a:p>
            <a:pPr eaLnBrk="1" hangingPunct="1"/>
            <a:endParaRPr lang="en-US" dirty="0"/>
          </a:p>
          <a:p>
            <a:pPr eaLnBrk="1" hangingPunct="1"/>
            <a:r>
              <a:rPr lang="en-US" dirty="0"/>
              <a:t>European Central Bank (ECB)</a:t>
            </a:r>
          </a:p>
          <a:p>
            <a:pPr lvl="1" eaLnBrk="1" hangingPunct="1"/>
            <a:r>
              <a:rPr lang="en-US" dirty="0"/>
              <a:t>Unified Monetary Policy</a:t>
            </a:r>
          </a:p>
          <a:p>
            <a:pPr lvl="1" eaLnBrk="1" hangingPunct="1"/>
            <a:r>
              <a:rPr lang="en-US" dirty="0"/>
              <a:t>Macroeconomic Stability</a:t>
            </a:r>
          </a:p>
          <a:p>
            <a:pPr lvl="1" eaLnBrk="1" hangingPunct="1"/>
            <a:r>
              <a:rPr lang="en-US" dirty="0"/>
              <a:t>National Inflexibility</a:t>
            </a:r>
          </a:p>
          <a:p>
            <a:pPr lvl="1" eaLnBrk="1" hangingPunct="1"/>
            <a:endParaRPr lang="en-US" dirty="0"/>
          </a:p>
          <a:p>
            <a:pPr eaLnBrk="1" hangingPunct="1"/>
            <a:r>
              <a:rPr lang="en-US" dirty="0"/>
              <a:t>Currency Risk</a:t>
            </a:r>
          </a:p>
          <a:p>
            <a:pPr eaLnBrk="1" hangingPunct="1"/>
            <a:endParaRPr lang="en-US" dirty="0"/>
          </a:p>
          <a:p>
            <a:pPr eaLnBrk="1" hangingPunct="1"/>
            <a:r>
              <a:rPr lang="en-US" dirty="0"/>
              <a:t>Transaction Costs</a:t>
            </a:r>
            <a:endParaRPr lang="en-US" dirty="0">
              <a:cs typeface="Arial" charset="0"/>
            </a:endParaRPr>
          </a:p>
        </p:txBody>
      </p:sp>
      <p:sp>
        <p:nvSpPr>
          <p:cNvPr id="25602" name="Rectangle 2"/>
          <p:cNvSpPr>
            <a:spLocks noGrp="1" noChangeArrowheads="1"/>
          </p:cNvSpPr>
          <p:nvPr>
            <p:ph type="title"/>
          </p:nvPr>
        </p:nvSpPr>
        <p:spPr/>
        <p:txBody>
          <a:bodyPr/>
          <a:lstStyle/>
          <a:p>
            <a:pPr algn="ctr" eaLnBrk="1" hangingPunct="1"/>
            <a:r>
              <a:rPr lang="en-US" dirty="0"/>
              <a:t>B. The Euro (</a:t>
            </a:r>
            <a:r>
              <a:rPr lang="en-US" dirty="0">
                <a:cs typeface="Arial" charset="0"/>
              </a:rPr>
              <a:t>€)</a:t>
            </a: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1524000"/>
            <a:ext cx="8382000" cy="4114800"/>
          </a:xfrm>
        </p:spPr>
        <p:txBody>
          <a:bodyPr>
            <a:normAutofit lnSpcReduction="10000"/>
          </a:bodyPr>
          <a:lstStyle/>
          <a:p>
            <a:pPr eaLnBrk="1" hangingPunct="1"/>
            <a:r>
              <a:rPr lang="en-US" dirty="0"/>
              <a:t>FIN 440: International Finance</a:t>
            </a:r>
          </a:p>
          <a:p>
            <a:pPr eaLnBrk="1" hangingPunct="1"/>
            <a:endParaRPr lang="en-US" dirty="0"/>
          </a:p>
          <a:p>
            <a:pPr eaLnBrk="1" hangingPunct="1"/>
            <a:r>
              <a:rPr lang="en-US" dirty="0"/>
              <a:t>Larry Schrenk, Instructor</a:t>
            </a:r>
          </a:p>
          <a:p>
            <a:pPr eaLnBrk="1" hangingPunct="1"/>
            <a:endParaRPr lang="en-US" dirty="0"/>
          </a:p>
          <a:p>
            <a:pPr eaLnBrk="1" hangingPunct="1"/>
            <a:r>
              <a:rPr lang="en-US" dirty="0"/>
              <a:t>Course Page</a:t>
            </a:r>
          </a:p>
          <a:p>
            <a:pPr lvl="1"/>
            <a:r>
              <a:rPr lang="en-US" dirty="0">
                <a:hlinkClick r:id="rId3"/>
              </a:rPr>
              <a:t>http://larryschrenk.com/FIN440/FIN440.htm</a:t>
            </a:r>
            <a:endParaRPr lang="en-US" dirty="0"/>
          </a:p>
          <a:p>
            <a:pPr lvl="1"/>
            <a:endParaRPr lang="en-US" dirty="0"/>
          </a:p>
          <a:p>
            <a:pPr eaLnBrk="1" hangingPunct="1"/>
            <a:r>
              <a:rPr lang="en-US" dirty="0"/>
              <a:t>Syllabus (Next Class)</a:t>
            </a:r>
          </a:p>
        </p:txBody>
      </p:sp>
      <p:sp>
        <p:nvSpPr>
          <p:cNvPr id="4098" name="Rectangle 2"/>
          <p:cNvSpPr>
            <a:spLocks noGrp="1" noChangeArrowheads="1"/>
          </p:cNvSpPr>
          <p:nvPr>
            <p:ph type="title"/>
          </p:nvPr>
        </p:nvSpPr>
        <p:spPr/>
        <p:txBody>
          <a:bodyPr/>
          <a:lstStyle/>
          <a:p>
            <a:pPr algn="ctr" eaLnBrk="1" hangingPunct="1"/>
            <a:r>
              <a:rPr lang="en-US" dirty="0"/>
              <a:t>Introduction</a:t>
            </a:r>
          </a:p>
        </p:txBody>
      </p:sp>
    </p:spTree>
  </p:cSld>
  <p:clrMapOvr>
    <a:masterClrMapping/>
  </p:clrMapOvr>
  <p:transition spd="med">
    <p:fade thruBlk="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457200" y="1719263"/>
            <a:ext cx="4495800" cy="4148137"/>
          </a:xfrm>
        </p:spPr>
        <p:txBody>
          <a:bodyPr>
            <a:normAutofit/>
          </a:bodyPr>
          <a:lstStyle/>
          <a:p>
            <a:pPr eaLnBrk="1" hangingPunct="1"/>
            <a:r>
              <a:rPr lang="en-US" sz="3200" dirty="0"/>
              <a:t>Austria</a:t>
            </a:r>
          </a:p>
          <a:p>
            <a:pPr eaLnBrk="1" hangingPunct="1"/>
            <a:r>
              <a:rPr lang="en-US" sz="3200" dirty="0"/>
              <a:t>Belgium</a:t>
            </a:r>
          </a:p>
          <a:p>
            <a:pPr eaLnBrk="1" hangingPunct="1"/>
            <a:r>
              <a:rPr lang="en-US" sz="3200" dirty="0"/>
              <a:t>Cyprus</a:t>
            </a:r>
          </a:p>
          <a:p>
            <a:pPr eaLnBrk="1" hangingPunct="1"/>
            <a:r>
              <a:rPr lang="en-US" sz="3200" dirty="0"/>
              <a:t>Finland</a:t>
            </a:r>
          </a:p>
          <a:p>
            <a:pPr eaLnBrk="1" hangingPunct="1"/>
            <a:r>
              <a:rPr lang="en-US" sz="3200" dirty="0"/>
              <a:t>France</a:t>
            </a:r>
          </a:p>
          <a:p>
            <a:pPr eaLnBrk="1" hangingPunct="1"/>
            <a:r>
              <a:rPr lang="en-US" sz="3200" dirty="0"/>
              <a:t>Germany</a:t>
            </a:r>
          </a:p>
          <a:p>
            <a:r>
              <a:rPr lang="en-US" sz="3200" dirty="0"/>
              <a:t>Greece</a:t>
            </a:r>
          </a:p>
          <a:p>
            <a:pPr marL="0" indent="0" eaLnBrk="1" hangingPunct="1">
              <a:buNone/>
            </a:pPr>
            <a:endParaRPr lang="en-US" sz="3200" dirty="0"/>
          </a:p>
        </p:txBody>
      </p:sp>
      <p:sp>
        <p:nvSpPr>
          <p:cNvPr id="26626" name="Rectangle 2"/>
          <p:cNvSpPr>
            <a:spLocks noGrp="1" noChangeArrowheads="1"/>
          </p:cNvSpPr>
          <p:nvPr>
            <p:ph type="title"/>
          </p:nvPr>
        </p:nvSpPr>
        <p:spPr/>
        <p:txBody>
          <a:bodyPr/>
          <a:lstStyle/>
          <a:p>
            <a:pPr algn="ctr" eaLnBrk="1" hangingPunct="1"/>
            <a:r>
              <a:rPr lang="en-US" dirty="0"/>
              <a:t>The Eurozone</a:t>
            </a:r>
            <a:endParaRPr lang="en-US" dirty="0">
              <a:cs typeface="Arial" charset="0"/>
            </a:endParaRPr>
          </a:p>
        </p:txBody>
      </p:sp>
      <p:sp>
        <p:nvSpPr>
          <p:cNvPr id="26628" name="Rectangle 4"/>
          <p:cNvSpPr>
            <a:spLocks noChangeArrowheads="1"/>
          </p:cNvSpPr>
          <p:nvPr/>
        </p:nvSpPr>
        <p:spPr bwMode="auto">
          <a:xfrm>
            <a:off x="5029200" y="1752600"/>
            <a:ext cx="3886200" cy="4148138"/>
          </a:xfrm>
          <a:prstGeom prst="rect">
            <a:avLst/>
          </a:prstGeom>
          <a:noFill/>
          <a:ln w="9525">
            <a:noFill/>
            <a:miter lim="800000"/>
            <a:headEnd/>
            <a:tailEnd/>
          </a:ln>
        </p:spPr>
        <p:txBody>
          <a:bodyPr/>
          <a:lstStyle/>
          <a:p>
            <a:pPr marL="457200" indent="-457200">
              <a:lnSpc>
                <a:spcPct val="80000"/>
              </a:lnSpc>
              <a:spcBef>
                <a:spcPct val="20000"/>
              </a:spcBef>
              <a:buClr>
                <a:schemeClr val="tx2"/>
              </a:buClr>
              <a:buSzPct val="70000"/>
              <a:buFont typeface="Arial" panose="020B0604020202020204" pitchFamily="34" charset="0"/>
              <a:buChar char="•"/>
            </a:pPr>
            <a:endParaRPr lang="en-US" sz="3200" dirty="0">
              <a:latin typeface="Century Gothic" panose="020B0502020202020204" pitchFamily="34" charset="0"/>
            </a:endParaRPr>
          </a:p>
        </p:txBody>
      </p:sp>
      <p:sp>
        <p:nvSpPr>
          <p:cNvPr id="5" name="Rectangle 3"/>
          <p:cNvSpPr txBox="1">
            <a:spLocks noChangeArrowheads="1"/>
          </p:cNvSpPr>
          <p:nvPr/>
        </p:nvSpPr>
        <p:spPr>
          <a:xfrm>
            <a:off x="4934465" y="1694549"/>
            <a:ext cx="4495800" cy="4148137"/>
          </a:xfrm>
          <a:prstGeom prst="rect">
            <a:avLst/>
          </a:prstGeom>
        </p:spPr>
        <p:txBody>
          <a:bodyPr>
            <a:normAutofit fontScale="92500" lnSpcReduction="10000"/>
          </a:bodyPr>
          <a:lstStyle>
            <a:defPPr>
              <a:defRPr>
                <a:solidFill>
                  <a:schemeClr val="tx1"/>
                </a:solidFill>
                <a:latin typeface="+mn-lt"/>
                <a:ea typeface="+mn-ea"/>
                <a:cs typeface="+mn-cs"/>
              </a:defRPr>
            </a:defPPr>
            <a:lvl1pPr marL="342900" indent="-342900" eaLnBrk="1" hangingPunct="1">
              <a:buChar char="•"/>
              <a:defRPr sz="3600">
                <a:latin typeface="Century Gothic" panose="020B0502020202020204" pitchFamily="34" charset="0"/>
              </a:defRPr>
            </a:lvl1pPr>
            <a:lvl2pPr marL="742950" indent="-285750" eaLnBrk="1" hangingPunct="1">
              <a:buChar char="–"/>
              <a:defRPr sz="2800">
                <a:latin typeface="Century Gothic" panose="020B0502020202020204" pitchFamily="34" charset="0"/>
              </a:defRPr>
            </a:lvl2pPr>
            <a:lvl3pPr marL="1143000" indent="-228600" eaLnBrk="1" hangingPunct="1">
              <a:buChar char="•"/>
              <a:defRPr sz="2400">
                <a:latin typeface="Century Gothic" panose="020B0502020202020204" pitchFamily="34" charset="0"/>
              </a:defRPr>
            </a:lvl3pPr>
            <a:lvl4pPr marL="1600200" indent="-228600" eaLnBrk="1" hangingPunct="1">
              <a:buChar char="–"/>
              <a:defRPr sz="2000">
                <a:latin typeface="Century Gothic" panose="020B0502020202020204" pitchFamily="34" charset="0"/>
              </a:defRPr>
            </a:lvl4pPr>
            <a:lvl5pPr marL="2057400" indent="-228600" eaLnBrk="1" hangingPunct="1">
              <a:buChar char="»"/>
              <a:defRPr sz="1800">
                <a:latin typeface="Century Gothic" panose="020B0502020202020204" pitchFamily="34" charset="0"/>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a:lstStyle>
          <a:p>
            <a:pPr fontAlgn="auto">
              <a:spcBef>
                <a:spcPts val="0"/>
              </a:spcBef>
              <a:spcAft>
                <a:spcPts val="0"/>
              </a:spcAft>
            </a:pPr>
            <a:r>
              <a:rPr lang="en-US" sz="3200" kern="0" dirty="0">
                <a:solidFill>
                  <a:sysClr val="windowText" lastClr="000000"/>
                </a:solidFill>
              </a:rPr>
              <a:t>Greece</a:t>
            </a:r>
          </a:p>
          <a:p>
            <a:pPr fontAlgn="auto">
              <a:spcBef>
                <a:spcPts val="0"/>
              </a:spcBef>
              <a:spcAft>
                <a:spcPts val="0"/>
              </a:spcAft>
            </a:pPr>
            <a:r>
              <a:rPr lang="en-US" sz="3200" kern="0" dirty="0">
                <a:solidFill>
                  <a:sysClr val="windowText" lastClr="000000"/>
                </a:solidFill>
              </a:rPr>
              <a:t>Ireland</a:t>
            </a:r>
          </a:p>
          <a:p>
            <a:pPr fontAlgn="auto">
              <a:spcBef>
                <a:spcPts val="0"/>
              </a:spcBef>
              <a:spcAft>
                <a:spcPts val="0"/>
              </a:spcAft>
            </a:pPr>
            <a:r>
              <a:rPr lang="en-US" sz="3200" kern="0" dirty="0">
                <a:solidFill>
                  <a:sysClr val="windowText" lastClr="000000"/>
                </a:solidFill>
              </a:rPr>
              <a:t>Italy</a:t>
            </a:r>
          </a:p>
          <a:p>
            <a:pPr fontAlgn="auto">
              <a:spcBef>
                <a:spcPts val="0"/>
              </a:spcBef>
              <a:spcAft>
                <a:spcPts val="0"/>
              </a:spcAft>
            </a:pPr>
            <a:r>
              <a:rPr lang="en-US" sz="3200" kern="0" dirty="0">
                <a:solidFill>
                  <a:sysClr val="windowText" lastClr="000000"/>
                </a:solidFill>
              </a:rPr>
              <a:t>Luxembourg</a:t>
            </a:r>
          </a:p>
          <a:p>
            <a:pPr fontAlgn="auto">
              <a:spcBef>
                <a:spcPts val="0"/>
              </a:spcBef>
              <a:spcAft>
                <a:spcPts val="0"/>
              </a:spcAft>
            </a:pPr>
            <a:r>
              <a:rPr lang="en-US" sz="3200" kern="0" dirty="0">
                <a:solidFill>
                  <a:sysClr val="windowText" lastClr="000000"/>
                </a:solidFill>
              </a:rPr>
              <a:t>Malta</a:t>
            </a:r>
          </a:p>
          <a:p>
            <a:pPr fontAlgn="auto">
              <a:spcBef>
                <a:spcPts val="0"/>
              </a:spcBef>
              <a:spcAft>
                <a:spcPts val="0"/>
              </a:spcAft>
            </a:pPr>
            <a:r>
              <a:rPr lang="en-US" sz="3200" kern="0" dirty="0">
                <a:solidFill>
                  <a:sysClr val="windowText" lastClr="000000"/>
                </a:solidFill>
              </a:rPr>
              <a:t>The Netherlands</a:t>
            </a:r>
          </a:p>
          <a:p>
            <a:pPr fontAlgn="auto">
              <a:spcBef>
                <a:spcPts val="0"/>
              </a:spcBef>
              <a:spcAft>
                <a:spcPts val="0"/>
              </a:spcAft>
            </a:pPr>
            <a:r>
              <a:rPr lang="en-US" sz="3200" kern="0" dirty="0">
                <a:solidFill>
                  <a:sysClr val="windowText" lastClr="000000"/>
                </a:solidFill>
              </a:rPr>
              <a:t>Portugal</a:t>
            </a:r>
          </a:p>
          <a:p>
            <a:pPr fontAlgn="auto">
              <a:spcBef>
                <a:spcPts val="0"/>
              </a:spcBef>
              <a:spcAft>
                <a:spcPts val="0"/>
              </a:spcAft>
            </a:pPr>
            <a:r>
              <a:rPr lang="en-US" sz="3200" kern="0" dirty="0">
                <a:solidFill>
                  <a:sysClr val="windowText" lastClr="000000"/>
                </a:solidFill>
              </a:rPr>
              <a:t>Slovenia</a:t>
            </a:r>
          </a:p>
          <a:p>
            <a:pPr fontAlgn="auto">
              <a:spcBef>
                <a:spcPts val="0"/>
              </a:spcBef>
              <a:spcAft>
                <a:spcPts val="0"/>
              </a:spcAft>
            </a:pPr>
            <a:r>
              <a:rPr lang="en-US" sz="3200" kern="0" dirty="0">
                <a:solidFill>
                  <a:sysClr val="windowText" lastClr="000000"/>
                </a:solidFill>
              </a:rPr>
              <a:t>Spain</a:t>
            </a:r>
          </a:p>
          <a:p>
            <a:pPr fontAlgn="auto">
              <a:spcBef>
                <a:spcPts val="0"/>
              </a:spcBef>
              <a:spcAft>
                <a:spcPts val="0"/>
              </a:spcAft>
            </a:pPr>
            <a:endParaRPr lang="en-US" sz="3200" kern="0" dirty="0">
              <a:solidFill>
                <a:sysClr val="windowText" lastClr="000000"/>
              </a:solidFill>
            </a:endParaRPr>
          </a:p>
        </p:txBody>
      </p:sp>
    </p:spTree>
  </p:cSld>
  <p:clrMapOvr>
    <a:masterClrMapping/>
  </p:clrMapOvr>
  <p:transition spd="med">
    <p:fade thruBlk="1"/>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5"/>
          <p:cNvPicPr>
            <a:picLocks noChangeAspect="1" noChangeArrowheads="1"/>
          </p:cNvPicPr>
          <p:nvPr/>
        </p:nvPicPr>
        <p:blipFill>
          <a:blip r:embed="rId3" cstate="print"/>
          <a:srcRect/>
          <a:stretch>
            <a:fillRect/>
          </a:stretch>
        </p:blipFill>
        <p:spPr bwMode="auto">
          <a:xfrm>
            <a:off x="2743200" y="1367270"/>
            <a:ext cx="4383088" cy="4701088"/>
          </a:xfrm>
          <a:prstGeom prst="rect">
            <a:avLst/>
          </a:prstGeom>
          <a:noFill/>
          <a:ln w="9525" algn="ctr">
            <a:noFill/>
            <a:miter lim="800000"/>
            <a:headEnd/>
            <a:tailEnd/>
          </a:ln>
        </p:spPr>
      </p:pic>
      <p:sp>
        <p:nvSpPr>
          <p:cNvPr id="3" name="Rectangle 2"/>
          <p:cNvSpPr>
            <a:spLocks noGrp="1" noChangeArrowheads="1"/>
          </p:cNvSpPr>
          <p:nvPr>
            <p:ph type="title"/>
          </p:nvPr>
        </p:nvSpPr>
        <p:spPr>
          <a:xfrm>
            <a:off x="457200" y="359465"/>
            <a:ext cx="8229600" cy="1143000"/>
          </a:xfrm>
        </p:spPr>
        <p:txBody>
          <a:bodyPr/>
          <a:lstStyle/>
          <a:p>
            <a:pPr algn="ctr" eaLnBrk="1" hangingPunct="1"/>
            <a:r>
              <a:rPr lang="en-US" dirty="0"/>
              <a:t>The Eurozone</a:t>
            </a:r>
            <a:endParaRPr lang="en-US" dirty="0">
              <a:cs typeface="Arial" charset="0"/>
            </a:endParaRPr>
          </a:p>
        </p:txBody>
      </p:sp>
    </p:spTree>
  </p:cSld>
  <p:clrMapOvr>
    <a:masterClrMapping/>
  </p:clrMapOvr>
  <p:transition spd="med">
    <p:fade thruBlk="1"/>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normAutofit fontScale="92500" lnSpcReduction="10000"/>
          </a:bodyPr>
          <a:lstStyle/>
          <a:p>
            <a:pPr eaLnBrk="1" hangingPunct="1"/>
            <a:r>
              <a:rPr lang="en-US" dirty="0"/>
              <a:t>Benefits </a:t>
            </a:r>
          </a:p>
          <a:p>
            <a:pPr lvl="1" eaLnBrk="1" hangingPunct="1"/>
            <a:r>
              <a:rPr lang="en-US" dirty="0"/>
              <a:t>Reduce Transaction Costs</a:t>
            </a:r>
          </a:p>
          <a:p>
            <a:pPr lvl="1" eaLnBrk="1" hangingPunct="1"/>
            <a:endParaRPr lang="en-US" dirty="0"/>
          </a:p>
          <a:p>
            <a:pPr lvl="1" eaLnBrk="1" hangingPunct="1"/>
            <a:r>
              <a:rPr lang="en-US" dirty="0"/>
              <a:t>Eliminate FX Uncertainty</a:t>
            </a:r>
          </a:p>
          <a:p>
            <a:pPr lvl="1" eaLnBrk="1" hangingPunct="1"/>
            <a:endParaRPr lang="en-US" dirty="0"/>
          </a:p>
          <a:p>
            <a:pPr eaLnBrk="1" hangingPunct="1"/>
            <a:r>
              <a:rPr lang="en-US" dirty="0"/>
              <a:t>Costs</a:t>
            </a:r>
          </a:p>
          <a:p>
            <a:pPr lvl="1" eaLnBrk="1" hangingPunct="1"/>
            <a:r>
              <a:rPr lang="en-US" dirty="0"/>
              <a:t>No National Monetary Policy</a:t>
            </a:r>
          </a:p>
          <a:p>
            <a:pPr lvl="1" eaLnBrk="1" hangingPunct="1"/>
            <a:endParaRPr lang="en-US" dirty="0"/>
          </a:p>
          <a:p>
            <a:pPr lvl="1" eaLnBrk="1" hangingPunct="1"/>
            <a:r>
              <a:rPr lang="en-US" dirty="0"/>
              <a:t>No National FX Control</a:t>
            </a:r>
          </a:p>
          <a:p>
            <a:pPr lvl="1" eaLnBrk="1" hangingPunct="1"/>
            <a:endParaRPr lang="en-US" dirty="0"/>
          </a:p>
          <a:p>
            <a:pPr lvl="1" eaLnBrk="1" hangingPunct="1"/>
            <a:r>
              <a:rPr lang="en-US" dirty="0"/>
              <a:t>Asymmetric Shocks</a:t>
            </a:r>
          </a:p>
          <a:p>
            <a:pPr eaLnBrk="1" hangingPunct="1"/>
            <a:endParaRPr lang="en-US" dirty="0"/>
          </a:p>
        </p:txBody>
      </p:sp>
      <p:sp>
        <p:nvSpPr>
          <p:cNvPr id="28674" name="Rectangle 2"/>
          <p:cNvSpPr>
            <a:spLocks noGrp="1" noChangeArrowheads="1"/>
          </p:cNvSpPr>
          <p:nvPr>
            <p:ph type="title"/>
          </p:nvPr>
        </p:nvSpPr>
        <p:spPr/>
        <p:txBody>
          <a:bodyPr/>
          <a:lstStyle/>
          <a:p>
            <a:pPr algn="ctr" eaLnBrk="1" hangingPunct="1"/>
            <a:r>
              <a:rPr lang="en-US" dirty="0"/>
              <a:t>Benefits and Costs of the Euro</a:t>
            </a:r>
          </a:p>
        </p:txBody>
      </p:sp>
    </p:spTree>
  </p:cSld>
  <p:clrMapOvr>
    <a:masterClrMapping/>
  </p:clrMapOvr>
  <p:transition spd="med">
    <p:fade thruBlk="1"/>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p:txBody>
          <a:bodyPr>
            <a:normAutofit fontScale="92500" lnSpcReduction="20000"/>
          </a:bodyPr>
          <a:lstStyle/>
          <a:p>
            <a:pPr eaLnBrk="1" hangingPunct="1"/>
            <a:r>
              <a:rPr lang="en-US" dirty="0"/>
              <a:t>Increased Trade</a:t>
            </a:r>
            <a:endParaRPr lang="en-US" dirty="0">
              <a:cs typeface="Arial" charset="0"/>
            </a:endParaRPr>
          </a:p>
          <a:p>
            <a:pPr eaLnBrk="1" hangingPunct="1"/>
            <a:endParaRPr lang="en-US" dirty="0"/>
          </a:p>
          <a:p>
            <a:pPr eaLnBrk="1" hangingPunct="1"/>
            <a:r>
              <a:rPr lang="en-US" dirty="0"/>
              <a:t>Reduced Tariffs</a:t>
            </a:r>
          </a:p>
          <a:p>
            <a:pPr eaLnBrk="1" hangingPunct="1"/>
            <a:endParaRPr lang="en-US" dirty="0"/>
          </a:p>
          <a:p>
            <a:pPr eaLnBrk="1" hangingPunct="1"/>
            <a:r>
              <a:rPr lang="en-US" dirty="0"/>
              <a:t>Competitive Advantage</a:t>
            </a:r>
          </a:p>
          <a:p>
            <a:pPr eaLnBrk="1" hangingPunct="1"/>
            <a:endParaRPr lang="en-US" dirty="0"/>
          </a:p>
          <a:p>
            <a:pPr eaLnBrk="1" hangingPunct="1"/>
            <a:r>
              <a:rPr lang="en-US" dirty="0"/>
              <a:t>Organizations</a:t>
            </a:r>
          </a:p>
          <a:p>
            <a:pPr lvl="1" eaLnBrk="1" hangingPunct="1"/>
            <a:r>
              <a:rPr lang="en-US" dirty="0"/>
              <a:t>General Agreements on Tariffs and Trade (GATT)</a:t>
            </a:r>
          </a:p>
          <a:p>
            <a:pPr lvl="1" eaLnBrk="1" hangingPunct="1"/>
            <a:endParaRPr lang="en-US" dirty="0"/>
          </a:p>
          <a:p>
            <a:pPr lvl="1" eaLnBrk="1" hangingPunct="1"/>
            <a:r>
              <a:rPr lang="en-US" dirty="0"/>
              <a:t>World Trade Organization (WTO)</a:t>
            </a:r>
          </a:p>
          <a:p>
            <a:pPr eaLnBrk="1" hangingPunct="1"/>
            <a:endParaRPr lang="en-US" dirty="0"/>
          </a:p>
        </p:txBody>
      </p:sp>
      <p:sp>
        <p:nvSpPr>
          <p:cNvPr id="29698" name="Rectangle 2"/>
          <p:cNvSpPr>
            <a:spLocks noGrp="1" noChangeArrowheads="1"/>
          </p:cNvSpPr>
          <p:nvPr>
            <p:ph type="title"/>
          </p:nvPr>
        </p:nvSpPr>
        <p:spPr/>
        <p:txBody>
          <a:bodyPr>
            <a:normAutofit/>
          </a:bodyPr>
          <a:lstStyle/>
          <a:p>
            <a:pPr algn="ctr" eaLnBrk="1" hangingPunct="1"/>
            <a:r>
              <a:rPr lang="en-US" dirty="0"/>
              <a:t>C. Liberalization and Integration</a:t>
            </a:r>
          </a:p>
        </p:txBody>
      </p:sp>
    </p:spTree>
  </p:cSld>
  <p:clrMapOvr>
    <a:masterClrMapping/>
  </p:clrMapOvr>
  <p:transition spd="med">
    <p:fade thruBlk="1"/>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lgn="ctr" eaLnBrk="1" hangingPunct="1"/>
            <a:r>
              <a:rPr lang="en-US" dirty="0"/>
              <a:t>Exports</a:t>
            </a:r>
          </a:p>
        </p:txBody>
      </p:sp>
      <p:pic>
        <p:nvPicPr>
          <p:cNvPr id="30723" name="Picture 8"/>
          <p:cNvPicPr>
            <a:picLocks noChangeAspect="1" noChangeArrowheads="1"/>
          </p:cNvPicPr>
          <p:nvPr/>
        </p:nvPicPr>
        <p:blipFill>
          <a:blip r:embed="rId3" cstate="print"/>
          <a:srcRect l="13695"/>
          <a:stretch>
            <a:fillRect/>
          </a:stretch>
        </p:blipFill>
        <p:spPr bwMode="auto">
          <a:xfrm>
            <a:off x="457200" y="1295400"/>
            <a:ext cx="8458200" cy="5059363"/>
          </a:xfrm>
          <a:prstGeom prst="rect">
            <a:avLst/>
          </a:prstGeom>
          <a:noFill/>
          <a:ln w="9525" algn="ctr">
            <a:noFill/>
            <a:miter lim="800000"/>
            <a:headEnd/>
            <a:tailEnd/>
          </a:ln>
        </p:spPr>
      </p:pic>
    </p:spTree>
  </p:cSld>
  <p:clrMapOvr>
    <a:masterClrMapping/>
  </p:clrMapOvr>
  <p:transition spd="med">
    <p:fade thruBlk="1"/>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r>
              <a:rPr lang="en-US" dirty="0"/>
              <a:t>Exports</a:t>
            </a:r>
          </a:p>
        </p:txBody>
      </p:sp>
      <p:pic>
        <p:nvPicPr>
          <p:cNvPr id="31747" name="Picture 5"/>
          <p:cNvPicPr>
            <a:picLocks noChangeAspect="1" noChangeArrowheads="1"/>
          </p:cNvPicPr>
          <p:nvPr/>
        </p:nvPicPr>
        <p:blipFill>
          <a:blip r:embed="rId3" cstate="print"/>
          <a:srcRect/>
          <a:stretch>
            <a:fillRect/>
          </a:stretch>
        </p:blipFill>
        <p:spPr bwMode="auto">
          <a:xfrm>
            <a:off x="533400" y="1524000"/>
            <a:ext cx="8153400" cy="4743450"/>
          </a:xfrm>
          <a:prstGeom prst="rect">
            <a:avLst/>
          </a:prstGeom>
          <a:noFill/>
          <a:ln w="9525" algn="ctr">
            <a:noFill/>
            <a:miter lim="800000"/>
            <a:headEnd/>
            <a:tailEnd/>
          </a:ln>
        </p:spPr>
      </p:pic>
    </p:spTree>
  </p:cSld>
  <p:clrMapOvr>
    <a:masterClrMapping/>
  </p:clrMapOvr>
  <p:transition spd="med">
    <p:fade thruBlk="1"/>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r>
              <a:rPr lang="en-US" dirty="0"/>
              <a:t>Tariffs</a:t>
            </a:r>
          </a:p>
        </p:txBody>
      </p:sp>
      <p:pic>
        <p:nvPicPr>
          <p:cNvPr id="32771" name="Picture 4"/>
          <p:cNvPicPr>
            <a:picLocks noChangeAspect="1" noChangeArrowheads="1"/>
          </p:cNvPicPr>
          <p:nvPr/>
        </p:nvPicPr>
        <p:blipFill>
          <a:blip r:embed="rId3" cstate="print"/>
          <a:srcRect/>
          <a:stretch>
            <a:fillRect/>
          </a:stretch>
        </p:blipFill>
        <p:spPr bwMode="auto">
          <a:xfrm>
            <a:off x="152400" y="1371600"/>
            <a:ext cx="8763000" cy="4364038"/>
          </a:xfrm>
          <a:prstGeom prst="rect">
            <a:avLst/>
          </a:prstGeom>
          <a:noFill/>
          <a:ln w="9525" algn="ctr">
            <a:noFill/>
            <a:miter lim="800000"/>
            <a:headEnd/>
            <a:tailEnd/>
          </a:ln>
        </p:spPr>
      </p:pic>
    </p:spTree>
  </p:cSld>
  <p:clrMapOvr>
    <a:masterClrMapping/>
  </p:clrMapOvr>
  <p:transition spd="med">
    <p:fade thruBlk="1"/>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p:txBody>
          <a:bodyPr>
            <a:normAutofit fontScale="85000" lnSpcReduction="20000"/>
          </a:bodyPr>
          <a:lstStyle/>
          <a:p>
            <a:pPr marL="0" indent="0" eaLnBrk="1" hangingPunct="1">
              <a:buNone/>
            </a:pPr>
            <a:r>
              <a:rPr lang="en-US" dirty="0"/>
              <a:t>Description: The transfer of ownership and control of a corporation from the state to private agents.</a:t>
            </a:r>
            <a:endParaRPr lang="en-US" dirty="0">
              <a:cs typeface="Arial" charset="0"/>
            </a:endParaRPr>
          </a:p>
          <a:p>
            <a:pPr eaLnBrk="1" hangingPunct="1"/>
            <a:endParaRPr lang="en-US" dirty="0"/>
          </a:p>
          <a:p>
            <a:pPr lvl="1" eaLnBrk="1" hangingPunct="1"/>
            <a:r>
              <a:rPr lang="en-US" dirty="0"/>
              <a:t>Various Degrees of Privatization</a:t>
            </a:r>
          </a:p>
          <a:p>
            <a:pPr lvl="1" eaLnBrk="1" hangingPunct="1"/>
            <a:endParaRPr lang="en-US" dirty="0"/>
          </a:p>
          <a:p>
            <a:pPr lvl="1" eaLnBrk="1" hangingPunct="1"/>
            <a:r>
              <a:rPr lang="en-US" dirty="0"/>
              <a:t>Governmental Revenues</a:t>
            </a:r>
          </a:p>
          <a:p>
            <a:pPr lvl="1" eaLnBrk="1" hangingPunct="1"/>
            <a:endParaRPr lang="en-US" dirty="0"/>
          </a:p>
          <a:p>
            <a:pPr lvl="1" eaLnBrk="1" hangingPunct="1"/>
            <a:r>
              <a:rPr lang="en-US" dirty="0"/>
              <a:t>Foreign Ownership</a:t>
            </a:r>
          </a:p>
          <a:p>
            <a:pPr lvl="1" eaLnBrk="1" hangingPunct="1"/>
            <a:endParaRPr lang="en-US" dirty="0"/>
          </a:p>
          <a:p>
            <a:pPr lvl="1" eaLnBrk="1" hangingPunct="1"/>
            <a:r>
              <a:rPr lang="en-US" dirty="0"/>
              <a:t>Multiple Processes</a:t>
            </a:r>
          </a:p>
          <a:p>
            <a:pPr lvl="1" eaLnBrk="1" hangingPunct="1"/>
            <a:endParaRPr lang="en-US" dirty="0"/>
          </a:p>
          <a:p>
            <a:pPr lvl="1" eaLnBrk="1" hangingPunct="1"/>
            <a:r>
              <a:rPr lang="en-US" dirty="0"/>
              <a:t>Corruption</a:t>
            </a:r>
            <a:endParaRPr lang="en-US" dirty="0">
              <a:cs typeface="Arial" charset="0"/>
            </a:endParaRPr>
          </a:p>
        </p:txBody>
      </p:sp>
      <p:sp>
        <p:nvSpPr>
          <p:cNvPr id="33794" name="Rectangle 2"/>
          <p:cNvSpPr>
            <a:spLocks noGrp="1" noChangeArrowheads="1"/>
          </p:cNvSpPr>
          <p:nvPr>
            <p:ph type="title"/>
          </p:nvPr>
        </p:nvSpPr>
        <p:spPr/>
        <p:txBody>
          <a:bodyPr/>
          <a:lstStyle/>
          <a:p>
            <a:pPr algn="ctr" eaLnBrk="1" hangingPunct="1"/>
            <a:r>
              <a:rPr lang="en-US" dirty="0"/>
              <a:t>D. Privatization</a:t>
            </a:r>
          </a:p>
        </p:txBody>
      </p:sp>
    </p:spTree>
  </p:cSld>
  <p:clrMapOvr>
    <a:masterClrMapping/>
  </p:clrMapOvr>
  <p:transition spd="med">
    <p:fade thruBlk="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eaLnBrk="1" hangingPunct="1"/>
            <a:r>
              <a:rPr lang="en-US" dirty="0"/>
              <a:t>Privatization Trends</a:t>
            </a:r>
          </a:p>
        </p:txBody>
      </p:sp>
      <p:pic>
        <p:nvPicPr>
          <p:cNvPr id="34819" name="Picture 4"/>
          <p:cNvPicPr>
            <a:picLocks noChangeAspect="1" noChangeArrowheads="1"/>
          </p:cNvPicPr>
          <p:nvPr/>
        </p:nvPicPr>
        <p:blipFill>
          <a:blip r:embed="rId3" cstate="print"/>
          <a:srcRect/>
          <a:stretch>
            <a:fillRect/>
          </a:stretch>
        </p:blipFill>
        <p:spPr bwMode="auto">
          <a:xfrm>
            <a:off x="1143000" y="1524000"/>
            <a:ext cx="6248400" cy="4724400"/>
          </a:xfrm>
          <a:prstGeom prst="rect">
            <a:avLst/>
          </a:prstGeom>
          <a:noFill/>
          <a:ln w="9525" algn="ctr">
            <a:noFill/>
            <a:miter lim="800000"/>
            <a:headEnd/>
            <a:tailEnd/>
          </a:ln>
        </p:spPr>
      </p:pic>
    </p:spTree>
  </p:cSld>
  <p:clrMapOvr>
    <a:masterClrMapping/>
  </p:clrMapOvr>
  <p:transition spd="med">
    <p:fade thruBlk="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457200" y="1719263"/>
            <a:ext cx="7924800" cy="4148137"/>
          </a:xfrm>
        </p:spPr>
        <p:txBody>
          <a:bodyPr>
            <a:normAutofit fontScale="55000" lnSpcReduction="20000"/>
          </a:bodyPr>
          <a:lstStyle/>
          <a:p>
            <a:pPr marL="0" indent="0" eaLnBrk="1" hangingPunct="1">
              <a:lnSpc>
                <a:spcPct val="120000"/>
              </a:lnSpc>
              <a:buNone/>
            </a:pPr>
            <a:r>
              <a:rPr lang="en-US" dirty="0"/>
              <a:t>Dramatic rise in the number of privatizing countries, from 13 in 1988 to 43 in 1995.</a:t>
            </a:r>
          </a:p>
          <a:p>
            <a:pPr eaLnBrk="1" hangingPunct="1">
              <a:lnSpc>
                <a:spcPct val="120000"/>
              </a:lnSpc>
            </a:pPr>
            <a:endParaRPr lang="en-US" dirty="0"/>
          </a:p>
          <a:p>
            <a:pPr lvl="1" eaLnBrk="1" hangingPunct="1">
              <a:lnSpc>
                <a:spcPct val="120000"/>
              </a:lnSpc>
            </a:pPr>
            <a:r>
              <a:rPr lang="en-US" sz="3600" dirty="0"/>
              <a:t>Latin America 49% (Average Value $68 million)</a:t>
            </a:r>
          </a:p>
          <a:p>
            <a:pPr lvl="1" eaLnBrk="1" hangingPunct="1">
              <a:lnSpc>
                <a:spcPct val="120000"/>
              </a:lnSpc>
            </a:pPr>
            <a:endParaRPr lang="en-US" sz="3600" dirty="0"/>
          </a:p>
          <a:p>
            <a:pPr lvl="1" eaLnBrk="1" hangingPunct="1">
              <a:lnSpc>
                <a:spcPct val="120000"/>
              </a:lnSpc>
            </a:pPr>
            <a:r>
              <a:rPr lang="en-US" sz="3600" dirty="0"/>
              <a:t>East Asia 25% (Average Value $110 million)</a:t>
            </a:r>
          </a:p>
          <a:p>
            <a:pPr lvl="1" eaLnBrk="1" hangingPunct="1">
              <a:lnSpc>
                <a:spcPct val="120000"/>
              </a:lnSpc>
            </a:pPr>
            <a:endParaRPr lang="en-US" sz="3600" dirty="0"/>
          </a:p>
          <a:p>
            <a:pPr lvl="1" eaLnBrk="1" hangingPunct="1">
              <a:lnSpc>
                <a:spcPct val="120000"/>
              </a:lnSpc>
            </a:pPr>
            <a:r>
              <a:rPr lang="en-US" sz="3600" dirty="0"/>
              <a:t>Europe and Central Asia 17% (Average Value $11 million)</a:t>
            </a:r>
          </a:p>
          <a:p>
            <a:pPr lvl="1" eaLnBrk="1" hangingPunct="1">
              <a:lnSpc>
                <a:spcPct val="120000"/>
              </a:lnSpc>
            </a:pPr>
            <a:endParaRPr lang="en-US" sz="3600" dirty="0"/>
          </a:p>
          <a:p>
            <a:pPr lvl="1" eaLnBrk="1" hangingPunct="1">
              <a:lnSpc>
                <a:spcPct val="120000"/>
              </a:lnSpc>
            </a:pPr>
            <a:r>
              <a:rPr lang="en-US" sz="3600" dirty="0"/>
              <a:t>Other 12%</a:t>
            </a:r>
          </a:p>
          <a:p>
            <a:pPr lvl="1" eaLnBrk="1" hangingPunct="1">
              <a:lnSpc>
                <a:spcPct val="120000"/>
              </a:lnSpc>
              <a:buFont typeface="Wingdings" pitchFamily="2" charset="2"/>
              <a:buNone/>
            </a:pPr>
            <a:r>
              <a:rPr lang="en-US" sz="3600" dirty="0">
                <a:cs typeface="Arial" charset="0"/>
              </a:rPr>
              <a:t>	</a:t>
            </a:r>
            <a:r>
              <a:rPr lang="en-US" sz="2300" dirty="0"/>
              <a:t>Mary M. Shirley. “Trends in Privatization.” </a:t>
            </a:r>
            <a:r>
              <a:rPr lang="en-US" sz="2300" i="1" dirty="0"/>
              <a:t>Economic Reform Today</a:t>
            </a:r>
            <a:r>
              <a:rPr lang="en-US" sz="2300" dirty="0"/>
              <a:t> 1 (1998): 8-10.</a:t>
            </a:r>
          </a:p>
        </p:txBody>
      </p:sp>
      <p:sp>
        <p:nvSpPr>
          <p:cNvPr id="35842" name="Rectangle 2"/>
          <p:cNvSpPr>
            <a:spLocks noGrp="1" noChangeArrowheads="1"/>
          </p:cNvSpPr>
          <p:nvPr>
            <p:ph type="title"/>
          </p:nvPr>
        </p:nvSpPr>
        <p:spPr/>
        <p:txBody>
          <a:bodyPr/>
          <a:lstStyle/>
          <a:p>
            <a:pPr algn="ctr" eaLnBrk="1" hangingPunct="1"/>
            <a:r>
              <a:rPr lang="en-US" dirty="0"/>
              <a:t>Privatization Trends</a:t>
            </a:r>
          </a:p>
        </p:txBody>
      </p:sp>
    </p:spTree>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Office: </a:t>
            </a:r>
            <a:r>
              <a:rPr lang="en-US" dirty="0" err="1"/>
              <a:t>Somsen</a:t>
            </a:r>
            <a:r>
              <a:rPr lang="en-US" dirty="0"/>
              <a:t> </a:t>
            </a:r>
            <a:r>
              <a:rPr lang="en-US" dirty="0" err="1"/>
              <a:t>319F</a:t>
            </a:r>
            <a:endParaRPr lang="en-US" dirty="0"/>
          </a:p>
          <a:p>
            <a:endParaRPr lang="en-US" dirty="0"/>
          </a:p>
          <a:p>
            <a:r>
              <a:rPr lang="en-US" dirty="0"/>
              <a:t>Telephone 507-457-2388 </a:t>
            </a:r>
          </a:p>
          <a:p>
            <a:endParaRPr lang="en-US" dirty="0"/>
          </a:p>
          <a:p>
            <a:pPr hangingPunct="0"/>
            <a:r>
              <a:rPr lang="en-US" dirty="0"/>
              <a:t>E-Mail</a:t>
            </a:r>
          </a:p>
          <a:p>
            <a:pPr lvl="1" hangingPunct="0"/>
            <a:r>
              <a:rPr lang="en-US" dirty="0" err="1">
                <a:hlinkClick r:id="rId2"/>
              </a:rPr>
              <a:t>lschrenk@winona.edu</a:t>
            </a:r>
            <a:endParaRPr lang="en-US" dirty="0"/>
          </a:p>
          <a:p>
            <a:pPr lvl="1" hangingPunct="0"/>
            <a:endParaRPr lang="en-US" dirty="0"/>
          </a:p>
          <a:p>
            <a:pPr hangingPunct="0"/>
            <a:r>
              <a:rPr lang="en-US" dirty="0"/>
              <a:t>Webpage</a:t>
            </a:r>
          </a:p>
          <a:p>
            <a:pPr lvl="1" hangingPunct="0"/>
            <a:r>
              <a:rPr lang="en-US" sz="2400" dirty="0">
                <a:hlinkClick r:id="rId3"/>
              </a:rPr>
              <a:t>http://</a:t>
            </a:r>
            <a:r>
              <a:rPr lang="en-US" sz="2400" dirty="0" err="1">
                <a:hlinkClick r:id="rId3"/>
              </a:rPr>
              <a:t>larryschrenk.com</a:t>
            </a:r>
            <a:r>
              <a:rPr lang="en-US" sz="2400" dirty="0">
                <a:hlinkClick r:id="rId3"/>
              </a:rPr>
              <a:t>/</a:t>
            </a:r>
            <a:endParaRPr lang="en-US" sz="2400" dirty="0"/>
          </a:p>
          <a:p>
            <a:endParaRPr lang="en-US" dirty="0"/>
          </a:p>
        </p:txBody>
      </p:sp>
      <p:sp>
        <p:nvSpPr>
          <p:cNvPr id="3" name="Title 2"/>
          <p:cNvSpPr>
            <a:spLocks noGrp="1"/>
          </p:cNvSpPr>
          <p:nvPr>
            <p:ph type="title"/>
          </p:nvPr>
        </p:nvSpPr>
        <p:spPr/>
        <p:txBody>
          <a:bodyPr/>
          <a:lstStyle/>
          <a:p>
            <a:r>
              <a:rPr lang="en-US" dirty="0"/>
              <a:t>Contact Information</a:t>
            </a:r>
          </a:p>
        </p:txBody>
      </p:sp>
    </p:spTree>
    <p:extLst>
      <p:ext uri="{BB962C8B-B14F-4D97-AF65-F5344CB8AC3E}">
        <p14:creationId xmlns:p14="http://schemas.microsoft.com/office/powerpoint/2010/main" val="40389188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ctr" eaLnBrk="1" hangingPunct="1"/>
            <a:r>
              <a:rPr lang="en-US" dirty="0"/>
              <a:t>Privatization Trends</a:t>
            </a:r>
          </a:p>
        </p:txBody>
      </p:sp>
      <p:pic>
        <p:nvPicPr>
          <p:cNvPr id="36867" name="Picture 5"/>
          <p:cNvPicPr>
            <a:picLocks noChangeAspect="1" noChangeArrowheads="1"/>
          </p:cNvPicPr>
          <p:nvPr/>
        </p:nvPicPr>
        <p:blipFill>
          <a:blip r:embed="rId3" cstate="print"/>
          <a:srcRect b="410"/>
          <a:stretch>
            <a:fillRect/>
          </a:stretch>
        </p:blipFill>
        <p:spPr bwMode="auto">
          <a:xfrm>
            <a:off x="762000" y="1447800"/>
            <a:ext cx="6781800" cy="4676775"/>
          </a:xfrm>
          <a:prstGeom prst="rect">
            <a:avLst/>
          </a:prstGeom>
          <a:noFill/>
          <a:ln w="9525" algn="ctr">
            <a:noFill/>
            <a:miter lim="800000"/>
            <a:headEnd/>
            <a:tailEnd/>
          </a:ln>
        </p:spPr>
      </p:pic>
    </p:spTree>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marL="609600" indent="-609600" eaLnBrk="1" hangingPunct="1">
              <a:buFontTx/>
              <a:buAutoNum type="arabicPeriod"/>
            </a:pPr>
            <a:r>
              <a:rPr lang="en-US" dirty="0"/>
              <a:t>Decide whether this is this the appropriate course for you.</a:t>
            </a:r>
          </a:p>
          <a:p>
            <a:pPr marL="609600" indent="-609600" eaLnBrk="1" hangingPunct="1">
              <a:buFontTx/>
              <a:buAutoNum type="arabicPeriod"/>
            </a:pPr>
            <a:endParaRPr lang="en-US" dirty="0"/>
          </a:p>
          <a:p>
            <a:pPr marL="609600" indent="-609600" eaLnBrk="1" hangingPunct="1">
              <a:buFontTx/>
              <a:buAutoNum type="arabicPeriod"/>
            </a:pPr>
            <a:r>
              <a:rPr lang="en-US" dirty="0"/>
              <a:t>Understand the importance of international finance.</a:t>
            </a:r>
          </a:p>
          <a:p>
            <a:pPr marL="609600" indent="-609600" eaLnBrk="1" hangingPunct="1">
              <a:buFontTx/>
              <a:buAutoNum type="arabicPeriod"/>
            </a:pPr>
            <a:endParaRPr lang="en-US" dirty="0"/>
          </a:p>
          <a:p>
            <a:pPr marL="609600" indent="-609600" eaLnBrk="1" hangingPunct="1">
              <a:buFontTx/>
              <a:buAutoNum type="arabicPeriod"/>
            </a:pPr>
            <a:r>
              <a:rPr lang="en-US" dirty="0"/>
              <a:t>Explain the features unique to international finance.</a:t>
            </a:r>
            <a:endParaRPr lang="en-US" dirty="0">
              <a:cs typeface="Arial" charset="0"/>
            </a:endParaRPr>
          </a:p>
        </p:txBody>
      </p:sp>
      <p:sp>
        <p:nvSpPr>
          <p:cNvPr id="5122" name="Rectangle 2"/>
          <p:cNvSpPr>
            <a:spLocks noGrp="1" noChangeArrowheads="1"/>
          </p:cNvSpPr>
          <p:nvPr>
            <p:ph type="title"/>
          </p:nvPr>
        </p:nvSpPr>
        <p:spPr/>
        <p:txBody>
          <a:bodyPr/>
          <a:lstStyle/>
          <a:p>
            <a:pPr algn="ctr" eaLnBrk="1" hangingPunct="1"/>
            <a:r>
              <a:rPr lang="en-US" dirty="0"/>
              <a:t>Learning Objectives</a:t>
            </a:r>
          </a:p>
        </p:txBody>
      </p:sp>
    </p:spTree>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US" dirty="0"/>
              <a:t>Office Hours </a:t>
            </a:r>
          </a:p>
          <a:p>
            <a:pPr lvl="1"/>
            <a:r>
              <a:rPr lang="de-DE" dirty="0"/>
              <a:t>8:00-9:00 AM MWF</a:t>
            </a:r>
          </a:p>
          <a:p>
            <a:pPr lvl="1"/>
            <a:endParaRPr lang="de-DE" dirty="0"/>
          </a:p>
          <a:p>
            <a:pPr lvl="1"/>
            <a:r>
              <a:rPr lang="de-DE" dirty="0"/>
              <a:t>11:00 AM-12:00 N MWF</a:t>
            </a:r>
          </a:p>
          <a:p>
            <a:pPr lvl="1"/>
            <a:endParaRPr lang="de-DE" dirty="0"/>
          </a:p>
          <a:p>
            <a:pPr lvl="1"/>
            <a:r>
              <a:rPr lang="de-DE" dirty="0"/>
              <a:t>1:00-2:00 PM MWF</a:t>
            </a:r>
          </a:p>
          <a:p>
            <a:pPr lvl="1"/>
            <a:endParaRPr lang="de-DE" dirty="0"/>
          </a:p>
          <a:p>
            <a:pPr lvl="1"/>
            <a:r>
              <a:rPr lang="en-US" dirty="0"/>
              <a:t>Somsen 319F</a:t>
            </a:r>
          </a:p>
          <a:p>
            <a:pPr hangingPunct="0"/>
            <a:endParaRPr lang="en-US" dirty="0"/>
          </a:p>
          <a:p>
            <a:pPr hangingPunct="0"/>
            <a:r>
              <a:rPr lang="en-US" dirty="0"/>
              <a:t>On Campus Policy</a:t>
            </a:r>
          </a:p>
        </p:txBody>
      </p:sp>
      <p:sp>
        <p:nvSpPr>
          <p:cNvPr id="3" name="Title 2"/>
          <p:cNvSpPr>
            <a:spLocks noGrp="1"/>
          </p:cNvSpPr>
          <p:nvPr>
            <p:ph type="title"/>
          </p:nvPr>
        </p:nvSpPr>
        <p:spPr/>
        <p:txBody>
          <a:bodyPr/>
          <a:lstStyle/>
          <a:p>
            <a:r>
              <a:rPr lang="en-US" dirty="0"/>
              <a:t>Office Hours</a:t>
            </a:r>
          </a:p>
        </p:txBody>
      </p:sp>
    </p:spTree>
    <p:extLst>
      <p:ext uri="{BB962C8B-B14F-4D97-AF65-F5344CB8AC3E}">
        <p14:creationId xmlns:p14="http://schemas.microsoft.com/office/powerpoint/2010/main" val="1986912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85000" lnSpcReduction="10000"/>
          </a:bodyPr>
          <a:lstStyle/>
          <a:p>
            <a:r>
              <a:rPr lang="en-US" dirty="0"/>
              <a:t>Acceptable Calculators:</a:t>
            </a:r>
          </a:p>
          <a:p>
            <a:pPr lvl="1"/>
            <a:r>
              <a:rPr lang="en-US" dirty="0"/>
              <a:t>TI 83/84 Graphing</a:t>
            </a:r>
          </a:p>
          <a:p>
            <a:pPr lvl="1"/>
            <a:r>
              <a:rPr lang="en-US" dirty="0"/>
              <a:t>TI BA II Plus, HP 10BII, HP </a:t>
            </a:r>
            <a:r>
              <a:rPr lang="en-US" dirty="0" err="1"/>
              <a:t>10BII</a:t>
            </a:r>
            <a:r>
              <a:rPr lang="en-US" dirty="0"/>
              <a:t>+</a:t>
            </a:r>
          </a:p>
          <a:p>
            <a:pPr lvl="1"/>
            <a:r>
              <a:rPr lang="en-US" dirty="0"/>
              <a:t>If you want to use a different calculator, see me</a:t>
            </a:r>
          </a:p>
          <a:p>
            <a:endParaRPr lang="en-US" dirty="0"/>
          </a:p>
          <a:p>
            <a:r>
              <a:rPr lang="en-US" dirty="0"/>
              <a:t>Three Methods:</a:t>
            </a:r>
          </a:p>
          <a:p>
            <a:pPr lvl="1"/>
            <a:r>
              <a:rPr lang="en-US" dirty="0"/>
              <a:t>Tables</a:t>
            </a:r>
          </a:p>
          <a:p>
            <a:pPr lvl="1"/>
            <a:r>
              <a:rPr lang="en-US" dirty="0"/>
              <a:t>Formulae</a:t>
            </a:r>
          </a:p>
          <a:p>
            <a:pPr lvl="1"/>
            <a:r>
              <a:rPr lang="en-US" dirty="0"/>
              <a:t>Calculator</a:t>
            </a:r>
          </a:p>
          <a:p>
            <a:pPr lvl="1"/>
            <a:endParaRPr lang="en-US" dirty="0"/>
          </a:p>
          <a:p>
            <a:r>
              <a:rPr lang="en-US" dirty="0"/>
              <a:t>On NOT becoming an expert with a financial calculator</a:t>
            </a:r>
          </a:p>
        </p:txBody>
      </p:sp>
      <p:sp>
        <p:nvSpPr>
          <p:cNvPr id="3" name="Title 2"/>
          <p:cNvSpPr>
            <a:spLocks noGrp="1"/>
          </p:cNvSpPr>
          <p:nvPr>
            <p:ph type="title"/>
          </p:nvPr>
        </p:nvSpPr>
        <p:spPr/>
        <p:txBody>
          <a:bodyPr/>
          <a:lstStyle/>
          <a:p>
            <a:r>
              <a:rPr lang="en-US" dirty="0"/>
              <a:t>Financial Calculator</a:t>
            </a:r>
          </a:p>
        </p:txBody>
      </p:sp>
    </p:spTree>
    <p:extLst>
      <p:ext uri="{BB962C8B-B14F-4D97-AF65-F5344CB8AC3E}">
        <p14:creationId xmlns:p14="http://schemas.microsoft.com/office/powerpoint/2010/main" val="1388919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dirty="0"/>
              <a:t>Exams (60%)</a:t>
            </a:r>
          </a:p>
          <a:p>
            <a:endParaRPr lang="en-US" dirty="0"/>
          </a:p>
          <a:p>
            <a:r>
              <a:rPr lang="en-US" dirty="0"/>
              <a:t>Group Excel Assignments (20%)</a:t>
            </a:r>
          </a:p>
          <a:p>
            <a:endParaRPr lang="en-US" dirty="0"/>
          </a:p>
          <a:p>
            <a:r>
              <a:rPr lang="en-US" dirty="0"/>
              <a:t>Group Case (20%)</a:t>
            </a:r>
          </a:p>
        </p:txBody>
      </p:sp>
      <p:sp>
        <p:nvSpPr>
          <p:cNvPr id="3" name="Title 2"/>
          <p:cNvSpPr>
            <a:spLocks noGrp="1"/>
          </p:cNvSpPr>
          <p:nvPr>
            <p:ph type="title"/>
          </p:nvPr>
        </p:nvSpPr>
        <p:spPr/>
        <p:txBody>
          <a:bodyPr/>
          <a:lstStyle/>
          <a:p>
            <a:r>
              <a:rPr lang="en-US" dirty="0"/>
              <a:t>Evaluation</a:t>
            </a:r>
          </a:p>
        </p:txBody>
      </p:sp>
    </p:spTree>
    <p:extLst>
      <p:ext uri="{BB962C8B-B14F-4D97-AF65-F5344CB8AC3E}">
        <p14:creationId xmlns:p14="http://schemas.microsoft.com/office/powerpoint/2010/main" val="1197935033"/>
      </p:ext>
    </p:extLst>
  </p:cSld>
  <p:clrMapOvr>
    <a:masterClrMapping/>
  </p:clrMapOvr>
</p:sld>
</file>

<file path=ppt/theme/theme1.xml><?xml version="1.0" encoding="utf-8"?>
<a:theme xmlns:a="http://schemas.openxmlformats.org/drawingml/2006/main" name="1_Contemporary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430</TotalTime>
  <Words>1131</Words>
  <Application>Microsoft Office PowerPoint</Application>
  <PresentationFormat>On-screen Show (4:3)</PresentationFormat>
  <Paragraphs>346</Paragraphs>
  <Slides>50</Slides>
  <Notes>33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Century Gothic</vt:lpstr>
      <vt:lpstr>Times New Roman</vt:lpstr>
      <vt:lpstr>Wingdings</vt:lpstr>
      <vt:lpstr>1_Contemporary blue</vt:lpstr>
      <vt:lpstr>FIN 440: International Finance</vt:lpstr>
      <vt:lpstr>Overview</vt:lpstr>
      <vt:lpstr>1. Course Introduction</vt:lpstr>
      <vt:lpstr>Introduction</vt:lpstr>
      <vt:lpstr>Contact Information</vt:lpstr>
      <vt:lpstr>Learning Objectives</vt:lpstr>
      <vt:lpstr>Office Hours</vt:lpstr>
      <vt:lpstr>Financial Calculator</vt:lpstr>
      <vt:lpstr>Evaluation</vt:lpstr>
      <vt:lpstr>Exams</vt:lpstr>
      <vt:lpstr>Exam Format</vt:lpstr>
      <vt:lpstr>Group Work</vt:lpstr>
      <vt:lpstr>Schedule</vt:lpstr>
      <vt:lpstr>2. About the Course</vt:lpstr>
      <vt:lpstr>About Me</vt:lpstr>
      <vt:lpstr>About You</vt:lpstr>
      <vt:lpstr>About the Course</vt:lpstr>
      <vt:lpstr>Note Taking Skills</vt:lpstr>
      <vt:lpstr>Why Study International Finance? Your Career</vt:lpstr>
      <vt:lpstr>A Simple Example</vt:lpstr>
      <vt:lpstr>Who will Bear the Risk?</vt:lpstr>
      <vt:lpstr>2. Similarities</vt:lpstr>
      <vt:lpstr>Similarities</vt:lpstr>
      <vt:lpstr>3. Differences</vt:lpstr>
      <vt:lpstr>Differences</vt:lpstr>
      <vt:lpstr>A. Political Risk</vt:lpstr>
      <vt:lpstr>Political Risk: Measures</vt:lpstr>
      <vt:lpstr>Political Risk: Management</vt:lpstr>
      <vt:lpstr>B. Increased Opportunity Set</vt:lpstr>
      <vt:lpstr>International Correlation</vt:lpstr>
      <vt:lpstr>C. Market Imperfections</vt:lpstr>
      <vt:lpstr>D. Foreign Exchange Risk</vt:lpstr>
      <vt:lpstr>Some Historical Data</vt:lpstr>
      <vt:lpstr>4. Trends</vt:lpstr>
      <vt:lpstr>Trends</vt:lpstr>
      <vt:lpstr>A. Global Financial Markets</vt:lpstr>
      <vt:lpstr>The ‘Big Bang’</vt:lpstr>
      <vt:lpstr>The ‘Big Bang’</vt:lpstr>
      <vt:lpstr>B. The Euro (€)</vt:lpstr>
      <vt:lpstr>The Eurozone</vt:lpstr>
      <vt:lpstr>The Eurozone</vt:lpstr>
      <vt:lpstr>Benefits and Costs of the Euro</vt:lpstr>
      <vt:lpstr>C. Liberalization and Integration</vt:lpstr>
      <vt:lpstr>Exports</vt:lpstr>
      <vt:lpstr>Exports</vt:lpstr>
      <vt:lpstr>Tariffs</vt:lpstr>
      <vt:lpstr>D. Privatization</vt:lpstr>
      <vt:lpstr>Privatization Trends</vt:lpstr>
      <vt:lpstr>Privatization Trends</vt:lpstr>
      <vt:lpstr>Privatization Trends</vt:lpstr>
    </vt:vector>
  </TitlesOfParts>
  <Manager/>
  <Company>University of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Lawrence Schrenk</dc:creator>
  <cp:keywords/>
  <dc:description/>
  <cp:lastModifiedBy>Schrenk, Lawrence</cp:lastModifiedBy>
  <cp:revision>49</cp:revision>
  <cp:lastPrinted>1601-01-01T00:00:00Z</cp:lastPrinted>
  <dcterms:created xsi:type="dcterms:W3CDTF">2008-08-13T15:55:47Z</dcterms:created>
  <dcterms:modified xsi:type="dcterms:W3CDTF">2018-01-08T13:47:22Z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TC010690101033</vt:lpwstr>
  </property>
</Properties>
</file>