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0"/>
  </p:notesMasterIdLst>
  <p:sldIdLst>
    <p:sldId id="317" r:id="rId2"/>
    <p:sldId id="309" r:id="rId3"/>
    <p:sldId id="261" r:id="rId4"/>
    <p:sldId id="318" r:id="rId5"/>
    <p:sldId id="289" r:id="rId6"/>
    <p:sldId id="291" r:id="rId7"/>
    <p:sldId id="301" r:id="rId8"/>
    <p:sldId id="313" r:id="rId9"/>
    <p:sldId id="315" r:id="rId10"/>
    <p:sldId id="295" r:id="rId11"/>
    <p:sldId id="302" r:id="rId12"/>
    <p:sldId id="308" r:id="rId13"/>
    <p:sldId id="303" r:id="rId14"/>
    <p:sldId id="304" r:id="rId15"/>
    <p:sldId id="316" r:id="rId16"/>
    <p:sldId id="305" r:id="rId17"/>
    <p:sldId id="319" r:id="rId18"/>
    <p:sldId id="310" r:id="rId19"/>
    <p:sldId id="312" r:id="rId20"/>
    <p:sldId id="311" r:id="rId21"/>
    <p:sldId id="320" r:id="rId22"/>
    <p:sldId id="299" r:id="rId23"/>
    <p:sldId id="300" r:id="rId24"/>
    <p:sldId id="294" r:id="rId25"/>
    <p:sldId id="298" r:id="rId26"/>
    <p:sldId id="314" r:id="rId27"/>
    <p:sldId id="306" r:id="rId28"/>
    <p:sldId id="30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8" autoAdjust="0"/>
    <p:restoredTop sz="94660"/>
  </p:normalViewPr>
  <p:slideViewPr>
    <p:cSldViewPr>
      <p:cViewPr varScale="1">
        <p:scale>
          <a:sx n="116" d="100"/>
          <a:sy n="116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777BC0-4A26-407E-8979-6B385E3DF9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C406B-E86F-47D8-B5A9-7A5F2CC46614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38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8872A-14AD-475C-811E-71CFB45A11CF}" type="slidenum">
              <a:rPr lang="en-US"/>
              <a:pPr/>
              <a:t>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77BC0-4A26-407E-8979-6B385E3DF9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56364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09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478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14828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52349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9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6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28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6:48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2–FX Market Overview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255086633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Virtual OTC Market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No Physical Market or Trading, No ‘Hub’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International, Distributed Network 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24/7/365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Two Tier Market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First Tier: Ultimate Customer and Bank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Second Tier: Between Banks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Mechanics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1676400"/>
            <a:ext cx="80010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$5.3 trillion daily (BIS 2014)</a:t>
            </a:r>
            <a:endParaRPr lang="en-US" sz="2800" dirty="0">
              <a:latin typeface="Century Gothic" panose="020B0502020202020204" pitchFamily="34" charset="0"/>
              <a:cs typeface="Arial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dirty="0">
                <a:latin typeface="Century Gothic" panose="020B0502020202020204" pitchFamily="34" charset="0"/>
              </a:rPr>
              <a:t>Compare $120 billion per day in U.S. stocks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kern="0" dirty="0">
                <a:latin typeface="Century Gothic" panose="020B0502020202020204" pitchFamily="34" charset="0"/>
              </a:rPr>
              <a:t>Trades of $500 million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800" kern="0" dirty="0">
              <a:latin typeface="Century Gothic" panose="020B0502020202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kern="0" dirty="0">
                <a:latin typeface="Century Gothic" panose="020B0502020202020204" pitchFamily="34" charset="0"/>
              </a:rPr>
              <a:t>Rates can change 20 times per minute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800" kern="0" dirty="0">
              <a:latin typeface="Century Gothic" panose="020B0502020202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kern="0" dirty="0">
                <a:latin typeface="Century Gothic" panose="020B0502020202020204" pitchFamily="34" charset="0"/>
              </a:rPr>
              <a:t>18,000 changes in a single day.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Market Size and Volume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1752600"/>
            <a:ext cx="817025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Market Breakdown Graph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Australasia (Sydney, Tokyo, Hong Kong, Singapore)</a:t>
            </a:r>
          </a:p>
          <a:p>
            <a:endParaRPr lang="en-US" dirty="0"/>
          </a:p>
          <a:p>
            <a:r>
              <a:rPr lang="en-US" dirty="0"/>
              <a:t>Europe (London, Paris, Amsterdam, Frankfurt) </a:t>
            </a:r>
          </a:p>
          <a:p>
            <a:endParaRPr lang="en-US" dirty="0"/>
          </a:p>
          <a:p>
            <a:r>
              <a:rPr lang="en-US" dirty="0"/>
              <a:t>North America (New York, Montreal, Toronto, San Francisco, Chicago, Los Angeles)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Trading Regions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57856" y="1600200"/>
            <a:ext cx="7252479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Geographic Trading Volume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7620000" cy="46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24 Hour Cycle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Banks and Other Financial Institutions</a:t>
            </a:r>
          </a:p>
          <a:p>
            <a:pPr lvl="1"/>
            <a:r>
              <a:rPr lang="en-US" sz="2800" dirty="0">
                <a:ea typeface="+mn-ea"/>
                <a:cs typeface="+mn-cs"/>
              </a:rPr>
              <a:t>Two-thirds of all FX transactions involve banks dealing directly with each other (2</a:t>
            </a:r>
            <a:r>
              <a:rPr lang="en-US" sz="2800" baseline="30000" dirty="0">
                <a:ea typeface="+mn-ea"/>
                <a:cs typeface="+mn-cs"/>
              </a:rPr>
              <a:t>nd</a:t>
            </a:r>
            <a:r>
              <a:rPr lang="en-US" sz="2800" dirty="0">
                <a:ea typeface="+mn-ea"/>
                <a:cs typeface="+mn-cs"/>
              </a:rPr>
              <a:t> Tier). </a:t>
            </a:r>
          </a:p>
          <a:p>
            <a:pPr lvl="1"/>
            <a:endParaRPr lang="en-US" sz="2800" dirty="0">
              <a:ea typeface="+mn-ea"/>
              <a:cs typeface="+mn-cs"/>
            </a:endParaRPr>
          </a:p>
          <a:p>
            <a:r>
              <a:rPr lang="en-US" sz="3200" dirty="0"/>
              <a:t>Customers</a:t>
            </a:r>
          </a:p>
          <a:p>
            <a:endParaRPr lang="en-US" sz="3200" dirty="0"/>
          </a:p>
          <a:p>
            <a:r>
              <a:rPr lang="en-US" sz="3200" dirty="0"/>
              <a:t>Brokers </a:t>
            </a:r>
          </a:p>
          <a:p>
            <a:endParaRPr lang="en-US" sz="3200" dirty="0"/>
          </a:p>
          <a:p>
            <a:r>
              <a:rPr lang="en-US" sz="3200" dirty="0"/>
              <a:t>Central Banks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Participants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Transaction Types</a:t>
            </a:r>
          </a:p>
        </p:txBody>
      </p:sp>
    </p:spTree>
    <p:extLst>
      <p:ext uri="{BB962C8B-B14F-4D97-AF65-F5344CB8AC3E}">
        <p14:creationId xmlns:p14="http://schemas.microsoft.com/office/powerpoint/2010/main" val="1125363138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Spot Transaction: Immediate Delivery (2 days)</a:t>
            </a:r>
          </a:p>
          <a:p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A trader calls another trader and asks for a price of a currency. </a:t>
            </a:r>
          </a:p>
          <a:p>
            <a:pPr marL="863600" lvl="1" indent="-514350">
              <a:buFont typeface="+mj-lt"/>
              <a:buAutoNum type="arabicPeriod"/>
            </a:pPr>
            <a:endParaRPr lang="en-US" sz="2800" dirty="0"/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The second trader provides the first trader with prices for both buying and selling (two-way price).</a:t>
            </a:r>
          </a:p>
          <a:p>
            <a:pPr marL="863600" lvl="1" indent="-514350">
              <a:buFont typeface="+mj-lt"/>
              <a:buAutoNum type="arabicPeriod"/>
            </a:pPr>
            <a:endParaRPr lang="en-US" sz="2800" dirty="0"/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When the traders agree to do business, one will send pounds and the other dollars.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Transaction Types: Spot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3861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Forward Transaction: Future Delivery</a:t>
            </a:r>
          </a:p>
          <a:p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A buyer and seller agree on an exchange rate for a date in the future .</a:t>
            </a:r>
          </a:p>
          <a:p>
            <a:pPr marL="863600" lvl="1" indent="-514350">
              <a:buFont typeface="+mj-lt"/>
              <a:buAutoNum type="arabicPeriod"/>
            </a:pPr>
            <a:endParaRPr lang="en-US" sz="2800" dirty="0"/>
          </a:p>
          <a:p>
            <a:pPr marL="863600" lvl="1" indent="-514350">
              <a:buFont typeface="+mj-lt"/>
              <a:buAutoNum type="arabicPeriod"/>
            </a:pPr>
            <a:r>
              <a:rPr lang="en-US" sz="2800" dirty="0"/>
              <a:t>The transaction occurs on that date at the agreed upon exchange rate, regardless of what the market rates are at that time.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Transaction Types: Forward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Questions???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Syllabus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3767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Swap Transaction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U.S. company needs 15 million Japanese yen for a three-month investment in Japan.</a:t>
            </a:r>
          </a:p>
          <a:p>
            <a:pPr marL="863600" lvl="1" indent="-514350">
              <a:buFont typeface="+mj-lt"/>
              <a:buAutoNum type="arabicPeriod"/>
            </a:pPr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It may agree to a rate of 150 yen to a dollar and swap $100,000 with a company willing to swap 15 million yen for three months.</a:t>
            </a:r>
          </a:p>
          <a:p>
            <a:pPr marL="863600" lvl="1" indent="-514350">
              <a:buFont typeface="+mj-lt"/>
              <a:buAutoNum type="arabicPeriod"/>
            </a:pPr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After three months, the U.S. company returns the 15 million yen to the other company and gets back $100,000, with adjustments made for interest rate differentials.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Transaction Types: </a:t>
            </a:r>
            <a:br>
              <a:rPr lang="en-US" sz="4000" dirty="0"/>
            </a:br>
            <a:r>
              <a:rPr lang="en-US" sz="4000" dirty="0"/>
              <a:t>Derivative, e.g., Swap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Markets</a:t>
            </a:r>
          </a:p>
        </p:txBody>
      </p:sp>
    </p:spTree>
    <p:extLst>
      <p:ext uri="{BB962C8B-B14F-4D97-AF65-F5344CB8AC3E}">
        <p14:creationId xmlns:p14="http://schemas.microsoft.com/office/powerpoint/2010/main" val="4166491502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Iraqi Dinar</a:t>
            </a:r>
          </a:p>
          <a:p>
            <a:endParaRPr lang="en-US" dirty="0"/>
          </a:p>
          <a:p>
            <a:r>
              <a:rPr lang="en-US" dirty="0"/>
              <a:t>Swiss Franc </a:t>
            </a:r>
          </a:p>
          <a:p>
            <a:endParaRPr lang="en-US" dirty="0"/>
          </a:p>
          <a:p>
            <a:r>
              <a:rPr lang="en-US" dirty="0"/>
              <a:t>Romanian Lei</a:t>
            </a:r>
          </a:p>
          <a:p>
            <a:endParaRPr lang="en-US" dirty="0"/>
          </a:p>
          <a:p>
            <a:r>
              <a:rPr lang="en-US" dirty="0"/>
              <a:t>Thai </a:t>
            </a:r>
            <a:r>
              <a:rPr lang="en-US" dirty="0" err="1"/>
              <a:t>Bhat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Currencies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514600"/>
            <a:ext cx="264631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2491" y="3556043"/>
            <a:ext cx="2286000" cy="126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4880" y="4648200"/>
            <a:ext cx="245633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1371600"/>
            <a:ext cx="258618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Euro 				EUR		€</a:t>
            </a:r>
          </a:p>
          <a:p>
            <a:r>
              <a:rPr lang="en-US" dirty="0"/>
              <a:t>US Dollar			USD		$</a:t>
            </a:r>
          </a:p>
          <a:p>
            <a:r>
              <a:rPr lang="en-US" dirty="0"/>
              <a:t>Canada Dollar		CAD	C$</a:t>
            </a:r>
          </a:p>
          <a:p>
            <a:r>
              <a:rPr lang="en-US" dirty="0"/>
              <a:t>Australian Dollar		AUD	 	A$/AU$</a:t>
            </a:r>
          </a:p>
          <a:p>
            <a:r>
              <a:rPr lang="en-US" dirty="0"/>
              <a:t>British Pound (Sterling) GBP	£</a:t>
            </a:r>
          </a:p>
          <a:p>
            <a:r>
              <a:rPr lang="en-US" dirty="0"/>
              <a:t>Japanese Yen		JPY		¥</a:t>
            </a:r>
          </a:p>
          <a:p>
            <a:r>
              <a:rPr lang="en-US" dirty="0"/>
              <a:t>Swiss Franc			CHF		</a:t>
            </a:r>
            <a:r>
              <a:rPr lang="en-US" dirty="0" err="1"/>
              <a:t>CHF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Major Currencies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Spot Market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1752600"/>
            <a:ext cx="843175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85821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Forward Market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47800"/>
            <a:ext cx="6629400" cy="468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Option Markets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Volatility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748610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Business Cycles</a:t>
            </a:r>
          </a:p>
          <a:p>
            <a:endParaRPr lang="en-US" dirty="0"/>
          </a:p>
          <a:p>
            <a:r>
              <a:rPr lang="en-US" dirty="0"/>
              <a:t>Political Developments</a:t>
            </a:r>
          </a:p>
          <a:p>
            <a:endParaRPr lang="en-US" dirty="0"/>
          </a:p>
          <a:p>
            <a:r>
              <a:rPr lang="en-US" dirty="0"/>
              <a:t>Stock Market News</a:t>
            </a:r>
          </a:p>
          <a:p>
            <a:endParaRPr lang="en-US" dirty="0"/>
          </a:p>
          <a:p>
            <a:r>
              <a:rPr lang="en-US" dirty="0"/>
              <a:t>Inflationary Expectations</a:t>
            </a:r>
          </a:p>
          <a:p>
            <a:endParaRPr lang="en-US" dirty="0"/>
          </a:p>
          <a:p>
            <a:r>
              <a:rPr lang="en-US" dirty="0"/>
              <a:t>International Investment Patterns</a:t>
            </a:r>
          </a:p>
          <a:p>
            <a:endParaRPr lang="en-US" dirty="0"/>
          </a:p>
          <a:p>
            <a:r>
              <a:rPr lang="en-US" dirty="0"/>
              <a:t>Government and Central Bank Policies</a:t>
            </a:r>
          </a:p>
          <a:p>
            <a:endParaRPr lang="en-US" dirty="0"/>
          </a:p>
          <a:p>
            <a:r>
              <a:rPr lang="en-US" b="1" dirty="0"/>
              <a:t>NOTE</a:t>
            </a:r>
            <a:r>
              <a:rPr lang="en-US" dirty="0"/>
              <a:t>: Connect to Exports/Imports and Investments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Determination of Foreign Exchange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Explain the structure and mechanisms of the FX market.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the spot market.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FX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Transaction Types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Markets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380989871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FX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Tourism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Exports/Imports</a:t>
            </a:r>
          </a:p>
          <a:p>
            <a:pPr marL="863600" lvl="1" indent="-514350">
              <a:buNone/>
            </a:pPr>
            <a:r>
              <a:rPr lang="en-US" dirty="0"/>
              <a:t>Currency Demand to Buy Things</a:t>
            </a:r>
          </a:p>
          <a:p>
            <a:pPr marL="863600" lvl="1" indent="-51435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International Investment</a:t>
            </a:r>
          </a:p>
          <a:p>
            <a:pPr marL="863600" lvl="1" indent="-514350">
              <a:buNone/>
            </a:pPr>
            <a:r>
              <a:rPr lang="en-US" dirty="0">
                <a:cs typeface="Arial" charset="0"/>
              </a:rPr>
              <a:t>Currency Demand to Invest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¥, £, or € have no purchasing power in U.S.  </a:t>
            </a:r>
          </a:p>
          <a:p>
            <a:endParaRPr lang="en-US" dirty="0"/>
          </a:p>
          <a:p>
            <a:r>
              <a:rPr lang="en-US" dirty="0"/>
              <a:t>FX Market</a:t>
            </a:r>
          </a:p>
          <a:p>
            <a:pPr lvl="1"/>
            <a:r>
              <a:rPr lang="en-US" dirty="0"/>
              <a:t>Conversion of purchasing power from one currency into another</a:t>
            </a:r>
          </a:p>
          <a:p>
            <a:pPr lvl="1"/>
            <a:endParaRPr lang="en-US" dirty="0"/>
          </a:p>
          <a:p>
            <a:r>
              <a:rPr lang="en-US" dirty="0"/>
              <a:t>Market for Purchasing Power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Abstract Theory 1: </a:t>
            </a:r>
            <a:br>
              <a:rPr lang="en-US" sz="4000" dirty="0"/>
            </a:br>
            <a:r>
              <a:rPr lang="en-US" sz="4000" dirty="0"/>
              <a:t>Purchasing Power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Double Coincidence of Wants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Price Agreement</a:t>
            </a:r>
          </a:p>
          <a:p>
            <a:pPr lvl="0">
              <a:buNone/>
            </a:pPr>
            <a:endParaRPr lang="en-US" dirty="0"/>
          </a:p>
          <a:p>
            <a:r>
              <a:rPr lang="en-US" dirty="0"/>
              <a:t>Clearing Function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Abstract Theory 2: </a:t>
            </a:r>
            <a:br>
              <a:rPr lang="en-US" sz="4000" dirty="0"/>
            </a:br>
            <a:r>
              <a:rPr lang="en-US" sz="4000" dirty="0"/>
              <a:t>Barter Exchange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3005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Foreign Exchange (FX or </a:t>
            </a:r>
            <a:r>
              <a:rPr lang="en-US" dirty="0" err="1"/>
              <a:t>Forex</a:t>
            </a:r>
            <a:r>
              <a:rPr lang="en-US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How much one currency is worth in terms of another? 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Key Characteristics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Volatile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Uncertainty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Foreign Exchange Risk is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possibility that the value of an investment, cash flow, return might change due to changes in exchange rates for currencies.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 Rates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574</Words>
  <Application>Microsoft Office PowerPoint</Application>
  <PresentationFormat>On-screen Show (4:3)</PresentationFormat>
  <Paragraphs>170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Times New Roman</vt:lpstr>
      <vt:lpstr>Wingdings</vt:lpstr>
      <vt:lpstr>1_Contemporary blue</vt:lpstr>
      <vt:lpstr>FIN 440: International Finance</vt:lpstr>
      <vt:lpstr>Syllabus</vt:lpstr>
      <vt:lpstr>Learning Objectives</vt:lpstr>
      <vt:lpstr>Overview</vt:lpstr>
      <vt:lpstr>1. FX</vt:lpstr>
      <vt:lpstr>Motives</vt:lpstr>
      <vt:lpstr>Abstract Theory 1:  Purchasing Power</vt:lpstr>
      <vt:lpstr>Abstract Theory 2:  Barter Exchange </vt:lpstr>
      <vt:lpstr>FX Rates</vt:lpstr>
      <vt:lpstr>Mechanics</vt:lpstr>
      <vt:lpstr>Market Size and Volume</vt:lpstr>
      <vt:lpstr>Market Breakdown Graph</vt:lpstr>
      <vt:lpstr>Trading Regions</vt:lpstr>
      <vt:lpstr>Geographic Trading Volume</vt:lpstr>
      <vt:lpstr>24 Hour Cycle</vt:lpstr>
      <vt:lpstr>Participants</vt:lpstr>
      <vt:lpstr>2. Transaction Types</vt:lpstr>
      <vt:lpstr>Transaction Types: Spot</vt:lpstr>
      <vt:lpstr>Transaction Types: Forward</vt:lpstr>
      <vt:lpstr>Transaction Types:  Derivative, e.g., Swap</vt:lpstr>
      <vt:lpstr>3. Markets</vt:lpstr>
      <vt:lpstr>Currencies</vt:lpstr>
      <vt:lpstr>Major Currencies</vt:lpstr>
      <vt:lpstr>The Spot Market</vt:lpstr>
      <vt:lpstr>The Forward Market</vt:lpstr>
      <vt:lpstr>Option Markets</vt:lpstr>
      <vt:lpstr>Volatility</vt:lpstr>
      <vt:lpstr>Determination of Foreign Exchange Rates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167</cp:revision>
  <cp:lastPrinted>1601-01-01T00:00:00Z</cp:lastPrinted>
  <dcterms:created xsi:type="dcterms:W3CDTF">2008-08-13T15:55:47Z</dcterms:created>
  <dcterms:modified xsi:type="dcterms:W3CDTF">2017-02-04T00:52:39Z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