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31"/>
  </p:notesMasterIdLst>
  <p:sldIdLst>
    <p:sldId id="296" r:id="rId2"/>
    <p:sldId id="261" r:id="rId3"/>
    <p:sldId id="265" r:id="rId4"/>
    <p:sldId id="297" r:id="rId5"/>
    <p:sldId id="264" r:id="rId6"/>
    <p:sldId id="278" r:id="rId7"/>
    <p:sldId id="272" r:id="rId8"/>
    <p:sldId id="271" r:id="rId9"/>
    <p:sldId id="277" r:id="rId10"/>
    <p:sldId id="281" r:id="rId11"/>
    <p:sldId id="286" r:id="rId12"/>
    <p:sldId id="275" r:id="rId13"/>
    <p:sldId id="283" r:id="rId14"/>
    <p:sldId id="282" r:id="rId15"/>
    <p:sldId id="284" r:id="rId16"/>
    <p:sldId id="289" r:id="rId17"/>
    <p:sldId id="290" r:id="rId18"/>
    <p:sldId id="291" r:id="rId19"/>
    <p:sldId id="292" r:id="rId20"/>
    <p:sldId id="280" r:id="rId21"/>
    <p:sldId id="288" r:id="rId22"/>
    <p:sldId id="294" r:id="rId23"/>
    <p:sldId id="298" r:id="rId24"/>
    <p:sldId id="279" r:id="rId25"/>
    <p:sldId id="287" r:id="rId26"/>
    <p:sldId id="285" r:id="rId27"/>
    <p:sldId id="295" r:id="rId28"/>
    <p:sldId id="299" r:id="rId29"/>
    <p:sldId id="27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7BD"/>
    <a:srgbClr val="FF9900"/>
    <a:srgbClr val="663300"/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3" autoAdjust="0"/>
    <p:restoredTop sz="94660"/>
  </p:normalViewPr>
  <p:slideViewPr>
    <p:cSldViewPr>
      <p:cViewPr varScale="1">
        <p:scale>
          <a:sx n="114" d="100"/>
          <a:sy n="114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A9F6EB-69CC-4A95-BE06-96A96CA258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D6380-9AAE-4B65-A817-2EB2DCB64BE1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A196F-1F99-4EB7-8F8D-1703FF613B78}" type="slidenum">
              <a:rPr lang="en-US"/>
              <a:pPr/>
              <a:t>11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F9251-994C-41AC-983A-4B902FD5DFF3}" type="slidenum">
              <a:rPr lang="en-US"/>
              <a:pPr/>
              <a:t>12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47111-2BA0-4A1C-A729-D03833893837}" type="slidenum">
              <a:rPr lang="en-US"/>
              <a:pPr/>
              <a:t>13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14B30-DB32-4C37-BDA7-1A72A6006455}" type="slidenum">
              <a:rPr lang="en-US"/>
              <a:pPr/>
              <a:t>14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5049C-2603-4C02-9B68-3293830EBD3C}" type="slidenum">
              <a:rPr lang="en-US"/>
              <a:pPr/>
              <a:t>15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5049C-2603-4C02-9B68-3293830EBD3C}" type="slidenum">
              <a:rPr lang="en-US"/>
              <a:pPr/>
              <a:t>16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5049C-2603-4C02-9B68-3293830EBD3C}" type="slidenum">
              <a:rPr lang="en-US"/>
              <a:pPr/>
              <a:t>17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5049C-2603-4C02-9B68-3293830EBD3C}" type="slidenum">
              <a:rPr lang="en-US"/>
              <a:pPr/>
              <a:t>18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5049C-2603-4C02-9B68-3293830EBD3C}" type="slidenum">
              <a:rPr lang="en-US"/>
              <a:pPr/>
              <a:t>19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08E0D-A22A-4B0D-96B7-29F3997C73A0}" type="slidenum">
              <a:rPr lang="en-US"/>
              <a:pPr/>
              <a:t>20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2D557-C0E4-4618-94A8-B7F91ABCBE9C}" type="slidenum">
              <a:rPr lang="en-US"/>
              <a:pPr/>
              <a:t>3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9939D-368A-47FE-BA48-90CD0C2CF3B1}" type="slidenum">
              <a:rPr lang="en-US"/>
              <a:pPr/>
              <a:t>21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9939D-368A-47FE-BA48-90CD0C2CF3B1}" type="slidenum">
              <a:rPr lang="en-US"/>
              <a:pPr/>
              <a:t>22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A17BF-4E66-43ED-A725-97AB5390740C}" type="slidenum">
              <a:rPr lang="en-US"/>
              <a:pPr/>
              <a:t>23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511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665A8-A9B7-484C-862D-2ABA54CDAFAA}" type="slidenum">
              <a:rPr lang="en-US"/>
              <a:pPr/>
              <a:t>24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3D37A-0A53-4639-8885-7A893436F17A}" type="slidenum">
              <a:rPr lang="en-US"/>
              <a:pPr/>
              <a:t>25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232DD-44E7-4064-B8EA-6D0E68CCD62B}" type="slidenum">
              <a:rPr lang="en-US"/>
              <a:pPr/>
              <a:t>26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232DD-44E7-4064-B8EA-6D0E68CCD62B}" type="slidenum">
              <a:rPr lang="en-US"/>
              <a:pPr/>
              <a:t>27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4F85F-2604-47A1-ACC0-E4DDB0834721}" type="slidenum">
              <a:rPr lang="en-US"/>
              <a:pPr/>
              <a:t>29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D6380-9AAE-4B65-A817-2EB2DCB64BE1}" type="slidenum">
              <a:rPr lang="en-US"/>
              <a:pPr/>
              <a:t>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25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A17BF-4E66-43ED-A725-97AB5390740C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BDA84-7459-4851-B3DC-8E99B18DA660}" type="slidenum">
              <a:rPr lang="en-US"/>
              <a:pPr/>
              <a:t>6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45E72-2A16-44D6-A7AC-A713D9FA11E8}" type="slidenum">
              <a:rPr lang="en-US"/>
              <a:pPr/>
              <a:t>7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FAAAC-60B1-4801-AD11-6BC5931D5BA1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8BACA-E75E-402B-9A72-964F4DA28978}" type="slidenum">
              <a:rPr lang="en-US"/>
              <a:pPr/>
              <a:t>9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4D855-ABCE-46E3-9C69-F75A36FCF63A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94565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635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45601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0876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7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9208764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5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5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28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7:50 AM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1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yahoo.com/currency-converter/#from=USD;to=EUR;amt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easymarkets.com/int/learn-centre/discover-trading/currency-acronyms-and-abbreviations/" TargetMode="External"/><Relationship Id="rId4" Type="http://schemas.openxmlformats.org/officeDocument/2006/relationships/hyperlink" Target="https://www.investing.com/currencies/streaming-forex-rates-major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symarkets.com/int/learn-centre/discover-trading/currency-acronyms-and-abbreviation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3-FX Quotations 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3002248303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900" dirty="0"/>
              <a:t>			 S($/AU$) =</a:t>
            </a:r>
            <a:endParaRPr lang="en-US" sz="4900" dirty="0">
              <a:cs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49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49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49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49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900" dirty="0"/>
              <a:t>S($              /              AU$)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FX Notation II</a:t>
            </a:r>
          </a:p>
        </p:txBody>
      </p:sp>
      <p:sp>
        <p:nvSpPr>
          <p:cNvPr id="149508" name="WordArt 4"/>
          <p:cNvSpPr>
            <a:spLocks noChangeArrowheads="1" noChangeShapeType="1" noTextEdit="1"/>
          </p:cNvSpPr>
          <p:nvPr/>
        </p:nvSpPr>
        <p:spPr bwMode="auto">
          <a:xfrm>
            <a:off x="1676400" y="2971800"/>
            <a:ext cx="5562600" cy="3429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←Number of these to buy 1 of these→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S($/AU$) = .8363 means...</a:t>
            </a:r>
          </a:p>
          <a:p>
            <a:endParaRPr lang="en-US" sz="3200" dirty="0"/>
          </a:p>
          <a:p>
            <a:pPr lvl="1"/>
            <a:r>
              <a:rPr lang="en-US" sz="2800" dirty="0"/>
              <a:t>You need to pay 0. 8363 USD for AU$ 1.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Spot rate for Australian dollars is $0. 8363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An Australian dollar is worth $0. 8363.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AU$ 1 = $0.8363.</a:t>
            </a:r>
          </a:p>
          <a:p>
            <a:pPr lvl="1"/>
            <a:endParaRPr lang="en-US" sz="2800" dirty="0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FX Notation II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3767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Spot Rate: The immediate rate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Direct Quotation: From ‘your’ currency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an American works for a firm in Germany, ‘your’ currency is the euro.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Indirect Quotation: From ‘their’ currency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an American works for a firm in Germany, ‘their’ currencies are the yen, American dollar, Kuwaiti dollar, etc.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about an American working for a German firm in Japan? </a:t>
            </a:r>
            <a:r>
              <a:rPr lang="en-US" dirty="0">
                <a:cs typeface="Arial" charset="0"/>
              </a:rPr>
              <a:t>▪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‘Yours’ versus ‘Theirs’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FX Quotation in American Terms</a:t>
            </a:r>
          </a:p>
          <a:p>
            <a:pPr lvl="1"/>
            <a:r>
              <a:rPr lang="en-US" sz="2800" dirty="0"/>
              <a:t>Non-dollar currency priced in US dollars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S(</a:t>
            </a:r>
            <a:r>
              <a:rPr lang="en-US" sz="2800" dirty="0">
                <a:solidFill>
                  <a:srgbClr val="FF0000"/>
                </a:solidFill>
              </a:rPr>
              <a:t>$</a:t>
            </a:r>
            <a:r>
              <a:rPr lang="en-US" sz="2800" dirty="0"/>
              <a:t>/___) = number of US dollars to buy 1 ___.</a:t>
            </a:r>
          </a:p>
          <a:p>
            <a:pPr lvl="2"/>
            <a:r>
              <a:rPr lang="en-US" sz="2500" dirty="0">
                <a:cs typeface="Arial" charset="0"/>
              </a:rPr>
              <a:t>In American terms, $ is </a:t>
            </a:r>
            <a:r>
              <a:rPr lang="en-US" sz="2500" i="1" dirty="0">
                <a:cs typeface="Arial" charset="0"/>
              </a:rPr>
              <a:t>before</a:t>
            </a:r>
            <a:r>
              <a:rPr lang="en-US" sz="2500" dirty="0">
                <a:cs typeface="Arial" charset="0"/>
              </a:rPr>
              <a:t> the ‘/’.</a:t>
            </a:r>
          </a:p>
          <a:p>
            <a:pPr lvl="2"/>
            <a:endParaRPr lang="en-US" sz="2500" dirty="0"/>
          </a:p>
          <a:p>
            <a:pPr lvl="1"/>
            <a:r>
              <a:rPr lang="en-US" sz="2800" dirty="0"/>
              <a:t>S($/C$) = number of US dollars to buy 1 Canadian dollar</a:t>
            </a:r>
          </a:p>
          <a:p>
            <a:pPr lvl="2"/>
            <a:r>
              <a:rPr lang="en-US" sz="2800" dirty="0"/>
              <a:t>S($/C$) = $0.9422</a:t>
            </a:r>
          </a:p>
          <a:p>
            <a:endParaRPr lang="en-US" dirty="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American Terms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5291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FX Quotation in European Terms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US dollars priced in a non-dollar currency</a:t>
            </a:r>
          </a:p>
          <a:p>
            <a:pPr lvl="1"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S(__/</a:t>
            </a:r>
            <a:r>
              <a:rPr lang="en-US" sz="2800" dirty="0">
                <a:solidFill>
                  <a:srgbClr val="FF0000"/>
                </a:solidFill>
              </a:rPr>
              <a:t>$</a:t>
            </a:r>
            <a:r>
              <a:rPr lang="en-US" sz="2800" dirty="0"/>
              <a:t>) = number of ___ to buy 1 US dollar</a:t>
            </a:r>
          </a:p>
          <a:p>
            <a:pPr lvl="2">
              <a:lnSpc>
                <a:spcPct val="90000"/>
              </a:lnSpc>
            </a:pPr>
            <a:r>
              <a:rPr lang="en-US" sz="2500" dirty="0">
                <a:cs typeface="Arial" charset="0"/>
              </a:rPr>
              <a:t>In European terms, $ is </a:t>
            </a:r>
            <a:r>
              <a:rPr lang="en-US" sz="2500" i="1" dirty="0">
                <a:cs typeface="Arial" charset="0"/>
              </a:rPr>
              <a:t>after</a:t>
            </a:r>
            <a:r>
              <a:rPr lang="en-US" sz="2500" dirty="0">
                <a:cs typeface="Arial" charset="0"/>
              </a:rPr>
              <a:t> the ‘/’.</a:t>
            </a:r>
          </a:p>
          <a:p>
            <a:pPr lvl="2">
              <a:lnSpc>
                <a:spcPct val="90000"/>
              </a:lnSpc>
            </a:pPr>
            <a:endParaRPr lang="en-US" sz="25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S(C$/$) = number of Canadian dollars to buy 1 US dollar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S(C$/$) = C$1.0613 (September 2008)</a:t>
            </a:r>
          </a:p>
          <a:p>
            <a:pPr lvl="2">
              <a:lnSpc>
                <a:spcPct val="90000"/>
              </a:lnSpc>
            </a:pPr>
            <a:endParaRPr lang="en-US" sz="25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NOTE: The non-dollar currency need not be ‘European’.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European Terms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Reading the FX Table I</a:t>
            </a: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86106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5181600" y="1524000"/>
            <a:ext cx="2133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European Terms</a:t>
            </a:r>
            <a:endParaRPr lang="en-US" dirty="0"/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2514600" y="5410200"/>
            <a:ext cx="2362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American Terms</a:t>
            </a:r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 flipH="1" flipV="1">
            <a:off x="2819400" y="49530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 flipH="1">
            <a:off x="5181600" y="1828800"/>
            <a:ext cx="9906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2895600" y="3352800"/>
            <a:ext cx="6019800" cy="1600200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791200" y="5410200"/>
            <a:ext cx="2362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Cross Rates </a:t>
            </a:r>
            <a:r>
              <a:rPr lang="en-US" dirty="0"/>
              <a:t>▪</a:t>
            </a:r>
            <a:endParaRPr lang="en-US" b="1" dirty="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 flipV="1">
            <a:off x="5943600" y="49530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895600" y="3048000"/>
            <a:ext cx="6019800" cy="3048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905000" y="3352800"/>
            <a:ext cx="990600" cy="1600200"/>
          </a:xfrm>
          <a:prstGeom prst="roundRect">
            <a:avLst/>
          </a:prstGeom>
          <a:noFill/>
          <a:ln w="38100" cap="flat" cmpd="sng" algn="ctr">
            <a:solidFill>
              <a:srgbClr val="0307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6" grpId="0"/>
      <p:bldP spid="155657" grpId="0"/>
      <p:bldP spid="155658" grpId="0" animBg="1"/>
      <p:bldP spid="155659" grpId="0" animBg="1"/>
      <p:bldP spid="11" grpId="0" animBg="1"/>
      <p:bldP spid="12" grpId="0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Reading the FX Table II</a:t>
            </a: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86106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5181600" y="1524000"/>
            <a:ext cx="2133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European Terms</a:t>
            </a:r>
            <a:endParaRPr lang="en-US" dirty="0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 flipH="1">
            <a:off x="5181600" y="1828800"/>
            <a:ext cx="9906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895600" y="3048000"/>
            <a:ext cx="6019800" cy="3048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81000" y="5791200"/>
            <a:ext cx="85344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European Terms</a:t>
            </a:r>
            <a:r>
              <a:rPr lang="en-US" dirty="0"/>
              <a:t>: How many non-dollar units does it take to buy one dollar?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1000" y="5105400"/>
            <a:ext cx="85344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It takes 108.3650 yen to buy one dollar. ▪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2895600" y="3048000"/>
            <a:ext cx="914400" cy="304800"/>
          </a:xfrm>
          <a:prstGeom prst="roundRect">
            <a:avLst/>
          </a:prstGeom>
          <a:noFill/>
          <a:ln w="76200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1981200" y="3429000"/>
            <a:ext cx="13716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6" grpId="0"/>
      <p:bldP spid="155659" grpId="0" animBg="1"/>
      <p:bldP spid="14" grpId="0" animBg="1"/>
      <p:bldP spid="16" grpId="0"/>
      <p:bldP spid="17" grpId="0"/>
      <p:bldP spid="18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Reading the FX Table III</a:t>
            </a: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86106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228600" y="1600200"/>
            <a:ext cx="2362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American Terms</a:t>
            </a:r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1143000" y="1981200"/>
            <a:ext cx="914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5" name="Rounded Rectangle 14"/>
          <p:cNvSpPr/>
          <p:nvPr/>
        </p:nvSpPr>
        <p:spPr bwMode="auto">
          <a:xfrm>
            <a:off x="1905000" y="3352800"/>
            <a:ext cx="990600" cy="1600200"/>
          </a:xfrm>
          <a:prstGeom prst="roundRect">
            <a:avLst/>
          </a:prstGeom>
          <a:noFill/>
          <a:ln w="38100" cap="flat" cmpd="sng" algn="ctr">
            <a:solidFill>
              <a:srgbClr val="0307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81000" y="5791200"/>
            <a:ext cx="85344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American Terms</a:t>
            </a:r>
            <a:r>
              <a:rPr lang="en-US" dirty="0"/>
              <a:t>: How many dollars does it take to buy one non-dollar unit?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1000" y="5105400"/>
            <a:ext cx="85344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It takes $1.4457 to buy one euro. ▪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1905000" y="3581400"/>
            <a:ext cx="990600" cy="304800"/>
          </a:xfrm>
          <a:prstGeom prst="roundRect">
            <a:avLst/>
          </a:prstGeom>
          <a:noFill/>
          <a:ln w="76200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V="1">
            <a:off x="1981200" y="3886200"/>
            <a:ext cx="3810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7" grpId="0"/>
      <p:bldP spid="155658" grpId="0" animBg="1"/>
      <p:bldP spid="15" grpId="0" animBg="1"/>
      <p:bldP spid="16" grpId="0"/>
      <p:bldP spid="17" grpId="0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Reading the FX Table IV</a:t>
            </a: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86106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le 10"/>
          <p:cNvSpPr/>
          <p:nvPr/>
        </p:nvSpPr>
        <p:spPr bwMode="auto">
          <a:xfrm>
            <a:off x="2895600" y="3352800"/>
            <a:ext cx="6019800" cy="1600200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905000" y="1752600"/>
            <a:ext cx="2362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Cross Rates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590800" y="2057400"/>
            <a:ext cx="2362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81000" y="5791200"/>
            <a:ext cx="8534400" cy="6469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Cross Rates</a:t>
            </a:r>
            <a:r>
              <a:rPr lang="en-US" dirty="0"/>
              <a:t>: How many non-dollar units does it take to buy a different non-dollar unit?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1000" y="5105400"/>
            <a:ext cx="85344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It takes C$1.8859 to buy one pound. ▪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4800600" y="4038600"/>
            <a:ext cx="990600" cy="304800"/>
          </a:xfrm>
          <a:prstGeom prst="roundRect">
            <a:avLst/>
          </a:prstGeom>
          <a:noFill/>
          <a:ln w="76200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V="1">
            <a:off x="1981200" y="4343400"/>
            <a:ext cx="2819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6" grpId="0"/>
      <p:bldP spid="17" grpId="0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86106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Reading the FX Table V</a:t>
            </a:r>
          </a:p>
        </p:txBody>
      </p:sp>
      <p:sp>
        <p:nvSpPr>
          <p:cNvPr id="21" name="Bent Arrow 20"/>
          <p:cNvSpPr/>
          <p:nvPr/>
        </p:nvSpPr>
        <p:spPr bwMode="auto">
          <a:xfrm rot="10800000">
            <a:off x="1066800" y="3048000"/>
            <a:ext cx="4419600" cy="1600200"/>
          </a:xfrm>
          <a:prstGeom prst="bentArrow">
            <a:avLst/>
          </a:prstGeom>
          <a:solidFill>
            <a:srgbClr val="FF9900">
              <a:alpha val="5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81000" y="5181600"/>
            <a:ext cx="8534400" cy="6469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Cross Rates</a:t>
            </a:r>
            <a:r>
              <a:rPr lang="en-US" dirty="0"/>
              <a:t>: How many non-dollar units </a:t>
            </a:r>
            <a:r>
              <a:rPr lang="en-US" b="1" dirty="0"/>
              <a:t>in the row </a:t>
            </a:r>
            <a:r>
              <a:rPr lang="en-US" dirty="0"/>
              <a:t>does it take to buy a non-dollar unit </a:t>
            </a:r>
            <a:r>
              <a:rPr lang="en-US" b="1" dirty="0"/>
              <a:t>in the column</a:t>
            </a:r>
            <a:r>
              <a:rPr lang="en-US" dirty="0"/>
              <a:t>? ▪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743200" y="3352800"/>
            <a:ext cx="6096000" cy="1524000"/>
          </a:xfrm>
          <a:prstGeom prst="rect">
            <a:avLst/>
          </a:prstGeom>
          <a:noFill/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dirty="0"/>
              <a:t>Explain the structure and mechanisms of the FX market.</a:t>
            </a:r>
          </a:p>
          <a:p>
            <a:pPr marL="0" indent="0">
              <a:buNone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Explain the spot market.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Convert FX rates between American and European terms.</a:t>
            </a:r>
            <a:endParaRPr lang="en-US" dirty="0">
              <a:cs typeface="Arial" charset="0"/>
            </a:endParaRPr>
          </a:p>
          <a:p>
            <a:pPr marL="609600" indent="-609600">
              <a:buFontTx/>
              <a:buAutoNum type="arabicPeriod"/>
            </a:pP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there is </a:t>
            </a:r>
            <a:r>
              <a:rPr lang="en-US" b="1" dirty="0"/>
              <a:t>more</a:t>
            </a:r>
            <a:r>
              <a:rPr lang="en-US" dirty="0"/>
              <a:t> demand for the pound, </a:t>
            </a:r>
          </a:p>
          <a:p>
            <a:pPr lvl="1"/>
            <a:r>
              <a:rPr lang="en-US" dirty="0"/>
              <a:t>Pound </a:t>
            </a:r>
            <a:r>
              <a:rPr lang="en-US" b="1" dirty="0"/>
              <a:t>appreciates</a:t>
            </a:r>
            <a:r>
              <a:rPr lang="en-US" dirty="0"/>
              <a:t> relative to the U.S. dollar</a:t>
            </a:r>
          </a:p>
          <a:p>
            <a:pPr lvl="1"/>
            <a:r>
              <a:rPr lang="en-US" dirty="0"/>
              <a:t>S(</a:t>
            </a:r>
            <a:r>
              <a:rPr lang="en-US" dirty="0">
                <a:cs typeface="Arial" charset="0"/>
              </a:rPr>
              <a:t>$/£</a:t>
            </a:r>
            <a:r>
              <a:rPr lang="en-US" dirty="0"/>
              <a:t>) exchange rate </a:t>
            </a:r>
            <a:r>
              <a:rPr lang="en-US" b="1" dirty="0"/>
              <a:t>increases</a:t>
            </a:r>
            <a:endParaRPr lang="en-US" dirty="0"/>
          </a:p>
          <a:p>
            <a:pPr lvl="1"/>
            <a:r>
              <a:rPr lang="en-US" b="1" dirty="0"/>
              <a:t>More</a:t>
            </a:r>
            <a:r>
              <a:rPr lang="en-US" dirty="0"/>
              <a:t> dollars to buy one pound.</a:t>
            </a:r>
          </a:p>
          <a:p>
            <a:pPr lvl="1"/>
            <a:endParaRPr lang="en-US" dirty="0"/>
          </a:p>
          <a:p>
            <a:r>
              <a:rPr lang="en-US" dirty="0"/>
              <a:t>When there is </a:t>
            </a:r>
            <a:r>
              <a:rPr lang="en-US" b="1" dirty="0"/>
              <a:t>less</a:t>
            </a:r>
            <a:r>
              <a:rPr lang="en-US" dirty="0"/>
              <a:t> demand for the pound,</a:t>
            </a:r>
          </a:p>
          <a:p>
            <a:pPr lvl="1"/>
            <a:r>
              <a:rPr lang="en-US" dirty="0"/>
              <a:t>Pound </a:t>
            </a:r>
            <a:r>
              <a:rPr lang="en-US" b="1" dirty="0"/>
              <a:t>depreciates</a:t>
            </a:r>
            <a:r>
              <a:rPr lang="en-US" dirty="0"/>
              <a:t> relative to the U.S. dollar, </a:t>
            </a:r>
          </a:p>
          <a:p>
            <a:pPr lvl="1"/>
            <a:r>
              <a:rPr lang="en-US" dirty="0"/>
              <a:t>S(</a:t>
            </a:r>
            <a:r>
              <a:rPr lang="en-US" dirty="0">
                <a:cs typeface="Arial" charset="0"/>
              </a:rPr>
              <a:t>$/£</a:t>
            </a:r>
            <a:r>
              <a:rPr lang="en-US" dirty="0"/>
              <a:t>) exchange rate </a:t>
            </a:r>
            <a:r>
              <a:rPr lang="en-US" b="1" dirty="0"/>
              <a:t>decreases</a:t>
            </a:r>
            <a:endParaRPr lang="en-US" dirty="0"/>
          </a:p>
          <a:p>
            <a:pPr lvl="1"/>
            <a:r>
              <a:rPr lang="en-US" b="1" dirty="0"/>
              <a:t>Less</a:t>
            </a:r>
            <a:r>
              <a:rPr lang="en-US" dirty="0"/>
              <a:t> dollars to buy one pound. </a:t>
            </a:r>
            <a:r>
              <a:rPr lang="en-US" dirty="0">
                <a:cs typeface="Arial" charset="0"/>
              </a:rPr>
              <a:t>▪</a:t>
            </a:r>
            <a:r>
              <a:rPr lang="en-US" dirty="0"/>
              <a:t> 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Appreciation/Depreciation I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19263"/>
            <a:ext cx="8686800" cy="43767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If S(</a:t>
            </a:r>
            <a:r>
              <a:rPr lang="en-US" dirty="0">
                <a:cs typeface="Arial" charset="0"/>
              </a:rPr>
              <a:t>$/£</a:t>
            </a:r>
            <a:r>
              <a:rPr lang="en-US" dirty="0"/>
              <a:t>) = 1.80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 need to spend more than $1 for a pound.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IMPORTANT: </a:t>
            </a:r>
            <a:r>
              <a:rPr lang="en-US" i="1" dirty="0"/>
              <a:t>This does not mean the pound is ‘stronger’ or more in demand than the dollar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‘Stronger’/’more in demand’ refers to </a:t>
            </a:r>
            <a:r>
              <a:rPr lang="en-US" i="1" dirty="0"/>
              <a:t>change over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yesterday S(</a:t>
            </a:r>
            <a:r>
              <a:rPr lang="en-US" dirty="0">
                <a:cs typeface="Arial" charset="0"/>
              </a:rPr>
              <a:t>$/£</a:t>
            </a:r>
            <a:r>
              <a:rPr lang="en-US" dirty="0"/>
              <a:t>) = 1.80, and now S(</a:t>
            </a:r>
            <a:r>
              <a:rPr lang="en-US" dirty="0">
                <a:cs typeface="Arial" charset="0"/>
              </a:rPr>
              <a:t>$/£</a:t>
            </a:r>
            <a:r>
              <a:rPr lang="en-US" dirty="0"/>
              <a:t>) = 1.70,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dollar has become ‘stronger’ or more in demand relative to the pound,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Because it takes fewer dollars to buy one pound. 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Appreciation/Depreciation II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19263"/>
            <a:ext cx="8686800" cy="719137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Remember supply and demand curves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Appreciation/Depreciation III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418306" y="4305300"/>
            <a:ext cx="31234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1143000" y="5867400"/>
            <a:ext cx="7162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Freeform 14"/>
          <p:cNvSpPr/>
          <p:nvPr/>
        </p:nvSpPr>
        <p:spPr bwMode="auto">
          <a:xfrm>
            <a:off x="1733266" y="2784143"/>
            <a:ext cx="4967785" cy="2647666"/>
          </a:xfrm>
          <a:custGeom>
            <a:avLst/>
            <a:gdLst>
              <a:gd name="connsiteX0" fmla="*/ 0 w 4967785"/>
              <a:gd name="connsiteY0" fmla="*/ 0 h 2647666"/>
              <a:gd name="connsiteX1" fmla="*/ 1364776 w 4967785"/>
              <a:gd name="connsiteY1" fmla="*/ 1501254 h 2647666"/>
              <a:gd name="connsiteX2" fmla="*/ 4967785 w 4967785"/>
              <a:gd name="connsiteY2" fmla="*/ 2647666 h 2647666"/>
              <a:gd name="connsiteX3" fmla="*/ 4967785 w 4967785"/>
              <a:gd name="connsiteY3" fmla="*/ 2647666 h 264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7785" h="2647666">
                <a:moveTo>
                  <a:pt x="0" y="0"/>
                </a:moveTo>
                <a:cubicBezTo>
                  <a:pt x="268406" y="529988"/>
                  <a:pt x="536812" y="1059976"/>
                  <a:pt x="1364776" y="1501254"/>
                </a:cubicBezTo>
                <a:cubicBezTo>
                  <a:pt x="2192740" y="1942532"/>
                  <a:pt x="4967785" y="2647666"/>
                  <a:pt x="4967785" y="2647666"/>
                </a:cubicBezTo>
                <a:lnTo>
                  <a:pt x="4967785" y="264766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 flipH="1">
            <a:off x="1905000" y="2819400"/>
            <a:ext cx="5638800" cy="2647666"/>
          </a:xfrm>
          <a:custGeom>
            <a:avLst/>
            <a:gdLst>
              <a:gd name="connsiteX0" fmla="*/ 0 w 4967785"/>
              <a:gd name="connsiteY0" fmla="*/ 0 h 2647666"/>
              <a:gd name="connsiteX1" fmla="*/ 1364776 w 4967785"/>
              <a:gd name="connsiteY1" fmla="*/ 1501254 h 2647666"/>
              <a:gd name="connsiteX2" fmla="*/ 4967785 w 4967785"/>
              <a:gd name="connsiteY2" fmla="*/ 2647666 h 2647666"/>
              <a:gd name="connsiteX3" fmla="*/ 4967785 w 4967785"/>
              <a:gd name="connsiteY3" fmla="*/ 2647666 h 264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7785" h="2647666">
                <a:moveTo>
                  <a:pt x="0" y="0"/>
                </a:moveTo>
                <a:cubicBezTo>
                  <a:pt x="268406" y="529988"/>
                  <a:pt x="536812" y="1059976"/>
                  <a:pt x="1364776" y="1501254"/>
                </a:cubicBezTo>
                <a:cubicBezTo>
                  <a:pt x="2192740" y="1942532"/>
                  <a:pt x="4967785" y="2647666"/>
                  <a:pt x="4967785" y="2647666"/>
                </a:cubicBezTo>
                <a:lnTo>
                  <a:pt x="4967785" y="2647666"/>
                </a:lnTo>
              </a:path>
            </a:pathLst>
          </a:custGeom>
          <a:noFill/>
          <a:ln w="38100" cap="flat" cmpd="sng" algn="ctr">
            <a:solidFill>
              <a:srgbClr val="0307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676400" y="22860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Dollar Demand and Supply of Pounds</a:t>
            </a:r>
            <a:r>
              <a:rPr lang="en-US" sz="2400" dirty="0"/>
              <a:t> ▪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3733800" y="2667000"/>
            <a:ext cx="4967785" cy="2647666"/>
          </a:xfrm>
          <a:custGeom>
            <a:avLst/>
            <a:gdLst>
              <a:gd name="connsiteX0" fmla="*/ 0 w 4967785"/>
              <a:gd name="connsiteY0" fmla="*/ 0 h 2647666"/>
              <a:gd name="connsiteX1" fmla="*/ 1364776 w 4967785"/>
              <a:gd name="connsiteY1" fmla="*/ 1501254 h 2647666"/>
              <a:gd name="connsiteX2" fmla="*/ 4967785 w 4967785"/>
              <a:gd name="connsiteY2" fmla="*/ 2647666 h 2647666"/>
              <a:gd name="connsiteX3" fmla="*/ 4967785 w 4967785"/>
              <a:gd name="connsiteY3" fmla="*/ 2647666 h 264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7785" h="2647666">
                <a:moveTo>
                  <a:pt x="0" y="0"/>
                </a:moveTo>
                <a:cubicBezTo>
                  <a:pt x="268406" y="529988"/>
                  <a:pt x="536812" y="1059976"/>
                  <a:pt x="1364776" y="1501254"/>
                </a:cubicBezTo>
                <a:cubicBezTo>
                  <a:pt x="2192740" y="1942532"/>
                  <a:pt x="4967785" y="2647666"/>
                  <a:pt x="4967785" y="2647666"/>
                </a:cubicBezTo>
                <a:lnTo>
                  <a:pt x="4967785" y="264766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3276600" y="3733800"/>
            <a:ext cx="1371600" cy="6858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6096000" y="5410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Happened?</a:t>
            </a:r>
            <a:r>
              <a:rPr lang="en-US" sz="2400" dirty="0"/>
              <a:t>▪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219200" y="4343400"/>
            <a:ext cx="205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 for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Pounds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7086600" y="3352800"/>
            <a:ext cx="205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307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 of Pounds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Conversions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496941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015287" cy="9144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Converting between American and European Terms I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r>
              <a:rPr lang="en-US" sz="2600" dirty="0"/>
              <a:t>American and European terms are inverses (or reciprocals), i.e.,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you convert $1.74 </a:t>
            </a:r>
          </a:p>
          <a:p>
            <a:pPr lvl="1"/>
            <a:r>
              <a:rPr lang="en-US" sz="2000" dirty="0"/>
              <a:t>From dollars to pounds, </a:t>
            </a:r>
          </a:p>
          <a:p>
            <a:pPr lvl="1"/>
            <a:r>
              <a:rPr lang="en-US" sz="2000" dirty="0"/>
              <a:t>Then pounds to dollars</a:t>
            </a:r>
          </a:p>
          <a:p>
            <a:pPr lvl="1"/>
            <a:r>
              <a:rPr lang="en-US" sz="2000" dirty="0"/>
              <a:t>You still have $1.74</a:t>
            </a:r>
            <a:endParaRPr lang="en-US" sz="2000" dirty="0">
              <a:cs typeface="Arial" charset="0"/>
            </a:endParaRPr>
          </a:p>
        </p:txBody>
      </p:sp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1143000" y="2895600"/>
          <a:ext cx="652938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0" name="Equation" r:id="rId4" imgW="3390840" imgH="419040" progId="Equation.DSMT4">
                  <p:embed/>
                </p:oleObj>
              </mc:Choice>
              <mc:Fallback>
                <p:oleObj name="Equation" r:id="rId4" imgW="339084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5600"/>
                        <a:ext cx="6529388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3356" y="511629"/>
            <a:ext cx="8015287" cy="9144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Converting between American and European Terms II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sz="2600" dirty="0"/>
              <a:t>American Terms</a:t>
            </a:r>
          </a:p>
          <a:p>
            <a:pPr lvl="1"/>
            <a:r>
              <a:rPr lang="en-US" sz="2200" dirty="0"/>
              <a:t>S($/CHF) = 0.9049</a:t>
            </a:r>
            <a:r>
              <a:rPr lang="en-US" sz="2200" dirty="0">
                <a:cs typeface="Arial" charset="0"/>
              </a:rPr>
              <a:t> (</a:t>
            </a:r>
            <a:r>
              <a:rPr lang="en-US" sz="2200" dirty="0"/>
              <a:t>$0.9049 buys 1 Swiss franc)</a:t>
            </a:r>
          </a:p>
          <a:p>
            <a:r>
              <a:rPr lang="en-US" sz="2600" dirty="0"/>
              <a:t>European Terms</a:t>
            </a:r>
          </a:p>
          <a:p>
            <a:pPr lvl="1"/>
            <a:r>
              <a:rPr lang="en-US" sz="2200" dirty="0"/>
              <a:t>How many Swiss francs to buy 1 US dollar?</a:t>
            </a:r>
          </a:p>
          <a:p>
            <a:pPr lvl="1">
              <a:buFont typeface="Wingdings" pitchFamily="2" charset="2"/>
              <a:buNone/>
            </a:pPr>
            <a:endParaRPr lang="en-US" sz="2200" dirty="0">
              <a:cs typeface="Arial" charset="0"/>
            </a:endParaRPr>
          </a:p>
          <a:p>
            <a:pPr lvl="1">
              <a:buFont typeface="Wingdings" pitchFamily="2" charset="2"/>
              <a:buNone/>
            </a:pPr>
            <a:endParaRPr lang="en-US" sz="2200" dirty="0">
              <a:cs typeface="Arial" charset="0"/>
            </a:endParaRPr>
          </a:p>
          <a:p>
            <a:pPr lvl="1">
              <a:buFont typeface="Wingdings" pitchFamily="2" charset="2"/>
              <a:buNone/>
            </a:pPr>
            <a:endParaRPr lang="en-US" sz="2200" dirty="0">
              <a:cs typeface="Arial" charset="0"/>
            </a:endParaRPr>
          </a:p>
          <a:p>
            <a:pPr lvl="1">
              <a:buFont typeface="Wingdings" pitchFamily="2" charset="2"/>
              <a:buNone/>
            </a:pPr>
            <a:endParaRPr lang="en-US" sz="2200" dirty="0">
              <a:cs typeface="Arial" charset="0"/>
            </a:endParaRPr>
          </a:p>
          <a:p>
            <a:pPr lvl="1">
              <a:buFont typeface="Wingdings" pitchFamily="2" charset="2"/>
              <a:buNone/>
            </a:pPr>
            <a:endParaRPr lang="en-US" sz="2200" dirty="0">
              <a:cs typeface="Arial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2200" dirty="0">
                <a:cs typeface="Arial" charset="0"/>
              </a:rPr>
              <a:t>	</a:t>
            </a:r>
          </a:p>
          <a:p>
            <a:pPr lvl="1">
              <a:buFont typeface="Wingdings" pitchFamily="2" charset="2"/>
              <a:buNone/>
            </a:pPr>
            <a:r>
              <a:rPr lang="en-US" sz="2200" dirty="0">
                <a:cs typeface="Arial" charset="0"/>
              </a:rPr>
              <a:t>	</a:t>
            </a:r>
          </a:p>
          <a:p>
            <a:r>
              <a:rPr lang="en-US" sz="2600" dirty="0">
                <a:cs typeface="Arial" charset="0"/>
              </a:rPr>
              <a:t>‘Reverse’ for European </a:t>
            </a:r>
            <a:r>
              <a:rPr lang="en-US" sz="3500" b="1" dirty="0">
                <a:cs typeface="Arial" charset="0"/>
              </a:rPr>
              <a:t>→</a:t>
            </a:r>
            <a:r>
              <a:rPr lang="en-US" sz="35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American Terms ▪</a:t>
            </a:r>
          </a:p>
        </p:txBody>
      </p:sp>
      <p:graphicFrame>
        <p:nvGraphicFramePr>
          <p:cNvPr id="1628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1200" y="3429000"/>
          <a:ext cx="4419600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5" name="Equation" r:id="rId4" imgW="2336760" imgH="838080" progId="Equation.DSMT4">
                  <p:embed/>
                </p:oleObj>
              </mc:Choice>
              <mc:Fallback>
                <p:oleObj name="Equation" r:id="rId4" imgW="233676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29000"/>
                        <a:ext cx="4419600" cy="158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500" dirty="0"/>
              <a:t>Converting between American and European Terms: Examples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458200" cy="3733800"/>
          </a:xfrm>
        </p:spPr>
        <p:txBody>
          <a:bodyPr/>
          <a:lstStyle/>
          <a:p>
            <a:r>
              <a:rPr lang="en-US" sz="2600" dirty="0">
                <a:solidFill>
                  <a:srgbClr val="FF0000"/>
                </a:solidFill>
                <a:cs typeface="Arial" charset="0"/>
              </a:rPr>
              <a:t>European</a:t>
            </a:r>
            <a:r>
              <a:rPr lang="en-US" sz="2600" dirty="0">
                <a:cs typeface="Arial" charset="0"/>
              </a:rPr>
              <a:t> → American 	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r>
              <a:rPr lang="en-US" sz="2600" dirty="0">
                <a:cs typeface="Arial" charset="0"/>
              </a:rPr>
              <a:t>American → </a:t>
            </a:r>
            <a:r>
              <a:rPr lang="en-US" sz="2600" dirty="0">
                <a:solidFill>
                  <a:srgbClr val="FF0000"/>
                </a:solidFill>
                <a:cs typeface="Arial" charset="0"/>
              </a:rPr>
              <a:t>European</a:t>
            </a:r>
          </a:p>
          <a:p>
            <a:pPr lvl="2"/>
            <a:endParaRPr lang="en-US" sz="2100" dirty="0">
              <a:cs typeface="Arial" charset="0"/>
            </a:endParaRPr>
          </a:p>
        </p:txBody>
      </p:sp>
      <p:graphicFrame>
        <p:nvGraphicFramePr>
          <p:cNvPr id="15770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7711846"/>
              </p:ext>
            </p:extLst>
          </p:nvPr>
        </p:nvGraphicFramePr>
        <p:xfrm>
          <a:off x="5317524" y="3810000"/>
          <a:ext cx="3429000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1" name="Equation" r:id="rId4" imgW="2120760" imgH="1066680" progId="Equation.DSMT4">
                  <p:embed/>
                </p:oleObj>
              </mc:Choice>
              <mc:Fallback>
                <p:oleObj name="Equation" r:id="rId4" imgW="2120760" imgH="1066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524" y="3810000"/>
                        <a:ext cx="3429000" cy="172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440372"/>
              </p:ext>
            </p:extLst>
          </p:nvPr>
        </p:nvGraphicFramePr>
        <p:xfrm>
          <a:off x="5317524" y="1681162"/>
          <a:ext cx="2971800" cy="170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2" name="Equation" r:id="rId6" imgW="1854000" imgH="1066680" progId="Equation.DSMT4">
                  <p:embed/>
                </p:oleObj>
              </mc:Choice>
              <mc:Fallback>
                <p:oleObj name="Equation" r:id="rId6" imgW="1854000" imgH="1066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524" y="1681162"/>
                        <a:ext cx="2971800" cy="170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What if...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85800" y="1719263"/>
            <a:ext cx="8001000" cy="4148137"/>
          </a:xfrm>
        </p:spPr>
        <p:txBody>
          <a:bodyPr/>
          <a:lstStyle/>
          <a:p>
            <a:r>
              <a:rPr lang="en-US" dirty="0"/>
              <a:t>S(£/$) = 0.5628</a:t>
            </a:r>
          </a:p>
          <a:p>
            <a:endParaRPr lang="en-US" dirty="0"/>
          </a:p>
          <a:p>
            <a:r>
              <a:rPr lang="en-US" dirty="0"/>
              <a:t>S($/£) = 1.855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80BCFF-40C9-4731-B7B6-ECEF0E97E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Data (19 January 2018)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58F8FF-51DF-4EA9-ACC6-04D7F1491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88" y="2209800"/>
            <a:ext cx="8751424" cy="262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05170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Most currencies are worth less than the USD</a:t>
            </a:r>
          </a:p>
          <a:p>
            <a:pPr lvl="1"/>
            <a:r>
              <a:rPr lang="en-US" dirty="0"/>
              <a:t>If the FX rate between the US Dollar and another currency is </a:t>
            </a:r>
            <a:r>
              <a:rPr lang="en-US" i="1" dirty="0"/>
              <a:t>less than 1,</a:t>
            </a:r>
            <a:r>
              <a:rPr lang="en-US" dirty="0"/>
              <a:t> the rate is probably in...</a:t>
            </a:r>
          </a:p>
          <a:p>
            <a:pPr lvl="2"/>
            <a:r>
              <a:rPr lang="en-US" dirty="0"/>
              <a:t>American Terms, i.e., S($/Non-Dollar)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Exceptions</a:t>
            </a:r>
          </a:p>
          <a:p>
            <a:pPr lvl="2"/>
            <a:r>
              <a:rPr lang="en-US" dirty="0"/>
              <a:t>GBP (£) and EUR (€) </a:t>
            </a:r>
          </a:p>
          <a:p>
            <a:pPr lvl="2"/>
            <a:r>
              <a:rPr lang="en-US" dirty="0"/>
              <a:t>A few other minor currencies</a:t>
            </a:r>
          </a:p>
          <a:p>
            <a:pPr lvl="2"/>
            <a:endParaRPr lang="en-US" dirty="0"/>
          </a:p>
          <a:p>
            <a:r>
              <a:rPr lang="en-US" dirty="0"/>
              <a:t>It takes a lot of yen to buy anything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General Rules of Thumb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Yahoo! Currency Converter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Investing.com Forex Data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FX Abbreviations List</a:t>
            </a:r>
            <a:endParaRPr lang="en-US" dirty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An Additional Resources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Spot Market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Conversions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657790976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The Spot Market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Foreign Exchange (FX or </a:t>
            </a:r>
            <a:r>
              <a:rPr lang="en-US" dirty="0" err="1"/>
              <a:t>Forex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much one currency is worth in terms of another?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Transfer of purchasing power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FX rates are volatile and uncertain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Foreign Exchange Risk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possibility that the value of an investment, cash flow, return might change due to changes in exchange rates for currencies.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FX Rates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Current FX Rates</a:t>
            </a:r>
          </a:p>
        </p:txBody>
      </p:sp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763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905000" y="5638800"/>
            <a:ext cx="5943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NOTE: Yen quotations are to 6 places, not 4.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905000" y="5181600"/>
            <a:ext cx="5943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1.7769 dollars are worth one pound.</a:t>
            </a:r>
          </a:p>
        </p:txBody>
      </p:sp>
      <p:sp>
        <p:nvSpPr>
          <p:cNvPr id="96264" name="Oval 8"/>
          <p:cNvSpPr>
            <a:spLocks noChangeArrowheads="1"/>
          </p:cNvSpPr>
          <p:nvPr/>
        </p:nvSpPr>
        <p:spPr bwMode="auto">
          <a:xfrm>
            <a:off x="1981200" y="3962400"/>
            <a:ext cx="10668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32004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 flipH="1" flipV="1">
            <a:off x="2895600" y="4343400"/>
            <a:ext cx="990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19263"/>
            <a:ext cx="8991600" cy="4148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Every currency has a three letter abbreviation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Since ‘dollar’, ‘franc’ and ‘pound’ ambiguous</a:t>
            </a:r>
          </a:p>
          <a:p>
            <a:pPr lvl="1"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dirty="0">
                <a:hlinkClick r:id="rId3"/>
              </a:rPr>
              <a:t>FX Abbreviations List</a:t>
            </a:r>
            <a:endParaRPr lang="en-US" sz="3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AUD Australian Dollar (AU$)	CAD Canadian Dollar (C$)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CHF Swiss Franc (CHF)	     	EUR Euro (€)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GBP British Pound (£)	     	HKD Hong Kong Dollar (HK$)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JPY	Japanese Yen (¥)	     	USD United States Dollar ($)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Currency Abbreviations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7924800" cy="3995737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S(j/k)</a:t>
            </a:r>
            <a:r>
              <a:rPr lang="en-US" sz="3200" dirty="0"/>
              <a:t> price of one unit of </a:t>
            </a:r>
            <a:r>
              <a:rPr lang="en-US" sz="3200" dirty="0">
                <a:solidFill>
                  <a:srgbClr val="FF0000"/>
                </a:solidFill>
              </a:rPr>
              <a:t>k</a:t>
            </a:r>
            <a:r>
              <a:rPr lang="en-US" sz="3200" dirty="0"/>
              <a:t> in terms of </a:t>
            </a:r>
            <a:r>
              <a:rPr lang="en-US" sz="3200" dirty="0">
                <a:solidFill>
                  <a:srgbClr val="FF0000"/>
                </a:solidFill>
              </a:rPr>
              <a:t>j</a:t>
            </a:r>
          </a:p>
          <a:p>
            <a:pPr lvl="1"/>
            <a:r>
              <a:rPr lang="en-US" sz="2800" dirty="0">
                <a:cs typeface="Arial" charset="0"/>
              </a:rPr>
              <a:t>Or the number </a:t>
            </a:r>
            <a:r>
              <a:rPr lang="en-US" sz="2800" dirty="0"/>
              <a:t>of </a:t>
            </a:r>
            <a:r>
              <a:rPr lang="en-US" sz="2800" dirty="0">
                <a:solidFill>
                  <a:srgbClr val="FF0000"/>
                </a:solidFill>
              </a:rPr>
              <a:t>j</a:t>
            </a:r>
            <a:r>
              <a:rPr lang="en-US" sz="2800" dirty="0"/>
              <a:t> needed to buy 1 </a:t>
            </a:r>
            <a:r>
              <a:rPr lang="en-US" sz="2800" dirty="0">
                <a:solidFill>
                  <a:srgbClr val="FF0000"/>
                </a:solidFill>
              </a:rPr>
              <a:t>k</a:t>
            </a:r>
            <a:r>
              <a:rPr lang="en-US" sz="2800" dirty="0"/>
              <a:t>.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b="1" dirty="0"/>
              <a:t>S(</a:t>
            </a:r>
            <a:r>
              <a:rPr lang="en-US" sz="3200" b="1" dirty="0">
                <a:cs typeface="Arial" charset="0"/>
              </a:rPr>
              <a:t>$/¥)</a:t>
            </a:r>
            <a:r>
              <a:rPr lang="en-US" sz="3200" dirty="0">
                <a:cs typeface="Arial" charset="0"/>
              </a:rPr>
              <a:t> is 1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yen</a:t>
            </a:r>
            <a:r>
              <a:rPr lang="en-US" sz="3200" dirty="0"/>
              <a:t> in terms of </a:t>
            </a:r>
            <a:r>
              <a:rPr lang="en-US" sz="3200" dirty="0">
                <a:solidFill>
                  <a:srgbClr val="FF0000"/>
                </a:solidFill>
              </a:rPr>
              <a:t>dollars</a:t>
            </a:r>
          </a:p>
          <a:p>
            <a:pPr lvl="1"/>
            <a:r>
              <a:rPr lang="en-US" sz="2800" dirty="0">
                <a:cs typeface="Arial" charset="0"/>
              </a:rPr>
              <a:t>Or the number of 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dollars</a:t>
            </a:r>
            <a:r>
              <a:rPr lang="en-US" sz="2800" dirty="0">
                <a:cs typeface="Arial" charset="0"/>
              </a:rPr>
              <a:t> to buy 1 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yen</a:t>
            </a:r>
            <a:r>
              <a:rPr lang="en-US" sz="2800" dirty="0">
                <a:cs typeface="Arial" charset="0"/>
              </a:rPr>
              <a:t>.</a:t>
            </a:r>
            <a:endParaRPr lang="en-US" dirty="0">
              <a:cs typeface="Arial" charset="0"/>
            </a:endParaRP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400" dirty="0"/>
              <a:t>NOTE: In this notation either symbols (</a:t>
            </a:r>
            <a:r>
              <a:rPr lang="en-US" sz="2400" dirty="0">
                <a:cs typeface="Arial" charset="0"/>
              </a:rPr>
              <a:t>¥)</a:t>
            </a:r>
            <a:r>
              <a:rPr lang="en-US" sz="2400" dirty="0"/>
              <a:t> or abbreviations (JPY) can be used, e.g., S(</a:t>
            </a:r>
            <a:r>
              <a:rPr lang="en-US" sz="2400" dirty="0">
                <a:cs typeface="Arial" charset="0"/>
              </a:rPr>
              <a:t>¥/$) = S(JPY/USD)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FX Notation I–Technical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</TotalTime>
  <Words>1049</Words>
  <Application>Microsoft Office PowerPoint</Application>
  <PresentationFormat>On-screen Show (4:3)</PresentationFormat>
  <Paragraphs>213</Paragraphs>
  <Slides>29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Century Gothic</vt:lpstr>
      <vt:lpstr>Corbel</vt:lpstr>
      <vt:lpstr>Impact</vt:lpstr>
      <vt:lpstr>Times New Roman</vt:lpstr>
      <vt:lpstr>Wingdings</vt:lpstr>
      <vt:lpstr>1_Contemporary blue</vt:lpstr>
      <vt:lpstr>Equation</vt:lpstr>
      <vt:lpstr>FIN 440: International Finance</vt:lpstr>
      <vt:lpstr>Learning Objectives</vt:lpstr>
      <vt:lpstr>An Additional Resources</vt:lpstr>
      <vt:lpstr>Overview</vt:lpstr>
      <vt:lpstr>1. The Spot Market</vt:lpstr>
      <vt:lpstr>FX Rates</vt:lpstr>
      <vt:lpstr>Current FX Rates</vt:lpstr>
      <vt:lpstr>Currency Abbreviations</vt:lpstr>
      <vt:lpstr>FX Notation I–Technical</vt:lpstr>
      <vt:lpstr>FX Notation II</vt:lpstr>
      <vt:lpstr>FX Notation II</vt:lpstr>
      <vt:lpstr>‘Yours’ versus ‘Theirs’</vt:lpstr>
      <vt:lpstr>American Terms</vt:lpstr>
      <vt:lpstr>European Terms</vt:lpstr>
      <vt:lpstr>Reading the FX Table I</vt:lpstr>
      <vt:lpstr>Reading the FX Table II</vt:lpstr>
      <vt:lpstr>Reading the FX Table III</vt:lpstr>
      <vt:lpstr>Reading the FX Table IV</vt:lpstr>
      <vt:lpstr>Reading the FX Table V</vt:lpstr>
      <vt:lpstr>Appreciation/Depreciation I</vt:lpstr>
      <vt:lpstr>Appreciation/Depreciation II</vt:lpstr>
      <vt:lpstr>Appreciation/Depreciation III</vt:lpstr>
      <vt:lpstr>2. Conversions</vt:lpstr>
      <vt:lpstr>Converting between American and European Terms I</vt:lpstr>
      <vt:lpstr>Converting between American and European Terms II</vt:lpstr>
      <vt:lpstr>Converting between American and European Terms: Examples</vt:lpstr>
      <vt:lpstr>What if...</vt:lpstr>
      <vt:lpstr>Current Data (19 January 2018)</vt:lpstr>
      <vt:lpstr>General Rules of Thumb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Schrenk, Lawrence</cp:lastModifiedBy>
  <cp:revision>78</cp:revision>
  <cp:lastPrinted>1601-01-01T00:00:00Z</cp:lastPrinted>
  <dcterms:created xsi:type="dcterms:W3CDTF">2008-08-13T15:55:47Z</dcterms:created>
  <dcterms:modified xsi:type="dcterms:W3CDTF">2018-01-19T13:58:47Z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