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9"/>
  </p:notesMasterIdLst>
  <p:sldIdLst>
    <p:sldId id="302" r:id="rId2"/>
    <p:sldId id="261" r:id="rId3"/>
    <p:sldId id="303" r:id="rId4"/>
    <p:sldId id="285" r:id="rId5"/>
    <p:sldId id="299" r:id="rId6"/>
    <p:sldId id="300" r:id="rId7"/>
    <p:sldId id="301" r:id="rId8"/>
    <p:sldId id="304" r:id="rId9"/>
    <p:sldId id="286" r:id="rId10"/>
    <p:sldId id="291" r:id="rId11"/>
    <p:sldId id="287" r:id="rId12"/>
    <p:sldId id="288" r:id="rId13"/>
    <p:sldId id="292" r:id="rId14"/>
    <p:sldId id="296" r:id="rId15"/>
    <p:sldId id="294" r:id="rId16"/>
    <p:sldId id="293" r:id="rId17"/>
    <p:sldId id="289" r:id="rId18"/>
    <p:sldId id="265" r:id="rId19"/>
    <p:sldId id="266" r:id="rId20"/>
    <p:sldId id="272" r:id="rId21"/>
    <p:sldId id="297" r:id="rId22"/>
    <p:sldId id="298" r:id="rId23"/>
    <p:sldId id="267" r:id="rId24"/>
    <p:sldId id="274" r:id="rId25"/>
    <p:sldId id="273" r:id="rId26"/>
    <p:sldId id="275" r:id="rId27"/>
    <p:sldId id="29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6"/>
    <a:srgbClr val="00005F"/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8" autoAdjust="0"/>
    <p:restoredTop sz="94660"/>
  </p:normalViewPr>
  <p:slideViewPr>
    <p:cSldViewPr>
      <p:cViewPr varScale="1">
        <p:scale>
          <a:sx n="116" d="100"/>
          <a:sy n="11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521C23-6D47-4A54-98A6-C550CC375B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7828F-F300-4347-87AF-4A9600968CD2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26C8A-9685-4F8F-9759-A43B211E84C3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ACBF1-D3D3-4AA6-AE0D-7E12414ED7F5}" type="slidenum">
              <a:rPr lang="en-US"/>
              <a:pPr/>
              <a:t>17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F1C51-1040-4793-B1C0-7906DAFFA61E}" type="slidenum">
              <a:rPr lang="en-US"/>
              <a:pPr/>
              <a:t>18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1C82E-E1C1-4FE1-848C-8E749A766D8F}" type="slidenum">
              <a:rPr lang="en-US"/>
              <a:pPr/>
              <a:t>19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16694-3DDC-42CF-9FBF-14541F5AA38E}" type="slidenum">
              <a:rPr lang="en-US"/>
              <a:pPr/>
              <a:t>20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A3C67-2AC9-4AF2-A9EE-76F3511F8D02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66F64-73D6-4921-AC8D-0B7BA7F41CFD}" type="slidenum">
              <a:rPr lang="en-US"/>
              <a:pPr/>
              <a:t>23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5F25D-A48D-4365-9CF4-661A63621A68}" type="slidenum">
              <a:rPr lang="en-US"/>
              <a:pPr/>
              <a:t>24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6D173-E7B0-433A-9FB7-61B5CD4F7C4B}" type="slidenum">
              <a:rPr lang="en-US"/>
              <a:pPr/>
              <a:t>25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05724-AEEB-4E0C-B363-802320331FD9}" type="slidenum">
              <a:rPr lang="en-US"/>
              <a:pPr/>
              <a:t>26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83BCF-BE18-474A-84FC-D7C94E9D3796}" type="slidenum">
              <a:rPr lang="en-US"/>
              <a:pPr/>
              <a:t>27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A3C67-2AC9-4AF2-A9EE-76F3511F8D02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92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8759B-73E3-41DC-9908-4CCD29851B4D}" type="slidenum">
              <a:rPr lang="en-US"/>
              <a:pPr/>
              <a:t>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1C23-6D47-4A54-98A6-C550CC375B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00330-54D4-48E2-B7A9-67A5D7D076AE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96484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025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3575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1885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7845674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9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4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27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6:48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1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Topic 4-The Bid-Ask Spread and </a:t>
            </a:r>
          </a:p>
          <a:p>
            <a:r>
              <a:rPr lang="en-US" dirty="0"/>
              <a:t>Cross-Exchange Rates</a:t>
            </a:r>
            <a:endParaRPr lang="en-US" dirty="0">
              <a:cs typeface="Arial" charset="0"/>
            </a:endParaRP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158126779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376737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dirty="0"/>
              <a:t>S($/</a:t>
            </a:r>
            <a:r>
              <a:rPr lang="en-US" dirty="0">
                <a:cs typeface="Arial" charset="0"/>
              </a:rPr>
              <a:t>£) =  1.7768 </a:t>
            </a:r>
          </a:p>
          <a:p>
            <a:pPr algn="ctr">
              <a:lnSpc>
                <a:spcPct val="90000"/>
              </a:lnSpc>
              <a:buNone/>
            </a:pPr>
            <a:endParaRPr lang="en-US" dirty="0">
              <a:cs typeface="Arial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/>
              <a:t>Big Figure: 1.7700       Little Figure: 0.0068</a:t>
            </a:r>
          </a:p>
          <a:p>
            <a:pPr algn="ctr">
              <a:lnSpc>
                <a:spcPct val="90000"/>
              </a:lnSpc>
              <a:buNone/>
            </a:pPr>
            <a:endParaRPr lang="en-US" dirty="0"/>
          </a:p>
          <a:p>
            <a:r>
              <a:rPr lang="en-US" dirty="0"/>
              <a:t>‘Points’ (or ‘Pips’)</a:t>
            </a:r>
          </a:p>
          <a:p>
            <a:pPr lvl="1"/>
            <a:r>
              <a:rPr lang="en-US" dirty="0"/>
              <a:t>One point is 0.0001 (0.01%)</a:t>
            </a:r>
          </a:p>
          <a:p>
            <a:pPr lvl="1"/>
            <a:r>
              <a:rPr lang="en-US" dirty="0"/>
              <a:t>12 points is 0.0012 (0.12%)</a:t>
            </a:r>
          </a:p>
          <a:p>
            <a:pPr lvl="1"/>
            <a:endParaRPr lang="en-US" dirty="0"/>
          </a:p>
          <a:p>
            <a:r>
              <a:rPr lang="en-US" dirty="0"/>
              <a:t>Spread in ‘points’, e.g., a spread of ‘6 points’.</a:t>
            </a:r>
          </a:p>
          <a:p>
            <a:pPr lvl="1"/>
            <a:r>
              <a:rPr lang="en-US" dirty="0">
                <a:cs typeface="Arial" charset="0"/>
              </a:rPr>
              <a:t>1.7762-68 </a:t>
            </a:r>
            <a:endParaRPr lang="en-US" dirty="0"/>
          </a:p>
          <a:p>
            <a:pPr algn="ctr">
              <a:lnSpc>
                <a:spcPct val="90000"/>
              </a:lnSpc>
              <a:buNone/>
            </a:pPr>
            <a:endParaRPr lang="en-US" dirty="0"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Terminology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648200" y="1600200"/>
            <a:ext cx="987892" cy="685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6092" y="1614231"/>
            <a:ext cx="609600" cy="685800"/>
          </a:xfrm>
          <a:prstGeom prst="ellipse">
            <a:avLst/>
          </a:prstGeom>
          <a:noFill/>
          <a:ln w="25400" cap="flat" cmpd="sng" algn="ctr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 flipV="1">
            <a:off x="3352800" y="1943100"/>
            <a:ext cx="1295400" cy="4953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6245692" y="1905000"/>
            <a:ext cx="1526708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D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Buy and Sell Order not Automatically Matched</a:t>
            </a:r>
          </a:p>
          <a:p>
            <a:endParaRPr lang="en-US" dirty="0"/>
          </a:p>
          <a:p>
            <a:r>
              <a:rPr lang="en-US" dirty="0"/>
              <a:t>Role of Dealers and Inventory</a:t>
            </a:r>
          </a:p>
          <a:p>
            <a:endParaRPr lang="en-US" dirty="0"/>
          </a:p>
          <a:p>
            <a:r>
              <a:rPr lang="en-US" dirty="0"/>
              <a:t>Ask price &gt; Bid price</a:t>
            </a:r>
          </a:p>
          <a:p>
            <a:pPr lvl="1"/>
            <a:r>
              <a:rPr lang="en-US" dirty="0"/>
              <a:t>Traders need to sell higher than they buy</a:t>
            </a:r>
          </a:p>
          <a:p>
            <a:pPr lvl="1"/>
            <a:endParaRPr lang="en-US" dirty="0"/>
          </a:p>
          <a:p>
            <a:r>
              <a:rPr lang="en-US" dirty="0"/>
              <a:t>The spread compensates for costs and risk</a:t>
            </a:r>
          </a:p>
          <a:p>
            <a:pPr lvl="1"/>
            <a:r>
              <a:rPr lang="en-US" dirty="0"/>
              <a:t>commission/brokerage fee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‘Market Maker’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106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S($/</a:t>
            </a:r>
            <a:r>
              <a:rPr lang="en-US" dirty="0">
                <a:cs typeface="Arial" charset="0"/>
              </a:rPr>
              <a:t>£) =  1.7768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Big Figure: 1.7700 Little Figure: 0.0068</a:t>
            </a:r>
            <a:endParaRPr lang="en-US" dirty="0">
              <a:cs typeface="Arial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Managing Inventory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2667000" y="39624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371600" y="3352800"/>
            <a:ext cx="685800" cy="325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69</a:t>
            </a:r>
          </a:p>
          <a:p>
            <a:pPr>
              <a:spcBef>
                <a:spcPct val="50000"/>
              </a:spcBef>
            </a:pPr>
            <a:r>
              <a:rPr lang="en-US" b="1"/>
              <a:t>68</a:t>
            </a:r>
          </a:p>
          <a:p>
            <a:pPr>
              <a:spcBef>
                <a:spcPct val="50000"/>
              </a:spcBef>
            </a:pPr>
            <a:r>
              <a:rPr lang="en-US" b="1"/>
              <a:t>67</a:t>
            </a:r>
          </a:p>
          <a:p>
            <a:pPr>
              <a:spcBef>
                <a:spcPct val="50000"/>
              </a:spcBef>
            </a:pPr>
            <a:r>
              <a:rPr lang="en-US" b="1"/>
              <a:t>66</a:t>
            </a:r>
          </a:p>
          <a:p>
            <a:pPr>
              <a:spcBef>
                <a:spcPct val="50000"/>
              </a:spcBef>
            </a:pPr>
            <a:r>
              <a:rPr lang="en-US" b="1"/>
              <a:t>65</a:t>
            </a:r>
          </a:p>
          <a:p>
            <a:pPr>
              <a:spcBef>
                <a:spcPct val="50000"/>
              </a:spcBef>
            </a:pPr>
            <a:r>
              <a:rPr lang="en-US" b="1"/>
              <a:t>64</a:t>
            </a:r>
          </a:p>
          <a:p>
            <a:pPr>
              <a:spcBef>
                <a:spcPct val="50000"/>
              </a:spcBef>
            </a:pPr>
            <a:r>
              <a:rPr lang="en-US" b="1"/>
              <a:t>63</a:t>
            </a:r>
          </a:p>
          <a:p>
            <a:pPr>
              <a:spcBef>
                <a:spcPct val="50000"/>
              </a:spcBef>
            </a:pPr>
            <a:r>
              <a:rPr lang="en-US" b="1"/>
              <a:t>62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4419600" y="35052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6172200" y="44958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209800" y="2667000"/>
            <a:ext cx="5943600" cy="7854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Average      Raise Inventory   Lower Inventory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  63-68	              64-69		62-67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376737"/>
          </a:xfrm>
        </p:spPr>
        <p:txBody>
          <a:bodyPr>
            <a:normAutofit fontScale="92500"/>
          </a:bodyPr>
          <a:lstStyle/>
          <a:p>
            <a:r>
              <a:rPr lang="en-US" dirty="0"/>
              <a:t>Dealer Costs: </a:t>
            </a:r>
          </a:p>
          <a:p>
            <a:pPr lvl="1"/>
            <a:r>
              <a:rPr lang="en-US" dirty="0"/>
              <a:t>Order Processing Costs</a:t>
            </a:r>
          </a:p>
          <a:p>
            <a:pPr lvl="1"/>
            <a:r>
              <a:rPr lang="en-US" dirty="0"/>
              <a:t>Inventory Holding Risks</a:t>
            </a:r>
          </a:p>
          <a:p>
            <a:pPr lvl="1"/>
            <a:r>
              <a:rPr lang="en-US" dirty="0"/>
              <a:t>Information Costs of Market Making</a:t>
            </a:r>
          </a:p>
          <a:p>
            <a:pPr lvl="1"/>
            <a:endParaRPr lang="en-US" dirty="0"/>
          </a:p>
          <a:p>
            <a:r>
              <a:rPr lang="en-US" dirty="0"/>
              <a:t>Determinants of Spreads:</a:t>
            </a:r>
          </a:p>
          <a:p>
            <a:pPr lvl="1"/>
            <a:r>
              <a:rPr lang="en-US" dirty="0"/>
              <a:t>Exchange Rate Volatility (Market Uncertainty)</a:t>
            </a:r>
          </a:p>
          <a:p>
            <a:pPr lvl="1"/>
            <a:r>
              <a:rPr lang="en-US" dirty="0"/>
              <a:t>Trading Volume</a:t>
            </a:r>
          </a:p>
          <a:p>
            <a:pPr lvl="1"/>
            <a:r>
              <a:rPr lang="en-US" dirty="0"/>
              <a:t>Number of Dealers (Market Competition)</a:t>
            </a:r>
          </a:p>
          <a:p>
            <a:pPr lvl="1"/>
            <a:r>
              <a:rPr lang="en-US" dirty="0"/>
              <a:t>Order Sizes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Spread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Narrower </a:t>
            </a:r>
          </a:p>
          <a:p>
            <a:pPr lvl="1"/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New York and London</a:t>
            </a:r>
          </a:p>
          <a:p>
            <a:pPr lvl="1"/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More Competition</a:t>
            </a:r>
          </a:p>
          <a:p>
            <a:pPr lvl="1"/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en-US" dirty="0"/>
              <a:t>Wider </a:t>
            </a:r>
          </a:p>
          <a:p>
            <a:pPr lvl="1"/>
            <a:r>
              <a:rPr lang="en-US" dirty="0"/>
              <a:t>High Volatility or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Exchange Crisis</a:t>
            </a:r>
          </a:p>
          <a:p>
            <a:pPr lvl="1"/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Rarely Traded Currencies</a:t>
            </a:r>
          </a:p>
          <a:p>
            <a:pPr lvl="1"/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NOTE: The quoted FX rates are usually the ask/selling prices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Spread Characteristics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Wholesale</a:t>
            </a:r>
          </a:p>
          <a:p>
            <a:pPr lvl="1"/>
            <a:r>
              <a:rPr lang="en-US" dirty="0"/>
              <a:t>Interbank Trading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Foreign exchange dealers in different banks in major financial centers</a:t>
            </a:r>
          </a:p>
          <a:p>
            <a:pPr lvl="1"/>
            <a:r>
              <a:rPr lang="en-US" dirty="0"/>
              <a:t>Spread normally 10 points (0.1%)</a:t>
            </a:r>
          </a:p>
          <a:p>
            <a:pPr lvl="1"/>
            <a:endParaRPr lang="en-US" dirty="0"/>
          </a:p>
          <a:p>
            <a:r>
              <a:rPr lang="en-US" dirty="0"/>
              <a:t>Retail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Corporate Customers</a:t>
            </a:r>
          </a:p>
          <a:p>
            <a:pPr lvl="1"/>
            <a:r>
              <a:rPr lang="en-US" dirty="0"/>
              <a:t>Larger Spread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Wholesale vs. Retail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wholesale, standard-size transactions are for $10m or more, so the spread generates profits even though it is very low</a:t>
            </a:r>
          </a:p>
          <a:p>
            <a:endParaRPr lang="en-US" dirty="0"/>
          </a:p>
          <a:p>
            <a:r>
              <a:rPr lang="en-US" dirty="0"/>
              <a:t>A 1 point spread on dollars to pounds</a:t>
            </a:r>
          </a:p>
          <a:p>
            <a:pPr lvl="1"/>
            <a:r>
              <a:rPr lang="en-US" dirty="0"/>
              <a:t>S($/£) = 1.90</a:t>
            </a:r>
          </a:p>
          <a:p>
            <a:pPr lvl="1"/>
            <a:r>
              <a:rPr lang="en-US" dirty="0"/>
              <a:t>$10m x £0.0001/$ = £1000 per point</a:t>
            </a:r>
          </a:p>
          <a:p>
            <a:pPr lvl="1"/>
            <a:r>
              <a:rPr lang="en-US" dirty="0"/>
              <a:t>Or about $1,900 per point</a:t>
            </a:r>
          </a:p>
          <a:p>
            <a:pPr lvl="1"/>
            <a:endParaRPr lang="en-US" dirty="0"/>
          </a:p>
          <a:p>
            <a:r>
              <a:rPr lang="en-US" dirty="0"/>
              <a:t>NOTE: A £ point ≠ $ point.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Dealer Revenues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Bid, Ask, American, European</a:t>
            </a:r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828800" y="2971800"/>
            <a:ext cx="6400800" cy="2709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sz="2000" b="1" dirty="0">
              <a:latin typeface="Century Gothic" panose="020B05020202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 b="1" dirty="0">
              <a:latin typeface="Century Gothic" panose="020B0502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anose="020B0502020202020204" pitchFamily="34" charset="0"/>
              </a:rPr>
              <a:t>	      Bid	                Ask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anose="020B0502020202020204" pitchFamily="34" charset="0"/>
              </a:rPr>
              <a:t>S($/</a:t>
            </a:r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£)	  $1.9072           $1.9077	American</a:t>
            </a:r>
          </a:p>
          <a:p>
            <a:pPr>
              <a:spcBef>
                <a:spcPct val="50000"/>
              </a:spcBef>
            </a:pPr>
            <a:endParaRPr lang="en-US" sz="2000" b="1" dirty="0">
              <a:latin typeface="Century Gothic" panose="020B0502020202020204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anose="020B0502020202020204" pitchFamily="34" charset="0"/>
              </a:rPr>
              <a:t>S(£/$)	  £0.5241	£0.5243	European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-2634190">
            <a:off x="3781878" y="4542313"/>
            <a:ext cx="1024192" cy="963963"/>
            <a:chOff x="1584" y="2304"/>
            <a:chExt cx="960" cy="960"/>
          </a:xfrm>
        </p:grpSpPr>
        <p:sp>
          <p:nvSpPr>
            <p:cNvPr id="97286" name="Line 6"/>
            <p:cNvSpPr>
              <a:spLocks noChangeShapeType="1"/>
            </p:cNvSpPr>
            <p:nvPr/>
          </p:nvSpPr>
          <p:spPr bwMode="auto">
            <a:xfrm>
              <a:off x="2064" y="230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7287" name="Line 7"/>
            <p:cNvSpPr>
              <a:spLocks noChangeShapeType="1"/>
            </p:cNvSpPr>
            <p:nvPr/>
          </p:nvSpPr>
          <p:spPr bwMode="auto">
            <a:xfrm flipH="1">
              <a:off x="1584" y="278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840016"/>
              </p:ext>
            </p:extLst>
          </p:nvPr>
        </p:nvGraphicFramePr>
        <p:xfrm>
          <a:off x="1524000" y="1723945"/>
          <a:ext cx="3810000" cy="2077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8" name="Equation" r:id="rId4" imgW="1802134" imgH="982444" progId="Equation.DSMT4">
                  <p:embed/>
                </p:oleObj>
              </mc:Choice>
              <mc:Fallback>
                <p:oleObj name="Equation" r:id="rId4" imgW="1802134" imgH="9824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723945"/>
                        <a:ext cx="3810000" cy="2077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Cross-Exchange Rates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‘Currency against currency’ trade is a non-dollar to non-dollar trade</a:t>
            </a:r>
          </a:p>
          <a:p>
            <a:endParaRPr lang="en-US" dirty="0"/>
          </a:p>
          <a:p>
            <a:r>
              <a:rPr lang="en-US" dirty="0"/>
              <a:t>Cross-exchange rate: the exchange rate between two non-dollar currencies</a:t>
            </a:r>
          </a:p>
          <a:p>
            <a:endParaRPr lang="en-US" dirty="0"/>
          </a:p>
          <a:p>
            <a:r>
              <a:rPr lang="en-US" dirty="0"/>
              <a:t>You can find the cross exchange rate ‘through’ the US dollar.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Cross-Exchange Rates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Explain the bid-ask spread. 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Calculate cross-exchange rates.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Calculate cross-exchange bid-ask spread.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Reading the FX Table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86106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895600" y="3352800"/>
            <a:ext cx="6019800" cy="15240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5715000" y="5562600"/>
            <a:ext cx="2362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Cross-Rates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H="1" flipV="1">
            <a:off x="5791200" y="49530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animBg="1"/>
      <p:bldP spid="101382" grpId="0"/>
      <p:bldP spid="10138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Directly Traded Cross Rates</a:t>
            </a:r>
          </a:p>
          <a:p>
            <a:pPr lvl="1"/>
            <a:r>
              <a:rPr lang="en-US" dirty="0"/>
              <a:t>Market Quotation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Sufficient Volume and Liquidity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Expanded in 1980s and 1990s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cs typeface="Times New Roman" pitchFamily="18" charset="0"/>
              </a:rPr>
              <a:t>Cross-rates must be internally consistent.</a:t>
            </a:r>
          </a:p>
          <a:p>
            <a:pPr lvl="2"/>
            <a:r>
              <a:rPr lang="en-US" dirty="0">
                <a:cs typeface="Times New Roman" pitchFamily="18" charset="0"/>
              </a:rPr>
              <a:t>No Arbitrage</a:t>
            </a:r>
          </a:p>
          <a:p>
            <a:pPr lvl="2"/>
            <a:r>
              <a:rPr lang="en-US" dirty="0">
                <a:cs typeface="Times New Roman" pitchFamily="18" charset="0"/>
              </a:rPr>
              <a:t>Triangular Arbitrage</a:t>
            </a:r>
          </a:p>
          <a:p>
            <a:pPr lvl="2"/>
            <a:r>
              <a:rPr lang="en-US" dirty="0">
                <a:cs typeface="Times New Roman" pitchFamily="18" charset="0"/>
              </a:rPr>
              <a:t>EXAMPLES: Euro and Non-Euro European Currencies, </a:t>
            </a:r>
            <a:r>
              <a:rPr lang="en-US" dirty="0"/>
              <a:t>EUR/JPY, AUD/JPY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Directly Traded Cross Rates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Derived (or Implied) Cross Rates</a:t>
            </a:r>
          </a:p>
          <a:p>
            <a:pPr lvl="1"/>
            <a:r>
              <a:rPr lang="en-US" dirty="0"/>
              <a:t>Many currencies pairs are less actively traded</a:t>
            </a:r>
          </a:p>
          <a:p>
            <a:pPr lvl="1"/>
            <a:r>
              <a:rPr lang="en-US" dirty="0"/>
              <a:t>Traded through another currency</a:t>
            </a:r>
          </a:p>
          <a:p>
            <a:pPr lvl="1"/>
            <a:r>
              <a:rPr lang="en-US" dirty="0"/>
              <a:t>Calculation</a:t>
            </a:r>
          </a:p>
          <a:p>
            <a:pPr lvl="1"/>
            <a:endParaRPr lang="en-US" dirty="0"/>
          </a:p>
          <a:p>
            <a:r>
              <a:rPr lang="en-US" dirty="0"/>
              <a:t>‘Vehicle’ Currency</a:t>
            </a:r>
          </a:p>
          <a:p>
            <a:pPr lvl="1"/>
            <a:r>
              <a:rPr lang="en-US" sz="2800" dirty="0"/>
              <a:t>More than half of all trades are against $</a:t>
            </a:r>
          </a:p>
          <a:p>
            <a:pPr lvl="1"/>
            <a:r>
              <a:rPr lang="en-US" sz="2800" dirty="0"/>
              <a:t>Lower transactions costs in $ trades</a:t>
            </a:r>
          </a:p>
          <a:p>
            <a:pPr lvl="1"/>
            <a:r>
              <a:rPr lang="en-US" sz="2800" dirty="0">
                <a:cs typeface="Times New Roman" pitchFamily="18" charset="0"/>
              </a:rPr>
              <a:t>€, ¥ also function as lesser vehicle currencies</a:t>
            </a:r>
            <a:endParaRPr lang="en-US" sz="2800" dirty="0"/>
          </a:p>
          <a:p>
            <a:pPr lvl="1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Derived Cross Rates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827" y="377353"/>
            <a:ext cx="8015287" cy="9144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Cross-Exchange Rate Formulae: Method 1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686800" cy="4419600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How many euro's for one pound?</a:t>
            </a:r>
          </a:p>
          <a:p>
            <a:endParaRPr lang="en-US" sz="2600" dirty="0"/>
          </a:p>
          <a:p>
            <a:r>
              <a:rPr lang="en-US" sz="2600" dirty="0"/>
              <a:t>Method 1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Notes:</a:t>
            </a:r>
          </a:p>
          <a:p>
            <a:pPr lvl="1"/>
            <a:r>
              <a:rPr lang="en-US" sz="2400" dirty="0"/>
              <a:t>Both are in American terms.</a:t>
            </a:r>
          </a:p>
          <a:p>
            <a:pPr lvl="1"/>
            <a:r>
              <a:rPr lang="en-US" sz="2400" dirty="0"/>
              <a:t>The first currency (</a:t>
            </a:r>
            <a:r>
              <a:rPr lang="en-US" sz="2200" dirty="0"/>
              <a:t>€)</a:t>
            </a:r>
            <a:r>
              <a:rPr lang="en-US" sz="2400" dirty="0"/>
              <a:t> goes into the denominator (bottom)</a:t>
            </a:r>
          </a:p>
          <a:p>
            <a:pPr lvl="1"/>
            <a:r>
              <a:rPr lang="en-US" sz="2400" dirty="0"/>
              <a:t>The second currency (</a:t>
            </a:r>
            <a:r>
              <a:rPr lang="en-US" sz="2200" dirty="0">
                <a:cs typeface="Arial" charset="0"/>
              </a:rPr>
              <a:t>£</a:t>
            </a:r>
            <a:r>
              <a:rPr lang="en-US" sz="2200" dirty="0"/>
              <a:t>)</a:t>
            </a:r>
            <a:r>
              <a:rPr lang="en-US" sz="2400" dirty="0"/>
              <a:t> goes into the numerator (top)</a:t>
            </a:r>
          </a:p>
          <a:p>
            <a:pPr lvl="1"/>
            <a:endParaRPr lang="en-US" sz="2400" dirty="0"/>
          </a:p>
          <a:p>
            <a:pPr lvl="1">
              <a:buNone/>
            </a:pPr>
            <a:r>
              <a:rPr lang="en-US" sz="1600" dirty="0"/>
              <a:t>NOTE: By ‘first currency’, I mean the first currency in the spot formula, i.e., X, in S(X/Y).</a:t>
            </a:r>
          </a:p>
        </p:txBody>
      </p: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1371600" y="2590800"/>
            <a:ext cx="4648200" cy="915988"/>
            <a:chOff x="576" y="1488"/>
            <a:chExt cx="2928" cy="577"/>
          </a:xfrm>
        </p:grpSpPr>
        <p:graphicFrame>
          <p:nvGraphicFramePr>
            <p:cNvPr id="91141" name="Object 5"/>
            <p:cNvGraphicFramePr>
              <a:graphicFrameLocks noChangeAspect="1"/>
            </p:cNvGraphicFramePr>
            <p:nvPr/>
          </p:nvGraphicFramePr>
          <p:xfrm>
            <a:off x="576" y="1488"/>
            <a:ext cx="2928" cy="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51" name="Equation" r:id="rId4" imgW="2323800" imgH="457200" progId="Equation.DSMT4">
                    <p:embed/>
                  </p:oleObj>
                </mc:Choice>
                <mc:Fallback>
                  <p:oleObj name="Equation" r:id="rId4" imgW="2323800" imgH="4572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488"/>
                          <a:ext cx="2928" cy="5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44" name="Freeform 8"/>
            <p:cNvSpPr>
              <a:spLocks/>
            </p:cNvSpPr>
            <p:nvPr/>
          </p:nvSpPr>
          <p:spPr bwMode="auto">
            <a:xfrm>
              <a:off x="864" y="1872"/>
              <a:ext cx="52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96"/>
                </a:cxn>
                <a:cxn ang="0">
                  <a:pos x="480" y="96"/>
                </a:cxn>
              </a:cxnLst>
              <a:rect l="0" t="0" r="r" b="b"/>
              <a:pathLst>
                <a:path w="480" h="112">
                  <a:moveTo>
                    <a:pt x="0" y="0"/>
                  </a:moveTo>
                  <a:cubicBezTo>
                    <a:pt x="32" y="40"/>
                    <a:pt x="64" y="80"/>
                    <a:pt x="144" y="96"/>
                  </a:cubicBezTo>
                  <a:cubicBezTo>
                    <a:pt x="224" y="112"/>
                    <a:pt x="424" y="96"/>
                    <a:pt x="480" y="9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1145" name="Freeform 9"/>
            <p:cNvSpPr>
              <a:spLocks/>
            </p:cNvSpPr>
            <p:nvPr/>
          </p:nvSpPr>
          <p:spPr bwMode="auto">
            <a:xfrm>
              <a:off x="1056" y="1584"/>
              <a:ext cx="336" cy="96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96" y="16"/>
                </a:cxn>
                <a:cxn ang="0">
                  <a:pos x="480" y="16"/>
                </a:cxn>
              </a:cxnLst>
              <a:rect l="0" t="0" r="r" b="b"/>
              <a:pathLst>
                <a:path w="480" h="112">
                  <a:moveTo>
                    <a:pt x="0" y="112"/>
                  </a:moveTo>
                  <a:cubicBezTo>
                    <a:pt x="8" y="72"/>
                    <a:pt x="16" y="32"/>
                    <a:pt x="96" y="16"/>
                  </a:cubicBezTo>
                  <a:cubicBezTo>
                    <a:pt x="176" y="0"/>
                    <a:pt x="416" y="16"/>
                    <a:pt x="480" y="1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Method 1: Example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610600" cy="4572000"/>
          </a:xfrm>
        </p:spPr>
        <p:txBody>
          <a:bodyPr/>
          <a:lstStyle/>
          <a:p>
            <a:r>
              <a:rPr lang="en-US" sz="2600" dirty="0"/>
              <a:t>Find S(¥/€)</a:t>
            </a:r>
            <a:r>
              <a:rPr lang="en-US" sz="2600" dirty="0">
                <a:cs typeface="Arial" charset="0"/>
              </a:rPr>
              <a:t>–How many yen for a euro?</a:t>
            </a:r>
          </a:p>
          <a:p>
            <a:pPr lvl="1"/>
            <a:r>
              <a:rPr lang="en-US" sz="2400" dirty="0"/>
              <a:t> If S($/€) = 1.4497 and S($/¥) =0.009228</a:t>
            </a:r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sz="2600" dirty="0"/>
          </a:p>
          <a:p>
            <a:r>
              <a:rPr lang="en-US" sz="2600" dirty="0"/>
              <a:t>Notes:</a:t>
            </a:r>
          </a:p>
          <a:p>
            <a:pPr lvl="1"/>
            <a:r>
              <a:rPr lang="en-US" sz="2400" dirty="0"/>
              <a:t>Both are in American terms.</a:t>
            </a:r>
          </a:p>
          <a:p>
            <a:pPr lvl="1"/>
            <a:r>
              <a:rPr lang="en-US" sz="2400" dirty="0"/>
              <a:t>The first currency (</a:t>
            </a:r>
            <a:r>
              <a:rPr lang="en-US" sz="2200" dirty="0"/>
              <a:t>¥)</a:t>
            </a:r>
            <a:r>
              <a:rPr lang="en-US" sz="2400" dirty="0"/>
              <a:t> goes into the denominator (bottom)</a:t>
            </a:r>
          </a:p>
          <a:p>
            <a:pPr lvl="1"/>
            <a:r>
              <a:rPr lang="en-US" sz="2400" dirty="0"/>
              <a:t>The second currency (</a:t>
            </a:r>
            <a:r>
              <a:rPr lang="en-US" sz="2200" dirty="0"/>
              <a:t>€)</a:t>
            </a:r>
            <a:r>
              <a:rPr lang="en-US" sz="2400" dirty="0"/>
              <a:t> goes into the numerator (top)</a:t>
            </a:r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304027"/>
              </p:ext>
            </p:extLst>
          </p:nvPr>
        </p:nvGraphicFramePr>
        <p:xfrm>
          <a:off x="1066800" y="2362200"/>
          <a:ext cx="79248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6" name="Equation" r:id="rId4" imgW="3962160" imgH="457200" progId="Equation.DSMT4">
                  <p:embed/>
                </p:oleObj>
              </mc:Choice>
              <mc:Fallback>
                <p:oleObj name="Equation" r:id="rId4" imgW="39621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7924800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19100"/>
            <a:ext cx="8015287" cy="9144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Cross-Exchange Rate </a:t>
            </a:r>
            <a:br>
              <a:rPr lang="en-US" sz="4000" dirty="0"/>
            </a:br>
            <a:r>
              <a:rPr lang="en-US" sz="4000" dirty="0"/>
              <a:t>Formulae: Method 2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458200" cy="4800600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How many euro's for one pound?</a:t>
            </a:r>
          </a:p>
          <a:p>
            <a:endParaRPr lang="en-US" sz="2200" dirty="0"/>
          </a:p>
          <a:p>
            <a:r>
              <a:rPr lang="en-US" sz="2200" dirty="0"/>
              <a:t>Method 2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Notes:</a:t>
            </a:r>
          </a:p>
          <a:p>
            <a:pPr lvl="1"/>
            <a:r>
              <a:rPr lang="en-US" sz="2200" dirty="0"/>
              <a:t>One in American terms; one in European terms</a:t>
            </a:r>
          </a:p>
          <a:p>
            <a:pPr lvl="1"/>
            <a:r>
              <a:rPr lang="en-US" sz="2200" dirty="0"/>
              <a:t>The first currency (</a:t>
            </a:r>
            <a:r>
              <a:rPr lang="en-US" sz="2000" dirty="0"/>
              <a:t>€)</a:t>
            </a:r>
            <a:r>
              <a:rPr lang="en-US" sz="2200" dirty="0"/>
              <a:t> is in European terms.</a:t>
            </a:r>
          </a:p>
          <a:p>
            <a:pPr lvl="1"/>
            <a:r>
              <a:rPr lang="en-US" sz="2200" dirty="0"/>
              <a:t>The second currency (</a:t>
            </a:r>
            <a:r>
              <a:rPr lang="en-US" sz="2200" dirty="0">
                <a:cs typeface="Arial" charset="0"/>
              </a:rPr>
              <a:t>£</a:t>
            </a:r>
            <a:r>
              <a:rPr lang="en-US" sz="2200" dirty="0"/>
              <a:t>) is in American terms.</a:t>
            </a:r>
          </a:p>
          <a:p>
            <a:pPr lvl="1"/>
            <a:r>
              <a:rPr lang="en-US" sz="2200" dirty="0"/>
              <a:t>The order of multiplication does not matter.</a:t>
            </a:r>
          </a:p>
          <a:p>
            <a:pPr lvl="1"/>
            <a:endParaRPr lang="en-US" sz="2800" dirty="0"/>
          </a:p>
          <a:p>
            <a:pPr lvl="1">
              <a:buNone/>
            </a:pPr>
            <a:r>
              <a:rPr lang="en-US" sz="1600" dirty="0"/>
              <a:t>NOTE: By ‘first currency’, I mean the first currency in the spot formula, i.e., X, in S(X/Y).</a:t>
            </a:r>
          </a:p>
          <a:p>
            <a:pPr lvl="1"/>
            <a:endParaRPr lang="en-US" sz="1800" dirty="0"/>
          </a:p>
        </p:txBody>
      </p:sp>
      <p:grpSp>
        <p:nvGrpSpPr>
          <p:cNvPr id="103434" name="Group 10"/>
          <p:cNvGrpSpPr>
            <a:grpSpLocks/>
          </p:cNvGrpSpPr>
          <p:nvPr/>
        </p:nvGrpSpPr>
        <p:grpSpPr bwMode="auto">
          <a:xfrm>
            <a:off x="696686" y="2590800"/>
            <a:ext cx="8229600" cy="1384300"/>
            <a:chOff x="480" y="2746"/>
            <a:chExt cx="5184" cy="872"/>
          </a:xfrm>
        </p:grpSpPr>
        <p:graphicFrame>
          <p:nvGraphicFramePr>
            <p:cNvPr id="103428" name="Object 4"/>
            <p:cNvGraphicFramePr>
              <a:graphicFrameLocks noChangeAspect="1"/>
            </p:cNvGraphicFramePr>
            <p:nvPr/>
          </p:nvGraphicFramePr>
          <p:xfrm>
            <a:off x="480" y="2746"/>
            <a:ext cx="5184" cy="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8" name="Equation" r:id="rId4" imgW="4228920" imgH="711000" progId="Equation.DSMT4">
                    <p:embed/>
                  </p:oleObj>
                </mc:Choice>
                <mc:Fallback>
                  <p:oleObj name="Equation" r:id="rId4" imgW="4228920" imgH="7110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2746"/>
                          <a:ext cx="5184" cy="8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30" name="Line 6"/>
            <p:cNvSpPr>
              <a:spLocks noChangeShapeType="1"/>
            </p:cNvSpPr>
            <p:nvPr/>
          </p:nvSpPr>
          <p:spPr bwMode="auto">
            <a:xfrm flipH="1">
              <a:off x="1488" y="3120"/>
              <a:ext cx="24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3431" name="Line 7"/>
            <p:cNvSpPr>
              <a:spLocks noChangeShapeType="1"/>
            </p:cNvSpPr>
            <p:nvPr/>
          </p:nvSpPr>
          <p:spPr bwMode="auto">
            <a:xfrm flipH="1">
              <a:off x="2208" y="3360"/>
              <a:ext cx="24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015287" cy="914400"/>
          </a:xfrm>
        </p:spPr>
        <p:txBody>
          <a:bodyPr anchor="b" anchorCtr="0">
            <a:noAutofit/>
          </a:bodyPr>
          <a:lstStyle/>
          <a:p>
            <a:pPr algn="ctr"/>
            <a:r>
              <a:rPr lang="en-US" sz="4000" dirty="0"/>
              <a:t>Cross-Exchange Rate </a:t>
            </a:r>
            <a:br>
              <a:rPr lang="en-US" sz="4000" dirty="0"/>
            </a:br>
            <a:r>
              <a:rPr lang="en-US" sz="4000" dirty="0"/>
              <a:t>Formulae: Method 2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419600"/>
          </a:xfrm>
        </p:spPr>
        <p:txBody>
          <a:bodyPr/>
          <a:lstStyle/>
          <a:p>
            <a:r>
              <a:rPr lang="en-US" sz="2200" dirty="0"/>
              <a:t>Find S(¥/€)</a:t>
            </a:r>
            <a:r>
              <a:rPr lang="en-US" sz="2200" dirty="0">
                <a:cs typeface="Arial" charset="0"/>
              </a:rPr>
              <a:t>–How many yen for a euro?</a:t>
            </a:r>
            <a:endParaRPr lang="en-US" sz="2200" dirty="0"/>
          </a:p>
          <a:p>
            <a:pPr lvl="1"/>
            <a:r>
              <a:rPr lang="en-US" sz="2200" dirty="0"/>
              <a:t> if S($/€) = 1.4497 and S($/¥) =0.009228</a:t>
            </a:r>
            <a:endParaRPr lang="en-US" sz="20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Notes:</a:t>
            </a:r>
          </a:p>
          <a:p>
            <a:pPr lvl="1"/>
            <a:r>
              <a:rPr lang="en-US" sz="2200" dirty="0"/>
              <a:t>The first currency is in European terms.</a:t>
            </a:r>
          </a:p>
          <a:p>
            <a:pPr lvl="1"/>
            <a:r>
              <a:rPr lang="en-US" sz="2200" dirty="0"/>
              <a:t>The second currency is in American terms.</a:t>
            </a:r>
          </a:p>
          <a:p>
            <a:pPr lvl="1"/>
            <a:r>
              <a:rPr lang="en-US" sz="2200" dirty="0"/>
              <a:t>The order of multiplication does not matter.</a:t>
            </a:r>
          </a:p>
          <a:p>
            <a:pPr lvl="1"/>
            <a:r>
              <a:rPr lang="en-US" sz="2200" dirty="0"/>
              <a:t>NOTE: When dealing in yen there can be rounding error.</a:t>
            </a:r>
          </a:p>
          <a:p>
            <a:endParaRPr lang="en-US" sz="2200" dirty="0"/>
          </a:p>
        </p:txBody>
      </p:sp>
      <p:graphicFrame>
        <p:nvGraphicFramePr>
          <p:cNvPr id="107525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9868356"/>
              </p:ext>
            </p:extLst>
          </p:nvPr>
        </p:nvGraphicFramePr>
        <p:xfrm>
          <a:off x="914400" y="2438400"/>
          <a:ext cx="80533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5" name="Equation" r:id="rId4" imgW="4012920" imgH="482400" progId="Equation.DSMT4">
                  <p:embed/>
                </p:oleObj>
              </mc:Choice>
              <mc:Fallback>
                <p:oleObj name="Equation" r:id="rId4" imgW="401292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8053388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8776"/>
            <a:ext cx="8015287" cy="914400"/>
          </a:xfrm>
        </p:spPr>
        <p:txBody>
          <a:bodyPr anchor="b" anchorCtr="0">
            <a:noAutofit/>
          </a:bodyPr>
          <a:lstStyle/>
          <a:p>
            <a:pPr algn="ctr"/>
            <a:r>
              <a:rPr lang="en-US" sz="4000" dirty="0"/>
              <a:t>Bid-Ask </a:t>
            </a:r>
            <a:br>
              <a:rPr lang="en-US" sz="4000" dirty="0"/>
            </a:br>
            <a:r>
              <a:rPr lang="en-US" sz="4000" dirty="0"/>
              <a:t>Cross-Exchange Rates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153400" cy="4148137"/>
          </a:xfrm>
        </p:spPr>
        <p:txBody>
          <a:bodyPr/>
          <a:lstStyle/>
          <a:p>
            <a:r>
              <a:rPr lang="en-US" sz="2600" dirty="0"/>
              <a:t>Using Method 2</a:t>
            </a:r>
          </a:p>
          <a:p>
            <a:pPr lvl="1"/>
            <a:r>
              <a:rPr lang="en-US" sz="2200" dirty="0"/>
              <a:t>Multiply two bids to get a bid.</a:t>
            </a:r>
          </a:p>
          <a:p>
            <a:pPr lvl="1"/>
            <a:r>
              <a:rPr lang="en-US" sz="2200" dirty="0"/>
              <a:t>Multiply two asks to get an ask.</a:t>
            </a:r>
          </a:p>
          <a:p>
            <a:pPr lvl="1"/>
            <a:endParaRPr lang="en-US" sz="2200" dirty="0"/>
          </a:p>
          <a:p>
            <a:r>
              <a:rPr lang="en-US" sz="2600" dirty="0"/>
              <a:t>Example:</a:t>
            </a:r>
          </a:p>
          <a:p>
            <a:pPr lvl="1"/>
            <a:endParaRPr lang="en-US" sz="2200" dirty="0"/>
          </a:p>
        </p:txBody>
      </p:sp>
      <p:graphicFrame>
        <p:nvGraphicFramePr>
          <p:cNvPr id="931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5988" y="3733800"/>
          <a:ext cx="67008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8" name="Equation" r:id="rId4" imgW="3022560" imgH="482400" progId="Equation.DSMT4">
                  <p:embed/>
                </p:oleObj>
              </mc:Choice>
              <mc:Fallback>
                <p:oleObj name="Equation" r:id="rId4" imgW="302256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3733800"/>
                        <a:ext cx="670083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944563" y="4876800"/>
          <a:ext cx="67198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9" name="Equation" r:id="rId6" imgW="2819160" imgH="228600" progId="Equation.DSMT4">
                  <p:embed/>
                </p:oleObj>
              </mc:Choice>
              <mc:Fallback>
                <p:oleObj name="Equation" r:id="rId6" imgW="28191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4876800"/>
                        <a:ext cx="6719887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‘Cancelling’ Currencies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Bid-Ask Spread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Cross-Exchange Bid-Ask Spread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16343447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‘Cancelling’ Currencies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high school physics:</a:t>
            </a:r>
          </a:p>
          <a:p>
            <a:pPr lvl="1"/>
            <a:r>
              <a:rPr lang="en-US" dirty="0"/>
              <a:t>A car is traveling 20 mile per hour and goes for 3 hours, how far has it gone?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You can cancel ‘units’ like algebraic variables to find the correct units of the answer.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‘Cancelling Currencies’ I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3352800"/>
          <a:ext cx="656794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0" name="Equation" r:id="rId4" imgW="2120760" imgH="393480" progId="Equation.DSMT4">
                  <p:embed/>
                </p:oleObj>
              </mc:Choice>
              <mc:Fallback>
                <p:oleObj name="Equation" r:id="rId4" imgW="21207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52800"/>
                        <a:ext cx="6567949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1981200" y="4114800"/>
            <a:ext cx="1143000" cy="3048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267200" y="3810000"/>
            <a:ext cx="1143000" cy="3048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can cancel currency units the same way: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S($/£) = 1.4557, how many dollars do you get for £25.00?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Cancel pounds to get dollars.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‘Cancelling Currencies’ II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655234"/>
              </p:ext>
            </p:extLst>
          </p:nvPr>
        </p:nvGraphicFramePr>
        <p:xfrm>
          <a:off x="3581400" y="2209800"/>
          <a:ext cx="2749549" cy="1088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4" name="Equation" r:id="rId4" imgW="1091880" imgH="431640" progId="Equation.DSMT4">
                  <p:embed/>
                </p:oleObj>
              </mc:Choice>
              <mc:Fallback>
                <p:oleObj name="Equation" r:id="rId4" imgW="10918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09800"/>
                        <a:ext cx="2749549" cy="10882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901824" y="4343400"/>
            <a:ext cx="6108700" cy="990600"/>
            <a:chOff x="1309523" y="4648200"/>
            <a:chExt cx="7001205" cy="1336676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1309523" y="4648200"/>
            <a:ext cx="7001205" cy="1336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75" name="Equation" r:id="rId6" imgW="2260440" imgH="431640" progId="Equation.DSMT4">
                    <p:embed/>
                  </p:oleObj>
                </mc:Choice>
                <mc:Fallback>
                  <p:oleObj name="Equation" r:id="rId6" imgW="2260440" imgH="4316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9523" y="4648200"/>
                          <a:ext cx="7001205" cy="13366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 bwMode="auto">
            <a:xfrm>
              <a:off x="2819400" y="5410200"/>
              <a:ext cx="533400" cy="4572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5029200"/>
              <a:ext cx="533400" cy="4572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S($/£) = 1.4557 and S(£/€) = 0.8852, what is S($/€)?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Cancel pounds to get dollars for euros.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‘Cancelling Currencies’ III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3412" y="3139281"/>
            <a:ext cx="7877175" cy="1447800"/>
            <a:chOff x="671513" y="2819400"/>
            <a:chExt cx="7877175" cy="14478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671513" y="2819400"/>
            <a:ext cx="7877175" cy="144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588" name="Equation" r:id="rId4" imgW="2641320" imgH="431640" progId="Equation.DSMT4">
                    <p:embed/>
                  </p:oleObj>
                </mc:Choice>
                <mc:Fallback>
                  <p:oleObj name="Equation" r:id="rId4" imgW="2641320" imgH="4316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513" y="2819400"/>
                          <a:ext cx="7877175" cy="144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 bwMode="auto">
            <a:xfrm>
              <a:off x="2133600" y="3657600"/>
              <a:ext cx="513756" cy="49521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029200" y="2971800"/>
              <a:ext cx="513756" cy="49521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Bid-Ask Spread</a:t>
            </a:r>
          </a:p>
        </p:txBody>
      </p:sp>
    </p:spTree>
    <p:extLst>
      <p:ext uri="{BB962C8B-B14F-4D97-AF65-F5344CB8AC3E}">
        <p14:creationId xmlns:p14="http://schemas.microsoft.com/office/powerpoint/2010/main" val="1993956235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Definition: ‘Bid Price’, ‘Ask Price’</a:t>
            </a:r>
          </a:p>
          <a:p>
            <a:pPr lvl="1"/>
            <a:r>
              <a:rPr lang="en-US" dirty="0"/>
              <a:t>Bid price = price to buy</a:t>
            </a:r>
          </a:p>
          <a:p>
            <a:pPr lvl="1"/>
            <a:r>
              <a:rPr lang="en-US" dirty="0"/>
              <a:t>Ask price = price to sell</a:t>
            </a:r>
          </a:p>
          <a:p>
            <a:pPr lvl="1"/>
            <a:endParaRPr lang="en-US" dirty="0"/>
          </a:p>
          <a:p>
            <a:r>
              <a:rPr lang="en-US" dirty="0"/>
              <a:t>Definition: ‘Spread’</a:t>
            </a:r>
          </a:p>
          <a:p>
            <a:pPr lvl="1"/>
            <a:r>
              <a:rPr lang="en-US" dirty="0"/>
              <a:t>Spread = Ask – Bid</a:t>
            </a:r>
          </a:p>
          <a:p>
            <a:pPr lvl="1"/>
            <a:endParaRPr lang="en-US" dirty="0"/>
          </a:p>
          <a:p>
            <a:r>
              <a:rPr lang="en-US" dirty="0"/>
              <a:t>Notation</a:t>
            </a:r>
          </a:p>
          <a:p>
            <a:pPr lvl="1"/>
            <a:r>
              <a:rPr lang="en-US" dirty="0"/>
              <a:t>Bid	S</a:t>
            </a:r>
            <a:r>
              <a:rPr lang="en-US" b="1" baseline="30000" dirty="0"/>
              <a:t>b</a:t>
            </a:r>
            <a:r>
              <a:rPr lang="en-US" dirty="0"/>
              <a:t>(   )</a:t>
            </a:r>
          </a:p>
          <a:p>
            <a:pPr lvl="1"/>
            <a:r>
              <a:rPr lang="en-US" dirty="0"/>
              <a:t>Ask	S</a:t>
            </a:r>
            <a:r>
              <a:rPr lang="en-US" b="1" baseline="30000" dirty="0"/>
              <a:t>a</a:t>
            </a:r>
            <a:r>
              <a:rPr lang="en-US" dirty="0"/>
              <a:t>(   )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Bid-Ask Spread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957</Words>
  <Application>Microsoft Office PowerPoint</Application>
  <PresentationFormat>On-screen Show (4:3)</PresentationFormat>
  <Paragraphs>248</Paragraphs>
  <Slides>27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Century Gothic</vt:lpstr>
      <vt:lpstr>Times New Roman</vt:lpstr>
      <vt:lpstr>Wingdings</vt:lpstr>
      <vt:lpstr>1_Contemporary blue</vt:lpstr>
      <vt:lpstr>Equation</vt:lpstr>
      <vt:lpstr>MathType 6.0 Equation</vt:lpstr>
      <vt:lpstr>FIN 440: International Finance</vt:lpstr>
      <vt:lpstr>Learning Objectives</vt:lpstr>
      <vt:lpstr>Overview</vt:lpstr>
      <vt:lpstr>1. ‘Cancelling’ Currencies</vt:lpstr>
      <vt:lpstr>‘Cancelling Currencies’ I</vt:lpstr>
      <vt:lpstr>‘Cancelling Currencies’ II</vt:lpstr>
      <vt:lpstr>‘Cancelling Currencies’ III</vt:lpstr>
      <vt:lpstr>2. Bid-Ask Spread</vt:lpstr>
      <vt:lpstr>Bid-Ask Spread</vt:lpstr>
      <vt:lpstr>Terminology</vt:lpstr>
      <vt:lpstr>The ‘Market Maker’</vt:lpstr>
      <vt:lpstr>Managing Inventory</vt:lpstr>
      <vt:lpstr>The Spread</vt:lpstr>
      <vt:lpstr>Spread Characteristics</vt:lpstr>
      <vt:lpstr>Wholesale vs. Retail</vt:lpstr>
      <vt:lpstr>Dealer Revenues</vt:lpstr>
      <vt:lpstr>Bid, Ask, American, European</vt:lpstr>
      <vt:lpstr>3. Cross-Exchange Rates</vt:lpstr>
      <vt:lpstr>Cross-Exchange Rates</vt:lpstr>
      <vt:lpstr>Reading the FX Table</vt:lpstr>
      <vt:lpstr>Directly Traded Cross Rates</vt:lpstr>
      <vt:lpstr>Derived Cross Rates</vt:lpstr>
      <vt:lpstr>Cross-Exchange Rate Formulae: Method 1</vt:lpstr>
      <vt:lpstr>Method 1: Example</vt:lpstr>
      <vt:lpstr>Cross-Exchange Rate  Formulae: Method 2</vt:lpstr>
      <vt:lpstr>Cross-Exchange Rate  Formulae: Method 2</vt:lpstr>
      <vt:lpstr>Bid-Ask  Cross-Exchange Rates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77</cp:revision>
  <cp:lastPrinted>1601-01-01T00:00:00Z</cp:lastPrinted>
  <dcterms:created xsi:type="dcterms:W3CDTF">2008-08-13T15:55:47Z</dcterms:created>
  <dcterms:modified xsi:type="dcterms:W3CDTF">2017-02-04T01:09:05Z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