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30"/>
  </p:notesMasterIdLst>
  <p:sldIdLst>
    <p:sldId id="305" r:id="rId2"/>
    <p:sldId id="261" r:id="rId3"/>
    <p:sldId id="306" r:id="rId4"/>
    <p:sldId id="277" r:id="rId5"/>
    <p:sldId id="278" r:id="rId6"/>
    <p:sldId id="304" r:id="rId7"/>
    <p:sldId id="280" r:id="rId8"/>
    <p:sldId id="282" r:id="rId9"/>
    <p:sldId id="284" r:id="rId10"/>
    <p:sldId id="283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0"/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8" autoAdjust="0"/>
    <p:restoredTop sz="94660"/>
  </p:normalViewPr>
  <p:slideViewPr>
    <p:cSldViewPr>
      <p:cViewPr varScale="1">
        <p:scale>
          <a:sx n="115" d="100"/>
          <a:sy n="115" d="100"/>
        </p:scale>
        <p:origin x="6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EC930C-FF95-47C1-8605-20055FF65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92A81-9E7C-4E62-A3F6-D9C797507E09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3D502-F397-41F9-897F-00216CEE3E63}" type="slidenum">
              <a:rPr lang="en-US"/>
              <a:pPr/>
              <a:t>12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3A38-1D97-4300-AC84-1E401160243B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88701-3BD4-434E-8431-CF47C822B1D4}" type="slidenum">
              <a:rPr lang="en-US"/>
              <a:pPr/>
              <a:t>14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DB026-F4EB-43BA-AF82-430ED0B2A30F}" type="slidenum">
              <a:rPr lang="en-US"/>
              <a:pPr/>
              <a:t>15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011B1-A27B-45FF-BA32-B6B9966CA406}" type="slidenum">
              <a:rPr lang="en-US"/>
              <a:pPr/>
              <a:t>16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9C558-C9DB-46A6-A558-864B7B820068}" type="slidenum">
              <a:rPr lang="en-US"/>
              <a:pPr/>
              <a:t>17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42C8B-1163-4440-85D7-98CD69732AD3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EA522-CCD9-4026-A2B8-36E6EB28BDC0}" type="slidenum">
              <a:rPr lang="en-US"/>
              <a:pPr/>
              <a:t>19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A11CE-B926-4617-BA2B-FBE9A1489AEB}" type="slidenum">
              <a:rPr lang="en-US"/>
              <a:pPr/>
              <a:t>20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13A1D-53EC-431E-A07A-B5F88BF4AF55}" type="slidenum">
              <a:rPr lang="en-US"/>
              <a:pPr/>
              <a:t>21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0177E-4184-4DF4-8257-3E636C39167F}" type="slidenum">
              <a:rPr lang="en-US"/>
              <a:pPr/>
              <a:t>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C7ACC-59B1-43FA-8539-097F9079C48C}" type="slidenum">
              <a:rPr lang="en-US"/>
              <a:pPr/>
              <a:t>22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8D83F-DA7F-402F-BCDD-BD4797D36BA8}" type="slidenum">
              <a:rPr lang="en-US"/>
              <a:pPr/>
              <a:t>23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CD42B-243A-4CFF-AAB4-42469085F78D}" type="slidenum">
              <a:rPr lang="en-US"/>
              <a:pPr/>
              <a:t>24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42B44-8D9F-4CC7-9B00-DC844E0C8ED2}" type="slidenum">
              <a:rPr lang="en-US"/>
              <a:pPr/>
              <a:t>25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74506-1E8F-4624-AD79-A5A160880380}" type="slidenum">
              <a:rPr lang="en-US"/>
              <a:pPr/>
              <a:t>26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01C46-32D4-47A9-B9D6-F1EE65E8E2F6}" type="slidenum">
              <a:rPr lang="en-US"/>
              <a:pPr/>
              <a:t>27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01C46-32D4-47A9-B9D6-F1EE65E8E2F6}" type="slidenum">
              <a:rPr lang="en-US"/>
              <a:pPr/>
              <a:t>28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194DE-4DE5-4414-9C9B-1E241BC74C85}" type="slidenum">
              <a:rPr lang="en-US"/>
              <a:pPr/>
              <a:t>5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C930C-FF95-47C1-8605-20055FF654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BC577-3506-4C31-A50D-AA185C977669}" type="slidenum">
              <a:rPr lang="en-US"/>
              <a:pPr/>
              <a:t>7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039FB-C40B-47C1-8464-C3854AEA0A88}" type="slidenum">
              <a:rPr lang="en-US"/>
              <a:pPr/>
              <a:t>8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B6093-F4A4-42B5-A74E-4C3F6C68C726}" type="slidenum">
              <a:rPr lang="en-US"/>
              <a:pPr/>
              <a:t>9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4FF56-AFC3-405F-B061-3455408692E3}" type="slidenum">
              <a:rPr lang="en-US"/>
              <a:pPr/>
              <a:t>10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A9E8B-71D9-4EA3-9FCF-81425FEBF8E1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3483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307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76331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24542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8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42444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2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298848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28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1:42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6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5-Triangular Arbitrage and Forward Markets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8557610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458200" cy="3429000"/>
          </a:xfrm>
        </p:spPr>
        <p:txBody>
          <a:bodyPr>
            <a:normAutofit fontScale="85000" lnSpcReduction="20000"/>
          </a:bodyPr>
          <a:lstStyle/>
          <a:p>
            <a:pPr marL="571500" indent="-571500"/>
            <a:endParaRPr lang="en-US" dirty="0">
              <a:cs typeface="Arial" charset="0"/>
            </a:endParaRPr>
          </a:p>
          <a:p>
            <a:pPr marL="571500" indent="-571500"/>
            <a:r>
              <a:rPr lang="en-US" dirty="0">
                <a:cs typeface="Arial" charset="0"/>
              </a:rPr>
              <a:t>Is there an arbitrage opportunity</a:t>
            </a:r>
            <a:r>
              <a:rPr lang="en-US" dirty="0" smtClean="0">
                <a:cs typeface="Arial" charset="0"/>
              </a:rPr>
              <a:t>?</a:t>
            </a:r>
          </a:p>
          <a:p>
            <a:pPr marL="571500" indent="-571500"/>
            <a:endParaRPr lang="en-US" dirty="0">
              <a:cs typeface="Arial" charset="0"/>
            </a:endParaRPr>
          </a:p>
          <a:p>
            <a:pPr marL="839788" lvl="1" indent="-495300"/>
            <a:r>
              <a:rPr lang="en-US" dirty="0">
                <a:cs typeface="Arial" charset="0"/>
              </a:rPr>
              <a:t>$ → </a:t>
            </a:r>
            <a:r>
              <a:rPr lang="en-US" dirty="0"/>
              <a:t>€ </a:t>
            </a:r>
            <a:r>
              <a:rPr lang="en-US" dirty="0">
                <a:cs typeface="Arial" charset="0"/>
              </a:rPr>
              <a:t>→ C$ → $ ▪</a:t>
            </a:r>
          </a:p>
          <a:p>
            <a:pPr marL="839788" lvl="1" indent="-495300"/>
            <a:r>
              <a:rPr lang="en-US" dirty="0">
                <a:cs typeface="Arial" charset="0"/>
              </a:rPr>
              <a:t>$ → </a:t>
            </a:r>
            <a:r>
              <a:rPr lang="en-US" dirty="0"/>
              <a:t>€ :   </a:t>
            </a:r>
            <a:r>
              <a:rPr lang="en-US" dirty="0">
                <a:cs typeface="Arial" charset="0"/>
              </a:rPr>
              <a:t>$1.00 x 0.6898 = </a:t>
            </a:r>
            <a:r>
              <a:rPr lang="en-US" dirty="0"/>
              <a:t>€</a:t>
            </a:r>
            <a:r>
              <a:rPr lang="en-US" dirty="0">
                <a:cs typeface="Arial" charset="0"/>
              </a:rPr>
              <a:t>0.6898</a:t>
            </a:r>
          </a:p>
          <a:p>
            <a:pPr marL="839788" lvl="1" indent="-495300"/>
            <a:r>
              <a:rPr lang="en-US" dirty="0"/>
              <a:t>€</a:t>
            </a:r>
            <a:r>
              <a:rPr lang="en-US" dirty="0">
                <a:cs typeface="Arial" charset="0"/>
              </a:rPr>
              <a:t> → C$</a:t>
            </a:r>
            <a:r>
              <a:rPr lang="en-US" dirty="0"/>
              <a:t>: €</a:t>
            </a:r>
            <a:r>
              <a:rPr lang="en-US" dirty="0">
                <a:cs typeface="Arial" charset="0"/>
              </a:rPr>
              <a:t>0.6898 x 1.7491 = C$1.2065</a:t>
            </a:r>
          </a:p>
          <a:p>
            <a:pPr marL="839788" lvl="1" indent="-495300"/>
            <a:r>
              <a:rPr lang="en-US" dirty="0">
                <a:cs typeface="Arial" charset="0"/>
              </a:rPr>
              <a:t>C$ → $</a:t>
            </a:r>
            <a:r>
              <a:rPr lang="en-US" dirty="0"/>
              <a:t>: </a:t>
            </a:r>
            <a:r>
              <a:rPr lang="en-US" dirty="0">
                <a:cs typeface="Arial" charset="0"/>
              </a:rPr>
              <a:t>C$1.2065 x 0.9422 = $1.1368</a:t>
            </a:r>
          </a:p>
          <a:p>
            <a:pPr marL="839788" lvl="1" indent="-495300"/>
            <a:endParaRPr lang="en-US" dirty="0">
              <a:cs typeface="Arial" charset="0"/>
            </a:endParaRPr>
          </a:p>
          <a:p>
            <a:pPr marL="571500" indent="-571500"/>
            <a:r>
              <a:rPr lang="en-US" dirty="0">
                <a:cs typeface="Arial" charset="0"/>
              </a:rPr>
              <a:t>Arbitrage Profit of $0.1368</a:t>
            </a:r>
          </a:p>
          <a:p>
            <a:pPr marL="920750" lvl="1" indent="-571500"/>
            <a:r>
              <a:rPr lang="en-US" dirty="0">
                <a:cs typeface="Arial" charset="0"/>
              </a:rPr>
              <a:t>$1.00 x 0.6898 x 1.7491 x 0.9422 = $1.1368 ▪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Finding Triangular Arbitrage</a:t>
            </a:r>
          </a:p>
        </p:txBody>
      </p:sp>
      <p:pic>
        <p:nvPicPr>
          <p:cNvPr id="130066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676400"/>
            <a:ext cx="5486400" cy="127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The Forward Market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Buying and selling ‘forward’, i.e., into the future.</a:t>
            </a:r>
          </a:p>
          <a:p>
            <a:endParaRPr lang="en-US" dirty="0"/>
          </a:p>
          <a:p>
            <a:r>
              <a:rPr lang="en-US" dirty="0"/>
              <a:t>Transfer purchasing power across currencies </a:t>
            </a:r>
            <a:r>
              <a:rPr lang="en-US" i="1" dirty="0"/>
              <a:t>and across time</a:t>
            </a:r>
          </a:p>
          <a:p>
            <a:endParaRPr lang="en-US" i="1" dirty="0"/>
          </a:p>
          <a:p>
            <a:r>
              <a:rPr lang="en-US" dirty="0"/>
              <a:t>Market expectations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Forward markets are insurance markets for hedging or eliminating currency risk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.</a:t>
            </a: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Forward Market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Forward Rate: The exchange rate to trade </a:t>
            </a:r>
            <a:r>
              <a:rPr lang="en-US" i="1" dirty="0"/>
              <a:t>sometime in the future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Forward Contract: A </a:t>
            </a:r>
            <a:r>
              <a:rPr lang="en-US" i="1" dirty="0"/>
              <a:t>customized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contract settled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today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for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future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delivery/receipt of FX. 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Futures Contract: A </a:t>
            </a:r>
            <a:r>
              <a:rPr lang="en-US" i="1" dirty="0"/>
              <a:t>standardized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contract settled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today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for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future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delivery/receipt of FX.  </a:t>
            </a:r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Terminology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815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NOTE: Quotation in American </a:t>
            </a:r>
            <a:r>
              <a:rPr lang="en-US" sz="2400" dirty="0" smtClean="0"/>
              <a:t>Terms</a:t>
            </a:r>
            <a:endParaRPr lang="en-US" sz="2400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Forward Rates (9/11/2008)</a:t>
            </a: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7772400" cy="4441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Forward Rates (9/11/2008)</a:t>
            </a:r>
          </a:p>
        </p:txBody>
      </p:sp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488049"/>
            <a:ext cx="7239000" cy="4743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Bid-Ask Spread (9/11/2008)</a:t>
            </a: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" y="1527179"/>
            <a:ext cx="7391400" cy="4186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Maturities</a:t>
            </a:r>
          </a:p>
          <a:p>
            <a:pPr lvl="1"/>
            <a:r>
              <a:rPr lang="en-US" dirty="0"/>
              <a:t>1, 3, 6, 9 and 12 months</a:t>
            </a:r>
          </a:p>
          <a:p>
            <a:pPr lvl="1"/>
            <a:endParaRPr lang="en-US" dirty="0"/>
          </a:p>
          <a:p>
            <a:r>
              <a:rPr lang="en-US" dirty="0"/>
              <a:t>Perspectives</a:t>
            </a:r>
          </a:p>
          <a:p>
            <a:pPr lvl="1"/>
            <a:r>
              <a:rPr lang="en-US" dirty="0"/>
              <a:t>Direct versus Indirect</a:t>
            </a:r>
          </a:p>
          <a:p>
            <a:pPr lvl="1"/>
            <a:r>
              <a:rPr lang="en-US" dirty="0"/>
              <a:t>American versus European</a:t>
            </a:r>
          </a:p>
          <a:p>
            <a:pPr lvl="1"/>
            <a:endParaRPr lang="en-US" dirty="0"/>
          </a:p>
          <a:p>
            <a:r>
              <a:rPr lang="en-US" dirty="0"/>
              <a:t>Limited to Major Currencies</a:t>
            </a:r>
          </a:p>
          <a:p>
            <a:endParaRPr lang="en-US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Forward Rate Features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Notation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</a:t>
            </a:r>
            <a:r>
              <a:rPr lang="en-US" baseline="-25000" dirty="0"/>
              <a:t>N</a:t>
            </a:r>
            <a:r>
              <a:rPr lang="en-US" dirty="0"/>
              <a:t>(j/k)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number </a:t>
            </a:r>
            <a:r>
              <a:rPr lang="en-US" sz="2800" dirty="0"/>
              <a:t>of </a:t>
            </a:r>
            <a:r>
              <a:rPr lang="en-US" sz="2800" dirty="0">
                <a:solidFill>
                  <a:srgbClr val="FF0000"/>
                </a:solidFill>
              </a:rPr>
              <a:t>j</a:t>
            </a:r>
            <a:r>
              <a:rPr lang="en-US" sz="2800" dirty="0"/>
              <a:t> needed to buy 1 </a:t>
            </a:r>
            <a:r>
              <a:rPr lang="en-US" sz="2800" dirty="0">
                <a:solidFill>
                  <a:srgbClr val="FF0000"/>
                </a:solidFill>
              </a:rPr>
              <a:t>k</a:t>
            </a:r>
            <a:r>
              <a:rPr lang="en-US" sz="2800" dirty="0"/>
              <a:t> </a:t>
            </a:r>
            <a:r>
              <a:rPr lang="en-US" sz="2800" i="1" dirty="0"/>
              <a:t>in </a:t>
            </a:r>
            <a:r>
              <a:rPr lang="en-US" sz="2800" i="1" dirty="0">
                <a:solidFill>
                  <a:srgbClr val="FF0000"/>
                </a:solidFill>
              </a:rPr>
              <a:t>N</a:t>
            </a:r>
            <a:r>
              <a:rPr lang="en-US" sz="2800" i="1" dirty="0"/>
              <a:t> months</a:t>
            </a:r>
            <a:endParaRPr lang="en-US" i="1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Difference from Spot Rate Notations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‘F’ not ‘S’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 because you always need to specify the time of a forward rate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NOTE: S(j/k) = F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/>
              <a:t>(j/k)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Forward Rate Notation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45293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Premium: A currency is trading at a premium when (in American terms) the forward rate is increasing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en-US" sz="2000" dirty="0"/>
              <a:t>Market Expectation: The currency will appreciate and the US dollar will depreciate.</a:t>
            </a:r>
          </a:p>
          <a:p>
            <a:pPr lvl="1"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400" dirty="0"/>
              <a:t>Discount: A currency is trading at a discount when (in American terms) the forward rate is decreasing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en-US" sz="2000" dirty="0"/>
              <a:t>Market Expectation: The currency will depreciate and US dollar will appreciate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Premium versus Discount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/>
              <a:t>Determine if triangular arbitrage exists and find the arbitrage profit.</a:t>
            </a:r>
            <a:r>
              <a:rPr lang="en-US" dirty="0">
                <a:cs typeface="Arial" charset="0"/>
              </a:rPr>
              <a:t> 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Explain the forward rate.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Calculate forward cross-exchange rates.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Calculate the forward premium/discount.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/>
              <a:t>Pound is trading at a discount to the dollar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Market expects dollar to appreciate with respect to the pound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Example: Trading at a Discount</a:t>
            </a:r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0041" y="3224213"/>
            <a:ext cx="6515100" cy="290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Psychology</a:t>
            </a:r>
            <a:r>
              <a:rPr lang="en-US" dirty="0">
                <a:cs typeface="Arial" charset="0"/>
              </a:rPr>
              <a:t>–</a:t>
            </a:r>
            <a:r>
              <a:rPr lang="en-US" dirty="0"/>
              <a:t>The ‘Black Box’</a:t>
            </a:r>
          </a:p>
          <a:p>
            <a:endParaRPr lang="en-US" dirty="0"/>
          </a:p>
          <a:p>
            <a:r>
              <a:rPr lang="en-US" dirty="0"/>
              <a:t>Forward Rates are only market expectations (unless you lock them in with a contract). </a:t>
            </a:r>
          </a:p>
          <a:p>
            <a:endParaRPr lang="en-US" dirty="0"/>
          </a:p>
          <a:p>
            <a:r>
              <a:rPr lang="en-US" dirty="0"/>
              <a:t>All prices, rates, etc. are based on the current ‘information set’.</a:t>
            </a:r>
          </a:p>
          <a:p>
            <a:endParaRPr lang="en-US" dirty="0"/>
          </a:p>
          <a:p>
            <a:r>
              <a:rPr lang="en-US" dirty="0"/>
              <a:t>New information (‘News’)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Market Expectations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Long versus Short Positions</a:t>
            </a:r>
          </a:p>
        </p:txBody>
      </p:sp>
      <p:graphicFrame>
        <p:nvGraphicFramePr>
          <p:cNvPr id="121883" name="Group 27"/>
          <p:cNvGraphicFramePr>
            <a:graphicFrameLocks noGrp="1"/>
          </p:cNvGraphicFramePr>
          <p:nvPr>
            <p:ph type="tbl" idx="1"/>
          </p:nvPr>
        </p:nvGraphicFramePr>
        <p:xfrm>
          <a:off x="457200" y="1719263"/>
          <a:ext cx="8229600" cy="4148139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Long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 Stock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Short Sell Stock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 a Forward Contract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Sell a Forward Contract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 an Option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Sell an Option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 a Bond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Sell a Bond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Lend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Borrow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Speculation: Taking a position that increases the risk of your portfolio.</a:t>
            </a:r>
          </a:p>
          <a:p>
            <a:endParaRPr lang="en-US" dirty="0"/>
          </a:p>
          <a:p>
            <a:r>
              <a:rPr lang="en-US" dirty="0"/>
              <a:t>Hedging: Taking a position that decreases the risk of your portfolio.</a:t>
            </a:r>
          </a:p>
          <a:p>
            <a:endParaRPr lang="en-US" dirty="0"/>
          </a:p>
          <a:p>
            <a:r>
              <a:rPr lang="en-US" dirty="0"/>
              <a:t>In practice, the distinction can be blurred.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Speculation versus Hedging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Forward Cross-Exchange Rates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610600" cy="4572000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Same as spot cross-exchange rates.</a:t>
            </a:r>
          </a:p>
          <a:p>
            <a:endParaRPr lang="en-US" sz="2600" dirty="0"/>
          </a:p>
          <a:p>
            <a:r>
              <a:rPr lang="en-US" sz="2600" dirty="0"/>
              <a:t>Find F</a:t>
            </a:r>
            <a:r>
              <a:rPr lang="en-US" sz="2600" baseline="-25000" dirty="0"/>
              <a:t>2</a:t>
            </a:r>
            <a:r>
              <a:rPr lang="en-US" sz="2600" dirty="0"/>
              <a:t>(¥/€)</a:t>
            </a:r>
            <a:r>
              <a:rPr lang="en-US" sz="2600" dirty="0">
                <a:cs typeface="Arial" charset="0"/>
              </a:rPr>
              <a:t>–How many yen for a euro in two months?</a:t>
            </a:r>
          </a:p>
          <a:p>
            <a:pPr lvl="1"/>
            <a:r>
              <a:rPr lang="en-US" sz="2400" dirty="0"/>
              <a:t> If </a:t>
            </a:r>
            <a:r>
              <a:rPr lang="en-US" sz="2200" dirty="0"/>
              <a:t>F</a:t>
            </a:r>
            <a:r>
              <a:rPr lang="en-US" sz="2200" baseline="-25000" dirty="0"/>
              <a:t>2</a:t>
            </a:r>
            <a:r>
              <a:rPr lang="en-US" sz="2400" dirty="0"/>
              <a:t>($/€) = 1.4497 and </a:t>
            </a:r>
            <a:r>
              <a:rPr lang="en-US" sz="2200" dirty="0"/>
              <a:t>F</a:t>
            </a:r>
            <a:r>
              <a:rPr lang="en-US" sz="2200" baseline="-25000" dirty="0"/>
              <a:t>2</a:t>
            </a:r>
            <a:r>
              <a:rPr lang="en-US" sz="2400" dirty="0"/>
              <a:t>($/¥) =</a:t>
            </a:r>
            <a:r>
              <a:rPr lang="en-US" sz="2400" dirty="0" smtClean="0"/>
              <a:t>0.009228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sz="2600" dirty="0"/>
          </a:p>
          <a:p>
            <a:r>
              <a:rPr lang="en-US" sz="2600" dirty="0"/>
              <a:t>Notes:</a:t>
            </a:r>
          </a:p>
          <a:p>
            <a:pPr lvl="1"/>
            <a:r>
              <a:rPr lang="en-US" sz="2400" dirty="0"/>
              <a:t>Both are in American terms.</a:t>
            </a:r>
          </a:p>
          <a:p>
            <a:pPr lvl="1"/>
            <a:r>
              <a:rPr lang="en-US" sz="2400" dirty="0"/>
              <a:t>The first currency (</a:t>
            </a:r>
            <a:r>
              <a:rPr lang="en-US" sz="2200" dirty="0"/>
              <a:t>¥)</a:t>
            </a:r>
            <a:r>
              <a:rPr lang="en-US" sz="2400" dirty="0"/>
              <a:t> goes into the denominator (bottom)</a:t>
            </a:r>
          </a:p>
          <a:p>
            <a:pPr lvl="1"/>
            <a:r>
              <a:rPr lang="en-US" sz="2400" dirty="0"/>
              <a:t>The second currency (</a:t>
            </a:r>
            <a:r>
              <a:rPr lang="en-US" sz="2200" dirty="0"/>
              <a:t>€)</a:t>
            </a:r>
            <a:r>
              <a:rPr lang="en-US" sz="2400" dirty="0"/>
              <a:t> goes into the numerator (top)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560652"/>
              </p:ext>
            </p:extLst>
          </p:nvPr>
        </p:nvGraphicFramePr>
        <p:xfrm>
          <a:off x="789247" y="3263106"/>
          <a:ext cx="80264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7" name="Equation" r:id="rId4" imgW="4012920" imgH="469800" progId="Equation.DSMT4">
                  <p:embed/>
                </p:oleObj>
              </mc:Choice>
              <mc:Fallback>
                <p:oleObj name="Equation" r:id="rId4" imgW="40129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7" y="3263106"/>
                        <a:ext cx="802640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Transaction</a:t>
            </a:r>
          </a:p>
          <a:p>
            <a:pPr lvl="1"/>
            <a:r>
              <a:rPr lang="en-US" dirty="0"/>
              <a:t>Sale of currency in the future</a:t>
            </a:r>
          </a:p>
          <a:p>
            <a:pPr lvl="1"/>
            <a:r>
              <a:rPr lang="en-US" dirty="0"/>
              <a:t>Uncovered</a:t>
            </a:r>
          </a:p>
          <a:p>
            <a:pPr lvl="1"/>
            <a:endParaRPr lang="en-US" dirty="0"/>
          </a:p>
          <a:p>
            <a:r>
              <a:rPr lang="en-US" dirty="0"/>
              <a:t>Swap Transaction</a:t>
            </a:r>
          </a:p>
          <a:p>
            <a:pPr lvl="1"/>
            <a:r>
              <a:rPr lang="en-US" dirty="0"/>
              <a:t>Sale (purchase) now and forward purchase (sale) in the future</a:t>
            </a:r>
          </a:p>
          <a:p>
            <a:pPr lvl="1"/>
            <a:r>
              <a:rPr lang="en-US" dirty="0"/>
              <a:t>Hedged</a:t>
            </a:r>
          </a:p>
          <a:p>
            <a:pPr lvl="1"/>
            <a:r>
              <a:rPr lang="en-US" dirty="0"/>
              <a:t>More on swaps later.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Swaps versus Forward Transactions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19263"/>
            <a:ext cx="8382000" cy="437673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Premium or discount (f) as an </a:t>
            </a:r>
            <a:r>
              <a:rPr lang="en-US" i="1" dirty="0"/>
              <a:t>annualized</a:t>
            </a:r>
            <a:r>
              <a:rPr lang="en-US" dirty="0"/>
              <a:t> percentage change from the spot rate.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Notation</a:t>
            </a:r>
            <a:endParaRPr lang="en-US" dirty="0">
              <a:cs typeface="Arial" charset="0"/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f</a:t>
            </a:r>
            <a:r>
              <a:rPr lang="en-US" baseline="-25000" dirty="0" err="1"/>
              <a:t>N,j</a:t>
            </a:r>
            <a:r>
              <a:rPr lang="en-US" dirty="0"/>
              <a:t> is the forward premium at N of currency j in American terms.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f</a:t>
            </a:r>
            <a:r>
              <a:rPr lang="en-US" baseline="-25000" dirty="0" err="1"/>
              <a:t>N</a:t>
            </a:r>
            <a:r>
              <a:rPr lang="en-US" baseline="-25000" dirty="0"/>
              <a:t>,$</a:t>
            </a:r>
            <a:r>
              <a:rPr lang="en-US" dirty="0"/>
              <a:t> is the forward premium at N of US dollars in European terms.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Essentially, this gives you, in percentage terms, how much the forward rate is expected to moves from the spot annually.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Forward Premium/Discount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4114800"/>
            <a:ext cx="3657600" cy="114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/>
              <a:t>Holding Period Return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Premium Formula</a:t>
            </a:r>
          </a:p>
        </p:txBody>
      </p:sp>
      <p:graphicFrame>
        <p:nvGraphicFramePr>
          <p:cNvPr id="129032" name="Object 8"/>
          <p:cNvGraphicFramePr>
            <a:graphicFrameLocks noChangeAspect="1"/>
          </p:cNvGraphicFramePr>
          <p:nvPr/>
        </p:nvGraphicFramePr>
        <p:xfrm>
          <a:off x="1577975" y="2286000"/>
          <a:ext cx="537368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2" name="Equation" r:id="rId4" imgW="2070000" imgH="431640" progId="Equation.DSMT4">
                  <p:embed/>
                </p:oleObj>
              </mc:Choice>
              <mc:Fallback>
                <p:oleObj name="Equation" r:id="rId4" imgW="20700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2286000"/>
                        <a:ext cx="5373688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5943600" y="41148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Annualizing Factor</a:t>
            </a:r>
            <a:r>
              <a:rPr lang="en-US" sz="3200" dirty="0">
                <a:cs typeface="Arial" charset="0"/>
              </a:rPr>
              <a:t> ▪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362200" y="1905000"/>
            <a:ext cx="3276600" cy="1828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91200" y="2057400"/>
            <a:ext cx="1066800" cy="1600200"/>
          </a:xfrm>
          <a:prstGeom prst="ellipse">
            <a:avLst/>
          </a:prstGeom>
          <a:noFill/>
          <a:ln w="25400" cap="flat" cmpd="sng" algn="ctr">
            <a:solidFill>
              <a:srgbClr val="000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>
            <a:endCxn id="9" idx="3"/>
          </p:cNvCxnSpPr>
          <p:nvPr/>
        </p:nvCxnSpPr>
        <p:spPr bwMode="auto">
          <a:xfrm rot="5400000" flipH="1" flipV="1">
            <a:off x="2315810" y="3512369"/>
            <a:ext cx="572627" cy="4798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0800000">
            <a:off x="6629400" y="3581400"/>
            <a:ext cx="609600" cy="4964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Content Placeholder 6"/>
          <p:cNvSpPr txBox="1">
            <a:spLocks/>
          </p:cNvSpPr>
          <p:nvPr/>
        </p:nvSpPr>
        <p:spPr bwMode="auto">
          <a:xfrm>
            <a:off x="685800" y="51816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NOTE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: N is the normally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 the number of months, and needs to be converted into days for this calculation.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lang="en-US" sz="3000" kern="0" dirty="0">
                <a:latin typeface="Century Gothic" panose="020B0502020202020204" pitchFamily="34" charset="0"/>
              </a:rPr>
              <a:t>S($/£)= 1.7544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lang="en-US" sz="3000" kern="0" dirty="0">
              <a:latin typeface="Century Gothic" panose="020B0502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F</a:t>
            </a:r>
            <a:r>
              <a:rPr kumimoji="0" lang="en-US" sz="30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1</a:t>
            </a:r>
            <a:r>
              <a:rPr lang="en-US" sz="3000" kern="0" dirty="0">
                <a:latin typeface="Century Gothic" panose="020B0502020202020204" pitchFamily="34" charset="0"/>
              </a:rPr>
              <a:t>($/£)= 1.7504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aphicFrame>
        <p:nvGraphicFramePr>
          <p:cNvPr id="12902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519826"/>
              </p:ext>
            </p:extLst>
          </p:nvPr>
        </p:nvGraphicFramePr>
        <p:xfrm>
          <a:off x="1143000" y="3586884"/>
          <a:ext cx="50768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9" name="Equation" r:id="rId4" imgW="1955520" imgH="431640" progId="Equation.DSMT4">
                  <p:embed/>
                </p:oleObj>
              </mc:Choice>
              <mc:Fallback>
                <p:oleObj name="Equation" r:id="rId4" imgW="19555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6884"/>
                        <a:ext cx="5076825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Example: Premium Calculation</a:t>
            </a:r>
          </a:p>
        </p:txBody>
      </p:sp>
      <p:graphicFrame>
        <p:nvGraphicFramePr>
          <p:cNvPr id="129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588898"/>
              </p:ext>
            </p:extLst>
          </p:nvPr>
        </p:nvGraphicFramePr>
        <p:xfrm>
          <a:off x="745223" y="4976122"/>
          <a:ext cx="83740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0" name="Equation" r:id="rId6" imgW="3225600" imgH="393480" progId="Equation.DSMT4">
                  <p:embed/>
                </p:oleObj>
              </mc:Choice>
              <mc:Fallback>
                <p:oleObj name="Equation" r:id="rId6" imgW="32256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23" y="4976122"/>
                        <a:ext cx="8374063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Triangular Arbitrage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Forward Market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4830143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Triangular Arbitrage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90000"/>
              </a:lnSpc>
            </a:pPr>
            <a:r>
              <a:rPr lang="en-US" dirty="0"/>
              <a:t>Arbitrage</a:t>
            </a:r>
          </a:p>
          <a:p>
            <a:pPr marL="858838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Guaranteed Profit</a:t>
            </a:r>
          </a:p>
          <a:p>
            <a:pPr marL="858838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No Cost (self-financing trading strategy)</a:t>
            </a:r>
          </a:p>
          <a:p>
            <a:pPr marL="858838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No </a:t>
            </a:r>
            <a:r>
              <a:rPr lang="en-US" dirty="0" smtClean="0"/>
              <a:t>Risk</a:t>
            </a:r>
          </a:p>
          <a:p>
            <a:pPr marL="858838" lvl="1" indent="-514350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  <a:p>
            <a:pPr marL="571500" indent="-571500"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dirty="0"/>
              <a:t>IBM $100 in New York and $102 in Chicago.</a:t>
            </a:r>
            <a:r>
              <a:rPr lang="en-US" dirty="0">
                <a:cs typeface="Arial" charset="0"/>
              </a:rPr>
              <a:t> ▪</a:t>
            </a:r>
            <a:endParaRPr lang="en-US" dirty="0"/>
          </a:p>
          <a:p>
            <a:pPr marL="839788" lvl="1" indent="-495300">
              <a:lnSpc>
                <a:spcPct val="90000"/>
              </a:lnSpc>
            </a:pPr>
            <a:r>
              <a:rPr lang="en-US" dirty="0"/>
              <a:t>How do you take advantage of the opportunity?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dirty="0"/>
              <a:t>What is the arbitrage profit? </a:t>
            </a:r>
            <a:endParaRPr lang="en-US" dirty="0" smtClean="0"/>
          </a:p>
          <a:p>
            <a:pPr marL="839788" lvl="1" indent="-495300">
              <a:lnSpc>
                <a:spcPct val="90000"/>
              </a:lnSpc>
            </a:pPr>
            <a:endParaRPr lang="en-US" dirty="0"/>
          </a:p>
          <a:p>
            <a:pPr marL="490538" indent="-495300">
              <a:lnSpc>
                <a:spcPct val="90000"/>
              </a:lnSpc>
            </a:pPr>
            <a:r>
              <a:rPr lang="en-US" dirty="0">
                <a:cs typeface="Arial" charset="0"/>
              </a:rPr>
              <a:t>Law of One </a:t>
            </a:r>
            <a:r>
              <a:rPr lang="en-US" dirty="0" smtClean="0">
                <a:cs typeface="Arial" charset="0"/>
              </a:rPr>
              <a:t>Price</a:t>
            </a:r>
            <a:endParaRPr lang="en-US" dirty="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Arbitrage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Pure Arbitrage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: No risk nothing and earn more than the riskless 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rate</a:t>
            </a:r>
          </a:p>
          <a:p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Near Arbitrage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: Assets are identical or almost, but there is no guarantee of 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profit</a:t>
            </a:r>
          </a:p>
          <a:p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Speculative Arbitrage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Investors take advantage of what they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see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as mispriced and similar (though not identical) assets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‘Arbitrage’ Types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19263"/>
            <a:ext cx="8686800" cy="4148137"/>
          </a:xfrm>
        </p:spPr>
        <p:txBody>
          <a:bodyPr>
            <a:normAutofit/>
          </a:bodyPr>
          <a:lstStyle/>
          <a:p>
            <a:pPr marL="571500" indent="-571500"/>
            <a:r>
              <a:rPr lang="en-US" sz="2400" dirty="0"/>
              <a:t>Convert money through three </a:t>
            </a:r>
            <a:r>
              <a:rPr lang="en-US" sz="2400" dirty="0" smtClean="0"/>
              <a:t>currencies</a:t>
            </a:r>
          </a:p>
          <a:p>
            <a:pPr marL="571500" indent="-571500"/>
            <a:endParaRPr lang="en-US" sz="2400" dirty="0"/>
          </a:p>
          <a:p>
            <a:pPr marL="839788" lvl="1" indent="-495300">
              <a:buFont typeface="Wingdings" pitchFamily="2" charset="2"/>
              <a:buNone/>
            </a:pPr>
            <a:r>
              <a:rPr lang="en-US" sz="1800" dirty="0"/>
              <a:t>				</a:t>
            </a:r>
            <a:r>
              <a:rPr lang="en-US" sz="2000" dirty="0"/>
              <a:t>    $ </a:t>
            </a:r>
            <a:r>
              <a:rPr lang="en-US" sz="2000" dirty="0">
                <a:cs typeface="Arial" charset="0"/>
              </a:rPr>
              <a:t>→ £→ </a:t>
            </a:r>
            <a:r>
              <a:rPr lang="en-US" sz="2000" dirty="0"/>
              <a:t>€ </a:t>
            </a:r>
            <a:r>
              <a:rPr lang="en-US" sz="2000" dirty="0">
                <a:cs typeface="Arial" charset="0"/>
              </a:rPr>
              <a:t>→ $</a:t>
            </a:r>
          </a:p>
          <a:p>
            <a:pPr marL="571500" indent="-571500"/>
            <a:endParaRPr lang="en-US" sz="2400" dirty="0" smtClean="0">
              <a:cs typeface="Arial" charset="0"/>
            </a:endParaRPr>
          </a:p>
          <a:p>
            <a:pPr marL="571500" indent="-571500"/>
            <a:r>
              <a:rPr lang="en-US" sz="2400" dirty="0" smtClean="0">
                <a:cs typeface="Arial" charset="0"/>
              </a:rPr>
              <a:t>Arbitrage </a:t>
            </a:r>
            <a:r>
              <a:rPr lang="en-US" sz="2400" dirty="0">
                <a:cs typeface="Arial" charset="0"/>
              </a:rPr>
              <a:t>opportunity if the ending dollar value does not equal the beginning dollar value</a:t>
            </a:r>
            <a:r>
              <a:rPr lang="en-US" sz="2800" dirty="0">
                <a:cs typeface="Arial" charset="0"/>
              </a:rPr>
              <a:t>.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Triangular Arbitrage</a:t>
            </a: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 flipV="1">
            <a:off x="3505200" y="4419600"/>
            <a:ext cx="609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4800600" y="4343400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 flipH="1">
            <a:off x="3733800" y="5791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3276600" y="5486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£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5334000" y="5486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€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962400" y="3886200"/>
            <a:ext cx="1066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$  </a:t>
            </a:r>
            <a:r>
              <a:rPr lang="en-US" sz="2400" dirty="0">
                <a:solidFill>
                  <a:srgbClr val="FF0000"/>
                </a:solidFill>
              </a:rPr>
              <a:t>≠</a:t>
            </a:r>
            <a:r>
              <a:rPr lang="en-US" sz="2400" dirty="0"/>
              <a:t>  $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US" dirty="0"/>
              <a:t>Case 1</a:t>
            </a:r>
          </a:p>
          <a:p>
            <a:pPr marL="344488" lvl="1" indent="0">
              <a:buNone/>
            </a:pPr>
            <a:r>
              <a:rPr lang="en-US" dirty="0"/>
              <a:t>$1 </a:t>
            </a:r>
            <a:r>
              <a:rPr lang="en-US" dirty="0">
                <a:cs typeface="Arial" charset="0"/>
              </a:rPr>
              <a:t>→ £</a:t>
            </a:r>
            <a:r>
              <a:rPr lang="en-US" dirty="0"/>
              <a:t>0.52 </a:t>
            </a:r>
            <a:r>
              <a:rPr lang="en-US" dirty="0">
                <a:cs typeface="Arial" charset="0"/>
              </a:rPr>
              <a:t>→ </a:t>
            </a:r>
            <a:r>
              <a:rPr lang="en-US" dirty="0"/>
              <a:t>€1.33 </a:t>
            </a:r>
            <a:r>
              <a:rPr lang="en-US" dirty="0">
                <a:cs typeface="Arial" charset="0"/>
              </a:rPr>
              <a:t>→ $1.10	</a:t>
            </a:r>
            <a:r>
              <a:rPr lang="en-US" b="1" dirty="0">
                <a:cs typeface="Arial" charset="0"/>
              </a:rPr>
              <a:t>GAIN $0.10</a:t>
            </a:r>
            <a:r>
              <a:rPr lang="en-US" dirty="0">
                <a:cs typeface="Arial" charset="0"/>
              </a:rPr>
              <a:t>	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Triangular Arbitrage: Example</a:t>
            </a: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4572000" y="3733800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 flipH="1">
            <a:off x="3505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2514600" y="48768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£0.52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5105400" y="4876800"/>
            <a:ext cx="1066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€1.33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3429000" y="3276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$1  </a:t>
            </a:r>
            <a:r>
              <a:rPr lang="en-US" sz="2400">
                <a:solidFill>
                  <a:srgbClr val="FF0000"/>
                </a:solidFill>
              </a:rPr>
              <a:t>≠</a:t>
            </a:r>
            <a:r>
              <a:rPr lang="en-US" sz="2400"/>
              <a:t> $1.10</a:t>
            </a:r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 flipV="1">
            <a:off x="3200400" y="3810000"/>
            <a:ext cx="609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58200" cy="4148137"/>
          </a:xfrm>
        </p:spPr>
        <p:txBody>
          <a:bodyPr>
            <a:normAutofit/>
          </a:bodyPr>
          <a:lstStyle/>
          <a:p>
            <a:pPr marL="571500" indent="-571500"/>
            <a:r>
              <a:rPr lang="en-US" sz="3200" dirty="0"/>
              <a:t>Case 2 (using different FX rates</a:t>
            </a:r>
            <a:r>
              <a:rPr lang="en-US" sz="3200" dirty="0" smtClean="0"/>
              <a:t>)</a:t>
            </a:r>
          </a:p>
          <a:p>
            <a:pPr marL="571500" indent="-571500"/>
            <a:endParaRPr lang="en-US" sz="3200" dirty="0"/>
          </a:p>
          <a:p>
            <a:pPr marL="344488" lvl="1" indent="0">
              <a:buNone/>
            </a:pPr>
            <a:r>
              <a:rPr lang="en-US" sz="2400" dirty="0"/>
              <a:t>$1 </a:t>
            </a:r>
            <a:r>
              <a:rPr lang="en-US" sz="2400" dirty="0">
                <a:cs typeface="Arial" charset="0"/>
              </a:rPr>
              <a:t>→ £</a:t>
            </a:r>
            <a:r>
              <a:rPr lang="en-US" sz="2400" dirty="0"/>
              <a:t>0.49 </a:t>
            </a:r>
            <a:r>
              <a:rPr lang="en-US" sz="2400" dirty="0">
                <a:cs typeface="Arial" charset="0"/>
              </a:rPr>
              <a:t>→ </a:t>
            </a:r>
            <a:r>
              <a:rPr lang="en-US" sz="2400" dirty="0"/>
              <a:t>€1.20 </a:t>
            </a:r>
            <a:r>
              <a:rPr lang="en-US" sz="2400" dirty="0">
                <a:cs typeface="Arial" charset="0"/>
              </a:rPr>
              <a:t>→ $0.90	LOSS 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($0.10)</a:t>
            </a:r>
            <a:r>
              <a:rPr lang="en-US" sz="2400" dirty="0">
                <a:cs typeface="Arial" charset="0"/>
              </a:rPr>
              <a:t> </a:t>
            </a:r>
          </a:p>
          <a:p>
            <a:pPr marL="839788" lvl="1" indent="-495300"/>
            <a:r>
              <a:rPr lang="en-US" sz="2400" dirty="0">
                <a:cs typeface="Arial" charset="0"/>
              </a:rPr>
              <a:t>If you get a loss of 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($0.10)</a:t>
            </a:r>
            <a:r>
              <a:rPr lang="en-US" sz="2400" dirty="0">
                <a:cs typeface="Arial" charset="0"/>
              </a:rPr>
              <a:t>, just go the opposite direction beginning with $0.90 and you will gain $0.10. ▪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Triangular Arbitrage: Example</a:t>
            </a: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>
            <a:off x="4876800" y="4571282"/>
            <a:ext cx="685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 flipH="1">
            <a:off x="3733800" y="5942882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2743200" y="5638082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£0.49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5334000" y="5638082"/>
            <a:ext cx="1066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€1.20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3429000" y="4037882"/>
            <a:ext cx="2286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$1.00 </a:t>
            </a:r>
            <a:r>
              <a:rPr lang="en-US" sz="2400" dirty="0">
                <a:solidFill>
                  <a:srgbClr val="FF0000"/>
                </a:solidFill>
              </a:rPr>
              <a:t>≠</a:t>
            </a:r>
            <a:r>
              <a:rPr lang="en-US" sz="2400" dirty="0"/>
              <a:t> $0.90 </a:t>
            </a:r>
          </a:p>
        </p:txBody>
      </p:sp>
      <p:sp>
        <p:nvSpPr>
          <p:cNvPr id="134153" name="Line 9"/>
          <p:cNvSpPr>
            <a:spLocks noChangeShapeType="1"/>
          </p:cNvSpPr>
          <p:nvPr/>
        </p:nvSpPr>
        <p:spPr bwMode="auto">
          <a:xfrm flipV="1">
            <a:off x="3429000" y="4571282"/>
            <a:ext cx="609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pic>
        <p:nvPicPr>
          <p:cNvPr id="13415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799882"/>
            <a:ext cx="895350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903</Words>
  <Application>Microsoft Office PowerPoint</Application>
  <PresentationFormat>On-screen Show (4:3)</PresentationFormat>
  <Paragraphs>218</Paragraphs>
  <Slides>28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Century Gothic</vt:lpstr>
      <vt:lpstr>Corbel</vt:lpstr>
      <vt:lpstr>Times New Roman</vt:lpstr>
      <vt:lpstr>Wingdings</vt:lpstr>
      <vt:lpstr>1_Contemporary blue</vt:lpstr>
      <vt:lpstr>Equation</vt:lpstr>
      <vt:lpstr>FIN 440: International Finance</vt:lpstr>
      <vt:lpstr>Learning Objectives</vt:lpstr>
      <vt:lpstr>Overview</vt:lpstr>
      <vt:lpstr>1. Triangular Arbitrage</vt:lpstr>
      <vt:lpstr>Arbitrage</vt:lpstr>
      <vt:lpstr>‘Arbitrage’ Types</vt:lpstr>
      <vt:lpstr>Triangular Arbitrage</vt:lpstr>
      <vt:lpstr>Triangular Arbitrage: Example</vt:lpstr>
      <vt:lpstr>Triangular Arbitrage: Example</vt:lpstr>
      <vt:lpstr>Finding Triangular Arbitrage</vt:lpstr>
      <vt:lpstr>2. The Forward Market</vt:lpstr>
      <vt:lpstr>The Forward Market</vt:lpstr>
      <vt:lpstr>Terminology</vt:lpstr>
      <vt:lpstr>Forward Rates (9/11/2008)</vt:lpstr>
      <vt:lpstr>Forward Rates (9/11/2008)</vt:lpstr>
      <vt:lpstr>Bid-Ask Spread (9/11/2008)</vt:lpstr>
      <vt:lpstr>Forward Rate Features</vt:lpstr>
      <vt:lpstr>Forward Rate Notation</vt:lpstr>
      <vt:lpstr>Premium versus Discount</vt:lpstr>
      <vt:lpstr>Example: Trading at a Discount</vt:lpstr>
      <vt:lpstr>Market Expectations</vt:lpstr>
      <vt:lpstr>Long versus Short Positions</vt:lpstr>
      <vt:lpstr>Speculation versus Hedging</vt:lpstr>
      <vt:lpstr>Forward Cross-Exchange Rates</vt:lpstr>
      <vt:lpstr>Swaps versus Forward Transactions</vt:lpstr>
      <vt:lpstr>Forward Premium/Discount</vt:lpstr>
      <vt:lpstr>Premium Formula</vt:lpstr>
      <vt:lpstr>Example: Premium Calculation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Schrenk, Lawrence</cp:lastModifiedBy>
  <cp:revision>65</cp:revision>
  <cp:lastPrinted>1601-01-01T00:00:00Z</cp:lastPrinted>
  <dcterms:created xsi:type="dcterms:W3CDTF">2008-08-13T15:55:47Z</dcterms:created>
  <dcterms:modified xsi:type="dcterms:W3CDTF">2017-01-11T19:49:55Z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