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4"/>
  </p:notesMasterIdLst>
  <p:sldIdLst>
    <p:sldId id="296" r:id="rId2"/>
    <p:sldId id="261" r:id="rId3"/>
    <p:sldId id="297" r:id="rId4"/>
    <p:sldId id="288" r:id="rId5"/>
    <p:sldId id="285" r:id="rId6"/>
    <p:sldId id="266" r:id="rId7"/>
    <p:sldId id="284" r:id="rId8"/>
    <p:sldId id="287" r:id="rId9"/>
    <p:sldId id="291" r:id="rId10"/>
    <p:sldId id="290" r:id="rId11"/>
    <p:sldId id="295" r:id="rId12"/>
    <p:sldId id="264" r:id="rId13"/>
    <p:sldId id="286" r:id="rId14"/>
    <p:sldId id="289" r:id="rId15"/>
    <p:sldId id="282" r:id="rId16"/>
    <p:sldId id="268" r:id="rId17"/>
    <p:sldId id="293" r:id="rId18"/>
    <p:sldId id="292" r:id="rId19"/>
    <p:sldId id="294" r:id="rId20"/>
    <p:sldId id="269" r:id="rId21"/>
    <p:sldId id="272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0" autoAdjust="0"/>
    <p:restoredTop sz="94660"/>
  </p:normalViewPr>
  <p:slideViewPr>
    <p:cSldViewPr>
      <p:cViewPr varScale="1">
        <p:scale>
          <a:sx n="116" d="100"/>
          <a:sy n="116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44E9D1-F153-40E8-BF47-7C4009447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0C853-FC81-4BF0-9207-DD655EF2F3AE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DCD00-99EA-4DEB-8BFC-78D851CB826B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4E11B-D1DB-4A20-8E45-C99808DF72AD}" type="slidenum">
              <a:rPr lang="en-US"/>
              <a:pPr/>
              <a:t>15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91CFB-500B-4495-9C5F-FCBDCC37CBA0}" type="slidenum">
              <a:rPr lang="en-US"/>
              <a:pPr/>
              <a:t>16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670D1-B471-4051-9D9A-91653E804788}" type="slidenum">
              <a:rPr lang="en-US"/>
              <a:pPr/>
              <a:t>18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670D1-B471-4051-9D9A-91653E804788}" type="slidenum">
              <a:rPr lang="en-US"/>
              <a:pPr/>
              <a:t>20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C6835-D89D-417D-BB1B-14E8B3D3400D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2B9AB-10F4-41F9-8225-0D50DF729681}" type="slidenum">
              <a:rPr lang="en-US"/>
              <a:pPr/>
              <a:t>22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D9706-D540-4295-B89C-06220B06AAC1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4E9D1-F153-40E8-BF47-7C40094476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259979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596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4136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506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9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801177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5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9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301763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22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10:06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9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6–Interest Rate Parity I 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784352016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1481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markets are efficient and in equilibrium…</a:t>
            </a:r>
          </a:p>
          <a:p>
            <a:pPr lvl="1"/>
            <a:r>
              <a:rPr lang="en-US" dirty="0"/>
              <a:t>There is no arbitrage.</a:t>
            </a:r>
          </a:p>
          <a:p>
            <a:endParaRPr lang="en-US" dirty="0"/>
          </a:p>
          <a:p>
            <a:r>
              <a:rPr lang="en-US" dirty="0"/>
              <a:t>This can either</a:t>
            </a:r>
          </a:p>
          <a:p>
            <a:pPr lvl="1"/>
            <a:r>
              <a:rPr lang="en-US" dirty="0"/>
              <a:t>Set a limit on prices, or</a:t>
            </a:r>
          </a:p>
          <a:p>
            <a:pPr lvl="1"/>
            <a:r>
              <a:rPr lang="en-US" dirty="0"/>
              <a:t>Determine prices exactly.</a:t>
            </a:r>
          </a:p>
          <a:p>
            <a:endParaRPr lang="en-US" dirty="0"/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Determining FX Rates</a:t>
            </a:r>
          </a:p>
          <a:p>
            <a:pPr lvl="1"/>
            <a:r>
              <a:rPr lang="en-US" dirty="0"/>
              <a:t>Pricing Derivative Securities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Non Arbitrage Pricing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need to distinguish:</a:t>
            </a:r>
          </a:p>
          <a:p>
            <a:pPr lvl="1"/>
            <a:r>
              <a:rPr lang="en-US" dirty="0"/>
              <a:t>Real (empirical or market) data, and</a:t>
            </a:r>
          </a:p>
          <a:p>
            <a:pPr lvl="1"/>
            <a:r>
              <a:rPr lang="en-US" dirty="0"/>
              <a:t>Values </a:t>
            </a:r>
            <a:r>
              <a:rPr lang="en-US" i="1" dirty="0"/>
              <a:t>predicted</a:t>
            </a:r>
            <a:r>
              <a:rPr lang="en-US" dirty="0"/>
              <a:t> by a theory</a:t>
            </a:r>
          </a:p>
          <a:p>
            <a:endParaRPr lang="en-US" dirty="0"/>
          </a:p>
          <a:p>
            <a:r>
              <a:rPr lang="en-US" dirty="0"/>
              <a:t>The simple no arbitrage example:</a:t>
            </a:r>
          </a:p>
          <a:p>
            <a:pPr lvl="1"/>
            <a:r>
              <a:rPr lang="en-US" dirty="0"/>
              <a:t>The actual price of asset C is $50.00</a:t>
            </a:r>
          </a:p>
          <a:p>
            <a:pPr lvl="1"/>
            <a:r>
              <a:rPr lang="en-US" dirty="0"/>
              <a:t>The predicted, no arbitrage value is $55.00</a:t>
            </a:r>
          </a:p>
          <a:p>
            <a:endParaRPr lang="en-US" dirty="0"/>
          </a:p>
          <a:p>
            <a:r>
              <a:rPr lang="en-US" dirty="0"/>
              <a:t>Subscripts will distinguish theoretical values:</a:t>
            </a:r>
          </a:p>
          <a:p>
            <a:pPr lvl="1"/>
            <a:r>
              <a:rPr lang="en-US" dirty="0"/>
              <a:t>P = $50.00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NA</a:t>
            </a:r>
            <a:r>
              <a:rPr lang="en-US" dirty="0"/>
              <a:t> = $55.00	(NA for no arbitrage)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Notation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Interest Rate Parity (IRP)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relationship between spot and forward rates?</a:t>
            </a:r>
          </a:p>
          <a:p>
            <a:endParaRPr lang="en-US" dirty="0"/>
          </a:p>
          <a:p>
            <a:r>
              <a:rPr lang="en-US" dirty="0"/>
              <a:t>Could…</a:t>
            </a:r>
          </a:p>
          <a:p>
            <a:pPr lvl="1"/>
            <a:r>
              <a:rPr lang="en-US" dirty="0"/>
              <a:t>S($/£) = 1.7700, and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6</a:t>
            </a:r>
            <a:r>
              <a:rPr lang="en-US" dirty="0"/>
              <a:t>($/£) = 1.7720</a:t>
            </a:r>
          </a:p>
          <a:p>
            <a:endParaRPr lang="en-US" dirty="0"/>
          </a:p>
          <a:p>
            <a:r>
              <a:rPr lang="en-US" dirty="0"/>
              <a:t>Would this allow arbitrage?</a:t>
            </a:r>
          </a:p>
          <a:p>
            <a:endParaRPr lang="en-US" dirty="0"/>
          </a:p>
          <a:p>
            <a:r>
              <a:rPr lang="en-US" dirty="0"/>
              <a:t>Depends!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Spot and Forward Rates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spot rate can exist with any forward rate, but…</a:t>
            </a:r>
          </a:p>
          <a:p>
            <a:endParaRPr lang="en-US" dirty="0"/>
          </a:p>
          <a:p>
            <a:r>
              <a:rPr lang="en-US" dirty="0"/>
              <a:t>There will be arbitrage if the risk free rates of interest are not correct.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FX Rates and Interest Rates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‘parity’ relationship holds if arbitrage is not possible.</a:t>
            </a:r>
          </a:p>
          <a:p>
            <a:endParaRPr lang="en-US" dirty="0"/>
          </a:p>
          <a:p>
            <a:r>
              <a:rPr lang="en-US" dirty="0"/>
              <a:t>Interest rate parity (IRP) is a relationship between</a:t>
            </a:r>
          </a:p>
          <a:p>
            <a:pPr lvl="1"/>
            <a:r>
              <a:rPr lang="en-US" dirty="0"/>
              <a:t>The domestic risk free rate</a:t>
            </a:r>
          </a:p>
          <a:p>
            <a:pPr lvl="1"/>
            <a:r>
              <a:rPr lang="en-US" dirty="0"/>
              <a:t>The foreign risk free rate</a:t>
            </a:r>
          </a:p>
          <a:p>
            <a:pPr lvl="1"/>
            <a:r>
              <a:rPr lang="en-US" dirty="0"/>
              <a:t>The spot rate</a:t>
            </a:r>
          </a:p>
          <a:p>
            <a:pPr lvl="1"/>
            <a:r>
              <a:rPr lang="en-US" dirty="0"/>
              <a:t>The forward rate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Interest Rate Parity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lnSpc>
                <a:spcPct val="120000"/>
              </a:lnSpc>
            </a:pPr>
            <a:r>
              <a:rPr lang="en-US" dirty="0"/>
              <a:t>Dollar Strategy...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/>
              <a:t>Make a risk free investment with dollars.</a:t>
            </a:r>
          </a:p>
          <a:p>
            <a:pPr marL="571500" indent="-571500">
              <a:lnSpc>
                <a:spcPct val="120000"/>
              </a:lnSpc>
            </a:pPr>
            <a:endParaRPr lang="en-US" dirty="0"/>
          </a:p>
          <a:p>
            <a:pPr marL="571500" indent="-571500">
              <a:lnSpc>
                <a:spcPct val="120000"/>
              </a:lnSpc>
            </a:pPr>
            <a:r>
              <a:rPr lang="en-US" dirty="0"/>
              <a:t>Non-Dollar Strategy simultaneously...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/>
              <a:t>Convert dollars into pounds.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/>
              <a:t>Make a risk free investment with the pounds.</a:t>
            </a:r>
          </a:p>
          <a:p>
            <a:pPr marL="839788" lvl="1" indent="-495300">
              <a:lnSpc>
                <a:spcPct val="120000"/>
              </a:lnSpc>
              <a:buFont typeface="Wingdings" pitchFamily="2" charset="2"/>
              <a:buAutoNum type="arabicPeriod"/>
            </a:pPr>
            <a:r>
              <a:rPr lang="en-US" dirty="0"/>
              <a:t>Sell the proceeds from (2) forward for dollars</a:t>
            </a:r>
          </a:p>
          <a:p>
            <a:pPr marL="571500" indent="-571500">
              <a:lnSpc>
                <a:spcPct val="120000"/>
              </a:lnSpc>
            </a:pPr>
            <a:endParaRPr lang="en-US" dirty="0"/>
          </a:p>
          <a:p>
            <a:pPr marL="571500" indent="-571500">
              <a:lnSpc>
                <a:spcPct val="120000"/>
              </a:lnSpc>
            </a:pPr>
            <a:r>
              <a:rPr lang="en-US" dirty="0"/>
              <a:t>Same investment In both strategies, you...</a:t>
            </a:r>
          </a:p>
          <a:p>
            <a:pPr marL="839788" lvl="1" indent="-495300">
              <a:lnSpc>
                <a:spcPct val="120000"/>
              </a:lnSpc>
            </a:pPr>
            <a:r>
              <a:rPr lang="en-US" dirty="0"/>
              <a:t>Begin with dollars</a:t>
            </a:r>
          </a:p>
          <a:p>
            <a:pPr marL="839788" lvl="1" indent="-495300">
              <a:lnSpc>
                <a:spcPct val="120000"/>
              </a:lnSpc>
            </a:pPr>
            <a:r>
              <a:rPr lang="en-US" dirty="0"/>
              <a:t>Make only risk free investments</a:t>
            </a:r>
          </a:p>
          <a:p>
            <a:pPr marL="839788" lvl="1" indent="-495300">
              <a:lnSpc>
                <a:spcPct val="120000"/>
              </a:lnSpc>
            </a:pPr>
            <a:r>
              <a:rPr lang="en-US" dirty="0"/>
              <a:t>End with dollars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77200" cy="12954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Two Strategies/</a:t>
            </a:r>
            <a:br>
              <a:rPr lang="en-US" sz="4000" dirty="0"/>
            </a:br>
            <a:r>
              <a:rPr lang="en-US" sz="4000" dirty="0"/>
              <a:t>Same Investment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S(£/$) = 0.6000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</a:t>
            </a:r>
            <a:r>
              <a:rPr lang="en-US" baseline="-25000" dirty="0"/>
              <a:t>12</a:t>
            </a:r>
            <a:r>
              <a:rPr lang="en-US" dirty="0"/>
              <a:t>(£/$) = 0.5800 (→ F</a:t>
            </a:r>
            <a:r>
              <a:rPr lang="en-US" baseline="-25000" dirty="0"/>
              <a:t>12</a:t>
            </a:r>
            <a:r>
              <a:rPr lang="en-US" dirty="0"/>
              <a:t>($/£) = 1.7241)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</a:t>
            </a:r>
            <a:r>
              <a:rPr lang="en-US" baseline="-25000" dirty="0"/>
              <a:t>£</a:t>
            </a:r>
            <a:r>
              <a:rPr lang="en-US" dirty="0"/>
              <a:t> = 9%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</a:t>
            </a:r>
            <a:r>
              <a:rPr lang="en-US" baseline="-25000" dirty="0"/>
              <a:t>$</a:t>
            </a:r>
            <a:r>
              <a:rPr lang="en-US" dirty="0"/>
              <a:t> = 10%</a:t>
            </a:r>
          </a:p>
          <a:p>
            <a:pPr lvl="2"/>
            <a:r>
              <a:rPr lang="en-US" dirty="0" err="1"/>
              <a:t>i</a:t>
            </a:r>
            <a:r>
              <a:rPr lang="en-US" dirty="0"/>
              <a:t> = annual, risk free rate of interest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Example 1: </a:t>
            </a:r>
            <a:br>
              <a:rPr lang="en-US" sz="4000" dirty="0"/>
            </a:br>
            <a:r>
              <a:rPr lang="en-US" sz="4000" dirty="0"/>
              <a:t>An Arbitrage Opportunity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Example 1: </a:t>
            </a:r>
            <a:br>
              <a:rPr lang="en-US" sz="4000" dirty="0"/>
            </a:br>
            <a:r>
              <a:rPr lang="en-US" sz="4000" dirty="0"/>
              <a:t>An Arbitrage Opportunity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324600" y="54102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£0.6000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$1.10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7526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$1.00 ▪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248400" y="24384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£0.6540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7338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$1.13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295400" y="1828800"/>
            <a:ext cx="54102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Dollar Strategy 1                     Non-Dollar Strategy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7338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$1.00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1295400" y="2286000"/>
            <a:ext cx="19812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3276600" y="2286000"/>
            <a:ext cx="41910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22098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V="1">
            <a:off x="67056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V="1">
            <a:off x="4495800" y="563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 flipV="1">
            <a:off x="4495800" y="2667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 rot="16200000">
            <a:off x="1288257" y="38933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$</a:t>
            </a:r>
            <a:r>
              <a:rPr lang="en-US"/>
              <a:t> = 10%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 rot="5400000">
            <a:off x="6469857" y="39695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>
                <a:cs typeface="Arial" charset="0"/>
              </a:rPr>
              <a:t>£</a:t>
            </a:r>
            <a:r>
              <a:rPr lang="en-US"/>
              <a:t> = 9%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419600" y="51816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S(£/$</a:t>
            </a:r>
            <a:r>
              <a:rPr lang="en-US">
                <a:cs typeface="Arial" charset="0"/>
              </a:rPr>
              <a:t>) = 0.6000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4419600" y="2819400"/>
            <a:ext cx="19812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12</a:t>
            </a:r>
            <a:r>
              <a:rPr lang="en-US" dirty="0"/>
              <a:t>($/£</a:t>
            </a:r>
            <a:r>
              <a:rPr lang="en-US" dirty="0">
                <a:cs typeface="Arial" charset="0"/>
              </a:rPr>
              <a:t>) = 1.7241</a:t>
            </a:r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1219200" y="1905000"/>
            <a:ext cx="3733800" cy="1447800"/>
          </a:xfrm>
          <a:prstGeom prst="ellips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895600" y="2057400"/>
            <a:ext cx="1143000" cy="12009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solidFill>
                  <a:srgbClr val="FF0000"/>
                </a:solidFill>
              </a:rPr>
              <a:t>≠</a:t>
            </a:r>
            <a:r>
              <a:rPr lang="en-US" dirty="0"/>
              <a:t>▪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  <p:bldP spid="95239" grpId="0"/>
      <p:bldP spid="95240" grpId="0"/>
      <p:bldP spid="95245" grpId="0" animBg="1"/>
      <p:bldP spid="95246" grpId="0" animBg="1"/>
      <p:bldP spid="95247" grpId="0" animBg="1"/>
      <p:bldP spid="95248" grpId="0" animBg="1"/>
      <p:bldP spid="95249" grpId="0"/>
      <p:bldP spid="95250" grpId="0"/>
      <p:bldP spid="95251" grpId="0"/>
      <p:bldP spid="95252" grpId="0"/>
      <p:bldP spid="95253" grpId="0" animBg="1"/>
      <p:bldP spid="952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S(£/$) = 0.6000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</a:t>
            </a:r>
            <a:r>
              <a:rPr lang="en-US" baseline="-25000" dirty="0"/>
              <a:t>12</a:t>
            </a:r>
            <a:r>
              <a:rPr lang="en-US" dirty="0"/>
              <a:t>(£/$) = </a:t>
            </a:r>
            <a:r>
              <a:rPr lang="en-US" b="1" dirty="0"/>
              <a:t>0.5945</a:t>
            </a:r>
            <a:r>
              <a:rPr lang="en-US" dirty="0"/>
              <a:t> (→ F</a:t>
            </a:r>
            <a:r>
              <a:rPr lang="en-US" baseline="-25000" dirty="0"/>
              <a:t>12</a:t>
            </a:r>
            <a:r>
              <a:rPr lang="en-US" dirty="0"/>
              <a:t>($/£) = 1.6821)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</a:t>
            </a:r>
            <a:r>
              <a:rPr lang="en-US" baseline="-25000" dirty="0"/>
              <a:t>£</a:t>
            </a:r>
            <a:r>
              <a:rPr lang="en-US" dirty="0"/>
              <a:t> = 9%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i</a:t>
            </a:r>
            <a:r>
              <a:rPr lang="en-US" baseline="-25000" dirty="0"/>
              <a:t>$</a:t>
            </a:r>
            <a:r>
              <a:rPr lang="en-US" dirty="0"/>
              <a:t> = 10%</a:t>
            </a:r>
          </a:p>
          <a:p>
            <a:pPr lvl="2"/>
            <a:r>
              <a:rPr lang="en-US" dirty="0" err="1"/>
              <a:t>i</a:t>
            </a:r>
            <a:r>
              <a:rPr lang="en-US" dirty="0"/>
              <a:t> = annual, risk free rate of interest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No Arbitrage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Define arbitrage.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interest rate parity.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Describe and calculate covered interest arbitrage.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No Arbitrage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6324600" y="54102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£0.6000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7526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$1.10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7526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$1.00 ▪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248400" y="24384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£0.6540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733800" y="2438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$1.10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295400" y="1828800"/>
            <a:ext cx="495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Strategy 1                             Strategy 2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733800" y="54102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$1.00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1295400" y="2286000"/>
            <a:ext cx="19812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3276600" y="2286000"/>
            <a:ext cx="4191000" cy="38100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22098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V="1">
            <a:off x="6705600" y="28194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 flipV="1">
            <a:off x="4495800" y="563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 flipV="1">
            <a:off x="4495800" y="2667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 rot="16200000">
            <a:off x="1288257" y="38933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/>
              <a:t>$</a:t>
            </a:r>
            <a:r>
              <a:rPr lang="en-US"/>
              <a:t> = 10%</a:t>
            </a: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 rot="5400000">
            <a:off x="6469857" y="3969543"/>
            <a:ext cx="1143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  <a:r>
              <a:rPr lang="en-US" baseline="-25000">
                <a:cs typeface="Arial" charset="0"/>
              </a:rPr>
              <a:t>£</a:t>
            </a:r>
            <a:r>
              <a:rPr lang="en-US"/>
              <a:t> = 9%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4419600" y="51816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S(£/$</a:t>
            </a:r>
            <a:r>
              <a:rPr lang="en-US">
                <a:cs typeface="Arial" charset="0"/>
              </a:rPr>
              <a:t>) = 0.6000</a:t>
            </a: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4419600" y="2819400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</a:t>
            </a:r>
            <a:r>
              <a:rPr lang="en-US" baseline="-25000" dirty="0"/>
              <a:t>12 </a:t>
            </a:r>
            <a:r>
              <a:rPr lang="en-US" dirty="0"/>
              <a:t>($/£</a:t>
            </a:r>
            <a:r>
              <a:rPr lang="en-US" dirty="0">
                <a:cs typeface="Arial" charset="0"/>
              </a:rPr>
              <a:t>) = 1.6821</a:t>
            </a:r>
          </a:p>
        </p:txBody>
      </p:sp>
      <p:sp>
        <p:nvSpPr>
          <p:cNvPr id="95253" name="Oval 21"/>
          <p:cNvSpPr>
            <a:spLocks noChangeArrowheads="1"/>
          </p:cNvSpPr>
          <p:nvPr/>
        </p:nvSpPr>
        <p:spPr bwMode="auto">
          <a:xfrm>
            <a:off x="1219200" y="1905000"/>
            <a:ext cx="3733800" cy="1447800"/>
          </a:xfrm>
          <a:prstGeom prst="ellipse">
            <a:avLst/>
          </a:prstGeom>
          <a:noFill/>
          <a:ln w="349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895600" y="2057400"/>
            <a:ext cx="1143000" cy="1189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>
                <a:solidFill>
                  <a:srgbClr val="FF0000"/>
                </a:solidFill>
              </a:rPr>
              <a:t>=</a:t>
            </a:r>
            <a:r>
              <a:rPr lang="en-US"/>
              <a:t>▪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5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  <p:bldP spid="95239" grpId="0"/>
      <p:bldP spid="95240" grpId="0"/>
      <p:bldP spid="95245" grpId="0" animBg="1"/>
      <p:bldP spid="95246" grpId="0" animBg="1"/>
      <p:bldP spid="95247" grpId="0" animBg="1"/>
      <p:bldP spid="95248" grpId="0" animBg="1"/>
      <p:bldP spid="95249" grpId="0"/>
      <p:bldP spid="95250" grpId="0"/>
      <p:bldP spid="95251" grpId="0"/>
      <p:bldP spid="95252" grpId="0"/>
      <p:bldP spid="95253" grpId="0" animBg="1"/>
      <p:bldP spid="952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Interest Rate Parity (IRP)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24800" cy="445293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If both strategies yield the same amount, then there is no arbitrage.</a:t>
            </a:r>
          </a:p>
          <a:p>
            <a:pPr lvl="1"/>
            <a:r>
              <a:rPr lang="en-US" sz="2400" dirty="0"/>
              <a:t>Note: buying/selling forward required to eliminate FX risk!</a:t>
            </a:r>
          </a:p>
          <a:p>
            <a:pPr lvl="1"/>
            <a:endParaRPr lang="en-US" sz="2400" dirty="0"/>
          </a:p>
          <a:p>
            <a:r>
              <a:rPr lang="en-US" sz="2400" dirty="0"/>
              <a:t>For this to occur, the following relationship must hold: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is the interest rate parity (IRP) requirement. </a:t>
            </a:r>
          </a:p>
          <a:p>
            <a:pPr lvl="1"/>
            <a:r>
              <a:rPr lang="en-US" sz="2000" dirty="0"/>
              <a:t>F</a:t>
            </a:r>
            <a:r>
              <a:rPr lang="en-US" sz="2000" baseline="-25000" dirty="0"/>
              <a:t>IRP </a:t>
            </a:r>
            <a:r>
              <a:rPr lang="en-US" sz="2000" dirty="0"/>
              <a:t>is</a:t>
            </a:r>
            <a:r>
              <a:rPr lang="en-US" sz="1800" dirty="0"/>
              <a:t> the forward rate predicted by IRP.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10342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54990353"/>
              </p:ext>
            </p:extLst>
          </p:nvPr>
        </p:nvGraphicFramePr>
        <p:xfrm>
          <a:off x="1685925" y="3765978"/>
          <a:ext cx="42354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4" imgW="1714320" imgH="482400" progId="Equation.DSMT4">
                  <p:embed/>
                </p:oleObj>
              </mc:Choice>
              <mc:Fallback>
                <p:oleObj name="Equation" r:id="rId4" imgW="1714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3765978"/>
                        <a:ext cx="4235450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209800" y="4546234"/>
            <a:ext cx="5105400" cy="823913"/>
            <a:chOff x="2743200" y="4267200"/>
            <a:chExt cx="5105400" cy="823913"/>
          </a:xfrm>
        </p:grpSpPr>
        <p:sp>
          <p:nvSpPr>
            <p:cNvPr id="103430" name="Text Box 6"/>
            <p:cNvSpPr txBox="1">
              <a:spLocks noChangeArrowheads="1"/>
            </p:cNvSpPr>
            <p:nvPr/>
          </p:nvSpPr>
          <p:spPr bwMode="auto">
            <a:xfrm>
              <a:off x="4953000" y="4724400"/>
              <a:ext cx="289560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Both in American Terms</a:t>
              </a:r>
              <a:endParaRPr lang="en-US" dirty="0"/>
            </a:p>
          </p:txBody>
        </p:sp>
        <p:sp>
          <p:nvSpPr>
            <p:cNvPr id="103431" name="Freeform 7"/>
            <p:cNvSpPr>
              <a:spLocks/>
            </p:cNvSpPr>
            <p:nvPr/>
          </p:nvSpPr>
          <p:spPr bwMode="auto">
            <a:xfrm>
              <a:off x="4483100" y="4267200"/>
              <a:ext cx="546100" cy="685800"/>
            </a:xfrm>
            <a:custGeom>
              <a:avLst/>
              <a:gdLst/>
              <a:ahLst/>
              <a:cxnLst>
                <a:cxn ang="0">
                  <a:pos x="344" y="480"/>
                </a:cxn>
                <a:cxn ang="0">
                  <a:pos x="56" y="336"/>
                </a:cxn>
                <a:cxn ang="0">
                  <a:pos x="8" y="0"/>
                </a:cxn>
              </a:cxnLst>
              <a:rect l="0" t="0" r="r" b="b"/>
              <a:pathLst>
                <a:path w="344" h="480">
                  <a:moveTo>
                    <a:pt x="344" y="480"/>
                  </a:moveTo>
                  <a:cubicBezTo>
                    <a:pt x="228" y="448"/>
                    <a:pt x="112" y="416"/>
                    <a:pt x="56" y="336"/>
                  </a:cubicBezTo>
                  <a:cubicBezTo>
                    <a:pt x="0" y="256"/>
                    <a:pt x="4" y="128"/>
                    <a:pt x="8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3432" name="Freeform 8"/>
            <p:cNvSpPr>
              <a:spLocks/>
            </p:cNvSpPr>
            <p:nvPr/>
          </p:nvSpPr>
          <p:spPr bwMode="auto">
            <a:xfrm>
              <a:off x="2743200" y="4267200"/>
              <a:ext cx="2209800" cy="723900"/>
            </a:xfrm>
            <a:custGeom>
              <a:avLst/>
              <a:gdLst/>
              <a:ahLst/>
              <a:cxnLst>
                <a:cxn ang="0">
                  <a:pos x="1440" y="432"/>
                </a:cxn>
                <a:cxn ang="0">
                  <a:pos x="240" y="384"/>
                </a:cxn>
                <a:cxn ang="0">
                  <a:pos x="0" y="0"/>
                </a:cxn>
              </a:cxnLst>
              <a:rect l="0" t="0" r="r" b="b"/>
              <a:pathLst>
                <a:path w="1440" h="456">
                  <a:moveTo>
                    <a:pt x="1440" y="432"/>
                  </a:moveTo>
                  <a:cubicBezTo>
                    <a:pt x="960" y="444"/>
                    <a:pt x="480" y="456"/>
                    <a:pt x="240" y="384"/>
                  </a:cubicBezTo>
                  <a:cubicBezTo>
                    <a:pt x="0" y="312"/>
                    <a:pt x="0" y="15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3767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for our second example, the interest rate parity condition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Holds because the actual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sz="2400" dirty="0"/>
              <a:t>Note: Small rounding error 1.6820 ≠ 1.6821</a:t>
            </a:r>
            <a:endParaRPr lang="en-US" b="1" dirty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Example 2 (cont’d)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1219200" y="2514600"/>
          <a:ext cx="7164388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6" name="Equation" r:id="rId4" imgW="2857320" imgH="482400" progId="Equation.DSMT4">
                  <p:embed/>
                </p:oleObj>
              </mc:Choice>
              <mc:Fallback>
                <p:oleObj name="Equation" r:id="rId4" imgW="28573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7164388" cy="121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281113" y="4191000"/>
          <a:ext cx="5513387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7" name="Equation" r:id="rId6" imgW="2234880" imgH="431640" progId="Equation.DSMT4">
                  <p:embed/>
                </p:oleObj>
              </mc:Choice>
              <mc:Fallback>
                <p:oleObj name="Equation" r:id="rId6" imgW="22348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191000"/>
                        <a:ext cx="5513387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Arbitrage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Interest Rate Parity (IRP)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6335739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Arbitrage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practice of taking advantage of the price differential between two markets by buying and selling assets.</a:t>
            </a:r>
          </a:p>
          <a:p>
            <a:endParaRPr lang="en-US" dirty="0"/>
          </a:p>
          <a:p>
            <a:r>
              <a:rPr lang="en-US" dirty="0"/>
              <a:t>Three Requirements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Positive Profit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No Risk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No Investment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400" dirty="0"/>
              <a:t>Note: (3) implies (2).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Arbitrage Definition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Law of One Price</a:t>
            </a:r>
          </a:p>
          <a:p>
            <a:endParaRPr lang="en-US" dirty="0"/>
          </a:p>
          <a:p>
            <a:r>
              <a:rPr lang="en-US" dirty="0"/>
              <a:t>Other Considerations</a:t>
            </a:r>
          </a:p>
          <a:p>
            <a:pPr lvl="1"/>
            <a:r>
              <a:rPr lang="en-US" dirty="0"/>
              <a:t>Simultaneous Positions</a:t>
            </a:r>
          </a:p>
          <a:p>
            <a:pPr lvl="1"/>
            <a:r>
              <a:rPr lang="en-US" dirty="0"/>
              <a:t>Long and Short Positions</a:t>
            </a:r>
          </a:p>
          <a:p>
            <a:endParaRPr lang="en-US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Arbitrage Characteristics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Investment Strategy</a:t>
            </a:r>
          </a:p>
          <a:p>
            <a:endParaRPr lang="en-US" dirty="0"/>
          </a:p>
          <a:p>
            <a:r>
              <a:rPr lang="en-US" dirty="0"/>
              <a:t>Short Positions</a:t>
            </a:r>
          </a:p>
          <a:p>
            <a:pPr lvl="1"/>
            <a:r>
              <a:rPr lang="en-US" dirty="0"/>
              <a:t>Short Selling</a:t>
            </a:r>
          </a:p>
          <a:p>
            <a:pPr lvl="1"/>
            <a:r>
              <a:rPr lang="en-US" dirty="0"/>
              <a:t>Borrowing</a:t>
            </a:r>
          </a:p>
          <a:p>
            <a:endParaRPr lang="en-US" dirty="0"/>
          </a:p>
          <a:p>
            <a:r>
              <a:rPr lang="en-US" dirty="0"/>
              <a:t>How to Capture Arbitrage</a:t>
            </a:r>
          </a:p>
          <a:p>
            <a:pPr lvl="1"/>
            <a:r>
              <a:rPr lang="en-US" dirty="0"/>
              <a:t>Long in Higher Priced Portfolio (lend)</a:t>
            </a:r>
          </a:p>
          <a:p>
            <a:pPr lvl="1"/>
            <a:r>
              <a:rPr lang="en-US" dirty="0"/>
              <a:t>Short in Lower Priced Portfolio (borrow)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72390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Self-Financing Strategies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 Simple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3429"/>
              </p:ext>
            </p:extLst>
          </p:nvPr>
        </p:nvGraphicFramePr>
        <p:xfrm>
          <a:off x="838200" y="2057401"/>
          <a:ext cx="6934200" cy="3562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12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Asset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Cash Flow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Cash Flow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</a:rPr>
                        <a:t>Cash Flow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70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$45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0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-$10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$10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0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 panose="020B0502020202020204" pitchFamily="34" charset="0"/>
                        </a:rPr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entury Gothic" panose="020B0502020202020204" pitchFamily="34" charset="0"/>
                        </a:rPr>
                        <a:t>$50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happens when investors take advantage of arbitrage?</a:t>
            </a:r>
            <a:r>
              <a:rPr lang="en-US" dirty="0">
                <a:cs typeface="Arial" charset="0"/>
              </a:rPr>
              <a:t> ▪</a:t>
            </a:r>
            <a:endParaRPr lang="en-US" dirty="0"/>
          </a:p>
          <a:p>
            <a:r>
              <a:rPr lang="en-US" dirty="0"/>
              <a:t>What should happen to the prices in the example?</a:t>
            </a:r>
          </a:p>
          <a:p>
            <a:pPr lvl="1"/>
            <a:r>
              <a:rPr lang="en-US" dirty="0"/>
              <a:t>Of Asset A and B?</a:t>
            </a:r>
          </a:p>
          <a:p>
            <a:pPr lvl="1"/>
            <a:r>
              <a:rPr lang="en-US" dirty="0"/>
              <a:t>Of Asset C?</a:t>
            </a:r>
          </a:p>
          <a:p>
            <a:pPr lvl="1"/>
            <a:endParaRPr lang="en-US" dirty="0"/>
          </a:p>
          <a:p>
            <a:r>
              <a:rPr lang="en-US" dirty="0"/>
              <a:t>Arbitrage is ‘Self-Eliminating’–Equilibrium is restored.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Arbitrage versus Equilibrium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734</Words>
  <Application>Microsoft Office PowerPoint</Application>
  <PresentationFormat>On-screen Show (4:3)</PresentationFormat>
  <Paragraphs>215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1_Contemporary blue</vt:lpstr>
      <vt:lpstr>Equation</vt:lpstr>
      <vt:lpstr>FIN 440: International Finance</vt:lpstr>
      <vt:lpstr>Learning Objectives</vt:lpstr>
      <vt:lpstr>Overview</vt:lpstr>
      <vt:lpstr>1. Arbitrage</vt:lpstr>
      <vt:lpstr>Arbitrage Definition</vt:lpstr>
      <vt:lpstr>Arbitrage Characteristics</vt:lpstr>
      <vt:lpstr>Self-Financing Strategies</vt:lpstr>
      <vt:lpstr>A Simple Example</vt:lpstr>
      <vt:lpstr>Arbitrage versus Equilibrium</vt:lpstr>
      <vt:lpstr>Non Arbitrage Pricing</vt:lpstr>
      <vt:lpstr>Notation</vt:lpstr>
      <vt:lpstr>2. Interest Rate Parity (IRP)</vt:lpstr>
      <vt:lpstr>Spot and Forward Rates</vt:lpstr>
      <vt:lpstr>FX Rates and Interest Rates</vt:lpstr>
      <vt:lpstr>Interest Rate Parity</vt:lpstr>
      <vt:lpstr>Two Strategies/ Same Investment</vt:lpstr>
      <vt:lpstr>Example 1:  An Arbitrage Opportunity</vt:lpstr>
      <vt:lpstr>Example 1:  An Arbitrage Opportunity</vt:lpstr>
      <vt:lpstr>Example 2:  No Arbitrage</vt:lpstr>
      <vt:lpstr>Example 2:  No Arbitrage</vt:lpstr>
      <vt:lpstr>Interest Rate Parity (IRP)</vt:lpstr>
      <vt:lpstr>Example 2 (cont’d)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Lawrence Schrenk</cp:lastModifiedBy>
  <cp:revision>68</cp:revision>
  <cp:lastPrinted>1601-01-01T00:00:00Z</cp:lastPrinted>
  <dcterms:created xsi:type="dcterms:W3CDTF">2008-08-13T15:55:47Z</dcterms:created>
  <dcterms:modified xsi:type="dcterms:W3CDTF">2016-11-28T04:17:32Z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