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21"/>
  </p:notesMasterIdLst>
  <p:sldIdLst>
    <p:sldId id="300" r:id="rId2"/>
    <p:sldId id="261" r:id="rId3"/>
    <p:sldId id="301" r:id="rId4"/>
    <p:sldId id="302" r:id="rId5"/>
    <p:sldId id="272" r:id="rId6"/>
    <p:sldId id="296" r:id="rId7"/>
    <p:sldId id="297" r:id="rId8"/>
    <p:sldId id="274" r:id="rId9"/>
    <p:sldId id="295" r:id="rId10"/>
    <p:sldId id="298" r:id="rId11"/>
    <p:sldId id="273" r:id="rId12"/>
    <p:sldId id="275" r:id="rId13"/>
    <p:sldId id="276" r:id="rId14"/>
    <p:sldId id="277" r:id="rId15"/>
    <p:sldId id="278" r:id="rId16"/>
    <p:sldId id="299" r:id="rId17"/>
    <p:sldId id="279" r:id="rId18"/>
    <p:sldId id="280" r:id="rId19"/>
    <p:sldId id="28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40" autoAdjust="0"/>
    <p:restoredTop sz="94660"/>
  </p:normalViewPr>
  <p:slideViewPr>
    <p:cSldViewPr>
      <p:cViewPr>
        <p:scale>
          <a:sx n="100" d="100"/>
          <a:sy n="100" d="100"/>
        </p:scale>
        <p:origin x="1416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44E9D1-F153-40E8-BF47-7C40094476D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0C853-FC81-4BF0-9207-DD655EF2F3AE}" type="slidenum">
              <a:rPr lang="en-US"/>
              <a:pPr/>
              <a:t>2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98BC7F-2F2D-45D7-8AB1-BB1AF7045C7E}" type="slidenum">
              <a:rPr lang="en-US"/>
              <a:pPr/>
              <a:t>12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66BEF2-9ECE-4DA1-B64F-46BE5F98B3F8}" type="slidenum">
              <a:rPr lang="en-US"/>
              <a:pPr/>
              <a:t>13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805359-0DCE-40BD-BF55-954674BBB50E}" type="slidenum">
              <a:rPr lang="en-US"/>
              <a:pPr/>
              <a:t>14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078EC-67C5-46B0-B83D-F44550C06BB9}" type="slidenum">
              <a:rPr lang="en-US"/>
              <a:pPr/>
              <a:t>15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4E9D1-F153-40E8-BF47-7C40094476D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028B80-AE58-46BC-B6D3-D1CC211FE3B0}" type="slidenum">
              <a:rPr lang="en-US"/>
              <a:pPr/>
              <a:t>17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252968-8A49-4DBA-B31D-FA122736DC00}" type="slidenum">
              <a:rPr lang="en-US"/>
              <a:pPr/>
              <a:t>18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CA186F-8802-4763-997B-9A4490EFA421}" type="slidenum">
              <a:rPr lang="en-US"/>
              <a:pPr/>
              <a:t>19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028B80-AE58-46BC-B6D3-D1CC211FE3B0}" type="slidenum">
              <a:rPr lang="en-US"/>
              <a:pPr/>
              <a:t>4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58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BC6835-D89D-417D-BB1B-14E8B3D3400D}" type="slidenum">
              <a:rPr lang="en-US"/>
              <a:pPr/>
              <a:t>5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BC6835-D89D-417D-BB1B-14E8B3D3400D}" type="slidenum">
              <a:rPr lang="en-US"/>
              <a:pPr/>
              <a:t>6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BC6835-D89D-417D-BB1B-14E8B3D3400D}" type="slidenum">
              <a:rPr lang="en-US"/>
              <a:pPr/>
              <a:t>7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4D8497-0F8B-4FE9-AA83-E8083F823664}" type="slidenum">
              <a:rPr lang="en-US"/>
              <a:pPr/>
              <a:t>8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4E9D1-F153-40E8-BF47-7C40094476D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5670D1-B471-4051-9D9A-91653E804788}" type="slidenum">
              <a:rPr lang="en-US"/>
              <a:pPr/>
              <a:t>10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94570E-C206-4071-8748-EC449BB342CC}" type="slidenum">
              <a:rPr lang="en-US"/>
              <a:pPr/>
              <a:t>11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70232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735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40952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19153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1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4198525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1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80772C-0D10-422D-A1B7-C5CFD693CF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92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14813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CD19C50-B0FB-48EC-9F4D-EA1A5326E3EE}" type="slidenum">
              <a:rPr lang="en-US" altLang="en-US"/>
              <a:pPr/>
              <a:t>‹#›</a:t>
            </a:fld>
            <a:r>
              <a:rPr lang="en-US" altLang="en-US"/>
              <a:t> (of 22)</a:t>
            </a:r>
          </a:p>
        </p:txBody>
      </p:sp>
    </p:spTree>
    <p:extLst>
      <p:ext uri="{BB962C8B-B14F-4D97-AF65-F5344CB8AC3E}">
        <p14:creationId xmlns:p14="http://schemas.microsoft.com/office/powerpoint/2010/main" val="262542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1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000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Century Gothic" pitchFamily="34" charset="0"/>
              </a:rPr>
              <a:pPr algn="r"/>
              <a:t>‹#›</a:t>
            </a:fld>
            <a:r>
              <a:rPr lang="en-US" dirty="0">
                <a:latin typeface="Century Gothic" pitchFamily="34" charset="0"/>
              </a:rPr>
              <a:t> of 19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4800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Century Gothic" pitchFamily="34" charset="0"/>
              </a:rPr>
              <a:pPr/>
              <a:t>10:17 PM</a:t>
            </a:fld>
            <a:endParaRPr lang="en-US" dirty="0">
              <a:latin typeface="Century Gothic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21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Century Gothic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Century Gothic" panose="020B0502020202020204" pitchFamily="34" charset="0"/>
        </a:defRPr>
      </a:lvl1pPr>
      <a:lvl2pPr marL="742950" indent="-285750" eaLnBrk="1" hangingPunct="1">
        <a:buChar char="–"/>
        <a:defRPr sz="2800">
          <a:latin typeface="Century Gothic" panose="020B0502020202020204" pitchFamily="34" charset="0"/>
        </a:defRPr>
      </a:lvl2pPr>
      <a:lvl3pPr marL="1143000" indent="-228600" eaLnBrk="1" hangingPunct="1">
        <a:buChar char="•"/>
        <a:defRPr sz="2400">
          <a:latin typeface="Century Gothic" panose="020B0502020202020204" pitchFamily="34" charset="0"/>
        </a:defRPr>
      </a:lvl3pPr>
      <a:lvl4pPr marL="1600200" indent="-228600" eaLnBrk="1" hangingPunct="1">
        <a:buChar char="–"/>
        <a:defRPr sz="2000">
          <a:latin typeface="Century Gothic" panose="020B0502020202020204" pitchFamily="34" charset="0"/>
        </a:defRPr>
      </a:lvl4pPr>
      <a:lvl5pPr marL="2057400" indent="-228600" eaLnBrk="1" hangingPunct="1">
        <a:buChar char="»"/>
        <a:defRPr sz="1800">
          <a:latin typeface="Century Gothic" panose="020B0502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Topic 7–Interest Rate Parity II </a:t>
            </a:r>
            <a:endParaRPr lang="en-US" dirty="0">
              <a:cs typeface="Arial" charset="0"/>
            </a:endParaRP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440: International Finance</a:t>
            </a:r>
          </a:p>
        </p:txBody>
      </p:sp>
    </p:spTree>
    <p:extLst>
      <p:ext uri="{BB962C8B-B14F-4D97-AF65-F5344CB8AC3E}">
        <p14:creationId xmlns:p14="http://schemas.microsoft.com/office/powerpoint/2010/main" val="3281653841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Example 1: </a:t>
            </a:r>
            <a:br>
              <a:rPr lang="en-US" sz="4000" dirty="0"/>
            </a:br>
            <a:r>
              <a:rPr lang="en-US" sz="4000" dirty="0"/>
              <a:t>An Arbitrage Opportunity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6324600" y="5410200"/>
            <a:ext cx="1066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£0.6000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1752600" y="2438400"/>
            <a:ext cx="91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$1.10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1752600" y="5410200"/>
            <a:ext cx="91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$1.00 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6248400" y="2438400"/>
            <a:ext cx="1066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£0.6540</a:t>
            </a: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3733800" y="2438400"/>
            <a:ext cx="91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$1.13</a:t>
            </a: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1295400" y="1828800"/>
            <a:ext cx="4953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Strategy 1                             Strategy 2</a:t>
            </a: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3733800" y="5410200"/>
            <a:ext cx="91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$1.00</a:t>
            </a:r>
          </a:p>
        </p:txBody>
      </p:sp>
      <p:sp>
        <p:nvSpPr>
          <p:cNvPr id="95243" name="Rectangle 11"/>
          <p:cNvSpPr>
            <a:spLocks noChangeArrowheads="1"/>
          </p:cNvSpPr>
          <p:nvPr/>
        </p:nvSpPr>
        <p:spPr bwMode="auto">
          <a:xfrm>
            <a:off x="1295400" y="2286000"/>
            <a:ext cx="1981200" cy="38100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5244" name="Rectangle 12"/>
          <p:cNvSpPr>
            <a:spLocks noChangeArrowheads="1"/>
          </p:cNvSpPr>
          <p:nvPr/>
        </p:nvSpPr>
        <p:spPr bwMode="auto">
          <a:xfrm>
            <a:off x="3276600" y="2286000"/>
            <a:ext cx="4191000" cy="38100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5245" name="Line 13"/>
          <p:cNvSpPr>
            <a:spLocks noChangeShapeType="1"/>
          </p:cNvSpPr>
          <p:nvPr/>
        </p:nvSpPr>
        <p:spPr bwMode="auto">
          <a:xfrm flipV="1">
            <a:off x="2209800" y="281940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5246" name="Line 14"/>
          <p:cNvSpPr>
            <a:spLocks noChangeShapeType="1"/>
          </p:cNvSpPr>
          <p:nvPr/>
        </p:nvSpPr>
        <p:spPr bwMode="auto">
          <a:xfrm flipV="1">
            <a:off x="6705600" y="281940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5247" name="Line 15"/>
          <p:cNvSpPr>
            <a:spLocks noChangeShapeType="1"/>
          </p:cNvSpPr>
          <p:nvPr/>
        </p:nvSpPr>
        <p:spPr bwMode="auto">
          <a:xfrm flipV="1">
            <a:off x="4495800" y="56388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5248" name="Line 16"/>
          <p:cNvSpPr>
            <a:spLocks noChangeShapeType="1"/>
          </p:cNvSpPr>
          <p:nvPr/>
        </p:nvSpPr>
        <p:spPr bwMode="auto">
          <a:xfrm flipH="1" flipV="1">
            <a:off x="4495800" y="26670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 rot="16200000">
            <a:off x="1288257" y="3893343"/>
            <a:ext cx="1143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</a:t>
            </a:r>
            <a:r>
              <a:rPr lang="en-US" baseline="-25000"/>
              <a:t>$</a:t>
            </a:r>
            <a:r>
              <a:rPr lang="en-US"/>
              <a:t> = 10%</a:t>
            </a:r>
          </a:p>
        </p:txBody>
      </p:sp>
      <p:sp>
        <p:nvSpPr>
          <p:cNvPr id="95250" name="Text Box 18"/>
          <p:cNvSpPr txBox="1">
            <a:spLocks noChangeArrowheads="1"/>
          </p:cNvSpPr>
          <p:nvPr/>
        </p:nvSpPr>
        <p:spPr bwMode="auto">
          <a:xfrm rot="5400000">
            <a:off x="6469857" y="3969543"/>
            <a:ext cx="1143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</a:t>
            </a:r>
            <a:r>
              <a:rPr lang="en-US" baseline="-25000">
                <a:cs typeface="Arial" charset="0"/>
              </a:rPr>
              <a:t>£</a:t>
            </a:r>
            <a:r>
              <a:rPr lang="en-US"/>
              <a:t> = 9%</a:t>
            </a:r>
          </a:p>
        </p:txBody>
      </p:sp>
      <p:sp>
        <p:nvSpPr>
          <p:cNvPr id="95251" name="Text Box 19"/>
          <p:cNvSpPr txBox="1">
            <a:spLocks noChangeArrowheads="1"/>
          </p:cNvSpPr>
          <p:nvPr/>
        </p:nvSpPr>
        <p:spPr bwMode="auto">
          <a:xfrm>
            <a:off x="4419600" y="5181600"/>
            <a:ext cx="1981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S(£/$</a:t>
            </a:r>
            <a:r>
              <a:rPr lang="en-US">
                <a:cs typeface="Arial" charset="0"/>
              </a:rPr>
              <a:t>) = 0.6000</a:t>
            </a:r>
          </a:p>
        </p:txBody>
      </p:sp>
      <p:sp>
        <p:nvSpPr>
          <p:cNvPr id="95252" name="Text Box 20"/>
          <p:cNvSpPr txBox="1">
            <a:spLocks noChangeArrowheads="1"/>
          </p:cNvSpPr>
          <p:nvPr/>
        </p:nvSpPr>
        <p:spPr bwMode="auto">
          <a:xfrm>
            <a:off x="4419600" y="2819400"/>
            <a:ext cx="1981200" cy="3699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F</a:t>
            </a:r>
            <a:r>
              <a:rPr lang="en-US" baseline="-25000" dirty="0"/>
              <a:t>12</a:t>
            </a:r>
            <a:r>
              <a:rPr lang="en-US" dirty="0"/>
              <a:t>($/£</a:t>
            </a:r>
            <a:r>
              <a:rPr lang="en-US" dirty="0">
                <a:cs typeface="Arial" charset="0"/>
              </a:rPr>
              <a:t>) = 1.7241</a:t>
            </a:r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2895600" y="2057400"/>
            <a:ext cx="1143000" cy="12009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>
                <a:solidFill>
                  <a:srgbClr val="FF0000"/>
                </a:solidFill>
              </a:rPr>
              <a:t>≠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arbitrage possible if...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S($/</a:t>
            </a:r>
            <a:r>
              <a:rPr lang="en-US" dirty="0">
                <a:cs typeface="Arial" charset="0"/>
              </a:rPr>
              <a:t>€) = 1.4900, so </a:t>
            </a:r>
            <a:r>
              <a:rPr lang="en-US" dirty="0"/>
              <a:t>S(</a:t>
            </a:r>
            <a:r>
              <a:rPr lang="en-US" dirty="0">
                <a:cs typeface="Arial" charset="0"/>
              </a:rPr>
              <a:t>€</a:t>
            </a:r>
            <a:r>
              <a:rPr lang="en-US" dirty="0"/>
              <a:t>/$</a:t>
            </a:r>
            <a:r>
              <a:rPr lang="en-US" dirty="0">
                <a:cs typeface="Arial" charset="0"/>
              </a:rPr>
              <a:t>) = 0.6711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F($/</a:t>
            </a:r>
            <a:r>
              <a:rPr lang="en-US" dirty="0">
                <a:cs typeface="Arial" charset="0"/>
              </a:rPr>
              <a:t>€) = 1.4975</a:t>
            </a:r>
          </a:p>
          <a:p>
            <a:pPr lvl="1">
              <a:buFont typeface="Wingdings" pitchFamily="2" charset="2"/>
              <a:buNone/>
            </a:pPr>
            <a:r>
              <a:rPr lang="en-US" dirty="0">
                <a:cs typeface="Arial" charset="0"/>
              </a:rPr>
              <a:t>i</a:t>
            </a:r>
            <a:r>
              <a:rPr lang="en-US" baseline="-25000" dirty="0">
                <a:cs typeface="Arial" charset="0"/>
              </a:rPr>
              <a:t>$</a:t>
            </a:r>
            <a:r>
              <a:rPr lang="en-US" dirty="0">
                <a:cs typeface="Arial" charset="0"/>
              </a:rPr>
              <a:t> = 6%</a:t>
            </a:r>
          </a:p>
          <a:p>
            <a:pPr lvl="1">
              <a:buFont typeface="Wingdings" pitchFamily="2" charset="2"/>
              <a:buNone/>
            </a:pPr>
            <a:r>
              <a:rPr lang="en-US" dirty="0">
                <a:cs typeface="Arial" charset="0"/>
              </a:rPr>
              <a:t>i</a:t>
            </a:r>
            <a:r>
              <a:rPr lang="en-US" baseline="-25000" dirty="0">
                <a:cs typeface="Arial" charset="0"/>
              </a:rPr>
              <a:t>€</a:t>
            </a:r>
            <a:r>
              <a:rPr lang="en-US" dirty="0">
                <a:cs typeface="Arial" charset="0"/>
              </a:rPr>
              <a:t> = 7%</a:t>
            </a:r>
          </a:p>
          <a:p>
            <a:pPr lvl="1">
              <a:buFont typeface="Wingdings" pitchFamily="2" charset="2"/>
              <a:buNone/>
            </a:pPr>
            <a:endParaRPr lang="en-US" dirty="0">
              <a:cs typeface="Arial" charset="0"/>
            </a:endParaRPr>
          </a:p>
          <a:p>
            <a:r>
              <a:rPr lang="en-US" dirty="0">
                <a:cs typeface="Arial" charset="0"/>
              </a:rPr>
              <a:t>Exercise:</a:t>
            </a:r>
          </a:p>
          <a:p>
            <a:pPr lvl="1"/>
            <a:r>
              <a:rPr lang="en-US" dirty="0">
                <a:cs typeface="Arial" charset="0"/>
              </a:rPr>
              <a:t>Calculate the two strategies.</a:t>
            </a:r>
          </a:p>
          <a:p>
            <a:pPr lvl="1"/>
            <a:r>
              <a:rPr lang="en-US" dirty="0">
                <a:cs typeface="Arial" charset="0"/>
              </a:rPr>
              <a:t>Does the IRP requirement hold?</a:t>
            </a: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Practice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could tell that covered interest arbitrage is possible, since</a:t>
            </a:r>
          </a:p>
          <a:p>
            <a:endParaRPr lang="en-US" dirty="0"/>
          </a:p>
          <a:p>
            <a:pPr lvl="1"/>
            <a:r>
              <a:rPr lang="en-US" dirty="0"/>
              <a:t>The dollar is at a forward discount</a:t>
            </a:r>
          </a:p>
          <a:p>
            <a:pPr lvl="2"/>
            <a:r>
              <a:rPr lang="en-US" dirty="0"/>
              <a:t>F</a:t>
            </a:r>
            <a:r>
              <a:rPr lang="en-US" sz="2000" baseline="-25000" dirty="0"/>
              <a:t>IRP </a:t>
            </a:r>
            <a:r>
              <a:rPr lang="en-US" dirty="0"/>
              <a:t>($/</a:t>
            </a:r>
            <a:r>
              <a:rPr lang="en-US" dirty="0">
                <a:cs typeface="Arial" charset="0"/>
              </a:rPr>
              <a:t>£) </a:t>
            </a:r>
            <a:r>
              <a:rPr lang="en-US" b="1" dirty="0">
                <a:cs typeface="Arial" charset="0"/>
              </a:rPr>
              <a:t>&gt;</a:t>
            </a:r>
            <a:r>
              <a:rPr lang="en-US" dirty="0">
                <a:cs typeface="Arial" charset="0"/>
              </a:rPr>
              <a:t> S </a:t>
            </a:r>
            <a:r>
              <a:rPr lang="en-US" dirty="0"/>
              <a:t>($/</a:t>
            </a:r>
            <a:r>
              <a:rPr lang="en-US" dirty="0">
                <a:cs typeface="Arial" charset="0"/>
              </a:rPr>
              <a:t>£)</a:t>
            </a:r>
          </a:p>
          <a:p>
            <a:pPr lvl="2"/>
            <a:r>
              <a:rPr lang="en-US" dirty="0">
                <a:cs typeface="Arial" charset="0"/>
              </a:rPr>
              <a:t>1.4975 &gt; 1.4900</a:t>
            </a:r>
          </a:p>
          <a:p>
            <a:pPr lvl="2"/>
            <a:endParaRPr lang="en-US" dirty="0">
              <a:cs typeface="Arial" charset="0"/>
            </a:endParaRPr>
          </a:p>
          <a:p>
            <a:pPr lvl="1"/>
            <a:r>
              <a:rPr lang="en-US" dirty="0">
                <a:cs typeface="Arial" charset="0"/>
              </a:rPr>
              <a:t>But the dollar interest is less</a:t>
            </a:r>
          </a:p>
          <a:p>
            <a:pPr lvl="2"/>
            <a:r>
              <a:rPr lang="en-US" dirty="0" err="1">
                <a:cs typeface="Arial" charset="0"/>
              </a:rPr>
              <a:t>i</a:t>
            </a:r>
            <a:r>
              <a:rPr lang="en-US" baseline="-25000" dirty="0">
                <a:cs typeface="Arial" charset="0"/>
              </a:rPr>
              <a:t>$</a:t>
            </a:r>
            <a:r>
              <a:rPr lang="en-US" dirty="0">
                <a:cs typeface="Arial" charset="0"/>
              </a:rPr>
              <a:t> &lt; </a:t>
            </a:r>
            <a:r>
              <a:rPr lang="en-US" dirty="0" err="1">
                <a:cs typeface="Arial" charset="0"/>
              </a:rPr>
              <a:t>i</a:t>
            </a:r>
            <a:r>
              <a:rPr lang="en-US" baseline="-25000" dirty="0">
                <a:cs typeface="Arial" charset="0"/>
              </a:rPr>
              <a:t>€</a:t>
            </a:r>
            <a:r>
              <a:rPr lang="en-US" dirty="0">
                <a:cs typeface="Arial" charset="0"/>
              </a:rPr>
              <a:t> </a:t>
            </a:r>
          </a:p>
          <a:p>
            <a:pPr lvl="2"/>
            <a:r>
              <a:rPr lang="en-US" dirty="0">
                <a:cs typeface="Arial" charset="0"/>
              </a:rPr>
              <a:t>6% &lt; 7%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Practice (cont’d)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arbitrage is possible,</a:t>
            </a:r>
          </a:p>
          <a:p>
            <a:endParaRPr lang="en-US" dirty="0"/>
          </a:p>
          <a:p>
            <a:r>
              <a:rPr lang="en-US" dirty="0"/>
              <a:t>To capture the profit</a:t>
            </a:r>
          </a:p>
          <a:p>
            <a:pPr lvl="1"/>
            <a:r>
              <a:rPr lang="en-US" dirty="0"/>
              <a:t>Go short in the less valuable strategy</a:t>
            </a:r>
          </a:p>
          <a:p>
            <a:pPr lvl="2"/>
            <a:r>
              <a:rPr lang="en-US" dirty="0"/>
              <a:t>Here, borrow at the lower return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Go long in the more valuable strategy</a:t>
            </a:r>
          </a:p>
          <a:p>
            <a:pPr lvl="2"/>
            <a:r>
              <a:rPr lang="en-US" dirty="0"/>
              <a:t>Here, lend (invest) at the higher return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Net the difference</a:t>
            </a: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Capturing the Arbitrage Profit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382000" cy="4343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We now know arbitrage is possible if...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S($/</a:t>
            </a:r>
            <a:r>
              <a:rPr lang="en-US" dirty="0">
                <a:cs typeface="Arial" charset="0"/>
              </a:rPr>
              <a:t>€) = 1.4900, so </a:t>
            </a:r>
            <a:r>
              <a:rPr lang="en-US" dirty="0"/>
              <a:t>S(</a:t>
            </a:r>
            <a:r>
              <a:rPr lang="en-US" dirty="0">
                <a:cs typeface="Arial" charset="0"/>
              </a:rPr>
              <a:t>€</a:t>
            </a:r>
            <a:r>
              <a:rPr lang="en-US" dirty="0"/>
              <a:t>/$</a:t>
            </a:r>
            <a:r>
              <a:rPr lang="en-US" dirty="0">
                <a:cs typeface="Arial" charset="0"/>
              </a:rPr>
              <a:t>) = 0.6711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F($/</a:t>
            </a:r>
            <a:r>
              <a:rPr lang="en-US" dirty="0">
                <a:cs typeface="Arial" charset="0"/>
              </a:rPr>
              <a:t>€) = 1.4975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cs typeface="Arial" charset="0"/>
              </a:rPr>
              <a:t>i</a:t>
            </a:r>
            <a:r>
              <a:rPr lang="en-US" baseline="-25000" dirty="0">
                <a:cs typeface="Arial" charset="0"/>
              </a:rPr>
              <a:t>$</a:t>
            </a:r>
            <a:r>
              <a:rPr lang="en-US" dirty="0">
                <a:cs typeface="Arial" charset="0"/>
              </a:rPr>
              <a:t> = 6%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cs typeface="Arial" charset="0"/>
              </a:rPr>
              <a:t>i</a:t>
            </a:r>
            <a:r>
              <a:rPr lang="en-US" baseline="-25000" dirty="0">
                <a:cs typeface="Arial" charset="0"/>
              </a:rPr>
              <a:t>€</a:t>
            </a:r>
            <a:r>
              <a:rPr lang="en-US" dirty="0">
                <a:cs typeface="Arial" charset="0"/>
              </a:rPr>
              <a:t> = 7%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/>
              <a:t>How do you exploit covered interest arbitrage?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Borrow at the lower return (</a:t>
            </a:r>
            <a:r>
              <a:rPr lang="en-US" dirty="0">
                <a:cs typeface="Arial" charset="0"/>
              </a:rPr>
              <a:t>i</a:t>
            </a:r>
            <a:r>
              <a:rPr lang="en-US" baseline="-25000" dirty="0">
                <a:cs typeface="Arial" charset="0"/>
              </a:rPr>
              <a:t>$</a:t>
            </a:r>
            <a:r>
              <a:rPr lang="en-US" dirty="0">
                <a:cs typeface="Arial" charset="0"/>
              </a:rPr>
              <a:t> = 6%)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</a:rPr>
              <a:t>Lend (Invest) at the higher return (i</a:t>
            </a:r>
            <a:r>
              <a:rPr lang="en-US" baseline="-25000" dirty="0">
                <a:cs typeface="Arial" charset="0"/>
              </a:rPr>
              <a:t>€</a:t>
            </a:r>
            <a:r>
              <a:rPr lang="en-US" dirty="0">
                <a:cs typeface="Arial" charset="0"/>
              </a:rPr>
              <a:t> = 7%)</a:t>
            </a:r>
          </a:p>
          <a:p>
            <a:pPr lvl="1">
              <a:lnSpc>
                <a:spcPct val="90000"/>
              </a:lnSpc>
            </a:pPr>
            <a:endParaRPr lang="en-US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cs typeface="Arial" charset="0"/>
              </a:rPr>
              <a:t>Do it.</a:t>
            </a: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Practice (same numbers)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Implications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7848600" cy="4148137"/>
          </a:xfrm>
        </p:spPr>
        <p:txBody>
          <a:bodyPr/>
          <a:lstStyle/>
          <a:p>
            <a:pPr marL="495300" indent="-495300">
              <a:lnSpc>
                <a:spcPct val="90000"/>
              </a:lnSpc>
            </a:pPr>
            <a:r>
              <a:rPr lang="en-US" sz="3200" dirty="0"/>
              <a:t>Recall the IRP requirement:</a:t>
            </a:r>
          </a:p>
          <a:p>
            <a:pPr marL="495300" indent="-495300">
              <a:lnSpc>
                <a:spcPct val="90000"/>
              </a:lnSpc>
            </a:pPr>
            <a:endParaRPr lang="en-US" sz="3200" dirty="0"/>
          </a:p>
          <a:p>
            <a:pPr marL="495300" indent="-495300">
              <a:lnSpc>
                <a:spcPct val="90000"/>
              </a:lnSpc>
            </a:pPr>
            <a:endParaRPr lang="en-US" sz="3200" dirty="0"/>
          </a:p>
          <a:p>
            <a:pPr marL="495300" indent="-495300">
              <a:lnSpc>
                <a:spcPct val="90000"/>
              </a:lnSpc>
            </a:pPr>
            <a:endParaRPr lang="en-US" sz="3200" dirty="0"/>
          </a:p>
          <a:p>
            <a:pPr marL="495300" indent="-495300">
              <a:lnSpc>
                <a:spcPct val="90000"/>
              </a:lnSpc>
            </a:pPr>
            <a:endParaRPr lang="en-US" sz="3200" dirty="0"/>
          </a:p>
          <a:p>
            <a:pPr marL="495300" indent="-495300">
              <a:lnSpc>
                <a:spcPct val="90000"/>
              </a:lnSpc>
            </a:pPr>
            <a:r>
              <a:rPr lang="en-US" sz="3200" dirty="0"/>
              <a:t>So, if there is no arbitrage, the forward rate is strictly a function of...</a:t>
            </a:r>
          </a:p>
          <a:p>
            <a:pPr marL="763588" lvl="1" indent="-4191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dirty="0"/>
              <a:t>The spot rate</a:t>
            </a:r>
          </a:p>
          <a:p>
            <a:pPr marL="763588" lvl="1" indent="-4191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dirty="0"/>
              <a:t>The two risk free rates of interest</a:t>
            </a:r>
          </a:p>
          <a:p>
            <a:pPr marL="763588" lvl="1" indent="-419100">
              <a:lnSpc>
                <a:spcPct val="90000"/>
              </a:lnSpc>
            </a:pPr>
            <a:endParaRPr lang="en-US" sz="2800" dirty="0"/>
          </a:p>
        </p:txBody>
      </p:sp>
      <p:graphicFrame>
        <p:nvGraphicFramePr>
          <p:cNvPr id="11776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231900" y="2493963"/>
          <a:ext cx="4013200" cy="113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8" name="Equation" r:id="rId4" imgW="1701720" imgH="482400" progId="Equation.DSMT4">
                  <p:embed/>
                </p:oleObj>
              </mc:Choice>
              <mc:Fallback>
                <p:oleObj name="Equation" r:id="rId4" imgW="1701720" imgH="482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900" y="2493963"/>
                        <a:ext cx="4013200" cy="1138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Forward rates are determined by </a:t>
            </a:r>
            <a:r>
              <a:rPr lang="en-US" i="1" dirty="0"/>
              <a:t>differentials</a:t>
            </a:r>
            <a:r>
              <a:rPr lang="en-US" dirty="0"/>
              <a:t> in the risk free return (i).</a:t>
            </a:r>
          </a:p>
          <a:p>
            <a:endParaRPr lang="en-US" dirty="0"/>
          </a:p>
          <a:p>
            <a:r>
              <a:rPr lang="en-US" dirty="0"/>
              <a:t>If the risk free rates are equal, </a:t>
            </a:r>
            <a:r>
              <a:rPr lang="en-US" dirty="0" err="1"/>
              <a:t>i</a:t>
            </a:r>
            <a:r>
              <a:rPr lang="en-US" baseline="-25000" dirty="0"/>
              <a:t>$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=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baseline="-25000" dirty="0"/>
              <a:t>€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F</a:t>
            </a:r>
            <a:r>
              <a:rPr lang="en-US" baseline="-25000" dirty="0"/>
              <a:t>IRP</a:t>
            </a:r>
            <a:r>
              <a:rPr lang="en-US" dirty="0"/>
              <a:t>($/€) </a:t>
            </a:r>
            <a:r>
              <a:rPr lang="en-US" b="1" dirty="0">
                <a:solidFill>
                  <a:srgbClr val="FF0000"/>
                </a:solidFill>
              </a:rPr>
              <a:t>=</a:t>
            </a:r>
            <a:r>
              <a:rPr lang="en-US" dirty="0"/>
              <a:t> S($/€)</a:t>
            </a:r>
          </a:p>
          <a:p>
            <a:pPr lvl="1"/>
            <a:r>
              <a:rPr lang="en-US" dirty="0"/>
              <a:t>F</a:t>
            </a:r>
            <a:r>
              <a:rPr lang="en-US" baseline="-25000" dirty="0"/>
              <a:t>IRP</a:t>
            </a:r>
            <a:r>
              <a:rPr lang="en-US" dirty="0"/>
              <a:t>(€/$) </a:t>
            </a:r>
            <a:r>
              <a:rPr lang="en-US" b="1" dirty="0">
                <a:solidFill>
                  <a:srgbClr val="FF0000"/>
                </a:solidFill>
              </a:rPr>
              <a:t>=</a:t>
            </a:r>
            <a:r>
              <a:rPr lang="en-US" dirty="0"/>
              <a:t> S(€/$)</a:t>
            </a:r>
          </a:p>
          <a:p>
            <a:endParaRPr lang="en-US" dirty="0"/>
          </a:p>
          <a:p>
            <a:r>
              <a:rPr lang="en-US" dirty="0"/>
              <a:t>If the risk free rates are not equal, i</a:t>
            </a:r>
            <a:r>
              <a:rPr lang="en-US" baseline="-25000" dirty="0"/>
              <a:t>$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≠</a:t>
            </a:r>
            <a:r>
              <a:rPr lang="en-US" dirty="0"/>
              <a:t> i</a:t>
            </a:r>
            <a:r>
              <a:rPr lang="en-US" baseline="-25000" dirty="0"/>
              <a:t>€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F</a:t>
            </a:r>
            <a:r>
              <a:rPr lang="en-US" baseline="-25000" dirty="0"/>
              <a:t>IRP</a:t>
            </a:r>
            <a:r>
              <a:rPr lang="en-US" dirty="0"/>
              <a:t>($/€) </a:t>
            </a:r>
            <a:r>
              <a:rPr lang="en-US" b="1" dirty="0">
                <a:solidFill>
                  <a:srgbClr val="FF0000"/>
                </a:solidFill>
              </a:rPr>
              <a:t>≠</a:t>
            </a:r>
            <a:r>
              <a:rPr lang="en-US" dirty="0"/>
              <a:t> S($/€)</a:t>
            </a:r>
          </a:p>
          <a:p>
            <a:pPr lvl="1"/>
            <a:r>
              <a:rPr lang="en-US" dirty="0"/>
              <a:t>F</a:t>
            </a:r>
            <a:r>
              <a:rPr lang="en-US" baseline="-25000" dirty="0"/>
              <a:t>IRP</a:t>
            </a:r>
            <a:r>
              <a:rPr lang="en-US" dirty="0"/>
              <a:t>(€/$) </a:t>
            </a:r>
            <a:r>
              <a:rPr lang="en-US" b="1" dirty="0">
                <a:solidFill>
                  <a:srgbClr val="FF0000"/>
                </a:solidFill>
              </a:rPr>
              <a:t>≠</a:t>
            </a:r>
            <a:r>
              <a:rPr lang="en-US" dirty="0"/>
              <a:t> S(€/$)</a:t>
            </a:r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Key Idea: Differentials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 Deviations from </a:t>
            </a:r>
            <a:br>
              <a:rPr lang="en-US" dirty="0"/>
            </a:br>
            <a:r>
              <a:rPr lang="en-US" dirty="0"/>
              <a:t>Interest Rate Parity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382000" cy="4148137"/>
          </a:xfrm>
        </p:spPr>
        <p:txBody>
          <a:bodyPr>
            <a:normAutofit/>
          </a:bodyPr>
          <a:lstStyle/>
          <a:p>
            <a:r>
              <a:rPr lang="en-US" sz="2800" dirty="0"/>
              <a:t>Transaction costs are central in we can, in practice, get an arbitrage profit.</a:t>
            </a:r>
          </a:p>
          <a:p>
            <a:r>
              <a:rPr lang="en-US" sz="2800" dirty="0"/>
              <a:t>Arbitrage is only practical if the arbitrage profit exceeds the transaction costs required to get it.</a:t>
            </a:r>
          </a:p>
          <a:p>
            <a:r>
              <a:rPr lang="en-US" sz="2800" dirty="0"/>
              <a:t>You cannot exploit small deviations from IRP.</a:t>
            </a:r>
            <a:r>
              <a:rPr lang="en-US" sz="2800" dirty="0">
                <a:cs typeface="Arial" charset="0"/>
              </a:rPr>
              <a:t>▪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Transaction Costs</a:t>
            </a:r>
          </a:p>
        </p:txBody>
      </p:sp>
      <p:sp>
        <p:nvSpPr>
          <p:cNvPr id="123911" name="Freeform 7"/>
          <p:cNvSpPr>
            <a:spLocks/>
          </p:cNvSpPr>
          <p:nvPr/>
        </p:nvSpPr>
        <p:spPr bwMode="auto">
          <a:xfrm>
            <a:off x="1257300" y="4565650"/>
            <a:ext cx="5105400" cy="11430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96" y="192"/>
              </a:cxn>
              <a:cxn ang="0">
                <a:pos x="96" y="432"/>
              </a:cxn>
              <a:cxn ang="0">
                <a:pos x="144" y="384"/>
              </a:cxn>
              <a:cxn ang="0">
                <a:pos x="240" y="528"/>
              </a:cxn>
              <a:cxn ang="0">
                <a:pos x="288" y="432"/>
              </a:cxn>
              <a:cxn ang="0">
                <a:pos x="288" y="528"/>
              </a:cxn>
              <a:cxn ang="0">
                <a:pos x="384" y="384"/>
              </a:cxn>
              <a:cxn ang="0">
                <a:pos x="528" y="240"/>
              </a:cxn>
              <a:cxn ang="0">
                <a:pos x="576" y="144"/>
              </a:cxn>
              <a:cxn ang="0">
                <a:pos x="576" y="336"/>
              </a:cxn>
              <a:cxn ang="0">
                <a:pos x="624" y="240"/>
              </a:cxn>
              <a:cxn ang="0">
                <a:pos x="672" y="432"/>
              </a:cxn>
              <a:cxn ang="0">
                <a:pos x="816" y="240"/>
              </a:cxn>
              <a:cxn ang="0">
                <a:pos x="816" y="480"/>
              </a:cxn>
              <a:cxn ang="0">
                <a:pos x="912" y="240"/>
              </a:cxn>
              <a:cxn ang="0">
                <a:pos x="960" y="528"/>
              </a:cxn>
              <a:cxn ang="0">
                <a:pos x="1104" y="192"/>
              </a:cxn>
              <a:cxn ang="0">
                <a:pos x="1104" y="336"/>
              </a:cxn>
              <a:cxn ang="0">
                <a:pos x="1200" y="144"/>
              </a:cxn>
              <a:cxn ang="0">
                <a:pos x="1296" y="480"/>
              </a:cxn>
              <a:cxn ang="0">
                <a:pos x="1344" y="240"/>
              </a:cxn>
              <a:cxn ang="0">
                <a:pos x="1536" y="576"/>
              </a:cxn>
              <a:cxn ang="0">
                <a:pos x="1584" y="336"/>
              </a:cxn>
              <a:cxn ang="0">
                <a:pos x="1680" y="144"/>
              </a:cxn>
              <a:cxn ang="0">
                <a:pos x="1728" y="336"/>
              </a:cxn>
              <a:cxn ang="0">
                <a:pos x="1824" y="528"/>
              </a:cxn>
              <a:cxn ang="0">
                <a:pos x="1872" y="720"/>
              </a:cxn>
              <a:cxn ang="0">
                <a:pos x="1920" y="480"/>
              </a:cxn>
              <a:cxn ang="0">
                <a:pos x="1920" y="336"/>
              </a:cxn>
              <a:cxn ang="0">
                <a:pos x="2208" y="192"/>
              </a:cxn>
              <a:cxn ang="0">
                <a:pos x="2208" y="336"/>
              </a:cxn>
              <a:cxn ang="0">
                <a:pos x="2256" y="480"/>
              </a:cxn>
              <a:cxn ang="0">
                <a:pos x="2304" y="192"/>
              </a:cxn>
              <a:cxn ang="0">
                <a:pos x="2352" y="384"/>
              </a:cxn>
              <a:cxn ang="0">
                <a:pos x="2496" y="144"/>
              </a:cxn>
              <a:cxn ang="0">
                <a:pos x="2592" y="384"/>
              </a:cxn>
              <a:cxn ang="0">
                <a:pos x="2640" y="192"/>
              </a:cxn>
              <a:cxn ang="0">
                <a:pos x="2736" y="0"/>
              </a:cxn>
              <a:cxn ang="0">
                <a:pos x="2784" y="192"/>
              </a:cxn>
              <a:cxn ang="0">
                <a:pos x="2880" y="432"/>
              </a:cxn>
              <a:cxn ang="0">
                <a:pos x="2880" y="384"/>
              </a:cxn>
              <a:cxn ang="0">
                <a:pos x="2976" y="240"/>
              </a:cxn>
              <a:cxn ang="0">
                <a:pos x="3120" y="432"/>
              </a:cxn>
              <a:cxn ang="0">
                <a:pos x="3216" y="192"/>
              </a:cxn>
            </a:cxnLst>
            <a:rect l="0" t="0" r="r" b="b"/>
            <a:pathLst>
              <a:path w="3216" h="720">
                <a:moveTo>
                  <a:pt x="0" y="480"/>
                </a:moveTo>
                <a:lnTo>
                  <a:pt x="96" y="192"/>
                </a:lnTo>
                <a:lnTo>
                  <a:pt x="96" y="432"/>
                </a:lnTo>
                <a:lnTo>
                  <a:pt x="144" y="384"/>
                </a:lnTo>
                <a:lnTo>
                  <a:pt x="240" y="528"/>
                </a:lnTo>
                <a:lnTo>
                  <a:pt x="288" y="432"/>
                </a:lnTo>
                <a:lnTo>
                  <a:pt x="288" y="528"/>
                </a:lnTo>
                <a:lnTo>
                  <a:pt x="384" y="384"/>
                </a:lnTo>
                <a:lnTo>
                  <a:pt x="528" y="240"/>
                </a:lnTo>
                <a:lnTo>
                  <a:pt x="576" y="144"/>
                </a:lnTo>
                <a:lnTo>
                  <a:pt x="576" y="336"/>
                </a:lnTo>
                <a:lnTo>
                  <a:pt x="624" y="240"/>
                </a:lnTo>
                <a:lnTo>
                  <a:pt x="672" y="432"/>
                </a:lnTo>
                <a:lnTo>
                  <a:pt x="816" y="240"/>
                </a:lnTo>
                <a:lnTo>
                  <a:pt x="816" y="480"/>
                </a:lnTo>
                <a:lnTo>
                  <a:pt x="912" y="240"/>
                </a:lnTo>
                <a:lnTo>
                  <a:pt x="960" y="528"/>
                </a:lnTo>
                <a:lnTo>
                  <a:pt x="1104" y="192"/>
                </a:lnTo>
                <a:lnTo>
                  <a:pt x="1104" y="336"/>
                </a:lnTo>
                <a:lnTo>
                  <a:pt x="1200" y="144"/>
                </a:lnTo>
                <a:lnTo>
                  <a:pt x="1296" y="480"/>
                </a:lnTo>
                <a:lnTo>
                  <a:pt x="1344" y="240"/>
                </a:lnTo>
                <a:lnTo>
                  <a:pt x="1536" y="576"/>
                </a:lnTo>
                <a:lnTo>
                  <a:pt x="1584" y="336"/>
                </a:lnTo>
                <a:lnTo>
                  <a:pt x="1680" y="144"/>
                </a:lnTo>
                <a:lnTo>
                  <a:pt x="1728" y="336"/>
                </a:lnTo>
                <a:lnTo>
                  <a:pt x="1824" y="528"/>
                </a:lnTo>
                <a:lnTo>
                  <a:pt x="1872" y="720"/>
                </a:lnTo>
                <a:lnTo>
                  <a:pt x="1920" y="480"/>
                </a:lnTo>
                <a:lnTo>
                  <a:pt x="1920" y="336"/>
                </a:lnTo>
                <a:lnTo>
                  <a:pt x="2208" y="192"/>
                </a:lnTo>
                <a:lnTo>
                  <a:pt x="2208" y="336"/>
                </a:lnTo>
                <a:lnTo>
                  <a:pt x="2256" y="480"/>
                </a:lnTo>
                <a:lnTo>
                  <a:pt x="2304" y="192"/>
                </a:lnTo>
                <a:lnTo>
                  <a:pt x="2352" y="384"/>
                </a:lnTo>
                <a:lnTo>
                  <a:pt x="2496" y="144"/>
                </a:lnTo>
                <a:lnTo>
                  <a:pt x="2592" y="384"/>
                </a:lnTo>
                <a:lnTo>
                  <a:pt x="2640" y="192"/>
                </a:lnTo>
                <a:lnTo>
                  <a:pt x="2736" y="0"/>
                </a:lnTo>
                <a:lnTo>
                  <a:pt x="2784" y="192"/>
                </a:lnTo>
                <a:lnTo>
                  <a:pt x="2880" y="432"/>
                </a:lnTo>
                <a:lnTo>
                  <a:pt x="2880" y="384"/>
                </a:lnTo>
                <a:lnTo>
                  <a:pt x="2976" y="240"/>
                </a:lnTo>
                <a:lnTo>
                  <a:pt x="3120" y="432"/>
                </a:lnTo>
                <a:lnTo>
                  <a:pt x="3216" y="19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3912" name="Line 8"/>
          <p:cNvSpPr>
            <a:spLocks noChangeShapeType="1"/>
          </p:cNvSpPr>
          <p:nvPr/>
        </p:nvSpPr>
        <p:spPr bwMode="auto">
          <a:xfrm>
            <a:off x="1028700" y="4718050"/>
            <a:ext cx="5638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3913" name="Line 9"/>
          <p:cNvSpPr>
            <a:spLocks noChangeShapeType="1"/>
          </p:cNvSpPr>
          <p:nvPr/>
        </p:nvSpPr>
        <p:spPr bwMode="auto">
          <a:xfrm>
            <a:off x="1028700" y="5480050"/>
            <a:ext cx="56388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3914" name="Text Box 10"/>
          <p:cNvSpPr txBox="1">
            <a:spLocks noChangeArrowheads="1"/>
          </p:cNvSpPr>
          <p:nvPr/>
        </p:nvSpPr>
        <p:spPr bwMode="auto">
          <a:xfrm>
            <a:off x="6591300" y="5175250"/>
            <a:ext cx="228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Arbitrage Practical▪</a:t>
            </a:r>
          </a:p>
        </p:txBody>
      </p:sp>
      <p:sp>
        <p:nvSpPr>
          <p:cNvPr id="123915" name="Freeform 11"/>
          <p:cNvSpPr>
            <a:spLocks/>
          </p:cNvSpPr>
          <p:nvPr/>
        </p:nvSpPr>
        <p:spPr bwMode="auto">
          <a:xfrm>
            <a:off x="5676900" y="4311650"/>
            <a:ext cx="990600" cy="863600"/>
          </a:xfrm>
          <a:custGeom>
            <a:avLst/>
            <a:gdLst/>
            <a:ahLst/>
            <a:cxnLst>
              <a:cxn ang="0">
                <a:pos x="1056" y="592"/>
              </a:cxn>
              <a:cxn ang="0">
                <a:pos x="528" y="64"/>
              </a:cxn>
              <a:cxn ang="0">
                <a:pos x="0" y="208"/>
              </a:cxn>
            </a:cxnLst>
            <a:rect l="0" t="0" r="r" b="b"/>
            <a:pathLst>
              <a:path w="1056" h="592">
                <a:moveTo>
                  <a:pt x="1056" y="592"/>
                </a:moveTo>
                <a:cubicBezTo>
                  <a:pt x="880" y="360"/>
                  <a:pt x="704" y="128"/>
                  <a:pt x="528" y="64"/>
                </a:cubicBezTo>
                <a:cubicBezTo>
                  <a:pt x="352" y="0"/>
                  <a:pt x="176" y="104"/>
                  <a:pt x="0" y="20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23916" name="Freeform 12"/>
          <p:cNvSpPr>
            <a:spLocks/>
          </p:cNvSpPr>
          <p:nvPr/>
        </p:nvSpPr>
        <p:spPr bwMode="auto">
          <a:xfrm>
            <a:off x="4305300" y="5556250"/>
            <a:ext cx="2286000" cy="330200"/>
          </a:xfrm>
          <a:custGeom>
            <a:avLst/>
            <a:gdLst/>
            <a:ahLst/>
            <a:cxnLst>
              <a:cxn ang="0">
                <a:pos x="1968" y="0"/>
              </a:cxn>
              <a:cxn ang="0">
                <a:pos x="384" y="192"/>
              </a:cxn>
              <a:cxn ang="0">
                <a:pos x="0" y="96"/>
              </a:cxn>
            </a:cxnLst>
            <a:rect l="0" t="0" r="r" b="b"/>
            <a:pathLst>
              <a:path w="1968" h="208">
                <a:moveTo>
                  <a:pt x="1968" y="0"/>
                </a:moveTo>
                <a:cubicBezTo>
                  <a:pt x="1340" y="88"/>
                  <a:pt x="712" y="176"/>
                  <a:pt x="384" y="192"/>
                </a:cubicBezTo>
                <a:cubicBezTo>
                  <a:pt x="56" y="208"/>
                  <a:pt x="28" y="152"/>
                  <a:pt x="0" y="96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 type="triangle" w="lg" len="lg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3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3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4" grpId="0"/>
      <p:bldP spid="123915" grpId="0" animBg="1"/>
      <p:bldP spid="1239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governments limit the flow of capital across political borders,</a:t>
            </a:r>
          </a:p>
          <a:p>
            <a:pPr lvl="1"/>
            <a:r>
              <a:rPr lang="en-US" dirty="0"/>
              <a:t>There are capital controls.</a:t>
            </a:r>
          </a:p>
          <a:p>
            <a:endParaRPr lang="en-US"/>
          </a:p>
          <a:p>
            <a:r>
              <a:rPr lang="en-US"/>
              <a:t>If </a:t>
            </a:r>
            <a:r>
              <a:rPr lang="en-US" dirty="0"/>
              <a:t>the demand for a currency increases</a:t>
            </a:r>
          </a:p>
          <a:p>
            <a:pPr lvl="1"/>
            <a:r>
              <a:rPr lang="en-US" dirty="0"/>
              <a:t>The currency appreciates</a:t>
            </a:r>
          </a:p>
          <a:p>
            <a:pPr lvl="1"/>
            <a:r>
              <a:rPr lang="en-US" dirty="0"/>
              <a:t>But capital controls may limit the supply of the currency.</a:t>
            </a: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Capital Controls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/>
              <a:t>Describe and calculate covered interest arbitrage.</a:t>
            </a:r>
            <a:r>
              <a:rPr lang="en-US" dirty="0">
                <a:cs typeface="Arial" charset="0"/>
              </a:rPr>
              <a:t> </a:t>
            </a:r>
          </a:p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Discuss reasons for a deviation from interest rate parity.</a:t>
            </a:r>
            <a:endParaRPr lang="en-US" dirty="0">
              <a:cs typeface="Arial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Learning Objectives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Interest Rate Parity (IRP)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Deviations from </a:t>
            </a:r>
            <a:br>
              <a:rPr lang="en-US" dirty="0"/>
            </a:br>
            <a:r>
              <a:rPr lang="en-US" dirty="0"/>
              <a:t>Interest Rate Parity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1769068207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1. Interest Rate Parity</a:t>
            </a:r>
          </a:p>
        </p:txBody>
      </p:sp>
    </p:spTree>
    <p:extLst>
      <p:ext uri="{BB962C8B-B14F-4D97-AF65-F5344CB8AC3E}">
        <p14:creationId xmlns:p14="http://schemas.microsoft.com/office/powerpoint/2010/main" val="537471605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Interest Rate Parity (IRP)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7924800" cy="4148137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Recall, for no arbitrage, the following relationship must hold: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This is the interest rate parity (IRP) requirement.</a:t>
            </a:r>
          </a:p>
          <a:p>
            <a:pPr lvl="1"/>
            <a:r>
              <a:rPr lang="en-US" sz="2400" dirty="0"/>
              <a:t>F</a:t>
            </a:r>
            <a:r>
              <a:rPr lang="en-US" sz="2400" baseline="-25000" dirty="0"/>
              <a:t>IRP</a:t>
            </a:r>
            <a:r>
              <a:rPr lang="en-US" sz="2400" dirty="0"/>
              <a:t> is the forward rate predicted by IRP. </a:t>
            </a:r>
            <a:endParaRPr lang="en-US" sz="2400" dirty="0">
              <a:cs typeface="Arial" charset="0"/>
            </a:endParaRPr>
          </a:p>
        </p:txBody>
      </p:sp>
      <p:graphicFrame>
        <p:nvGraphicFramePr>
          <p:cNvPr id="10342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154238" y="2971800"/>
          <a:ext cx="4235450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2" name="Equation" r:id="rId4" imgW="1714320" imgH="482400" progId="Equation.DSMT4">
                  <p:embed/>
                </p:oleObj>
              </mc:Choice>
              <mc:Fallback>
                <p:oleObj name="Equation" r:id="rId4" imgW="1714320" imgH="482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4238" y="2971800"/>
                        <a:ext cx="4235450" cy="1192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895600" y="3733800"/>
            <a:ext cx="5105400" cy="823913"/>
            <a:chOff x="2743200" y="4267200"/>
            <a:chExt cx="5105400" cy="823913"/>
          </a:xfrm>
        </p:grpSpPr>
        <p:sp>
          <p:nvSpPr>
            <p:cNvPr id="103430" name="Text Box 6"/>
            <p:cNvSpPr txBox="1">
              <a:spLocks noChangeArrowheads="1"/>
            </p:cNvSpPr>
            <p:nvPr/>
          </p:nvSpPr>
          <p:spPr bwMode="auto">
            <a:xfrm>
              <a:off x="4953000" y="4724400"/>
              <a:ext cx="2895600" cy="3667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FF0000"/>
                  </a:solidFill>
                </a:rPr>
                <a:t>Both in American Terms</a:t>
              </a:r>
              <a:endParaRPr lang="en-US" dirty="0"/>
            </a:p>
          </p:txBody>
        </p:sp>
        <p:sp>
          <p:nvSpPr>
            <p:cNvPr id="103431" name="Freeform 7"/>
            <p:cNvSpPr>
              <a:spLocks/>
            </p:cNvSpPr>
            <p:nvPr/>
          </p:nvSpPr>
          <p:spPr bwMode="auto">
            <a:xfrm>
              <a:off x="4483100" y="4267200"/>
              <a:ext cx="546100" cy="685800"/>
            </a:xfrm>
            <a:custGeom>
              <a:avLst/>
              <a:gdLst/>
              <a:ahLst/>
              <a:cxnLst>
                <a:cxn ang="0">
                  <a:pos x="344" y="480"/>
                </a:cxn>
                <a:cxn ang="0">
                  <a:pos x="56" y="336"/>
                </a:cxn>
                <a:cxn ang="0">
                  <a:pos x="8" y="0"/>
                </a:cxn>
              </a:cxnLst>
              <a:rect l="0" t="0" r="r" b="b"/>
              <a:pathLst>
                <a:path w="344" h="480">
                  <a:moveTo>
                    <a:pt x="344" y="480"/>
                  </a:moveTo>
                  <a:cubicBezTo>
                    <a:pt x="228" y="448"/>
                    <a:pt x="112" y="416"/>
                    <a:pt x="56" y="336"/>
                  </a:cubicBezTo>
                  <a:cubicBezTo>
                    <a:pt x="0" y="256"/>
                    <a:pt x="4" y="128"/>
                    <a:pt x="8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03432" name="Freeform 8"/>
            <p:cNvSpPr>
              <a:spLocks/>
            </p:cNvSpPr>
            <p:nvPr/>
          </p:nvSpPr>
          <p:spPr bwMode="auto">
            <a:xfrm>
              <a:off x="2743200" y="4267200"/>
              <a:ext cx="2209800" cy="723900"/>
            </a:xfrm>
            <a:custGeom>
              <a:avLst/>
              <a:gdLst/>
              <a:ahLst/>
              <a:cxnLst>
                <a:cxn ang="0">
                  <a:pos x="1440" y="432"/>
                </a:cxn>
                <a:cxn ang="0">
                  <a:pos x="240" y="384"/>
                </a:cxn>
                <a:cxn ang="0">
                  <a:pos x="0" y="0"/>
                </a:cxn>
              </a:cxnLst>
              <a:rect l="0" t="0" r="r" b="b"/>
              <a:pathLst>
                <a:path w="1440" h="456">
                  <a:moveTo>
                    <a:pt x="1440" y="432"/>
                  </a:moveTo>
                  <a:cubicBezTo>
                    <a:pt x="960" y="444"/>
                    <a:pt x="480" y="456"/>
                    <a:pt x="240" y="384"/>
                  </a:cubicBezTo>
                  <a:cubicBezTo>
                    <a:pt x="0" y="312"/>
                    <a:pt x="0" y="156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Two Connections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76400"/>
            <a:ext cx="7924800" cy="4148137"/>
          </a:xfrm>
        </p:spPr>
        <p:txBody>
          <a:bodyPr/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 Connection: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And the reverse.</a:t>
            </a:r>
          </a:p>
        </p:txBody>
      </p:sp>
      <p:graphicFrame>
        <p:nvGraphicFramePr>
          <p:cNvPr id="10342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697038" y="1511300"/>
          <a:ext cx="4235450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1" name="Equation" r:id="rId4" imgW="1714320" imgH="482400" progId="Equation.DSMT4">
                  <p:embed/>
                </p:oleObj>
              </mc:Choice>
              <mc:Fallback>
                <p:oleObj name="Equation" r:id="rId4" imgW="171432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8" y="1511300"/>
                        <a:ext cx="4235450" cy="1192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224105"/>
              </p:ext>
            </p:extLst>
          </p:nvPr>
        </p:nvGraphicFramePr>
        <p:xfrm>
          <a:off x="3733800" y="2819400"/>
          <a:ext cx="3436937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2" name="Equation" r:id="rId6" imgW="1257120" imgH="990360" progId="Equation.DSMT4">
                  <p:embed/>
                </p:oleObj>
              </mc:Choice>
              <mc:Fallback>
                <p:oleObj name="Equation" r:id="rId6" imgW="1257120" imgH="990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819400"/>
                        <a:ext cx="3436937" cy="2708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Two Connections (cont’d)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76400"/>
            <a:ext cx="7924800" cy="4148137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The Two Connection: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In words</a:t>
            </a:r>
          </a:p>
          <a:p>
            <a:pPr lvl="1"/>
            <a:r>
              <a:rPr lang="en-US" sz="2400" dirty="0"/>
              <a:t>If the dollar is </a:t>
            </a:r>
            <a:r>
              <a:rPr lang="en-US" sz="2400" b="1" dirty="0"/>
              <a:t>depreciating</a:t>
            </a:r>
            <a:r>
              <a:rPr lang="en-US" sz="2400" dirty="0"/>
              <a:t> (F</a:t>
            </a:r>
            <a:r>
              <a:rPr lang="en-US" sz="2400" baseline="-25000" dirty="0"/>
              <a:t>IRP</a:t>
            </a:r>
            <a:r>
              <a:rPr lang="en-US" sz="2400" dirty="0"/>
              <a:t>($/x) &gt; S($/x)), the dollar interest return must be </a:t>
            </a:r>
            <a:r>
              <a:rPr lang="en-US" sz="2400" b="1" dirty="0"/>
              <a:t>higher </a:t>
            </a:r>
            <a:r>
              <a:rPr lang="en-US" sz="2400" dirty="0"/>
              <a:t>(i</a:t>
            </a:r>
            <a:r>
              <a:rPr lang="en-US" sz="2400" baseline="-25000" dirty="0"/>
              <a:t>$</a:t>
            </a:r>
            <a:r>
              <a:rPr lang="en-US" sz="2400" dirty="0"/>
              <a:t> &gt; i</a:t>
            </a:r>
            <a:r>
              <a:rPr lang="en-US" sz="2400" baseline="-25000" dirty="0"/>
              <a:t>x</a:t>
            </a:r>
            <a:r>
              <a:rPr lang="en-US" sz="2400" dirty="0"/>
              <a:t>).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If the dollar is </a:t>
            </a:r>
            <a:r>
              <a:rPr lang="en-US" sz="2400" b="1" dirty="0"/>
              <a:t>appreciating</a:t>
            </a:r>
            <a:r>
              <a:rPr lang="en-US" sz="2400" dirty="0"/>
              <a:t> (F</a:t>
            </a:r>
            <a:r>
              <a:rPr lang="en-US" sz="2400" baseline="-25000" dirty="0"/>
              <a:t>IRP </a:t>
            </a:r>
            <a:r>
              <a:rPr lang="en-US" sz="2400" dirty="0"/>
              <a:t>($/x) &lt; S($/x)), the dollar interest return must be </a:t>
            </a:r>
            <a:r>
              <a:rPr lang="en-US" sz="2400" b="1" dirty="0"/>
              <a:t>lower 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baseline="-25000" dirty="0"/>
              <a:t>$</a:t>
            </a:r>
            <a:r>
              <a:rPr lang="en-US" sz="2400" dirty="0"/>
              <a:t> &lt; i</a:t>
            </a:r>
            <a:r>
              <a:rPr lang="en-US" sz="2400" baseline="-25000" dirty="0"/>
              <a:t>x</a:t>
            </a:r>
            <a:r>
              <a:rPr lang="en-US" sz="2400" dirty="0"/>
              <a:t>). </a:t>
            </a:r>
          </a:p>
          <a:p>
            <a:pPr lvl="1">
              <a:buNone/>
            </a:pPr>
            <a:endParaRPr lang="en-US" sz="2400" dirty="0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1866900" y="2286000"/>
          <a:ext cx="5105400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1" name="Equation" r:id="rId4" imgW="1866600" imgH="507960" progId="Equation.DSMT4">
                  <p:embed/>
                </p:oleObj>
              </mc:Choice>
              <mc:Fallback>
                <p:oleObj name="Equation" r:id="rId4" imgW="1866600" imgH="507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2286000"/>
                        <a:ext cx="5105400" cy="138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534400" cy="4800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If dollar is at a forward discount, i.e.,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F</a:t>
            </a:r>
            <a:r>
              <a:rPr lang="en-US" sz="2800" baseline="-25000" dirty="0"/>
              <a:t>IRP </a:t>
            </a:r>
            <a:r>
              <a:rPr lang="en-US" dirty="0"/>
              <a:t>($/</a:t>
            </a:r>
            <a:r>
              <a:rPr lang="en-US" dirty="0">
                <a:cs typeface="Arial" charset="0"/>
              </a:rPr>
              <a:t>£) </a:t>
            </a:r>
            <a:r>
              <a:rPr lang="en-US" b="1" dirty="0">
                <a:cs typeface="Arial" charset="0"/>
              </a:rPr>
              <a:t>&gt;</a:t>
            </a:r>
            <a:r>
              <a:rPr lang="en-US" dirty="0">
                <a:cs typeface="Arial" charset="0"/>
              </a:rPr>
              <a:t> S </a:t>
            </a:r>
            <a:r>
              <a:rPr lang="en-US" dirty="0"/>
              <a:t>($/</a:t>
            </a:r>
            <a:r>
              <a:rPr lang="en-US" dirty="0">
                <a:cs typeface="Arial" charset="0"/>
              </a:rPr>
              <a:t>£)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cs typeface="Arial" charset="0"/>
              </a:rPr>
              <a:t>There will be </a:t>
            </a:r>
            <a:r>
              <a:rPr lang="en-US" b="1" dirty="0">
                <a:cs typeface="Arial" charset="0"/>
              </a:rPr>
              <a:t>less demand</a:t>
            </a:r>
            <a:r>
              <a:rPr lang="en-US" dirty="0">
                <a:cs typeface="Arial" charset="0"/>
              </a:rPr>
              <a:t> for the dollar,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cs typeface="Arial" charset="0"/>
              </a:rPr>
              <a:t>It will </a:t>
            </a:r>
            <a:r>
              <a:rPr lang="en-US" b="1" dirty="0">
                <a:cs typeface="Arial" charset="0"/>
              </a:rPr>
              <a:t>cost more</a:t>
            </a:r>
            <a:r>
              <a:rPr lang="en-US" dirty="0">
                <a:cs typeface="Arial" charset="0"/>
              </a:rPr>
              <a:t> dollars to buy one pound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cs typeface="Arial" charset="0"/>
              </a:rPr>
              <a:t>The dollar will </a:t>
            </a:r>
            <a:r>
              <a:rPr lang="en-US" b="1" dirty="0">
                <a:cs typeface="Arial" charset="0"/>
              </a:rPr>
              <a:t>depreciate</a:t>
            </a:r>
            <a:r>
              <a:rPr lang="en-US" dirty="0">
                <a:cs typeface="Arial" charset="0"/>
              </a:rPr>
              <a:t> against the pound</a:t>
            </a:r>
          </a:p>
          <a:p>
            <a:pPr lvl="1">
              <a:lnSpc>
                <a:spcPct val="110000"/>
              </a:lnSpc>
            </a:pPr>
            <a:endParaRPr lang="en-US" dirty="0">
              <a:cs typeface="Arial" charset="0"/>
            </a:endParaRPr>
          </a:p>
          <a:p>
            <a:pPr>
              <a:lnSpc>
                <a:spcPct val="110000"/>
              </a:lnSpc>
            </a:pPr>
            <a:r>
              <a:rPr lang="en-US" dirty="0">
                <a:cs typeface="Arial" charset="0"/>
              </a:rPr>
              <a:t>Then</a:t>
            </a:r>
          </a:p>
          <a:p>
            <a:pPr lvl="1">
              <a:lnSpc>
                <a:spcPct val="110000"/>
              </a:lnSpc>
            </a:pPr>
            <a:r>
              <a:rPr lang="en-US" dirty="0" err="1">
                <a:cs typeface="Arial" charset="0"/>
              </a:rPr>
              <a:t>i</a:t>
            </a:r>
            <a:r>
              <a:rPr lang="en-US" baseline="-25000" dirty="0">
                <a:cs typeface="Arial" charset="0"/>
              </a:rPr>
              <a:t>$</a:t>
            </a:r>
            <a:r>
              <a:rPr lang="en-US" dirty="0">
                <a:cs typeface="Arial" charset="0"/>
              </a:rPr>
              <a:t> &gt; </a:t>
            </a:r>
            <a:r>
              <a:rPr lang="en-US" dirty="0" err="1">
                <a:cs typeface="Arial" charset="0"/>
              </a:rPr>
              <a:t>i</a:t>
            </a:r>
            <a:r>
              <a:rPr lang="en-US" baseline="-25000" dirty="0">
                <a:cs typeface="Arial" charset="0"/>
              </a:rPr>
              <a:t>£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cs typeface="Arial" charset="0"/>
              </a:rPr>
              <a:t>The interest rate on dollars must be higher to offset the depreciation.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cs typeface="Arial" charset="0"/>
              </a:rPr>
              <a:t>Otherwise the two strategies would not yield the same dollar value.</a:t>
            </a: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FX/Interest Rate Relationships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capture the arbitrage opportunity, do you borrow or lend dollars?</a:t>
            </a:r>
          </a:p>
          <a:p>
            <a:endParaRPr lang="en-US" dirty="0"/>
          </a:p>
          <a:p>
            <a:r>
              <a:rPr lang="en-US" dirty="0"/>
              <a:t>If the FX market is efficient, what should happen to the rates in example 1?</a:t>
            </a:r>
          </a:p>
          <a:p>
            <a:pPr lvl="1"/>
            <a:r>
              <a:rPr lang="en-US" dirty="0"/>
              <a:t>S(£/$) = 0.6000</a:t>
            </a:r>
          </a:p>
          <a:p>
            <a:pPr lvl="1"/>
            <a:r>
              <a:rPr lang="en-US" dirty="0"/>
              <a:t>F</a:t>
            </a:r>
            <a:r>
              <a:rPr lang="en-US" baseline="-25000" dirty="0"/>
              <a:t>12</a:t>
            </a:r>
            <a:r>
              <a:rPr lang="en-US" dirty="0"/>
              <a:t>(£/$) = 0.5800 (→ F</a:t>
            </a:r>
            <a:r>
              <a:rPr lang="en-US" baseline="-25000" dirty="0"/>
              <a:t>12</a:t>
            </a:r>
            <a:r>
              <a:rPr lang="en-US" dirty="0"/>
              <a:t>($/£) = 1.7241)</a:t>
            </a:r>
          </a:p>
          <a:p>
            <a:pPr lvl="1"/>
            <a:r>
              <a:rPr lang="en-US" dirty="0" err="1"/>
              <a:t>i</a:t>
            </a:r>
            <a:r>
              <a:rPr lang="en-US" baseline="-25000" dirty="0"/>
              <a:t>£</a:t>
            </a:r>
            <a:r>
              <a:rPr lang="en-US" dirty="0"/>
              <a:t> = 9%</a:t>
            </a:r>
          </a:p>
          <a:p>
            <a:pPr lvl="1"/>
            <a:r>
              <a:rPr lang="en-US" dirty="0" err="1"/>
              <a:t>i</a:t>
            </a:r>
            <a:r>
              <a:rPr lang="en-US" baseline="-25000" dirty="0"/>
              <a:t>$</a:t>
            </a:r>
            <a:r>
              <a:rPr lang="en-US" dirty="0"/>
              <a:t> = 10%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Example 1 Revisited</a:t>
            </a: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1_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</TotalTime>
  <Words>785</Words>
  <Application>Microsoft Office PowerPoint</Application>
  <PresentationFormat>On-screen Show (4:3)</PresentationFormat>
  <Paragraphs>169</Paragraphs>
  <Slides>19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Century Gothic</vt:lpstr>
      <vt:lpstr>Times New Roman</vt:lpstr>
      <vt:lpstr>Wingdings</vt:lpstr>
      <vt:lpstr>1_Contemporary blue</vt:lpstr>
      <vt:lpstr>Equation</vt:lpstr>
      <vt:lpstr>FIN 440: International Finance</vt:lpstr>
      <vt:lpstr>Learning Objectives</vt:lpstr>
      <vt:lpstr>Overview</vt:lpstr>
      <vt:lpstr>1. Interest Rate Parity</vt:lpstr>
      <vt:lpstr>Interest Rate Parity (IRP)</vt:lpstr>
      <vt:lpstr>Two Connections</vt:lpstr>
      <vt:lpstr>Two Connections (cont’d)</vt:lpstr>
      <vt:lpstr>FX/Interest Rate Relationships</vt:lpstr>
      <vt:lpstr>Example 1 Revisited</vt:lpstr>
      <vt:lpstr>Example 1:  An Arbitrage Opportunity</vt:lpstr>
      <vt:lpstr>Practice</vt:lpstr>
      <vt:lpstr>Practice (cont’d)</vt:lpstr>
      <vt:lpstr>Capturing the Arbitrage Profit</vt:lpstr>
      <vt:lpstr>Practice (same numbers)</vt:lpstr>
      <vt:lpstr>Implications</vt:lpstr>
      <vt:lpstr>Key Idea: Differentials</vt:lpstr>
      <vt:lpstr>2. Deviations from  Interest Rate Parity</vt:lpstr>
      <vt:lpstr>Transaction Costs</vt:lpstr>
      <vt:lpstr>Capital Controls</vt:lpstr>
    </vt:vector>
  </TitlesOfParts>
  <Manager/>
  <Company>University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Lawrence Schrenk</dc:creator>
  <cp:keywords/>
  <dc:description/>
  <cp:lastModifiedBy>Lawrence Schrenk</cp:lastModifiedBy>
  <cp:revision>63</cp:revision>
  <cp:lastPrinted>1601-01-01T00:00:00Z</cp:lastPrinted>
  <dcterms:created xsi:type="dcterms:W3CDTF">2008-08-13T15:55:47Z</dcterms:created>
  <dcterms:modified xsi:type="dcterms:W3CDTF">2016-11-28T04:27:39Z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TC010690101033</vt:lpwstr>
  </property>
</Properties>
</file>