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22"/>
  </p:notesMasterIdLst>
  <p:sldIdLst>
    <p:sldId id="295" r:id="rId2"/>
    <p:sldId id="261" r:id="rId3"/>
    <p:sldId id="296" r:id="rId4"/>
    <p:sldId id="264" r:id="rId5"/>
    <p:sldId id="266" r:id="rId6"/>
    <p:sldId id="297" r:id="rId7"/>
    <p:sldId id="267" r:id="rId8"/>
    <p:sldId id="268" r:id="rId9"/>
    <p:sldId id="282" r:id="rId10"/>
    <p:sldId id="299" r:id="rId11"/>
    <p:sldId id="298" r:id="rId12"/>
    <p:sldId id="283" r:id="rId13"/>
    <p:sldId id="284" r:id="rId14"/>
    <p:sldId id="271" r:id="rId15"/>
    <p:sldId id="285" r:id="rId16"/>
    <p:sldId id="270" r:id="rId17"/>
    <p:sldId id="291" r:id="rId18"/>
    <p:sldId id="294" r:id="rId19"/>
    <p:sldId id="286" r:id="rId20"/>
    <p:sldId id="29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5" autoAdjust="0"/>
    <p:restoredTop sz="94660"/>
  </p:normalViewPr>
  <p:slideViewPr>
    <p:cSldViewPr>
      <p:cViewPr varScale="1">
        <p:scale>
          <a:sx n="114" d="100"/>
          <a:sy n="114" d="100"/>
        </p:scale>
        <p:origin x="167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12582E-47A4-42E6-BF6C-5CE6F99C9C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63A925-DC5D-49C9-9AF7-74D431418DEB}" type="slidenum">
              <a:rPr lang="en-US"/>
              <a:pPr/>
              <a:t>2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10E3B-F7C3-4D50-A635-984E10986E98}" type="slidenum">
              <a:rPr lang="en-US"/>
              <a:pPr/>
              <a:t>13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73262-1761-4215-BE07-7E0E74605B51}" type="slidenum">
              <a:rPr lang="en-US"/>
              <a:pPr/>
              <a:t>14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12842E-E039-41D1-876C-56FDBCF6E68E}" type="slidenum">
              <a:rPr lang="en-US"/>
              <a:pPr/>
              <a:t>15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78B736-FCBD-44DE-94DE-70E9F0A28E72}" type="slidenum">
              <a:rPr lang="en-US"/>
              <a:pPr/>
              <a:t>16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78B736-FCBD-44DE-94DE-70E9F0A28E72}" type="slidenum">
              <a:rPr lang="en-US"/>
              <a:pPr/>
              <a:t>17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4E9D1-F153-40E8-BF47-7C40094476D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E9E9B-C50D-4F8F-B1F4-AB87670B23A6}" type="slidenum">
              <a:rPr lang="en-US"/>
              <a:pPr/>
              <a:t>19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2582E-47A4-42E6-BF6C-5CE6F99C9C4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05A0-5066-4AD7-BF76-FCDA3735C859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AE6B6-E904-482A-93ED-7D2CF591B822}" type="slidenum">
              <a:rPr lang="en-US"/>
              <a:pPr/>
              <a:t>5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05A0-5066-4AD7-BF76-FCDA3735C859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31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306C7-5A0D-4105-AB42-AA4F2B578E13}" type="slidenum">
              <a:rPr lang="en-US"/>
              <a:pPr/>
              <a:t>7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7E80A2-BF49-432A-AA9F-87C5151E7C58}" type="slidenum">
              <a:rPr lang="en-US"/>
              <a:pPr/>
              <a:t>8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C43CC8-633A-43E3-AE1A-0525A886B55D}" type="slidenum">
              <a:rPr lang="en-US"/>
              <a:pPr/>
              <a:t>9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05A0-5066-4AD7-BF76-FCDA3735C859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18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591A21-6778-4BEC-8F2B-6D2F3FE5D352}" type="slidenum">
              <a:rPr lang="en-US"/>
              <a:pPr/>
              <a:t>12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366391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148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199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8738"/>
            <a:ext cx="4038600" cy="1998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01CD640-CEB2-4D03-99B4-21E76398286C}" type="slidenum">
              <a:rPr lang="en-US" altLang="en-US"/>
              <a:pPr/>
              <a:t>‹#›</a:t>
            </a:fld>
            <a:r>
              <a:rPr lang="en-US" altLang="en-US"/>
              <a:t> (of 18)</a:t>
            </a:r>
          </a:p>
        </p:txBody>
      </p:sp>
    </p:spTree>
    <p:extLst>
      <p:ext uri="{BB962C8B-B14F-4D97-AF65-F5344CB8AC3E}">
        <p14:creationId xmlns:p14="http://schemas.microsoft.com/office/powerpoint/2010/main" val="344164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6877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17399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74417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8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3541967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8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80772C-0D10-422D-A1B7-C5CFD693CF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2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1481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CD19C50-B0FB-48EC-9F4D-EA1A5326E3EE}" type="slidenum">
              <a:rPr lang="en-US" altLang="en-US"/>
              <a:pPr/>
              <a:t>‹#›</a:t>
            </a:fld>
            <a:r>
              <a:rPr lang="en-US" altLang="en-US"/>
              <a:t> (of 22)</a:t>
            </a:r>
          </a:p>
        </p:txBody>
      </p:sp>
    </p:spTree>
    <p:extLst>
      <p:ext uri="{BB962C8B-B14F-4D97-AF65-F5344CB8AC3E}">
        <p14:creationId xmlns:p14="http://schemas.microsoft.com/office/powerpoint/2010/main" val="51668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20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8:45 AM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22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ctr" eaLnBrk="1" hangingPunct="1">
        <a:buNone/>
        <a:defRPr sz="40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anose="020B0502020202020204" pitchFamily="34" charset="0"/>
        </a:defRPr>
      </a:lvl1pPr>
      <a:lvl2pPr marL="742950" indent="-285750" eaLnBrk="1" hangingPunct="1">
        <a:buChar char="–"/>
        <a:defRPr sz="2800">
          <a:latin typeface="Century Gothic" panose="020B0502020202020204" pitchFamily="34" charset="0"/>
        </a:defRPr>
      </a:lvl2pPr>
      <a:lvl3pPr marL="1143000" indent="-228600" eaLnBrk="1" hangingPunct="1">
        <a:buChar char="•"/>
        <a:defRPr sz="2400">
          <a:latin typeface="Century Gothic" panose="020B0502020202020204" pitchFamily="34" charset="0"/>
        </a:defRPr>
      </a:lvl3pPr>
      <a:lvl4pPr marL="1600200" indent="-228600" eaLnBrk="1" hangingPunct="1">
        <a:buChar char="–"/>
        <a:defRPr sz="2000">
          <a:latin typeface="Century Gothic" panose="020B0502020202020204" pitchFamily="34" charset="0"/>
        </a:defRPr>
      </a:lvl4pPr>
      <a:lvl5pPr marL="2057400" indent="-228600" eaLnBrk="1" hangingPunct="1">
        <a:buChar char="»"/>
        <a:defRPr sz="1800">
          <a:latin typeface="Century Gothic" panose="020B0502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Topic 8–Purchasing Power Parity </a:t>
            </a:r>
            <a:endParaRPr lang="en-US" dirty="0">
              <a:cs typeface="Arial" charset="0"/>
            </a:endParaRP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440: International Finance</a:t>
            </a:r>
          </a:p>
        </p:txBody>
      </p:sp>
    </p:spTree>
    <p:extLst>
      <p:ext uri="{BB962C8B-B14F-4D97-AF65-F5344CB8AC3E}">
        <p14:creationId xmlns:p14="http://schemas.microsoft.com/office/powerpoint/2010/main" val="3346236989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66AB9C9-5EF6-4766-B9D9-B5D2F95E9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Mac Index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86D6A3-6AE3-4321-AAA3-85EC4AA76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785" y="1600200"/>
            <a:ext cx="7506429" cy="448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867747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 Relative Purchasing </a:t>
            </a:r>
            <a:br>
              <a:rPr lang="en-US" dirty="0"/>
            </a:br>
            <a:r>
              <a:rPr lang="en-US" dirty="0"/>
              <a:t>Power Parity</a:t>
            </a:r>
          </a:p>
        </p:txBody>
      </p:sp>
    </p:spTree>
    <p:extLst>
      <p:ext uri="{BB962C8B-B14F-4D97-AF65-F5344CB8AC3E}">
        <p14:creationId xmlns:p14="http://schemas.microsoft.com/office/powerpoint/2010/main" val="3875435565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‘relative’ version of PPP connects </a:t>
            </a:r>
            <a:r>
              <a:rPr lang="en-US" i="1" dirty="0"/>
              <a:t>changes</a:t>
            </a:r>
            <a:r>
              <a:rPr lang="en-US" dirty="0"/>
              <a:t> FX rates, i.e., forward rates (F), to </a:t>
            </a:r>
            <a:r>
              <a:rPr lang="en-US" i="1" dirty="0"/>
              <a:t>changes</a:t>
            </a:r>
            <a:r>
              <a:rPr lang="en-US" dirty="0"/>
              <a:t> in price levels (</a:t>
            </a:r>
            <a:r>
              <a:rPr lang="en-US" dirty="0" err="1"/>
              <a:t>P</a:t>
            </a:r>
            <a:r>
              <a:rPr lang="en-US" baseline="-25000" dirty="0" err="1"/>
              <a:t>x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i="1" dirty="0"/>
              <a:t>change</a:t>
            </a:r>
            <a:r>
              <a:rPr lang="en-US" dirty="0"/>
              <a:t> in FX rates is determined by inflation, i.e., a </a:t>
            </a:r>
            <a:r>
              <a:rPr lang="en-US" i="1" dirty="0"/>
              <a:t>change</a:t>
            </a:r>
            <a:r>
              <a:rPr lang="en-US" dirty="0"/>
              <a:t> in price levels.</a:t>
            </a:r>
          </a:p>
          <a:p>
            <a:pPr lvl="1"/>
            <a:r>
              <a:rPr lang="en-US" dirty="0"/>
              <a:t>NOTE: PPP refers to </a:t>
            </a:r>
            <a:r>
              <a:rPr lang="en-US" i="1" dirty="0"/>
              <a:t>relative</a:t>
            </a:r>
            <a:r>
              <a:rPr lang="en-US" dirty="0"/>
              <a:t> purchasing power parity unless noted otherwise.</a:t>
            </a:r>
          </a:p>
          <a:p>
            <a:pPr lvl="2"/>
            <a:endParaRPr lang="en-US" dirty="0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Relative Purchasing </a:t>
            </a:r>
            <a:br>
              <a:rPr lang="en-US" dirty="0"/>
            </a:br>
            <a:r>
              <a:rPr lang="en-US" dirty="0"/>
              <a:t>Power Parity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Inflation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07331"/>
            <a:ext cx="8305800" cy="4148137"/>
          </a:xfrm>
        </p:spPr>
        <p:txBody>
          <a:bodyPr>
            <a:normAutofit/>
          </a:bodyPr>
          <a:lstStyle/>
          <a:p>
            <a:r>
              <a:rPr lang="en-US" sz="2400" dirty="0"/>
              <a:t>Estimating Inflation</a:t>
            </a:r>
          </a:p>
          <a:p>
            <a:pPr lvl="1"/>
            <a:r>
              <a:rPr lang="en-US" sz="2400" dirty="0"/>
              <a:t>Consumer Price Index (CPI)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	CPI</a:t>
            </a:r>
            <a:r>
              <a:rPr lang="en-US" sz="2400" baseline="-25000" dirty="0"/>
              <a:t>t-1</a:t>
            </a:r>
            <a:r>
              <a:rPr lang="en-US" sz="2400" dirty="0"/>
              <a:t> = 195.3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	</a:t>
            </a:r>
            <a:r>
              <a:rPr lang="en-US" sz="2400" dirty="0" err="1"/>
              <a:t>CPI</a:t>
            </a:r>
            <a:r>
              <a:rPr lang="en-US" sz="2400" baseline="-25000" dirty="0" err="1"/>
              <a:t>t</a:t>
            </a:r>
            <a:r>
              <a:rPr lang="en-US" sz="2400" dirty="0"/>
              <a:t>   = 201.6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	Inflation = 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Inflation Differences</a:t>
            </a:r>
            <a:endParaRPr lang="en-US" sz="2000" dirty="0"/>
          </a:p>
        </p:txBody>
      </p:sp>
      <p:graphicFrame>
        <p:nvGraphicFramePr>
          <p:cNvPr id="136237" name="Group 4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09761299"/>
              </p:ext>
            </p:extLst>
          </p:nvPr>
        </p:nvGraphicFramePr>
        <p:xfrm>
          <a:off x="1143000" y="4953000"/>
          <a:ext cx="7010400" cy="106680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3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Canada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Great Britain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Japan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5.40%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3.50%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4.70%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3.30%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2.10%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6240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688195"/>
              </p:ext>
            </p:extLst>
          </p:nvPr>
        </p:nvGraphicFramePr>
        <p:xfrm>
          <a:off x="3352800" y="3200400"/>
          <a:ext cx="32766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60" name="Equation" r:id="rId4" imgW="1473120" imgH="393480" progId="Equation.DSMT4">
                  <p:embed/>
                </p:oleObj>
              </mc:Choice>
              <mc:Fallback>
                <p:oleObj name="Equation" r:id="rId4" imgW="1473120" imgH="39348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200400"/>
                        <a:ext cx="32766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8" y="423863"/>
            <a:ext cx="8015287" cy="914400"/>
          </a:xfrm>
        </p:spPr>
        <p:txBody>
          <a:bodyPr>
            <a:noAutofit/>
          </a:bodyPr>
          <a:lstStyle/>
          <a:p>
            <a:r>
              <a:rPr lang="en-US" dirty="0"/>
              <a:t>Relative Purchasing </a:t>
            </a:r>
            <a:br>
              <a:rPr lang="en-US" dirty="0"/>
            </a:br>
            <a:r>
              <a:rPr lang="en-US" dirty="0"/>
              <a:t>Power Parity Example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82000" cy="4148137"/>
          </a:xfrm>
        </p:spPr>
        <p:txBody>
          <a:bodyPr/>
          <a:lstStyle/>
          <a:p>
            <a:r>
              <a:rPr lang="en-US" sz="2600" dirty="0"/>
              <a:t>Data</a:t>
            </a:r>
          </a:p>
          <a:p>
            <a:pPr lvl="1"/>
            <a:r>
              <a:rPr lang="en-US" sz="2200" dirty="0"/>
              <a:t>A can of soda Canadian costs </a:t>
            </a:r>
            <a:r>
              <a:rPr lang="en-US" sz="2200" dirty="0" err="1"/>
              <a:t>C$1.00</a:t>
            </a:r>
            <a:r>
              <a:rPr lang="en-US" sz="2200" dirty="0"/>
              <a:t> </a:t>
            </a:r>
          </a:p>
          <a:p>
            <a:pPr lvl="1"/>
            <a:r>
              <a:rPr lang="en-US" sz="2200" dirty="0"/>
              <a:t>S($/C$) = 0.9231 (so S($C/$) = 1.0833)</a:t>
            </a:r>
          </a:p>
          <a:p>
            <a:pPr lvl="1"/>
            <a:r>
              <a:rPr lang="en-US" sz="2200" dirty="0"/>
              <a:t>E(</a:t>
            </a:r>
            <a:r>
              <a:rPr lang="en-US" sz="2200" dirty="0">
                <a:latin typeface="Symbol" pitchFamily="18" charset="2"/>
              </a:rPr>
              <a:t>p</a:t>
            </a:r>
            <a:r>
              <a:rPr lang="en-US" sz="2200" baseline="-25000" dirty="0"/>
              <a:t>$</a:t>
            </a:r>
            <a:r>
              <a:rPr lang="en-US" sz="2200" dirty="0"/>
              <a:t>) = 5%</a:t>
            </a:r>
          </a:p>
          <a:p>
            <a:pPr lvl="1"/>
            <a:r>
              <a:rPr lang="en-US" sz="2200" dirty="0"/>
              <a:t>E(</a:t>
            </a:r>
            <a:r>
              <a:rPr lang="en-US" sz="2200" dirty="0" err="1">
                <a:latin typeface="Symbol" pitchFamily="18" charset="2"/>
              </a:rPr>
              <a:t>p</a:t>
            </a:r>
            <a:r>
              <a:rPr lang="en-US" sz="2200" baseline="-25000" dirty="0" err="1"/>
              <a:t>C</a:t>
            </a:r>
            <a:r>
              <a:rPr lang="en-US" sz="2200" baseline="-25000" dirty="0"/>
              <a:t>$</a:t>
            </a:r>
            <a:r>
              <a:rPr lang="en-US" sz="2200" dirty="0"/>
              <a:t>) = </a:t>
            </a:r>
            <a:r>
              <a:rPr lang="en-US" sz="2200"/>
              <a:t>3% </a:t>
            </a:r>
            <a:endParaRPr lang="en-US" sz="2200" dirty="0"/>
          </a:p>
          <a:p>
            <a:endParaRPr lang="en-US" sz="2600" dirty="0"/>
          </a:p>
          <a:p>
            <a:r>
              <a:rPr lang="en-US" sz="2600" dirty="0"/>
              <a:t>Today</a:t>
            </a:r>
          </a:p>
          <a:p>
            <a:pPr lvl="1"/>
            <a:r>
              <a:rPr lang="en-US" sz="2200" dirty="0">
                <a:cs typeface="Arial" charset="0"/>
              </a:rPr>
              <a:t>If you have $100, you can buy 108.3 cans.</a:t>
            </a:r>
          </a:p>
          <a:p>
            <a:endParaRPr lang="en-US" sz="2600" dirty="0">
              <a:cs typeface="Arial" charset="0"/>
            </a:endParaRPr>
          </a:p>
          <a:p>
            <a:endParaRPr lang="en-US" sz="2600" dirty="0"/>
          </a:p>
        </p:txBody>
      </p:sp>
      <p:graphicFrame>
        <p:nvGraphicFramePr>
          <p:cNvPr id="103431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22475850"/>
              </p:ext>
            </p:extLst>
          </p:nvPr>
        </p:nvGraphicFramePr>
        <p:xfrm>
          <a:off x="1905000" y="4800600"/>
          <a:ext cx="40386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4" name="Equation" r:id="rId4" imgW="1942920" imgH="406080" progId="Equation.DSMT4">
                  <p:embed/>
                </p:oleObj>
              </mc:Choice>
              <mc:Fallback>
                <p:oleObj name="Equation" r:id="rId4" imgW="1942920" imgH="406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800600"/>
                        <a:ext cx="4038600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47663"/>
            <a:ext cx="8015287" cy="914400"/>
          </a:xfrm>
        </p:spPr>
        <p:txBody>
          <a:bodyPr>
            <a:noAutofit/>
          </a:bodyPr>
          <a:lstStyle/>
          <a:p>
            <a:r>
              <a:rPr lang="en-US" dirty="0"/>
              <a:t>Relative Purchasing </a:t>
            </a:r>
            <a:br>
              <a:rPr lang="en-US" dirty="0"/>
            </a:br>
            <a:r>
              <a:rPr lang="en-US" dirty="0"/>
              <a:t>Power Parity Example (cont’d)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82000" cy="4529137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Next Year</a:t>
            </a:r>
            <a:endParaRPr lang="en-US" sz="2600" dirty="0">
              <a:cs typeface="Arial" charset="0"/>
            </a:endParaRPr>
          </a:p>
          <a:p>
            <a:pPr lvl="1"/>
            <a:r>
              <a:rPr lang="en-US" sz="2200" dirty="0"/>
              <a:t>If </a:t>
            </a:r>
            <a:r>
              <a:rPr lang="en-US" sz="2200" dirty="0">
                <a:latin typeface="Symbol" panose="05050102010706020507" pitchFamily="18" charset="2"/>
              </a:rPr>
              <a:t>p</a:t>
            </a:r>
            <a:r>
              <a:rPr lang="en-US" sz="2200" baseline="-25000" dirty="0"/>
              <a:t>$</a:t>
            </a:r>
            <a:r>
              <a:rPr lang="en-US" sz="2200" dirty="0"/>
              <a:t> = </a:t>
            </a:r>
            <a:r>
              <a:rPr lang="en-US" sz="2200" dirty="0">
                <a:cs typeface="Arial" charset="0"/>
              </a:rPr>
              <a:t>5%, today’s dollar will be worth $1.05 </a:t>
            </a:r>
          </a:p>
          <a:p>
            <a:pPr lvl="1"/>
            <a:r>
              <a:rPr lang="en-US" sz="2200" dirty="0">
                <a:cs typeface="Arial" charset="0"/>
              </a:rPr>
              <a:t>If </a:t>
            </a:r>
            <a:r>
              <a:rPr lang="en-US" sz="2200" dirty="0" err="1">
                <a:latin typeface="Symbol" panose="05050102010706020507" pitchFamily="18" charset="2"/>
              </a:rPr>
              <a:t>p</a:t>
            </a:r>
            <a:r>
              <a:rPr lang="en-US" sz="2200" baseline="-25000" dirty="0" err="1"/>
              <a:t>C</a:t>
            </a:r>
            <a:r>
              <a:rPr lang="en-US" sz="2200" baseline="-25000" dirty="0"/>
              <a:t>$</a:t>
            </a:r>
            <a:r>
              <a:rPr lang="en-US" sz="2200" dirty="0"/>
              <a:t> = 3%, each can will cost C$1.03.</a:t>
            </a:r>
          </a:p>
          <a:p>
            <a:endParaRPr lang="en-US" sz="2600" dirty="0">
              <a:cs typeface="Arial" charset="0"/>
            </a:endParaRPr>
          </a:p>
          <a:p>
            <a:r>
              <a:rPr lang="en-US" sz="2600" dirty="0">
                <a:cs typeface="Arial" charset="0"/>
              </a:rPr>
              <a:t>If relative PPP, then</a:t>
            </a:r>
          </a:p>
          <a:p>
            <a:pPr lvl="1"/>
            <a:r>
              <a:rPr lang="en-US" sz="2200" dirty="0">
                <a:cs typeface="Arial" charset="0"/>
              </a:rPr>
              <a:t>F</a:t>
            </a:r>
            <a:r>
              <a:rPr lang="en-US" sz="2400" baseline="-25000" dirty="0">
                <a:cs typeface="Arial" charset="0"/>
              </a:rPr>
              <a:t>PPP </a:t>
            </a:r>
            <a:r>
              <a:rPr lang="en-US" sz="2200" dirty="0">
                <a:cs typeface="Arial" charset="0"/>
              </a:rPr>
              <a:t>($/C$) must </a:t>
            </a:r>
            <a:r>
              <a:rPr lang="en-US" sz="2200" i="1" dirty="0">
                <a:cs typeface="Arial" charset="0"/>
              </a:rPr>
              <a:t>still </a:t>
            </a:r>
            <a:r>
              <a:rPr lang="en-US" sz="2200" dirty="0">
                <a:cs typeface="Arial" charset="0"/>
              </a:rPr>
              <a:t>allow you to buy 108.3 cans.</a:t>
            </a:r>
          </a:p>
          <a:p>
            <a:endParaRPr lang="en-US" sz="2600" dirty="0">
              <a:cs typeface="Arial" charset="0"/>
            </a:endParaRPr>
          </a:p>
          <a:p>
            <a:r>
              <a:rPr lang="en-US" sz="2600" dirty="0">
                <a:cs typeface="Arial" charset="0"/>
              </a:rPr>
              <a:t>So</a:t>
            </a:r>
          </a:p>
          <a:p>
            <a:endParaRPr lang="en-US" sz="2600" dirty="0">
              <a:cs typeface="Arial" charset="0"/>
            </a:endParaRPr>
          </a:p>
          <a:p>
            <a:endParaRPr lang="en-US" sz="2600" dirty="0">
              <a:cs typeface="Arial" charset="0"/>
            </a:endParaRPr>
          </a:p>
          <a:p>
            <a:endParaRPr lang="en-US" sz="2600" dirty="0">
              <a:cs typeface="Arial" charset="0"/>
            </a:endParaRPr>
          </a:p>
          <a:p>
            <a:endParaRPr lang="en-US" sz="2600" dirty="0">
              <a:cs typeface="Arial" charset="0"/>
            </a:endParaRPr>
          </a:p>
          <a:p>
            <a:r>
              <a:rPr lang="en-US" sz="2600" dirty="0">
                <a:cs typeface="Arial" charset="0"/>
              </a:rPr>
              <a:t>F</a:t>
            </a:r>
            <a:r>
              <a:rPr lang="en-US" sz="2600" baseline="-25000" dirty="0">
                <a:cs typeface="Arial" charset="0"/>
              </a:rPr>
              <a:t>PPP</a:t>
            </a:r>
            <a:r>
              <a:rPr lang="en-US" sz="2600" dirty="0">
                <a:cs typeface="Arial" charset="0"/>
              </a:rPr>
              <a:t> is the forward rate </a:t>
            </a:r>
            <a:r>
              <a:rPr lang="en-US" sz="2800" dirty="0"/>
              <a:t>predicted by PPP</a:t>
            </a:r>
            <a:endParaRPr lang="en-US" sz="2600" dirty="0">
              <a:cs typeface="Arial" charset="0"/>
            </a:endParaRPr>
          </a:p>
          <a:p>
            <a:endParaRPr lang="en-US" sz="2600" dirty="0"/>
          </a:p>
        </p:txBody>
      </p:sp>
      <p:graphicFrame>
        <p:nvGraphicFramePr>
          <p:cNvPr id="14029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36772889"/>
              </p:ext>
            </p:extLst>
          </p:nvPr>
        </p:nvGraphicFramePr>
        <p:xfrm>
          <a:off x="838200" y="4343400"/>
          <a:ext cx="7696200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5" name="Equation" r:id="rId4" imgW="4381200" imgH="660240" progId="Equation.DSMT4">
                  <p:embed/>
                </p:oleObj>
              </mc:Choice>
              <mc:Fallback>
                <p:oleObj name="Equation" r:id="rId4" imgW="4381200" imgH="6602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43400"/>
                        <a:ext cx="7696200" cy="1160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36551"/>
            <a:ext cx="8015287" cy="914400"/>
          </a:xfrm>
        </p:spPr>
        <p:txBody>
          <a:bodyPr>
            <a:noAutofit/>
          </a:bodyPr>
          <a:lstStyle/>
          <a:p>
            <a:r>
              <a:rPr lang="en-US" dirty="0"/>
              <a:t>Relative Purchasing </a:t>
            </a:r>
            <a:br>
              <a:rPr lang="en-US" dirty="0"/>
            </a:br>
            <a:r>
              <a:rPr lang="en-US" dirty="0"/>
              <a:t>Power Parity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7924800" cy="4452937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The ‘relative’ version of PPP connects </a:t>
            </a:r>
            <a:r>
              <a:rPr lang="en-US" sz="2600" i="1" dirty="0"/>
              <a:t>percentage</a:t>
            </a:r>
            <a:r>
              <a:rPr lang="en-US" sz="2600" dirty="0"/>
              <a:t> </a:t>
            </a:r>
            <a:r>
              <a:rPr lang="en-US" sz="2600" i="1" dirty="0"/>
              <a:t>changes</a:t>
            </a:r>
            <a:r>
              <a:rPr lang="en-US" sz="2600" dirty="0"/>
              <a:t> in FX rates (</a:t>
            </a:r>
            <a:r>
              <a:rPr lang="en-US" sz="2600" i="1" dirty="0" err="1"/>
              <a:t>e</a:t>
            </a:r>
            <a:r>
              <a:rPr lang="en-US" sz="2600" i="1" baseline="-25000" dirty="0" err="1"/>
              <a:t>PPP</a:t>
            </a:r>
            <a:r>
              <a:rPr lang="en-US" sz="2600" dirty="0"/>
              <a:t>) to inflation (</a:t>
            </a:r>
            <a:r>
              <a:rPr lang="en-US" sz="2600" dirty="0" err="1">
                <a:latin typeface="Symbol" pitchFamily="18" charset="2"/>
              </a:rPr>
              <a:t>p</a:t>
            </a:r>
            <a:r>
              <a:rPr lang="en-US" sz="2600" baseline="-25000" dirty="0" err="1"/>
              <a:t>x</a:t>
            </a:r>
            <a:r>
              <a:rPr lang="en-US" sz="2600" dirty="0"/>
              <a:t>), i.e., </a:t>
            </a:r>
            <a:r>
              <a:rPr lang="en-US" sz="2600" i="1" dirty="0"/>
              <a:t>percentage</a:t>
            </a:r>
            <a:r>
              <a:rPr lang="en-US" sz="2600" dirty="0"/>
              <a:t> </a:t>
            </a:r>
            <a:r>
              <a:rPr lang="en-US" sz="2600" i="1" dirty="0"/>
              <a:t>changes</a:t>
            </a:r>
            <a:r>
              <a:rPr lang="en-US" sz="2600" dirty="0"/>
              <a:t> in price level, not absolute price levels.</a:t>
            </a:r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r>
              <a:rPr lang="en-US" sz="2600" dirty="0"/>
              <a:t>If relative PPP holds, then </a:t>
            </a:r>
            <a:r>
              <a:rPr lang="en-US" sz="2600" i="1" dirty="0" err="1"/>
              <a:t>e</a:t>
            </a:r>
            <a:r>
              <a:rPr lang="en-US" sz="2600" i="1" baseline="-25000" dirty="0" err="1"/>
              <a:t>PPP</a:t>
            </a:r>
            <a:r>
              <a:rPr lang="en-US" sz="2600" dirty="0"/>
              <a:t> must be the percentage change in the FX rate.</a:t>
            </a:r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endParaRPr lang="en-US" sz="2600" dirty="0"/>
          </a:p>
          <a:p>
            <a:pPr marL="742950" lvl="2" indent="-342900">
              <a:lnSpc>
                <a:spcPct val="90000"/>
              </a:lnSpc>
              <a:buClr>
                <a:schemeClr val="tx2"/>
              </a:buClr>
            </a:pPr>
            <a:r>
              <a:rPr lang="en-US" dirty="0" err="1"/>
              <a:t>e</a:t>
            </a:r>
            <a:r>
              <a:rPr lang="en-US" i="1" baseline="-25000" dirty="0" err="1"/>
              <a:t>PPP</a:t>
            </a:r>
            <a:r>
              <a:rPr lang="en-US" dirty="0"/>
              <a:t> is the percentage change in F predicted by PPP; the equilibrium percentage change in F.</a:t>
            </a:r>
          </a:p>
          <a:p>
            <a:pPr>
              <a:lnSpc>
                <a:spcPct val="90000"/>
              </a:lnSpc>
            </a:pPr>
            <a:endParaRPr lang="en-US" sz="2600" dirty="0"/>
          </a:p>
        </p:txBody>
      </p:sp>
      <p:graphicFrame>
        <p:nvGraphicFramePr>
          <p:cNvPr id="10035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590800" y="4114800"/>
          <a:ext cx="2590800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9" name="Equation" r:id="rId4" imgW="1104840" imgH="482400" progId="Equation.DSMT4">
                  <p:embed/>
                </p:oleObj>
              </mc:Choice>
              <mc:Fallback>
                <p:oleObj name="Equation" r:id="rId4" imgW="110484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14800"/>
                        <a:ext cx="2590800" cy="1131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015287" cy="914400"/>
          </a:xfrm>
        </p:spPr>
        <p:txBody>
          <a:bodyPr>
            <a:noAutofit/>
          </a:bodyPr>
          <a:lstStyle/>
          <a:p>
            <a:r>
              <a:rPr lang="en-US" dirty="0"/>
              <a:t>Relative Purchasing </a:t>
            </a:r>
            <a:br>
              <a:rPr lang="en-US" dirty="0"/>
            </a:br>
            <a:r>
              <a:rPr lang="en-US" dirty="0"/>
              <a:t>Power Parity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8229600" cy="4267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endParaRPr lang="en-US" sz="2600" dirty="0"/>
          </a:p>
          <a:p>
            <a:pPr>
              <a:lnSpc>
                <a:spcPct val="110000"/>
              </a:lnSpc>
            </a:pPr>
            <a:r>
              <a:rPr lang="en-US" sz="3200" dirty="0" err="1"/>
              <a:t>e</a:t>
            </a:r>
            <a:r>
              <a:rPr lang="en-US" sz="3200" i="1" baseline="-25000" dirty="0" err="1"/>
              <a:t>PPP</a:t>
            </a:r>
            <a:r>
              <a:rPr lang="en-US" sz="3200" dirty="0"/>
              <a:t> is the percentage change in F predicted by PPP.</a:t>
            </a:r>
          </a:p>
          <a:p>
            <a:pPr>
              <a:lnSpc>
                <a:spcPct val="110000"/>
              </a:lnSpc>
            </a:pPr>
            <a:endParaRPr lang="en-US" sz="3200" dirty="0"/>
          </a:p>
          <a:p>
            <a:pPr>
              <a:lnSpc>
                <a:spcPct val="110000"/>
              </a:lnSpc>
            </a:pPr>
            <a:r>
              <a:rPr lang="en-US" sz="3200" dirty="0"/>
              <a:t>Calculating F</a:t>
            </a:r>
            <a:r>
              <a:rPr lang="en-US" sz="3200" baseline="-25000" dirty="0"/>
              <a:t>PPP</a:t>
            </a:r>
            <a:r>
              <a:rPr lang="en-US" sz="3200" dirty="0"/>
              <a:t>: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F</a:t>
            </a:r>
            <a:r>
              <a:rPr lang="en-US" sz="2800" baseline="-25000" dirty="0"/>
              <a:t>PPP</a:t>
            </a:r>
            <a:r>
              <a:rPr lang="en-US" sz="2800" dirty="0"/>
              <a:t>($/x) = S($/x) x (1 + e)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If S($/C$) = 0.8161 and </a:t>
            </a:r>
            <a:r>
              <a:rPr lang="en-US" sz="2800" dirty="0" err="1"/>
              <a:t>e</a:t>
            </a:r>
            <a:r>
              <a:rPr lang="en-US" sz="2800" baseline="-25000" dirty="0" err="1"/>
              <a:t>PPP</a:t>
            </a:r>
            <a:r>
              <a:rPr lang="en-US" sz="2800" dirty="0"/>
              <a:t> = 0.02, then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F</a:t>
            </a:r>
            <a:r>
              <a:rPr lang="en-US" sz="2800" baseline="-25000" dirty="0"/>
              <a:t>PPP</a:t>
            </a:r>
            <a:r>
              <a:rPr lang="en-US" sz="2800" dirty="0"/>
              <a:t>($/C$) = 0.8161 x 1.02 = 0.8324</a:t>
            </a:r>
          </a:p>
          <a:p>
            <a:pPr>
              <a:lnSpc>
                <a:spcPct val="110000"/>
              </a:lnSpc>
            </a:pPr>
            <a:endParaRPr lang="en-US" sz="3200" dirty="0"/>
          </a:p>
          <a:p>
            <a:pPr>
              <a:lnSpc>
                <a:spcPct val="110000"/>
              </a:lnSpc>
            </a:pPr>
            <a:r>
              <a:rPr lang="en-US" sz="3200" dirty="0"/>
              <a:t>NOTE: Do not us the approximation formula: </a:t>
            </a:r>
            <a:r>
              <a:rPr lang="en-US" sz="3200" dirty="0" err="1"/>
              <a:t>e</a:t>
            </a:r>
            <a:r>
              <a:rPr lang="en-US" sz="3200" baseline="-25000" dirty="0" err="1"/>
              <a:t>PPP</a:t>
            </a:r>
            <a:r>
              <a:rPr lang="en-US" sz="3200" dirty="0"/>
              <a:t> ≈ </a:t>
            </a:r>
            <a:r>
              <a:rPr lang="en-US" sz="3600" dirty="0">
                <a:latin typeface="Symbol" pitchFamily="18" charset="2"/>
              </a:rPr>
              <a:t>p</a:t>
            </a:r>
            <a:r>
              <a:rPr lang="en-US" sz="3200" baseline="-25000" dirty="0"/>
              <a:t>$</a:t>
            </a:r>
            <a:r>
              <a:rPr lang="en-US" sz="3200" dirty="0"/>
              <a:t> - </a:t>
            </a:r>
            <a:r>
              <a:rPr lang="en-US" sz="3600" dirty="0" err="1">
                <a:latin typeface="Symbol" pitchFamily="18" charset="2"/>
              </a:rPr>
              <a:t>p</a:t>
            </a:r>
            <a:r>
              <a:rPr lang="en-US" sz="3200" baseline="-25000" dirty="0" err="1"/>
              <a:t>x</a:t>
            </a:r>
            <a:endParaRPr lang="en-US" sz="3200" dirty="0"/>
          </a:p>
          <a:p>
            <a:pPr lvl="1">
              <a:lnSpc>
                <a:spcPct val="110000"/>
              </a:lnSpc>
            </a:pPr>
            <a:endParaRPr lang="en-US" sz="2800" dirty="0"/>
          </a:p>
          <a:p>
            <a:pPr lvl="1">
              <a:lnSpc>
                <a:spcPct val="110000"/>
              </a:lnSpc>
            </a:pPr>
            <a:endParaRPr lang="en-US" sz="2800" dirty="0"/>
          </a:p>
        </p:txBody>
      </p:sp>
      <p:graphicFrame>
        <p:nvGraphicFramePr>
          <p:cNvPr id="10035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2412984"/>
              </p:ext>
            </p:extLst>
          </p:nvPr>
        </p:nvGraphicFramePr>
        <p:xfrm>
          <a:off x="2590800" y="1371600"/>
          <a:ext cx="2590800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3" name="Equation" r:id="rId4" imgW="1104840" imgH="482400" progId="Equation.DSMT4">
                  <p:embed/>
                </p:oleObj>
              </mc:Choice>
              <mc:Fallback>
                <p:oleObj name="Equation" r:id="rId4" imgW="110484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371600"/>
                        <a:ext cx="2590800" cy="1131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Forward rates are determined by </a:t>
            </a:r>
            <a:r>
              <a:rPr lang="en-US" i="1" dirty="0"/>
              <a:t>differentials</a:t>
            </a:r>
            <a:r>
              <a:rPr lang="en-US" dirty="0"/>
              <a:t> in inflation (</a:t>
            </a:r>
            <a:r>
              <a:rPr lang="en-US" sz="3200" dirty="0">
                <a:latin typeface="Symbol" pitchFamily="18" charset="2"/>
              </a:rPr>
              <a:t>p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If expected inflation is equal, </a:t>
            </a:r>
            <a:r>
              <a:rPr lang="en-US" sz="3200" dirty="0">
                <a:latin typeface="Symbol" pitchFamily="18" charset="2"/>
              </a:rPr>
              <a:t>p</a:t>
            </a:r>
            <a:r>
              <a:rPr lang="en-US" baseline="-25000" dirty="0"/>
              <a:t>$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=</a:t>
            </a:r>
            <a:r>
              <a:rPr lang="en-US" dirty="0"/>
              <a:t> </a:t>
            </a:r>
            <a:r>
              <a:rPr lang="en-US" sz="3200" dirty="0">
                <a:latin typeface="Symbol" pitchFamily="18" charset="2"/>
              </a:rPr>
              <a:t>p</a:t>
            </a:r>
            <a:r>
              <a:rPr lang="en-US" baseline="-25000" dirty="0"/>
              <a:t>€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F</a:t>
            </a:r>
            <a:r>
              <a:rPr lang="en-US" baseline="-25000" dirty="0"/>
              <a:t>PPP</a:t>
            </a:r>
            <a:r>
              <a:rPr lang="en-US" dirty="0"/>
              <a:t>($/€) </a:t>
            </a:r>
            <a:r>
              <a:rPr lang="en-US" b="1" dirty="0">
                <a:solidFill>
                  <a:srgbClr val="FF0000"/>
                </a:solidFill>
              </a:rPr>
              <a:t>=</a:t>
            </a:r>
            <a:r>
              <a:rPr lang="en-US" dirty="0"/>
              <a:t> S($/€)	American Terms</a:t>
            </a:r>
          </a:p>
          <a:p>
            <a:pPr lvl="1"/>
            <a:r>
              <a:rPr lang="en-US" dirty="0"/>
              <a:t>F</a:t>
            </a:r>
            <a:r>
              <a:rPr lang="en-US" baseline="-25000" dirty="0"/>
              <a:t>PPP </a:t>
            </a:r>
            <a:r>
              <a:rPr lang="en-US" dirty="0"/>
              <a:t>(€/$) </a:t>
            </a:r>
            <a:r>
              <a:rPr lang="en-US" b="1" dirty="0">
                <a:solidFill>
                  <a:srgbClr val="FF0000"/>
                </a:solidFill>
              </a:rPr>
              <a:t>=</a:t>
            </a:r>
            <a:r>
              <a:rPr lang="en-US" dirty="0"/>
              <a:t> S(€/$)	European Terms</a:t>
            </a:r>
          </a:p>
          <a:p>
            <a:endParaRPr lang="en-US" dirty="0"/>
          </a:p>
          <a:p>
            <a:r>
              <a:rPr lang="en-US" dirty="0"/>
              <a:t>If expected inflation is not equal, </a:t>
            </a:r>
            <a:r>
              <a:rPr lang="en-US" sz="3200" dirty="0">
                <a:latin typeface="Symbol" pitchFamily="18" charset="2"/>
              </a:rPr>
              <a:t>p</a:t>
            </a:r>
            <a:r>
              <a:rPr lang="en-US" baseline="-25000" dirty="0"/>
              <a:t>$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≠</a:t>
            </a:r>
            <a:r>
              <a:rPr lang="en-US" dirty="0"/>
              <a:t> </a:t>
            </a:r>
            <a:r>
              <a:rPr lang="en-US" sz="3200" dirty="0">
                <a:latin typeface="Symbol" pitchFamily="18" charset="2"/>
              </a:rPr>
              <a:t>p</a:t>
            </a:r>
            <a:r>
              <a:rPr lang="en-US" baseline="-25000" dirty="0"/>
              <a:t>€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F</a:t>
            </a:r>
            <a:r>
              <a:rPr lang="en-US" baseline="-25000" dirty="0"/>
              <a:t>PPP </a:t>
            </a:r>
            <a:r>
              <a:rPr lang="en-US" dirty="0"/>
              <a:t>($/€) </a:t>
            </a:r>
            <a:r>
              <a:rPr lang="en-US" b="1" dirty="0">
                <a:solidFill>
                  <a:srgbClr val="FF0000"/>
                </a:solidFill>
              </a:rPr>
              <a:t>≠</a:t>
            </a:r>
            <a:r>
              <a:rPr lang="en-US" dirty="0"/>
              <a:t> S($/€) 	American Terms</a:t>
            </a:r>
          </a:p>
          <a:p>
            <a:pPr lvl="1"/>
            <a:r>
              <a:rPr lang="en-US" dirty="0"/>
              <a:t>F</a:t>
            </a:r>
            <a:r>
              <a:rPr lang="en-US" baseline="-25000" dirty="0"/>
              <a:t>PPP </a:t>
            </a:r>
            <a:r>
              <a:rPr lang="en-US" dirty="0"/>
              <a:t>(€/$) </a:t>
            </a:r>
            <a:r>
              <a:rPr lang="en-US" b="1" dirty="0">
                <a:solidFill>
                  <a:srgbClr val="FF0000"/>
                </a:solidFill>
              </a:rPr>
              <a:t>≠</a:t>
            </a:r>
            <a:r>
              <a:rPr lang="en-US" dirty="0"/>
              <a:t> S(€/$) 	European Terms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Idea: Differentials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2251" y="389732"/>
            <a:ext cx="8015287" cy="914400"/>
          </a:xfrm>
        </p:spPr>
        <p:txBody>
          <a:bodyPr>
            <a:noAutofit/>
          </a:bodyPr>
          <a:lstStyle/>
          <a:p>
            <a:r>
              <a:rPr lang="en-US" dirty="0"/>
              <a:t>Relative Purchasing </a:t>
            </a:r>
            <a:br>
              <a:rPr lang="en-US" dirty="0"/>
            </a:br>
            <a:r>
              <a:rPr lang="en-US" dirty="0"/>
              <a:t>Power Parity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7924800" cy="4148137"/>
          </a:xfrm>
        </p:spPr>
        <p:txBody>
          <a:bodyPr/>
          <a:lstStyle/>
          <a:p>
            <a:r>
              <a:rPr lang="en-US" sz="2600" dirty="0"/>
              <a:t>Data</a:t>
            </a:r>
          </a:p>
          <a:p>
            <a:pPr lvl="1"/>
            <a:r>
              <a:rPr lang="en-US" sz="2200" dirty="0"/>
              <a:t>S($/C$) = 0.9231 (so S($C/$) = 1.0833)</a:t>
            </a:r>
          </a:p>
          <a:p>
            <a:pPr lvl="1"/>
            <a:r>
              <a:rPr lang="en-US" sz="2200" dirty="0"/>
              <a:t>E(</a:t>
            </a:r>
            <a:r>
              <a:rPr lang="en-US" sz="2200" dirty="0">
                <a:latin typeface="Symbol" pitchFamily="18" charset="2"/>
              </a:rPr>
              <a:t>p</a:t>
            </a:r>
            <a:r>
              <a:rPr lang="en-US" sz="2200" baseline="-25000" dirty="0"/>
              <a:t>$</a:t>
            </a:r>
            <a:r>
              <a:rPr lang="en-US" sz="2200" dirty="0"/>
              <a:t>) = 5%</a:t>
            </a:r>
          </a:p>
          <a:p>
            <a:pPr lvl="1"/>
            <a:r>
              <a:rPr lang="en-US" sz="2200" dirty="0"/>
              <a:t>E(</a:t>
            </a:r>
            <a:r>
              <a:rPr lang="en-US" sz="2200" dirty="0" err="1">
                <a:latin typeface="Symbol" pitchFamily="18" charset="2"/>
              </a:rPr>
              <a:t>p</a:t>
            </a:r>
            <a:r>
              <a:rPr lang="en-US" sz="2200" baseline="-25000" dirty="0" err="1"/>
              <a:t>C</a:t>
            </a:r>
            <a:r>
              <a:rPr lang="en-US" sz="2200" baseline="-25000" dirty="0"/>
              <a:t>$</a:t>
            </a:r>
            <a:r>
              <a:rPr lang="en-US" sz="2200" dirty="0"/>
              <a:t>) = 3%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r>
              <a:rPr lang="en-US" sz="2600" dirty="0"/>
              <a:t>So if relative PPP holds</a:t>
            </a:r>
          </a:p>
          <a:p>
            <a:pPr lvl="1">
              <a:buFont typeface="Wingdings" pitchFamily="2" charset="2"/>
              <a:buNone/>
            </a:pPr>
            <a:endParaRPr lang="en-US" sz="2200" b="1" dirty="0"/>
          </a:p>
        </p:txBody>
      </p:sp>
      <p:graphicFrame>
        <p:nvGraphicFramePr>
          <p:cNvPr id="144388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1075811"/>
              </p:ext>
            </p:extLst>
          </p:nvPr>
        </p:nvGraphicFramePr>
        <p:xfrm>
          <a:off x="1182687" y="3217862"/>
          <a:ext cx="6473825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4" name="Equation" r:id="rId4" imgW="2857320" imgH="507960" progId="Equation.DSMT4">
                  <p:embed/>
                </p:oleObj>
              </mc:Choice>
              <mc:Fallback>
                <p:oleObj name="Equation" r:id="rId4" imgW="2857320" imgH="507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687" y="3217862"/>
                        <a:ext cx="6473825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595526"/>
              </p:ext>
            </p:extLst>
          </p:nvPr>
        </p:nvGraphicFramePr>
        <p:xfrm>
          <a:off x="1211263" y="5105400"/>
          <a:ext cx="70262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5" name="Equation" r:id="rId6" imgW="3251160" imgH="253800" progId="Equation.DSMT4">
                  <p:embed/>
                </p:oleObj>
              </mc:Choice>
              <mc:Fallback>
                <p:oleObj name="Equation" r:id="rId6" imgW="325116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63" y="5105400"/>
                        <a:ext cx="7026275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buFontTx/>
              <a:buAutoNum type="arabicPeriod"/>
            </a:pPr>
            <a:r>
              <a:rPr lang="en-US" dirty="0"/>
              <a:t>Explain the rationale for purchasing power parity (PPP).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Calculate the requirements for absolute purchasing power parity. 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Calculate the requirements for relative purchasing power parity.</a:t>
            </a:r>
            <a:endParaRPr lang="en-US" dirty="0">
              <a:cs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Objectives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IRP versus PPP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163919"/>
              </p:ext>
            </p:extLst>
          </p:nvPr>
        </p:nvGraphicFramePr>
        <p:xfrm>
          <a:off x="304800" y="1524000"/>
          <a:ext cx="8534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40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Interest Rate Parity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Purchasing Power Parity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40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entury Gothic" panose="020B0502020202020204" pitchFamily="34" charset="0"/>
                        </a:rPr>
                        <a:t>Law of One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entury Gothic" panose="020B0502020202020204" pitchFamily="34" charset="0"/>
                        </a:rPr>
                        <a:t>Law of One 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2095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Predicts </a:t>
                      </a:r>
                      <a:r>
                        <a:rPr lang="en-US" sz="2000" i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relative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change in forward rates from spot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Predicts </a:t>
                      </a:r>
                      <a:r>
                        <a:rPr lang="en-US" sz="2000" i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relative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change in forward rates from spot 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83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entury Gothic" panose="020B0502020202020204" pitchFamily="34" charset="0"/>
                        </a:rPr>
                        <a:t>Forward rates </a:t>
                      </a:r>
                      <a:r>
                        <a:rPr lang="en-US" sz="2000" b="1" dirty="0">
                          <a:solidFill>
                            <a:schemeClr val="tx1">
                              <a:alpha val="100000"/>
                            </a:schemeClr>
                          </a:solidFill>
                          <a:latin typeface="Century Gothic" pitchFamily="34" charset="0"/>
                        </a:rPr>
                        <a:t>equalize</a:t>
                      </a:r>
                      <a:r>
                        <a:rPr lang="en-US" sz="20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000" u="sng" dirty="0">
                          <a:latin typeface="Century Gothic" panose="020B0502020202020204" pitchFamily="34" charset="0"/>
                        </a:rPr>
                        <a:t>investment returns</a:t>
                      </a:r>
                      <a:endParaRPr lang="en-US" sz="2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entury Gothic" panose="020B0502020202020204" pitchFamily="34" charset="0"/>
                        </a:rPr>
                        <a:t>Forward rates equalize </a:t>
                      </a:r>
                      <a:r>
                        <a:rPr lang="en-US" sz="2000" u="sng" dirty="0">
                          <a:latin typeface="Century Gothic" panose="020B0502020202020204" pitchFamily="34" charset="0"/>
                        </a:rPr>
                        <a:t>purchasing power</a:t>
                      </a:r>
                      <a:endParaRPr lang="en-US" sz="2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20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entury Gothic" panose="020B0502020202020204" pitchFamily="34" charset="0"/>
                        </a:rPr>
                        <a:t>Differentials in </a:t>
                      </a:r>
                      <a:r>
                        <a:rPr lang="en-US" sz="2000" u="sng" dirty="0">
                          <a:latin typeface="Century Gothic" panose="020B0502020202020204" pitchFamily="34" charset="0"/>
                        </a:rPr>
                        <a:t>risk free return</a:t>
                      </a:r>
                      <a:r>
                        <a:rPr lang="en-US" sz="2000" u="sng" baseline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cause </a:t>
                      </a:r>
                      <a:r>
                        <a:rPr lang="en-US" sz="2000" dirty="0">
                          <a:latin typeface="Century Gothic" panose="020B0502020202020204" pitchFamily="34" charset="0"/>
                        </a:rPr>
                        <a:t>forward rate changes</a:t>
                      </a:r>
                      <a:endParaRPr lang="en-US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Differentials in </a:t>
                      </a:r>
                      <a:r>
                        <a:rPr lang="en-US" sz="2000" u="sng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inflation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cause forward rate </a:t>
                      </a:r>
                      <a:r>
                        <a:rPr lang="en-US" sz="2000" dirty="0">
                          <a:latin typeface="Century Gothic" panose="020B0502020202020204" pitchFamily="34" charset="0"/>
                        </a:rPr>
                        <a:t>changes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2095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If violated arbitrage opportunity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If violated </a:t>
                      </a:r>
                      <a:r>
                        <a:rPr lang="en-US" sz="2000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arbitrage opportunity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576">
                <a:tc>
                  <a:txBody>
                    <a:bodyPr/>
                    <a:lstStyle/>
                    <a:p>
                      <a:r>
                        <a:rPr lang="en-US" sz="2000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Small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deviation 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Significant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deviation problem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Purchasing Power Parity (PPP)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Absolute Purchasing </a:t>
            </a:r>
            <a:br>
              <a:rPr lang="en-US" dirty="0"/>
            </a:br>
            <a:r>
              <a:rPr lang="en-US" dirty="0"/>
              <a:t>Power Parity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Relative Purchasing </a:t>
            </a:r>
            <a:br>
              <a:rPr lang="en-US" dirty="0"/>
            </a:br>
            <a:r>
              <a:rPr lang="en-US" dirty="0"/>
              <a:t>Power Parity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726286561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 Purchasing Power Parity (PPP)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Law of One Price</a:t>
            </a:r>
          </a:p>
          <a:p>
            <a:pPr lvl="1"/>
            <a:r>
              <a:rPr lang="en-US" dirty="0"/>
              <a:t>Identical goods should have the same price.</a:t>
            </a:r>
          </a:p>
          <a:p>
            <a:pPr lvl="1"/>
            <a:endParaRPr lang="en-US" dirty="0"/>
          </a:p>
          <a:p>
            <a:r>
              <a:rPr lang="en-US" dirty="0"/>
              <a:t>Purchasing Power Parity </a:t>
            </a:r>
          </a:p>
          <a:p>
            <a:pPr lvl="1"/>
            <a:r>
              <a:rPr lang="en-US" dirty="0"/>
              <a:t>FX rates adjust to equalize purchasing power across countries (so the law of one price holds).</a:t>
            </a:r>
          </a:p>
          <a:p>
            <a:pPr lvl="1"/>
            <a:r>
              <a:rPr lang="en-US" dirty="0"/>
              <a:t>FX rates will not affect international competitive (since the law of one price holds). 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Purchasing Power Parity (PPP)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Absolute Purchasing </a:t>
            </a:r>
            <a:br>
              <a:rPr lang="en-US" dirty="0"/>
            </a:br>
            <a:r>
              <a:rPr lang="en-US" dirty="0"/>
              <a:t>Power Parity</a:t>
            </a:r>
          </a:p>
        </p:txBody>
      </p:sp>
    </p:spTree>
    <p:extLst>
      <p:ext uri="{BB962C8B-B14F-4D97-AF65-F5344CB8AC3E}">
        <p14:creationId xmlns:p14="http://schemas.microsoft.com/office/powerpoint/2010/main" val="1234534562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Absolute Purchasing </a:t>
            </a:r>
            <a:br>
              <a:rPr lang="en-US" dirty="0"/>
            </a:br>
            <a:r>
              <a:rPr lang="en-US" dirty="0"/>
              <a:t>Power Parity: Example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05800" cy="4148137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PPP: If you can buy a basket of goods (A) costs in the US for $100, you should be able to buy the same basket (A) in Germany for $100.</a:t>
            </a:r>
          </a:p>
          <a:p>
            <a:endParaRPr lang="en-US" sz="2600" dirty="0"/>
          </a:p>
          <a:p>
            <a:r>
              <a:rPr lang="en-US" sz="2600" dirty="0"/>
              <a:t>If the basket cost </a:t>
            </a:r>
            <a:r>
              <a:rPr lang="en-US" sz="2600" dirty="0">
                <a:cs typeface="Arial" charset="0"/>
              </a:rPr>
              <a:t>€75, </a:t>
            </a:r>
          </a:p>
          <a:p>
            <a:endParaRPr lang="en-US" sz="2600" dirty="0">
              <a:cs typeface="Arial" charset="0"/>
            </a:endParaRPr>
          </a:p>
          <a:p>
            <a:r>
              <a:rPr lang="en-US" sz="2600" dirty="0">
                <a:cs typeface="Arial" charset="0"/>
              </a:rPr>
              <a:t>Then this would only be true if</a:t>
            </a:r>
          </a:p>
          <a:p>
            <a:endParaRPr lang="en-US" sz="2600" dirty="0">
              <a:cs typeface="Arial" charset="0"/>
            </a:endParaRPr>
          </a:p>
          <a:p>
            <a:endParaRPr lang="en-US" sz="2600" dirty="0">
              <a:cs typeface="Arial" charset="0"/>
            </a:endParaRPr>
          </a:p>
          <a:p>
            <a:endParaRPr lang="en-US" sz="2600" dirty="0">
              <a:cs typeface="Arial" charset="0"/>
            </a:endParaRPr>
          </a:p>
          <a:p>
            <a:endParaRPr lang="en-US" sz="2600" dirty="0">
              <a:cs typeface="Arial" charset="0"/>
            </a:endParaRPr>
          </a:p>
          <a:p>
            <a:r>
              <a:rPr lang="en-US" sz="2600" dirty="0">
                <a:cs typeface="Arial" charset="0"/>
              </a:rPr>
              <a:t>S</a:t>
            </a:r>
            <a:r>
              <a:rPr lang="en-US" sz="2600" baseline="-25000" dirty="0">
                <a:cs typeface="Arial" charset="0"/>
              </a:rPr>
              <a:t>PPP</a:t>
            </a:r>
            <a:r>
              <a:rPr lang="en-US" sz="2600" dirty="0">
                <a:cs typeface="Arial" charset="0"/>
              </a:rPr>
              <a:t> is the spot rate </a:t>
            </a:r>
            <a:r>
              <a:rPr lang="en-US" sz="2800" dirty="0"/>
              <a:t>predicted by absolute PPP.</a:t>
            </a:r>
            <a:endParaRPr lang="en-US" sz="2600" dirty="0">
              <a:cs typeface="Arial" charset="0"/>
            </a:endParaRPr>
          </a:p>
        </p:txBody>
      </p:sp>
      <p:graphicFrame>
        <p:nvGraphicFramePr>
          <p:cNvPr id="91142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884306088"/>
              </p:ext>
            </p:extLst>
          </p:nvPr>
        </p:nvGraphicFramePr>
        <p:xfrm>
          <a:off x="1447800" y="4267200"/>
          <a:ext cx="4652963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5" name="Equation" r:id="rId4" imgW="1828800" imgH="393480" progId="Equation.DSMT4">
                  <p:embed/>
                </p:oleObj>
              </mc:Choice>
              <mc:Fallback>
                <p:oleObj name="Equation" r:id="rId4" imgW="18288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67200"/>
                        <a:ext cx="4652963" cy="100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28626"/>
            <a:ext cx="8015287" cy="914400"/>
          </a:xfrm>
        </p:spPr>
        <p:txBody>
          <a:bodyPr>
            <a:noAutofit/>
          </a:bodyPr>
          <a:lstStyle/>
          <a:p>
            <a:r>
              <a:rPr lang="en-US" dirty="0"/>
              <a:t>Absolute Purchasing </a:t>
            </a:r>
            <a:br>
              <a:rPr lang="en-US" dirty="0"/>
            </a:br>
            <a:r>
              <a:rPr lang="en-US" dirty="0"/>
              <a:t>Power Parity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19263"/>
            <a:ext cx="8686800" cy="4452937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The ‘absolute’ version of PPP connects FX rates (</a:t>
            </a:r>
            <a:r>
              <a:rPr lang="en-US" sz="2600" i="1" dirty="0"/>
              <a:t>S</a:t>
            </a:r>
            <a:r>
              <a:rPr lang="en-US" sz="2600" i="1" baseline="-25000" dirty="0"/>
              <a:t>PPP</a:t>
            </a:r>
            <a:r>
              <a:rPr lang="en-US" sz="2600" dirty="0"/>
              <a:t>) to price levels (</a:t>
            </a:r>
            <a:r>
              <a:rPr lang="en-US" sz="2600" dirty="0" err="1"/>
              <a:t>P</a:t>
            </a:r>
            <a:r>
              <a:rPr lang="en-US" sz="2600" baseline="-25000" dirty="0" err="1"/>
              <a:t>x</a:t>
            </a:r>
            <a:r>
              <a:rPr lang="en-US" sz="2600" dirty="0"/>
              <a:t>).</a:t>
            </a:r>
          </a:p>
          <a:p>
            <a:endParaRPr lang="en-US" sz="2600" dirty="0"/>
          </a:p>
          <a:p>
            <a:r>
              <a:rPr lang="en-US" sz="2600" dirty="0"/>
              <a:t>FX rates are determined by price levels.</a:t>
            </a:r>
          </a:p>
          <a:p>
            <a:endParaRPr lang="en-US" sz="2600" dirty="0"/>
          </a:p>
          <a:p>
            <a:r>
              <a:rPr lang="en-US" sz="2600" dirty="0"/>
              <a:t>This just ‘formalizes’ the previous example: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r>
              <a:rPr lang="en-US" sz="2600" dirty="0" err="1"/>
              <a:t>P</a:t>
            </a:r>
            <a:r>
              <a:rPr lang="en-US" sz="2600" baseline="-25000" dirty="0" err="1"/>
              <a:t>x</a:t>
            </a:r>
            <a:r>
              <a:rPr lang="en-US" sz="2600" dirty="0"/>
              <a:t> is the price level for currency x.</a:t>
            </a:r>
          </a:p>
        </p:txBody>
      </p:sp>
      <p:graphicFrame>
        <p:nvGraphicFramePr>
          <p:cNvPr id="9523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39748822"/>
              </p:ext>
            </p:extLst>
          </p:nvPr>
        </p:nvGraphicFramePr>
        <p:xfrm>
          <a:off x="1320800" y="3886200"/>
          <a:ext cx="3251200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9" name="Equation" r:id="rId4" imgW="1371600" imgH="711000" progId="Equation.DSMT4">
                  <p:embed/>
                </p:oleObj>
              </mc:Choice>
              <mc:Fallback>
                <p:oleObj name="Equation" r:id="rId4" imgW="1371600" imgH="7110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3886200"/>
                        <a:ext cx="3251200" cy="168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52913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Does absolute PPP hold, if...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Cost of DVD in US		$16.00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Cost of DVD in Canada	C$18.40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S($/C$) 				0.9000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If not, what would be S($/C$) if PPP holds?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If...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Cost of DVD in US		$17.50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Cost of DVD in Canada	C$19.20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S($/C$) 				0.9115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If not, what would be S($/C$) if PPP holds?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Absolute Purchasing </a:t>
            </a:r>
            <a:br>
              <a:rPr lang="en-US" dirty="0"/>
            </a:br>
            <a:r>
              <a:rPr lang="en-US" dirty="0"/>
              <a:t>Power Parity Example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1_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</TotalTime>
  <Words>758</Words>
  <Application>Microsoft Office PowerPoint</Application>
  <PresentationFormat>On-screen Show (4:3)</PresentationFormat>
  <Paragraphs>181</Paragraphs>
  <Slides>20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Century Gothic</vt:lpstr>
      <vt:lpstr>Symbol</vt:lpstr>
      <vt:lpstr>Times New Roman</vt:lpstr>
      <vt:lpstr>Wingdings</vt:lpstr>
      <vt:lpstr>1_Contemporary blue</vt:lpstr>
      <vt:lpstr>Equation</vt:lpstr>
      <vt:lpstr>FIN 440: International Finance</vt:lpstr>
      <vt:lpstr>Learning Objectives</vt:lpstr>
      <vt:lpstr>Overview</vt:lpstr>
      <vt:lpstr>1. Purchasing Power Parity (PPP)</vt:lpstr>
      <vt:lpstr>Purchasing Power Parity (PPP)</vt:lpstr>
      <vt:lpstr>2. Absolute Purchasing  Power Parity</vt:lpstr>
      <vt:lpstr>Absolute Purchasing  Power Parity: Example</vt:lpstr>
      <vt:lpstr>Absolute Purchasing  Power Parity</vt:lpstr>
      <vt:lpstr>Absolute Purchasing  Power Parity Example</vt:lpstr>
      <vt:lpstr>Big Mac Index</vt:lpstr>
      <vt:lpstr>3. Relative Purchasing  Power Parity</vt:lpstr>
      <vt:lpstr>Relative Purchasing  Power Parity</vt:lpstr>
      <vt:lpstr>Inflation</vt:lpstr>
      <vt:lpstr>Relative Purchasing  Power Parity Example</vt:lpstr>
      <vt:lpstr>Relative Purchasing  Power Parity Example (cont’d)</vt:lpstr>
      <vt:lpstr>Relative Purchasing  Power Parity</vt:lpstr>
      <vt:lpstr>Relative Purchasing  Power Parity</vt:lpstr>
      <vt:lpstr>Key Idea: Differentials</vt:lpstr>
      <vt:lpstr>Relative Purchasing  Power Parity</vt:lpstr>
      <vt:lpstr>IRP versus PPP</vt:lpstr>
    </vt:vector>
  </TitlesOfParts>
  <Manager/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Lawrence Schrenk</dc:creator>
  <cp:keywords/>
  <dc:description/>
  <cp:lastModifiedBy>Schrenk, Lawrence</cp:lastModifiedBy>
  <cp:revision>88</cp:revision>
  <cp:lastPrinted>1601-01-01T00:00:00Z</cp:lastPrinted>
  <dcterms:created xsi:type="dcterms:W3CDTF">2008-08-13T15:55:47Z</dcterms:created>
  <dcterms:modified xsi:type="dcterms:W3CDTF">2018-02-07T14:47:48Z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TC010690101033</vt:lpwstr>
  </property>
</Properties>
</file>