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35"/>
  </p:notesMasterIdLst>
  <p:sldIdLst>
    <p:sldId id="319" r:id="rId2"/>
    <p:sldId id="308" r:id="rId3"/>
    <p:sldId id="320" r:id="rId4"/>
    <p:sldId id="321" r:id="rId5"/>
    <p:sldId id="272" r:id="rId6"/>
    <p:sldId id="309" r:id="rId7"/>
    <p:sldId id="323" r:id="rId8"/>
    <p:sldId id="273" r:id="rId9"/>
    <p:sldId id="288" r:id="rId10"/>
    <p:sldId id="275" r:id="rId11"/>
    <p:sldId id="290" r:id="rId12"/>
    <p:sldId id="289" r:id="rId13"/>
    <p:sldId id="276" r:id="rId14"/>
    <p:sldId id="296" r:id="rId15"/>
    <p:sldId id="300" r:id="rId16"/>
    <p:sldId id="322" r:id="rId17"/>
    <p:sldId id="303" r:id="rId18"/>
    <p:sldId id="277" r:id="rId19"/>
    <p:sldId id="298" r:id="rId20"/>
    <p:sldId id="297" r:id="rId21"/>
    <p:sldId id="299" r:id="rId22"/>
    <p:sldId id="304" r:id="rId23"/>
    <p:sldId id="310" r:id="rId24"/>
    <p:sldId id="306" r:id="rId25"/>
    <p:sldId id="305" r:id="rId26"/>
    <p:sldId id="311" r:id="rId27"/>
    <p:sldId id="312" r:id="rId28"/>
    <p:sldId id="313" r:id="rId29"/>
    <p:sldId id="314" r:id="rId30"/>
    <p:sldId id="315" r:id="rId31"/>
    <p:sldId id="317" r:id="rId32"/>
    <p:sldId id="316" r:id="rId33"/>
    <p:sldId id="31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 varScale="1">
        <p:scale>
          <a:sx n="114" d="100"/>
          <a:sy n="114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12582E-47A4-42E6-BF6C-5CE6F99C9C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3A925-DC5D-49C9-9AF7-74D431418DEB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90FC4-6B73-4BEE-9601-F38E83D10173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7F25F-5C68-4160-ABCC-83A88729160D}" type="slidenum">
              <a:rPr lang="en-US"/>
              <a:pPr/>
              <a:t>13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7F25F-5C68-4160-ABCC-83A88729160D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36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90F9-785E-46BA-8272-BBB45FF3FF04}" type="slidenum">
              <a:rPr lang="en-US"/>
              <a:pPr/>
              <a:t>18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90F9-785E-46BA-8272-BBB45FF3FF04}" type="slidenum">
              <a:rPr lang="en-US"/>
              <a:pPr/>
              <a:t>20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1DFA7-9C11-4803-B5A4-CF1947595A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044F1-2887-4059-BECC-44C26DFDC578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57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044F1-2887-4059-BECC-44C26DFDC578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AE148-5A1A-4B97-B727-804BB72E6026}" type="slidenum">
              <a:rPr lang="en-US"/>
              <a:pPr/>
              <a:t>24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73BCD-E2A9-4D7A-BBFF-23A7E2FA32B9}" type="slidenum">
              <a:rPr lang="en-US"/>
              <a:pPr/>
              <a:t>25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04D64-EE98-4408-AEED-78E18B06CB71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AE148-5A1A-4B97-B727-804BB72E6026}" type="slidenum">
              <a:rPr lang="en-US"/>
              <a:pPr/>
              <a:t>32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2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A732E-670D-431E-BEEF-2AD5A146B9C9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344F4-5614-42A2-A7F0-D48CB882877F}" type="slidenum">
              <a:rPr lang="en-US"/>
              <a:pPr/>
              <a:t>9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90FC4-6B73-4BEE-9601-F38E83D10173}" type="slidenum">
              <a:rPr lang="en-US"/>
              <a:pPr/>
              <a:t>10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90FC4-6B73-4BEE-9601-F38E83D10173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47790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298462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13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25341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23944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7632638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3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78077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33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10:48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8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6.wmf"/><Relationship Id="rId5" Type="http://schemas.openxmlformats.org/officeDocument/2006/relationships/image" Target="../media/image24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st.com/markets/indicators/displaystory.cfm?story_id=13055650&amp;CFID=42899691&amp;CFTOKEN=35367492" TargetMode="External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hyperlink" Target="http://www.economist.com/markets/rankings/displaystory.cfm?story_id=13003978&amp;CFID=42899691&amp;CFTOKEN=35367492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Topic 9–Fisher Effects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631280370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457200" y="1719263"/>
            <a:ext cx="84582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 dirty="0">
                <a:latin typeface="Century Gothic" panose="020B0502020202020204" pitchFamily="34" charset="0"/>
              </a:rPr>
              <a:t>q is the deviation from PPP</a:t>
            </a: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3000" dirty="0">
              <a:latin typeface="Century Gothic" panose="020B050202020202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 dirty="0">
                <a:latin typeface="Century Gothic" panose="020B0502020202020204" pitchFamily="34" charset="0"/>
              </a:rPr>
              <a:t>q is the real exchange rate</a:t>
            </a: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3000" dirty="0">
              <a:latin typeface="Century Gothic" panose="020B050202020202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3000" dirty="0">
              <a:latin typeface="Century Gothic" panose="020B050202020202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3000" dirty="0">
              <a:latin typeface="Century Gothic" panose="020B0502020202020204" pitchFamily="34" charset="0"/>
            </a:endParaRPr>
          </a:p>
          <a:p>
            <a:pPr marL="1028700" lvl="1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>
                <a:latin typeface="Century Gothic" panose="020B0502020202020204" pitchFamily="34" charset="0"/>
              </a:rPr>
              <a:t>e is the (empirical) percentage change in F based on current data. (Do not confuse it with </a:t>
            </a:r>
            <a:r>
              <a:rPr lang="en-US" sz="2400" dirty="0" err="1">
                <a:latin typeface="Century Gothic" panose="020B0502020202020204" pitchFamily="34" charset="0"/>
              </a:rPr>
              <a:t>e</a:t>
            </a:r>
            <a:r>
              <a:rPr lang="en-US" sz="2400" baseline="-25000" dirty="0" err="1">
                <a:latin typeface="Century Gothic" panose="020B0502020202020204" pitchFamily="34" charset="0"/>
              </a:rPr>
              <a:t>PPP</a:t>
            </a:r>
            <a:r>
              <a:rPr lang="en-US" sz="2400" dirty="0">
                <a:latin typeface="Century Gothic" panose="020B0502020202020204" pitchFamily="34" charset="0"/>
              </a:rPr>
              <a:t> which is the (theoretical) percentage change in F consistent with relative PPP.)</a:t>
            </a:r>
            <a:endParaRPr lang="en-US" sz="3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1162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032101"/>
              </p:ext>
            </p:extLst>
          </p:nvPr>
        </p:nvGraphicFramePr>
        <p:xfrm>
          <a:off x="2286000" y="3352800"/>
          <a:ext cx="30670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1" name="Equation" r:id="rId4" imgW="1206360" imgH="457200" progId="Equation.DSMT4">
                  <p:embed/>
                </p:oleObj>
              </mc:Choice>
              <mc:Fallback>
                <p:oleObj name="Equation" r:id="rId4" imgW="12063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306705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Exchange Rate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e</a:t>
            </a:r>
            <a:r>
              <a:rPr lang="en-US" sz="4000" baseline="-25000" dirty="0" err="1"/>
              <a:t>PPP</a:t>
            </a:r>
            <a:r>
              <a:rPr lang="en-US" sz="4000" baseline="-25000" dirty="0"/>
              <a:t> </a:t>
            </a:r>
            <a:r>
              <a:rPr lang="en-US" dirty="0"/>
              <a:t>versus e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457200" y="1719263"/>
            <a:ext cx="84582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dirty="0">
                <a:latin typeface="Century Gothic" panose="020B0502020202020204" pitchFamily="34" charset="0"/>
              </a:rPr>
              <a:t>Formula:</a:t>
            </a: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dirty="0">
                <a:latin typeface="Century Gothic" panose="020B0502020202020204" pitchFamily="34" charset="0"/>
              </a:rPr>
              <a:t>Notation </a:t>
            </a:r>
            <a:r>
              <a:rPr lang="en-US" sz="2000" dirty="0">
                <a:latin typeface="Century Gothic" panose="020B0502020202020204" pitchFamily="34" charset="0"/>
              </a:rPr>
              <a:t>(not in the textbook)</a:t>
            </a:r>
            <a:endParaRPr lang="en-US" sz="2800" dirty="0">
              <a:latin typeface="Century Gothic" panose="020B0502020202020204" pitchFamily="34" charset="0"/>
            </a:endParaRPr>
          </a:p>
          <a:p>
            <a:pPr marL="1028700" lvl="1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 dirty="0" err="1">
                <a:latin typeface="Century Gothic" panose="020B0502020202020204" pitchFamily="34" charset="0"/>
              </a:rPr>
              <a:t>e</a:t>
            </a:r>
            <a:r>
              <a:rPr lang="en-US" sz="2400" baseline="-25000" dirty="0" err="1">
                <a:latin typeface="Century Gothic" panose="020B0502020202020204" pitchFamily="34" charset="0"/>
              </a:rPr>
              <a:t>PPP</a:t>
            </a:r>
            <a:r>
              <a:rPr lang="en-US" sz="2400" dirty="0">
                <a:latin typeface="Century Gothic" panose="020B0502020202020204" pitchFamily="34" charset="0"/>
              </a:rPr>
              <a:t> is the percentage change in F </a:t>
            </a:r>
            <a:r>
              <a:rPr lang="en-US" sz="2400" i="1" dirty="0">
                <a:latin typeface="Century Gothic" panose="020B0502020202020204" pitchFamily="34" charset="0"/>
              </a:rPr>
              <a:t>predicted by PPP.</a:t>
            </a:r>
          </a:p>
          <a:p>
            <a:pPr marL="1028700" lvl="1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 dirty="0">
                <a:latin typeface="Century Gothic" panose="020B0502020202020204" pitchFamily="34" charset="0"/>
              </a:rPr>
              <a:t>e is the (empirical) percentage change in F </a:t>
            </a:r>
            <a:r>
              <a:rPr lang="en-US" sz="2400" i="1" dirty="0">
                <a:latin typeface="Century Gothic" panose="020B0502020202020204" pitchFamily="34" charset="0"/>
              </a:rPr>
              <a:t>based on current data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>
                <a:latin typeface="Century Gothic" panose="020B0502020202020204" pitchFamily="34" charset="0"/>
              </a:rPr>
              <a:t>If e = </a:t>
            </a:r>
            <a:r>
              <a:rPr lang="en-US" sz="2400" dirty="0" err="1">
                <a:latin typeface="Century Gothic" panose="020B0502020202020204" pitchFamily="34" charset="0"/>
              </a:rPr>
              <a:t>e</a:t>
            </a:r>
            <a:r>
              <a:rPr lang="en-US" sz="2400" baseline="-25000" dirty="0" err="1">
                <a:latin typeface="Century Gothic" panose="020B0502020202020204" pitchFamily="34" charset="0"/>
              </a:rPr>
              <a:t>PPP</a:t>
            </a:r>
            <a:r>
              <a:rPr lang="en-US" sz="2400" dirty="0">
                <a:latin typeface="Century Gothic" panose="020B0502020202020204" pitchFamily="34" charset="0"/>
              </a:rPr>
              <a:t>, then</a:t>
            </a:r>
          </a:p>
          <a:p>
            <a:pPr marL="1028700" lvl="1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>
                <a:latin typeface="Century Gothic" panose="020B0502020202020204" pitchFamily="34" charset="0"/>
              </a:rPr>
              <a:t>PPP holds, i.e., no deviation and q = 1</a:t>
            </a:r>
          </a:p>
          <a:p>
            <a:pPr marL="1028700" lvl="1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>
                <a:latin typeface="Century Gothic" panose="020B0502020202020204" pitchFamily="34" charset="0"/>
              </a:rPr>
              <a:t>International competitiveness does not change.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147915"/>
              </p:ext>
            </p:extLst>
          </p:nvPr>
        </p:nvGraphicFramePr>
        <p:xfrm>
          <a:off x="2819400" y="1502465"/>
          <a:ext cx="3443287" cy="1108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8" name="Equation" r:id="rId4" imgW="1498320" imgH="482400" progId="Equation.DSMT4">
                  <p:embed/>
                </p:oleObj>
              </mc:Choice>
              <mc:Fallback>
                <p:oleObj name="Equation" r:id="rId4" imgW="149832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02465"/>
                        <a:ext cx="3443287" cy="11085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Real Exchange Rate and Competitiveness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533400" y="1676400"/>
            <a:ext cx="84582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 dirty="0">
                <a:latin typeface="Century Gothic" panose="020B0502020202020204" pitchFamily="34" charset="0"/>
              </a:rPr>
              <a:t>q and competitiveness</a:t>
            </a:r>
          </a:p>
          <a:p>
            <a:pPr marL="839788" lvl="1" indent="-4953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600" dirty="0">
                <a:latin typeface="Century Gothic" panose="020B0502020202020204" pitchFamily="34" charset="0"/>
              </a:rPr>
              <a:t>&lt; 1 domestic more competitive</a:t>
            </a:r>
          </a:p>
          <a:p>
            <a:pPr marL="839788" lvl="1" indent="-4953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839788" lvl="1" indent="-4953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600" dirty="0">
                <a:latin typeface="Century Gothic" panose="020B0502020202020204" pitchFamily="34" charset="0"/>
              </a:rPr>
              <a:t>= 1 no change</a:t>
            </a:r>
          </a:p>
          <a:p>
            <a:pPr marL="839788" lvl="1" indent="-4953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sz="2600" dirty="0">
              <a:latin typeface="Century Gothic" panose="020B0502020202020204" pitchFamily="34" charset="0"/>
            </a:endParaRPr>
          </a:p>
          <a:p>
            <a:pPr marL="839788" lvl="1" indent="-4953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600" dirty="0">
                <a:latin typeface="Century Gothic" panose="020B0502020202020204" pitchFamily="34" charset="0"/>
              </a:rPr>
              <a:t>&gt; 1 domestic less competitive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sz="2800" dirty="0">
                <a:cs typeface="Arial" charset="0"/>
              </a:rPr>
              <a:t>What is e?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cs typeface="Arial" charset="0"/>
              </a:rPr>
              <a:t>What is q?</a:t>
            </a:r>
          </a:p>
          <a:p>
            <a:endParaRPr 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Real Exchange Rate Example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840"/>
              </p:ext>
            </p:extLst>
          </p:nvPr>
        </p:nvGraphicFramePr>
        <p:xfrm>
          <a:off x="1371600" y="1371600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000156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97566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7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S($/€)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1.4300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559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F($/€)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1.4500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2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934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€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7409199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28115"/>
              </p:ext>
            </p:extLst>
          </p:nvPr>
        </p:nvGraphicFramePr>
        <p:xfrm>
          <a:off x="2508250" y="3409937"/>
          <a:ext cx="36449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8" name="Equation" r:id="rId4" imgW="1625400" imgH="482400" progId="Equation.DSMT4">
                  <p:embed/>
                </p:oleObj>
              </mc:Choice>
              <mc:Fallback>
                <p:oleObj name="Equation" r:id="rId4" imgW="1625400" imgH="482400" progId="Equation.DSMT4">
                  <p:embed/>
                  <p:pic>
                    <p:nvPicPr>
                      <p:cNvPr id="1781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409937"/>
                        <a:ext cx="3644900" cy="1081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720080"/>
              </p:ext>
            </p:extLst>
          </p:nvPr>
        </p:nvGraphicFramePr>
        <p:xfrm>
          <a:off x="838200" y="5077593"/>
          <a:ext cx="30591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9" name="Equation" r:id="rId6" imgW="1333440" imgH="457200" progId="Equation.DSMT4">
                  <p:embed/>
                </p:oleObj>
              </mc:Choice>
              <mc:Fallback>
                <p:oleObj name="Equation" r:id="rId6" imgW="1333440" imgH="457200" progId="Equation.DSMT4">
                  <p:embed/>
                  <p:pic>
                    <p:nvPicPr>
                      <p:cNvPr id="178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77593"/>
                        <a:ext cx="3059112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30519"/>
              </p:ext>
            </p:extLst>
          </p:nvPr>
        </p:nvGraphicFramePr>
        <p:xfrm>
          <a:off x="3429000" y="4400550"/>
          <a:ext cx="27035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60" name="Equation" r:id="rId8" imgW="1206360" imgH="253800" progId="Equation.DSMT4">
                  <p:embed/>
                </p:oleObj>
              </mc:Choice>
              <mc:Fallback>
                <p:oleObj name="Equation" r:id="rId8" imgW="1206360" imgH="253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00550"/>
                        <a:ext cx="2703512" cy="569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853916"/>
              </p:ext>
            </p:extLst>
          </p:nvPr>
        </p:nvGraphicFramePr>
        <p:xfrm>
          <a:off x="6656816" y="5334000"/>
          <a:ext cx="116363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61"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816" y="5334000"/>
                        <a:ext cx="1163638" cy="407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673508"/>
              </p:ext>
            </p:extLst>
          </p:nvPr>
        </p:nvGraphicFramePr>
        <p:xfrm>
          <a:off x="6132512" y="3517900"/>
          <a:ext cx="25336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62" name="Equation" r:id="rId12" imgW="1130040" imgH="393480" progId="Equation.DSMT4">
                  <p:embed/>
                </p:oleObj>
              </mc:Choice>
              <mc:Fallback>
                <p:oleObj name="Equation" r:id="rId12" imgW="113004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2" y="3517900"/>
                        <a:ext cx="2533650" cy="882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097447"/>
              </p:ext>
            </p:extLst>
          </p:nvPr>
        </p:nvGraphicFramePr>
        <p:xfrm>
          <a:off x="3919966" y="5092674"/>
          <a:ext cx="27368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63" name="Equation" r:id="rId14" imgW="1193760" imgH="444240" progId="Equation.DSMT4">
                  <p:embed/>
                </p:oleObj>
              </mc:Choice>
              <mc:Fallback>
                <p:oleObj name="Equation" r:id="rId14" imgW="1193760" imgH="4442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966" y="5092674"/>
                        <a:ext cx="2736850" cy="1017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PPP held, then the forward rate should be: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actual forward rate, F, is 1.4500, so</a:t>
            </a:r>
          </a:p>
          <a:p>
            <a:pPr lvl="1"/>
            <a:r>
              <a:rPr lang="en-US" dirty="0"/>
              <a:t>PPP does not hold, and</a:t>
            </a:r>
          </a:p>
          <a:p>
            <a:pPr lvl="1"/>
            <a:r>
              <a:rPr lang="en-US" dirty="0"/>
              <a:t>q &gt; 1, so domestic trade is less competitive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96613"/>
              </p:ext>
            </p:extLst>
          </p:nvPr>
        </p:nvGraphicFramePr>
        <p:xfrm>
          <a:off x="900113" y="2251075"/>
          <a:ext cx="7786687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3" name="Equation" r:id="rId4" imgW="2793960" imgH="736560" progId="Equation.DSMT4">
                  <p:embed/>
                </p:oleObj>
              </mc:Choice>
              <mc:Fallback>
                <p:oleObj name="Equation" r:id="rId4" imgW="279396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51075"/>
                        <a:ext cx="7786687" cy="205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What is S</a:t>
            </a:r>
            <a:r>
              <a:rPr lang="en-US" sz="2800" baseline="-25000" dirty="0"/>
              <a:t>PPP</a:t>
            </a:r>
            <a:r>
              <a:rPr lang="en-US" sz="2800" dirty="0"/>
              <a:t>($/£)?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Does absolute PPP hold?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No, </a:t>
            </a:r>
            <a:r>
              <a:rPr lang="en-US" sz="2000" dirty="0">
                <a:solidFill>
                  <a:srgbClr val="FF0000"/>
                </a:solidFill>
              </a:rPr>
              <a:t>1.5230 ≠1.5459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Practice: Absolute PPP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50573"/>
              </p:ext>
            </p:extLst>
          </p:nvPr>
        </p:nvGraphicFramePr>
        <p:xfrm>
          <a:off x="1447800" y="16764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668557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82112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32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US Big Mac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3.54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89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UK Big Mac (£)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2.29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75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S($/£)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1.5230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699780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76153"/>
              </p:ext>
            </p:extLst>
          </p:nvPr>
        </p:nvGraphicFramePr>
        <p:xfrm>
          <a:off x="1828800" y="4343400"/>
          <a:ext cx="195565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9" name="Equation" r:id="rId4" imgW="1054080" imgH="393480" progId="Equation.DSMT4">
                  <p:embed/>
                </p:oleObj>
              </mc:Choice>
              <mc:Fallback>
                <p:oleObj name="Equation" r:id="rId4" imgW="105408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43400"/>
                        <a:ext cx="1955652" cy="730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044029"/>
              </p:ext>
            </p:extLst>
          </p:nvPr>
        </p:nvGraphicFramePr>
        <p:xfrm>
          <a:off x="3886200" y="4331644"/>
          <a:ext cx="9191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0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331644"/>
                        <a:ext cx="919163" cy="730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340020"/>
              </p:ext>
            </p:extLst>
          </p:nvPr>
        </p:nvGraphicFramePr>
        <p:xfrm>
          <a:off x="4845050" y="4543425"/>
          <a:ext cx="9429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11" name="Equation" r:id="rId8" imgW="507960" imgH="177480" progId="Equation.DSMT4">
                  <p:embed/>
                </p:oleObj>
              </mc:Choice>
              <mc:Fallback>
                <p:oleObj name="Equation" r:id="rId8" imgW="507960" imgH="177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4543425"/>
                        <a:ext cx="942975" cy="328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sz="2800" dirty="0">
                <a:cs typeface="Arial" charset="0"/>
              </a:rPr>
              <a:t>What is e?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cs typeface="Arial" charset="0"/>
              </a:rPr>
              <a:t>What is q?</a:t>
            </a:r>
          </a:p>
          <a:p>
            <a:endParaRPr 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Practice: Relative PPP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1371600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000156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97566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7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S($/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£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1.4689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559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F($/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£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1.4722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2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934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p</a:t>
                      </a:r>
                      <a:r>
                        <a:rPr lang="en-US" sz="2400" baseline="-25000" dirty="0">
                          <a:latin typeface="Century Gothic" panose="020B0502020202020204" pitchFamily="34" charset="0"/>
                        </a:rPr>
                        <a:t>£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7409199"/>
                  </a:ext>
                </a:extLst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54155"/>
              </p:ext>
            </p:extLst>
          </p:nvPr>
        </p:nvGraphicFramePr>
        <p:xfrm>
          <a:off x="2265363" y="3487738"/>
          <a:ext cx="3194050" cy="94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6" name="Equation" r:id="rId4" imgW="1625400" imgH="482400" progId="Equation.DSMT4">
                  <p:embed/>
                </p:oleObj>
              </mc:Choice>
              <mc:Fallback>
                <p:oleObj name="Equation" r:id="rId4" imgW="1625400" imgH="4824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3487738"/>
                        <a:ext cx="3194050" cy="9473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838200" y="5077593"/>
          <a:ext cx="30591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7" name="Equation" r:id="rId6" imgW="1333440" imgH="457200" progId="Equation.DSMT4">
                  <p:embed/>
                </p:oleObj>
              </mc:Choice>
              <mc:Fallback>
                <p:oleObj name="Equation" r:id="rId6" imgW="1333440" imgH="45720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77593"/>
                        <a:ext cx="3059112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419790"/>
              </p:ext>
            </p:extLst>
          </p:nvPr>
        </p:nvGraphicFramePr>
        <p:xfrm>
          <a:off x="3429000" y="4400550"/>
          <a:ext cx="27035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8" name="Equation" r:id="rId8" imgW="1206360" imgH="253800" progId="Equation.DSMT4">
                  <p:embed/>
                </p:oleObj>
              </mc:Choice>
              <mc:Fallback>
                <p:oleObj name="Equation" r:id="rId8" imgW="1206360" imgH="2538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00550"/>
                        <a:ext cx="2703512" cy="569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261815"/>
              </p:ext>
            </p:extLst>
          </p:nvPr>
        </p:nvGraphicFramePr>
        <p:xfrm>
          <a:off x="6656816" y="5334000"/>
          <a:ext cx="116363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9"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816" y="5334000"/>
                        <a:ext cx="1163638" cy="407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339310"/>
              </p:ext>
            </p:extLst>
          </p:nvPr>
        </p:nvGraphicFramePr>
        <p:xfrm>
          <a:off x="5597739" y="3586409"/>
          <a:ext cx="2118154" cy="737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0" name="Equation" r:id="rId12" imgW="1130040" imgH="393480" progId="Equation.DSMT4">
                  <p:embed/>
                </p:oleObj>
              </mc:Choice>
              <mc:Fallback>
                <p:oleObj name="Equation" r:id="rId12" imgW="1130040" imgH="393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739" y="3586409"/>
                        <a:ext cx="2118154" cy="7379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709894"/>
              </p:ext>
            </p:extLst>
          </p:nvPr>
        </p:nvGraphicFramePr>
        <p:xfrm>
          <a:off x="3862388" y="5092700"/>
          <a:ext cx="28527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1" name="Equation" r:id="rId14" imgW="1244520" imgH="444240" progId="Equation.DSMT4">
                  <p:embed/>
                </p:oleObj>
              </mc:Choice>
              <mc:Fallback>
                <p:oleObj name="Equation" r:id="rId14" imgW="1244520" imgH="4442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5092700"/>
                        <a:ext cx="2852737" cy="1017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50776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9263"/>
            <a:ext cx="8686800" cy="4148137"/>
          </a:xfrm>
        </p:spPr>
        <p:txBody>
          <a:bodyPr/>
          <a:lstStyle/>
          <a:p>
            <a:r>
              <a:rPr lang="en-US" dirty="0"/>
              <a:t>What are the implications for international competition?</a:t>
            </a:r>
          </a:p>
          <a:p>
            <a:endParaRPr lang="en-US" dirty="0"/>
          </a:p>
          <a:p>
            <a:pPr lvl="1"/>
            <a:r>
              <a:rPr lang="en-US" dirty="0"/>
              <a:t>q &gt; 1 domestic less competitive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274"/>
            <a:ext cx="8229600" cy="1143000"/>
          </a:xfrm>
        </p:spPr>
        <p:txBody>
          <a:bodyPr/>
          <a:lstStyle/>
          <a:p>
            <a:r>
              <a:rPr lang="en-US" dirty="0"/>
              <a:t>Practice: Relative PPP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Evidence: Absolute PPP </a:t>
            </a:r>
          </a:p>
        </p:txBody>
      </p:sp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900732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67" y="228600"/>
            <a:ext cx="8229600" cy="1143000"/>
          </a:xfrm>
        </p:spPr>
        <p:txBody>
          <a:bodyPr/>
          <a:lstStyle/>
          <a:p>
            <a:r>
              <a:rPr lang="en-US" dirty="0"/>
              <a:t>Evidence: Relative PPP </a:t>
            </a: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836073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dirty="0"/>
              <a:t>Distinguish real versus nominal values.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endParaRPr lang="en-US" dirty="0">
              <a:cs typeface="Arial" charset="0"/>
            </a:endParaRP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dirty="0">
                <a:cs typeface="Arial" charset="0"/>
              </a:rPr>
              <a:t>Calculate the real exchange rate and discuss its implications for international competition.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endParaRPr lang="en-US" dirty="0">
              <a:cs typeface="Arial" charset="0"/>
            </a:endParaRP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dirty="0"/>
              <a:t>Describe the evidence for PPP and the reasons there may be deviations from it.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dirty="0"/>
              <a:t>Explain the international Fischer effect and the forward expectations parity.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Transportation Costs</a:t>
            </a:r>
          </a:p>
          <a:p>
            <a:pPr lvl="1"/>
            <a:r>
              <a:rPr lang="en-US" sz="2800" dirty="0"/>
              <a:t>Shipping costs can remove arbitrage opportunity; imports become relatively more expensive.</a:t>
            </a:r>
            <a:endParaRPr lang="en-US" dirty="0"/>
          </a:p>
          <a:p>
            <a:endParaRPr lang="en-US" dirty="0"/>
          </a:p>
          <a:p>
            <a:r>
              <a:rPr lang="en-US" dirty="0"/>
              <a:t>Trade Restrictions</a:t>
            </a:r>
          </a:p>
          <a:p>
            <a:pPr lvl="1"/>
            <a:r>
              <a:rPr lang="en-US" dirty="0"/>
              <a:t>Example: Pharmaceutical Industry</a:t>
            </a:r>
          </a:p>
          <a:p>
            <a:endParaRPr lang="en-US" dirty="0"/>
          </a:p>
          <a:p>
            <a:r>
              <a:rPr lang="en-US" dirty="0"/>
              <a:t>Cost of Non-Tradable Inputs</a:t>
            </a:r>
          </a:p>
          <a:p>
            <a:endParaRPr lang="en-US" dirty="0"/>
          </a:p>
          <a:p>
            <a:r>
              <a:rPr lang="en-US" dirty="0"/>
              <a:t>Taxes</a:t>
            </a:r>
          </a:p>
          <a:p>
            <a:endParaRPr lang="en-US" dirty="0"/>
          </a:p>
          <a:p>
            <a:r>
              <a:rPr lang="en-US" dirty="0"/>
              <a:t>Productivity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PPP Deviations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4267200"/>
            <a:ext cx="2971800" cy="1219200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hlinkClick r:id="rId3"/>
              </a:rPr>
              <a:t>Index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Analysis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‘Big Mac’ Index</a:t>
            </a:r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6981" y="1276350"/>
            <a:ext cx="213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1518880"/>
            <a:ext cx="4581525" cy="451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1828800"/>
            <a:ext cx="259318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47800" y="3657600"/>
            <a:ext cx="6923087" cy="2133600"/>
          </a:xfrm>
        </p:spPr>
        <p:txBody>
          <a:bodyPr/>
          <a:lstStyle/>
          <a:p>
            <a:r>
              <a:rPr lang="en-US" dirty="0"/>
              <a:t>2. International Fischer Effect and the Forward Expectations Parity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 Parity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sz="2800" dirty="0"/>
              <a:t>interest rates (</a:t>
            </a:r>
            <a:r>
              <a:rPr lang="en-US" sz="2800" dirty="0" err="1"/>
              <a:t>i</a:t>
            </a:r>
            <a:r>
              <a:rPr lang="en-US" sz="2800" dirty="0"/>
              <a:t>)	</a:t>
            </a:r>
            <a:r>
              <a:rPr lang="en-US" sz="2800" b="1" dirty="0"/>
              <a:t>→</a:t>
            </a:r>
            <a:r>
              <a:rPr lang="en-US" sz="2800" dirty="0"/>
              <a:t>	forward rate</a:t>
            </a:r>
          </a:p>
          <a:p>
            <a:endParaRPr lang="en-US" dirty="0"/>
          </a:p>
          <a:p>
            <a:r>
              <a:rPr lang="en-US" dirty="0"/>
              <a:t>Purchasing Power Parity</a:t>
            </a:r>
          </a:p>
          <a:p>
            <a:pPr marL="342900" lvl="1" indent="-342900">
              <a:buClr>
                <a:schemeClr val="tx2"/>
              </a:buClr>
              <a:buNone/>
            </a:pPr>
            <a:r>
              <a:rPr lang="en-US" dirty="0"/>
              <a:t>		</a:t>
            </a:r>
            <a:r>
              <a:rPr lang="en-US" sz="2800" dirty="0"/>
              <a:t>inflation (</a:t>
            </a:r>
            <a:r>
              <a:rPr lang="en-US" sz="2800" dirty="0">
                <a:latin typeface="Symbol" pitchFamily="18" charset="2"/>
              </a:rPr>
              <a:t>p</a:t>
            </a:r>
            <a:r>
              <a:rPr lang="en-US" sz="2800" dirty="0"/>
              <a:t>)	</a:t>
            </a:r>
            <a:r>
              <a:rPr lang="en-US" sz="2800" b="1" dirty="0"/>
              <a:t>→</a:t>
            </a:r>
            <a:r>
              <a:rPr lang="en-US" sz="2800" dirty="0"/>
              <a:t>	forward rate</a:t>
            </a:r>
          </a:p>
          <a:p>
            <a:endParaRPr lang="en-US" dirty="0"/>
          </a:p>
          <a:p>
            <a:r>
              <a:rPr lang="en-US" dirty="0"/>
              <a:t>Fisher Effect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z="2600" dirty="0"/>
              <a:t>interest rates (</a:t>
            </a:r>
            <a:r>
              <a:rPr lang="en-US" sz="2600" dirty="0" err="1"/>
              <a:t>i</a:t>
            </a:r>
            <a:r>
              <a:rPr lang="en-US" sz="2600" dirty="0"/>
              <a:t>)	</a:t>
            </a:r>
            <a:r>
              <a:rPr lang="en-US" sz="4000" b="1" dirty="0"/>
              <a:t>↔</a:t>
            </a:r>
            <a:r>
              <a:rPr lang="en-US" sz="2600" dirty="0"/>
              <a:t>	</a:t>
            </a:r>
            <a:r>
              <a:rPr lang="en-US" sz="2800" dirty="0"/>
              <a:t>inflation (</a:t>
            </a:r>
            <a:r>
              <a:rPr lang="en-US" sz="2800" dirty="0">
                <a:latin typeface="Symbol" pitchFamily="18" charset="2"/>
              </a:rPr>
              <a:t>p</a:t>
            </a:r>
            <a:r>
              <a:rPr lang="en-US" sz="2800" dirty="0"/>
              <a:t>)	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IRP connects FX and interest rates</a:t>
            </a:r>
          </a:p>
          <a:p>
            <a:r>
              <a:rPr lang="en-US" sz="3200" dirty="0"/>
              <a:t>PPP connects FX and inflation</a:t>
            </a:r>
          </a:p>
          <a:p>
            <a:r>
              <a:rPr lang="en-US" sz="3200" dirty="0"/>
              <a:t>Fisher Effect connects interest rates and inflation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8486"/>
            <a:ext cx="8229600" cy="1143000"/>
          </a:xfrm>
        </p:spPr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 rot="-2372769">
            <a:off x="2716213" y="4348163"/>
            <a:ext cx="8270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entury Gothic" panose="020B0502020202020204" pitchFamily="34" charset="0"/>
              </a:rPr>
              <a:t>PPP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 rot="3043225">
            <a:off x="5631657" y="4579143"/>
            <a:ext cx="83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entury Gothic" panose="020B0502020202020204" pitchFamily="34" charset="0"/>
              </a:rPr>
              <a:t>IRP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33800" y="57912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Fisher Effect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114800" y="3657600"/>
            <a:ext cx="8382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anose="020B0502020202020204" pitchFamily="34" charset="0"/>
              </a:rPr>
              <a:t>FX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990600" y="5486400"/>
            <a:ext cx="12954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Century Gothic" panose="020B0502020202020204" pitchFamily="34" charset="0"/>
              </a:rPr>
              <a:t>Inflation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477000" y="5486400"/>
            <a:ext cx="19812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entury Gothic" panose="020B0502020202020204" pitchFamily="34" charset="0"/>
              </a:rPr>
              <a:t>Interest Rates</a:t>
            </a:r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 flipV="1">
            <a:off x="2286000" y="40386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0059" name="Line 11"/>
          <p:cNvSpPr>
            <a:spLocks noChangeShapeType="1"/>
          </p:cNvSpPr>
          <p:nvPr/>
        </p:nvSpPr>
        <p:spPr bwMode="auto">
          <a:xfrm>
            <a:off x="4953000" y="4038600"/>
            <a:ext cx="1524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 flipH="1">
            <a:off x="2286000" y="57150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911"/>
            <a:ext cx="7543800" cy="1036638"/>
          </a:xfrm>
        </p:spPr>
        <p:txBody>
          <a:bodyPr/>
          <a:lstStyle/>
          <a:p>
            <a:r>
              <a:rPr lang="en-US" dirty="0"/>
              <a:t>Fisher Effect (FE)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4148137"/>
          </a:xfrm>
        </p:spPr>
        <p:txBody>
          <a:bodyPr/>
          <a:lstStyle/>
          <a:p>
            <a:r>
              <a:rPr lang="en-US" sz="2600" dirty="0"/>
              <a:t>Inflation increases causes interest rate increase.</a:t>
            </a:r>
          </a:p>
          <a:p>
            <a:endParaRPr lang="en-US" sz="2600" dirty="0"/>
          </a:p>
          <a:p>
            <a:r>
              <a:rPr lang="en-US" sz="2600" dirty="0"/>
              <a:t>Recall time value of money (TVM) motivations</a:t>
            </a:r>
          </a:p>
          <a:p>
            <a:pPr lvl="1"/>
            <a:r>
              <a:rPr lang="en-US" sz="2200" dirty="0"/>
              <a:t>Opportunity Costs</a:t>
            </a:r>
          </a:p>
          <a:p>
            <a:pPr lvl="1"/>
            <a:r>
              <a:rPr lang="en-US" sz="2200" dirty="0"/>
              <a:t>Inflation</a:t>
            </a:r>
          </a:p>
          <a:p>
            <a:pPr lvl="1"/>
            <a:r>
              <a:rPr lang="en-US" sz="2200" dirty="0"/>
              <a:t>Risk</a:t>
            </a:r>
          </a:p>
          <a:p>
            <a:endParaRPr lang="en-US" sz="2600" dirty="0"/>
          </a:p>
          <a:p>
            <a:r>
              <a:rPr lang="en-US" sz="2600" dirty="0"/>
              <a:t>Interest rates must compensate the investor for expected inflation:</a:t>
            </a:r>
          </a:p>
        </p:txBody>
      </p:sp>
      <p:graphicFrame>
        <p:nvGraphicFramePr>
          <p:cNvPr id="12800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4967115"/>
              </p:ext>
            </p:extLst>
          </p:nvPr>
        </p:nvGraphicFramePr>
        <p:xfrm>
          <a:off x="1970881" y="5285689"/>
          <a:ext cx="54308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6" name="Equation" r:id="rId4" imgW="1536480" imgH="279360" progId="Equation.DSMT4">
                  <p:embed/>
                </p:oleObj>
              </mc:Choice>
              <mc:Fallback>
                <p:oleObj name="Equation" r:id="rId4" imgW="15364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881" y="5285689"/>
                        <a:ext cx="5430837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Fisher Effect applies to all currencies individually: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en-US" dirty="0"/>
              <a:t>Fisher Effect</a:t>
            </a:r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507700"/>
              </p:ext>
            </p:extLst>
          </p:nvPr>
        </p:nvGraphicFramePr>
        <p:xfrm>
          <a:off x="1371600" y="3088481"/>
          <a:ext cx="60198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8" name="Equation" r:id="rId4" imgW="1701720" imgH="279360" progId="Equation.DSMT4">
                  <p:embed/>
                </p:oleObj>
              </mc:Choice>
              <mc:Fallback>
                <p:oleObj name="Equation" r:id="rId4" imgW="170172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88481"/>
                        <a:ext cx="60198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693032"/>
              </p:ext>
            </p:extLst>
          </p:nvPr>
        </p:nvGraphicFramePr>
        <p:xfrm>
          <a:off x="1311146" y="4564405"/>
          <a:ext cx="60658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9" name="Equation" r:id="rId6" imgW="1714320" imgH="279360" progId="Equation.DSMT4">
                  <p:embed/>
                </p:oleObj>
              </mc:Choice>
              <mc:Fallback>
                <p:oleObj name="Equation" r:id="rId6" imgW="17143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146" y="4564405"/>
                        <a:ext cx="6065838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8137"/>
          </a:xfrm>
        </p:spPr>
        <p:txBody>
          <a:bodyPr/>
          <a:lstStyle/>
          <a:p>
            <a:r>
              <a:rPr lang="en-US" dirty="0"/>
              <a:t>Combine PPP and FE to get IFE</a:t>
            </a:r>
          </a:p>
          <a:p>
            <a:pPr lvl="1"/>
            <a:r>
              <a:rPr lang="en-US" dirty="0"/>
              <a:t>The real rate should be equal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baseline="-25000" dirty="0"/>
              <a:t>$</a:t>
            </a:r>
            <a:r>
              <a:rPr lang="en-US" dirty="0"/>
              <a:t> =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baseline="-25000" dirty="0"/>
              <a:t>£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Rewrite FE as: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Recall PPP: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Substitute FE into PPP: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427"/>
            <a:ext cx="8229600" cy="1143000"/>
          </a:xfrm>
        </p:spPr>
        <p:txBody>
          <a:bodyPr/>
          <a:lstStyle/>
          <a:p>
            <a:r>
              <a:rPr lang="en-US" dirty="0"/>
              <a:t>International Fisher Effect (IFE)</a:t>
            </a:r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30902"/>
              </p:ext>
            </p:extLst>
          </p:nvPr>
        </p:nvGraphicFramePr>
        <p:xfrm>
          <a:off x="5445125" y="2969128"/>
          <a:ext cx="2514600" cy="103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95" name="Equation" r:id="rId4" imgW="1104840" imgH="457200" progId="Equation.DSMT4">
                  <p:embed/>
                </p:oleObj>
              </mc:Choice>
              <mc:Fallback>
                <p:oleObj name="Equation" r:id="rId4" imgW="11048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2969128"/>
                        <a:ext cx="2514600" cy="1038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926563"/>
              </p:ext>
            </p:extLst>
          </p:nvPr>
        </p:nvGraphicFramePr>
        <p:xfrm>
          <a:off x="5445125" y="3978326"/>
          <a:ext cx="29749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96" name="Equation" r:id="rId6" imgW="1346040" imgH="482400" progId="Equation.DSMT4">
                  <p:embed/>
                </p:oleObj>
              </mc:Choice>
              <mc:Fallback>
                <p:oleObj name="Equation" r:id="rId6" imgW="134604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978326"/>
                        <a:ext cx="29749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314918"/>
              </p:ext>
            </p:extLst>
          </p:nvPr>
        </p:nvGraphicFramePr>
        <p:xfrm>
          <a:off x="5445125" y="5010208"/>
          <a:ext cx="25717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97" name="Equation" r:id="rId8" imgW="1206360" imgH="482400" progId="Equation.DSMT4">
                  <p:embed/>
                </p:oleObj>
              </mc:Choice>
              <mc:Fallback>
                <p:oleObj name="Equation" r:id="rId8" imgW="120636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5010208"/>
                        <a:ext cx="25717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38" y="1423987"/>
            <a:ext cx="8229600" cy="4525963"/>
          </a:xfrm>
        </p:spPr>
        <p:txBody>
          <a:bodyPr/>
          <a:lstStyle/>
          <a:p>
            <a:r>
              <a:rPr lang="en-US" dirty="0"/>
              <a:t>Combine IFE and IRP to get FEP</a:t>
            </a:r>
          </a:p>
          <a:p>
            <a:pPr lvl="1"/>
            <a:r>
              <a:rPr lang="en-US" dirty="0"/>
              <a:t>Recall IFE: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Recall IRP (in a different form):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Combine IFE and IRP for FEP: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57" y="206375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Forward Expectations </a:t>
            </a:r>
            <a:br>
              <a:rPr lang="en-US" dirty="0"/>
            </a:br>
            <a:r>
              <a:rPr lang="en-US" dirty="0"/>
              <a:t>Parity (FEP)</a:t>
            </a:r>
          </a:p>
        </p:txBody>
      </p:sp>
      <p:graphicFrame>
        <p:nvGraphicFramePr>
          <p:cNvPr id="209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969854"/>
              </p:ext>
            </p:extLst>
          </p:nvPr>
        </p:nvGraphicFramePr>
        <p:xfrm>
          <a:off x="3311611" y="4730142"/>
          <a:ext cx="4917989" cy="918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19" name="Equation" r:id="rId4" imgW="2577960" imgH="482400" progId="Equation.DSMT4">
                  <p:embed/>
                </p:oleObj>
              </mc:Choice>
              <mc:Fallback>
                <p:oleObj name="Equation" r:id="rId4" imgW="25779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611" y="4730142"/>
                        <a:ext cx="4917989" cy="9189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853133"/>
              </p:ext>
            </p:extLst>
          </p:nvPr>
        </p:nvGraphicFramePr>
        <p:xfrm>
          <a:off x="3352800" y="1905000"/>
          <a:ext cx="2284511" cy="913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0" name="Equation" r:id="rId6" imgW="1206360" imgH="482400" progId="Equation.DSMT4">
                  <p:embed/>
                </p:oleObj>
              </mc:Choice>
              <mc:Fallback>
                <p:oleObj name="Equation" r:id="rId6" imgW="120636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2284511" cy="9138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237881"/>
              </p:ext>
            </p:extLst>
          </p:nvPr>
        </p:nvGraphicFramePr>
        <p:xfrm>
          <a:off x="3311611" y="3327086"/>
          <a:ext cx="36671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1" name="Equation" r:id="rId8" imgW="1930320" imgH="482400" progId="Equation.DSMT4">
                  <p:embed/>
                </p:oleObj>
              </mc:Choice>
              <mc:Fallback>
                <p:oleObj name="Equation" r:id="rId8" imgW="193032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611" y="3327086"/>
                        <a:ext cx="3667125" cy="915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Percentage Change Analysis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percentage change in the exchange rate, i.e., the forward premium or discount, is equal to the expected change in the exchange rate.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Forward Expectations Parity (FEP): Implications I</a:t>
            </a:r>
          </a:p>
        </p:txBody>
      </p:sp>
      <p:graphicFrame>
        <p:nvGraphicFramePr>
          <p:cNvPr id="209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154432"/>
              </p:ext>
            </p:extLst>
          </p:nvPr>
        </p:nvGraphicFramePr>
        <p:xfrm>
          <a:off x="1174750" y="2544763"/>
          <a:ext cx="643096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8" name="Equation" r:id="rId4" imgW="2603160" imgH="482400" progId="Equation.DSMT4">
                  <p:embed/>
                </p:oleObj>
              </mc:Choice>
              <mc:Fallback>
                <p:oleObj name="Equation" r:id="rId4" imgW="26031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544763"/>
                        <a:ext cx="6430963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The Fisher Effect (FE)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International Fischer Effect and the Forward Expectations Parity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507427847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Rate Analysis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expected forward rate is equal to the spot rate increased by the expected change in the exchange rate.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Forward Expectations Parity (FEP): Implications II</a:t>
            </a:r>
          </a:p>
        </p:txBody>
      </p:sp>
      <p:graphicFrame>
        <p:nvGraphicFramePr>
          <p:cNvPr id="209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068386"/>
              </p:ext>
            </p:extLst>
          </p:nvPr>
        </p:nvGraphicFramePr>
        <p:xfrm>
          <a:off x="1371600" y="2362200"/>
          <a:ext cx="6151562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1" name="Equation" r:id="rId4" imgW="2489040" imgH="736560" progId="Equation.DSMT4">
                  <p:embed/>
                </p:oleObj>
              </mc:Choice>
              <mc:Fallback>
                <p:oleObj name="Equation" r:id="rId4" imgW="248904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6151562" cy="182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69" y="152400"/>
            <a:ext cx="8229600" cy="1143000"/>
          </a:xfrm>
        </p:spPr>
        <p:txBody>
          <a:bodyPr/>
          <a:lstStyle/>
          <a:p>
            <a:r>
              <a:rPr lang="en-US" dirty="0"/>
              <a:t>FEP Example</a:t>
            </a:r>
          </a:p>
        </p:txBody>
      </p:sp>
      <p:graphicFrame>
        <p:nvGraphicFramePr>
          <p:cNvPr id="272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678535"/>
              </p:ext>
            </p:extLst>
          </p:nvPr>
        </p:nvGraphicFramePr>
        <p:xfrm>
          <a:off x="1141412" y="3461861"/>
          <a:ext cx="655637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2" name="Equation" r:id="rId4" imgW="2654280" imgH="507960" progId="Equation.DSMT4">
                  <p:embed/>
                </p:oleObj>
              </mc:Choice>
              <mc:Fallback>
                <p:oleObj name="Equation" r:id="rId4" imgW="265428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2" y="3461861"/>
                        <a:ext cx="6556375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49207"/>
              </p:ext>
            </p:extLst>
          </p:nvPr>
        </p:nvGraphicFramePr>
        <p:xfrm>
          <a:off x="1371600" y="1371600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000156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97566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7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S($/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A$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0.6495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559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F($/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A$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0.6611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2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934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US" sz="24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US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7409199"/>
                  </a:ext>
                </a:extLst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155715"/>
              </p:ext>
            </p:extLst>
          </p:nvPr>
        </p:nvGraphicFramePr>
        <p:xfrm>
          <a:off x="1604169" y="4639627"/>
          <a:ext cx="50514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3" name="Equation" r:id="rId6" imgW="2044440" imgH="431640" progId="Equation.DSMT4">
                  <p:embed/>
                </p:oleObj>
              </mc:Choice>
              <mc:Fallback>
                <p:oleObj name="Equation" r:id="rId6" imgW="2044440" imgH="431640" progId="Equation.DSMT4">
                  <p:embed/>
                  <p:pic>
                    <p:nvPicPr>
                      <p:cNvPr id="272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169" y="4639627"/>
                        <a:ext cx="5051425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877882"/>
              </p:ext>
            </p:extLst>
          </p:nvPr>
        </p:nvGraphicFramePr>
        <p:xfrm>
          <a:off x="6705600" y="4953157"/>
          <a:ext cx="12858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4" name="Equation" r:id="rId8" imgW="520560" imgH="177480" progId="Equation.DSMT4">
                  <p:embed/>
                </p:oleObj>
              </mc:Choice>
              <mc:Fallback>
                <p:oleObj name="Equation" r:id="rId8" imgW="520560" imgH="177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953157"/>
                        <a:ext cx="12858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IRP connects FX and interest rates</a:t>
            </a:r>
          </a:p>
          <a:p>
            <a:r>
              <a:rPr lang="en-US" sz="2800" dirty="0"/>
              <a:t>PPP connects FX and inflation</a:t>
            </a:r>
          </a:p>
          <a:p>
            <a:r>
              <a:rPr lang="en-US" sz="2800" dirty="0"/>
              <a:t>Fisher Effect connects interest rates and inflation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77800"/>
            <a:ext cx="8229600" cy="1143000"/>
          </a:xfrm>
        </p:spPr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 rot="-2372769">
            <a:off x="2716213" y="4348163"/>
            <a:ext cx="8270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PPP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 rot="3043225">
            <a:off x="5631657" y="4579143"/>
            <a:ext cx="83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IRP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33800" y="57912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Fisher Effect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114800" y="3657600"/>
            <a:ext cx="8382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FX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990600" y="5486400"/>
            <a:ext cx="12954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Inflation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477000" y="5486400"/>
            <a:ext cx="19812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Interest Rates</a:t>
            </a:r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 flipV="1">
            <a:off x="2286000" y="40386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0059" name="Line 11"/>
          <p:cNvSpPr>
            <a:spLocks noChangeShapeType="1"/>
          </p:cNvSpPr>
          <p:nvPr/>
        </p:nvSpPr>
        <p:spPr bwMode="auto">
          <a:xfrm>
            <a:off x="4953000" y="4038600"/>
            <a:ext cx="1524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 flipH="1">
            <a:off x="2286000" y="57150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rot="3565820">
            <a:off x="2172477" y="2381088"/>
            <a:ext cx="1752600" cy="46130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 rot="-2372769">
            <a:off x="2281916" y="3982573"/>
            <a:ext cx="827087" cy="5854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IFE</a:t>
            </a:r>
          </a:p>
        </p:txBody>
      </p:sp>
      <p:sp>
        <p:nvSpPr>
          <p:cNvPr id="18" name="Oval 17"/>
          <p:cNvSpPr/>
          <p:nvPr/>
        </p:nvSpPr>
        <p:spPr bwMode="auto">
          <a:xfrm rot="5400000">
            <a:off x="2781301" y="647701"/>
            <a:ext cx="3581398" cy="88392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400800" y="4267200"/>
            <a:ext cx="1985282" cy="8316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0070C0"/>
                </a:solidFill>
              </a:rPr>
              <a:t>FEP</a:t>
            </a:r>
            <a:r>
              <a:rPr lang="en-US" sz="4800" dirty="0"/>
              <a:t> </a:t>
            </a:r>
            <a:r>
              <a:rPr lang="en-US" sz="4800" dirty="0">
                <a:cs typeface="Arial" charset="0"/>
              </a:rPr>
              <a:t>▪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 animBg="1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Fisher Effect (FE)</a:t>
            </a:r>
          </a:p>
          <a:p>
            <a:pPr>
              <a:lnSpc>
                <a:spcPct val="300000"/>
              </a:lnSpc>
            </a:pPr>
            <a:r>
              <a:rPr lang="en-US" dirty="0"/>
              <a:t>International Fisher Effect (IFE)</a:t>
            </a:r>
          </a:p>
          <a:p>
            <a:pPr>
              <a:lnSpc>
                <a:spcPct val="300000"/>
              </a:lnSpc>
            </a:pPr>
            <a:r>
              <a:rPr lang="en-US" dirty="0"/>
              <a:t>Forward Expectations Parity (FEP)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355"/>
            <a:ext cx="8229600" cy="1143000"/>
          </a:xfrm>
        </p:spPr>
        <p:txBody>
          <a:bodyPr/>
          <a:lstStyle/>
          <a:p>
            <a:r>
              <a:rPr lang="en-US" dirty="0"/>
              <a:t>Fisher Required Formulae</a:t>
            </a:r>
          </a:p>
        </p:txBody>
      </p:sp>
      <p:graphicFrame>
        <p:nvGraphicFramePr>
          <p:cNvPr id="273410" name="Object 2"/>
          <p:cNvGraphicFramePr>
            <a:graphicFrameLocks noChangeAspect="1"/>
          </p:cNvGraphicFramePr>
          <p:nvPr/>
        </p:nvGraphicFramePr>
        <p:xfrm>
          <a:off x="2286000" y="2286000"/>
          <a:ext cx="3505199" cy="63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6" name="Equation" r:id="rId4" imgW="1536480" imgH="279360" progId="Equation.DSMT4">
                  <p:embed/>
                </p:oleObj>
              </mc:Choice>
              <mc:Fallback>
                <p:oleObj name="Equation" r:id="rId4" imgW="15364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86000"/>
                        <a:ext cx="3505199" cy="6373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2576"/>
              </p:ext>
            </p:extLst>
          </p:nvPr>
        </p:nvGraphicFramePr>
        <p:xfrm>
          <a:off x="2226277" y="3505200"/>
          <a:ext cx="25717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7" name="Equation" r:id="rId6" imgW="1206360" imgH="482400" progId="Equation.DSMT4">
                  <p:embed/>
                </p:oleObj>
              </mc:Choice>
              <mc:Fallback>
                <p:oleObj name="Equation" r:id="rId6" imgW="120636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6277" y="3505200"/>
                        <a:ext cx="25717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799612"/>
              </p:ext>
            </p:extLst>
          </p:nvPr>
        </p:nvGraphicFramePr>
        <p:xfrm>
          <a:off x="2232455" y="5181600"/>
          <a:ext cx="58435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08" name="Equation" r:id="rId8" imgW="2603160" imgH="482400" progId="Equation.DSMT4">
                  <p:embed/>
                </p:oleObj>
              </mc:Choice>
              <mc:Fallback>
                <p:oleObj name="Equation" r:id="rId8" imgW="260316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455" y="5181600"/>
                        <a:ext cx="5843588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47800" y="3657600"/>
            <a:ext cx="6923087" cy="2133600"/>
          </a:xfrm>
        </p:spPr>
        <p:txBody>
          <a:bodyPr/>
          <a:lstStyle/>
          <a:p>
            <a:r>
              <a:rPr lang="en-US" dirty="0"/>
              <a:t>1. Fischer Effect</a:t>
            </a:r>
          </a:p>
        </p:txBody>
      </p:sp>
    </p:spTree>
    <p:extLst>
      <p:ext uri="{BB962C8B-B14F-4D97-AF65-F5344CB8AC3E}">
        <p14:creationId xmlns:p14="http://schemas.microsoft.com/office/powerpoint/2010/main" val="2822021702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Nominal Values</a:t>
            </a:r>
          </a:p>
          <a:p>
            <a:pPr lvl="1"/>
            <a:r>
              <a:rPr lang="en-US" dirty="0"/>
              <a:t>Values </a:t>
            </a:r>
            <a:r>
              <a:rPr lang="en-US" i="1" dirty="0"/>
              <a:t>before</a:t>
            </a:r>
            <a:r>
              <a:rPr lang="en-US" dirty="0"/>
              <a:t> an adjustment for inflation</a:t>
            </a:r>
          </a:p>
          <a:p>
            <a:pPr lvl="1"/>
            <a:r>
              <a:rPr lang="en-US" dirty="0"/>
              <a:t>The price stated in a contract</a:t>
            </a:r>
          </a:p>
          <a:p>
            <a:pPr lvl="1"/>
            <a:r>
              <a:rPr lang="en-US" dirty="0"/>
              <a:t>The actual price you will pay either now or later</a:t>
            </a:r>
          </a:p>
          <a:p>
            <a:pPr lvl="1"/>
            <a:endParaRPr lang="en-US" dirty="0"/>
          </a:p>
          <a:p>
            <a:r>
              <a:rPr lang="en-US" dirty="0"/>
              <a:t>Real Values</a:t>
            </a:r>
          </a:p>
          <a:p>
            <a:pPr lvl="1"/>
            <a:r>
              <a:rPr lang="en-US" dirty="0"/>
              <a:t>Values </a:t>
            </a:r>
            <a:r>
              <a:rPr lang="en-US" i="1" dirty="0"/>
              <a:t>after</a:t>
            </a:r>
            <a:r>
              <a:rPr lang="en-US" dirty="0"/>
              <a:t> an adjustment for inflation</a:t>
            </a:r>
          </a:p>
          <a:p>
            <a:pPr lvl="1"/>
            <a:r>
              <a:rPr lang="en-US" dirty="0"/>
              <a:t>‘Constant’ dollars</a:t>
            </a:r>
          </a:p>
          <a:p>
            <a:pPr lvl="1"/>
            <a:r>
              <a:rPr lang="en-US" dirty="0"/>
              <a:t>Incorporates only productivity changes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versus Nominal Values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1481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Nominal return 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Real Return (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Inflation (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Relationship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Do not use the approximation:</a:t>
            </a:r>
          </a:p>
          <a:p>
            <a:pPr marL="0" indent="0">
              <a:buNone/>
            </a:pPr>
            <a:r>
              <a:rPr lang="en-US" dirty="0"/>
              <a:t>	 i ≈ </a:t>
            </a:r>
            <a:r>
              <a:rPr lang="en-US" dirty="0">
                <a:latin typeface="Symbol" pitchFamily="18" charset="2"/>
              </a:rPr>
              <a:t>r + 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Fisher Effect (FE)</a:t>
            </a:r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44152"/>
              </p:ext>
            </p:extLst>
          </p:nvPr>
        </p:nvGraphicFramePr>
        <p:xfrm>
          <a:off x="1447800" y="3962400"/>
          <a:ext cx="5006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1" name="Equation" r:id="rId4" imgW="1968480" imgH="279360" progId="Equation.DSMT4">
                  <p:embed/>
                </p:oleObj>
              </mc:Choice>
              <mc:Fallback>
                <p:oleObj name="Equation" r:id="rId4" imgW="196848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50069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14813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What is the nominal rate of interest (i)?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 Effect Example</a:t>
            </a:r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629596"/>
              </p:ext>
            </p:extLst>
          </p:nvPr>
        </p:nvGraphicFramePr>
        <p:xfrm>
          <a:off x="2057400" y="3962400"/>
          <a:ext cx="3886200" cy="11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0" name="Equation" r:id="rId4" imgW="1879560" imgH="558720" progId="Equation.DSMT4">
                  <p:embed/>
                </p:oleObj>
              </mc:Choice>
              <mc:Fallback>
                <p:oleObj name="Equation" r:id="rId4" imgW="1879560" imgH="558720" progId="Equation.DSMT4">
                  <p:embed/>
                  <p:pic>
                    <p:nvPicPr>
                      <p:cNvPr id="2068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62400"/>
                        <a:ext cx="3886200" cy="1156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30325"/>
              </p:ext>
            </p:extLst>
          </p:nvPr>
        </p:nvGraphicFramePr>
        <p:xfrm>
          <a:off x="1219200" y="1641952"/>
          <a:ext cx="60960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000156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97566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7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Real Return (</a:t>
                      </a:r>
                      <a:r>
                        <a:rPr lang="en-US" sz="2000" dirty="0">
                          <a:latin typeface="Symbol" panose="05050102010706020507" pitchFamily="18" charset="2"/>
                        </a:rPr>
                        <a:t>r</a:t>
                      </a: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559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Inflation (</a:t>
                      </a:r>
                      <a:r>
                        <a:rPr lang="en-US" sz="2000" dirty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9348378"/>
                  </a:ext>
                </a:extLst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878651"/>
              </p:ext>
            </p:extLst>
          </p:nvPr>
        </p:nvGraphicFramePr>
        <p:xfrm>
          <a:off x="2613025" y="5214938"/>
          <a:ext cx="30448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1" name="Equation" r:id="rId6" imgW="1473120" imgH="253800" progId="Equation.DSMT4">
                  <p:embed/>
                </p:oleObj>
              </mc:Choice>
              <mc:Fallback>
                <p:oleObj name="Equation" r:id="rId6" imgW="1473120" imgH="253800" progId="Equation.DSMT4">
                  <p:embed/>
                  <p:pic>
                    <p:nvPicPr>
                      <p:cNvPr id="2068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214938"/>
                        <a:ext cx="3044825" cy="525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718751"/>
              </p:ext>
            </p:extLst>
          </p:nvPr>
        </p:nvGraphicFramePr>
        <p:xfrm>
          <a:off x="5762368" y="5293519"/>
          <a:ext cx="9715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2"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368" y="5293519"/>
                        <a:ext cx="971550" cy="368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8261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58200" cy="4148137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10000"/>
              </a:lnSpc>
            </a:pPr>
            <a:r>
              <a:rPr lang="en-US" dirty="0"/>
              <a:t>If PPP holds</a:t>
            </a:r>
          </a:p>
          <a:p>
            <a:pPr marL="839788" lvl="1" indent="-495300">
              <a:lnSpc>
                <a:spcPct val="110000"/>
              </a:lnSpc>
            </a:pPr>
            <a:r>
              <a:rPr lang="en-US" dirty="0"/>
              <a:t>There is inflation (i.e., price levels change)</a:t>
            </a:r>
          </a:p>
          <a:p>
            <a:pPr marL="839788" lvl="1" indent="-495300">
              <a:lnSpc>
                <a:spcPct val="110000"/>
              </a:lnSpc>
            </a:pPr>
            <a:r>
              <a:rPr lang="en-US" dirty="0"/>
              <a:t>FX rates change cancelling the effects of inflation</a:t>
            </a:r>
          </a:p>
          <a:p>
            <a:pPr marL="1131888" lvl="2" indent="-438150">
              <a:lnSpc>
                <a:spcPct val="110000"/>
              </a:lnSpc>
            </a:pPr>
            <a:r>
              <a:rPr lang="en-US" dirty="0"/>
              <a:t>So the changes have been only nominal</a:t>
            </a:r>
          </a:p>
          <a:p>
            <a:pPr marL="571500" indent="-571500">
              <a:lnSpc>
                <a:spcPct val="110000"/>
              </a:lnSpc>
            </a:pPr>
            <a:endParaRPr lang="en-US" dirty="0"/>
          </a:p>
          <a:p>
            <a:pPr marL="571500" indent="-571500">
              <a:lnSpc>
                <a:spcPct val="110000"/>
              </a:lnSpc>
            </a:pPr>
            <a:r>
              <a:rPr lang="en-US" dirty="0"/>
              <a:t>Real exchange rate (q) = 1.</a:t>
            </a:r>
          </a:p>
          <a:p>
            <a:pPr marL="571500" indent="-571500">
              <a:lnSpc>
                <a:spcPct val="110000"/>
              </a:lnSpc>
            </a:pPr>
            <a:endParaRPr lang="en-US" dirty="0"/>
          </a:p>
          <a:p>
            <a:pPr marL="571500" indent="-571500">
              <a:lnSpc>
                <a:spcPct val="110000"/>
              </a:lnSpc>
            </a:pPr>
            <a:r>
              <a:rPr lang="en-US" dirty="0"/>
              <a:t>International competitiveness does not change</a:t>
            </a:r>
          </a:p>
          <a:p>
            <a:pPr marL="839788" lvl="1" indent="-495300">
              <a:lnSpc>
                <a:spcPct val="110000"/>
              </a:lnSpc>
            </a:pPr>
            <a:r>
              <a:rPr lang="en-US" dirty="0"/>
              <a:t>The amount you can buy </a:t>
            </a:r>
            <a:r>
              <a:rPr lang="en-US" i="1" dirty="0"/>
              <a:t>in dollar terms</a:t>
            </a:r>
            <a:r>
              <a:rPr lang="en-US" dirty="0"/>
              <a:t> has not changed.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PPP Holds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58200" cy="4148137"/>
          </a:xfrm>
        </p:spPr>
        <p:txBody>
          <a:bodyPr>
            <a:noAutofit/>
          </a:bodyPr>
          <a:lstStyle/>
          <a:p>
            <a:pPr marL="571500" indent="-571500">
              <a:lnSpc>
                <a:spcPct val="110000"/>
              </a:lnSpc>
            </a:pPr>
            <a:r>
              <a:rPr lang="en-US" sz="2800" dirty="0"/>
              <a:t>If PPP </a:t>
            </a:r>
            <a:r>
              <a:rPr lang="en-US" sz="2800" u="sng" dirty="0"/>
              <a:t>does not</a:t>
            </a:r>
            <a:r>
              <a:rPr lang="en-US" sz="2800" dirty="0"/>
              <a:t> hold</a:t>
            </a:r>
          </a:p>
          <a:p>
            <a:pPr marL="839788" lvl="1" indent="-495300">
              <a:lnSpc>
                <a:spcPct val="110000"/>
              </a:lnSpc>
            </a:pPr>
            <a:r>
              <a:rPr lang="en-US" sz="2000" dirty="0"/>
              <a:t>There is inflation (i.e., price levels change)</a:t>
            </a:r>
          </a:p>
          <a:p>
            <a:pPr marL="839788" lvl="1" indent="-495300">
              <a:lnSpc>
                <a:spcPct val="110000"/>
              </a:lnSpc>
            </a:pPr>
            <a:r>
              <a:rPr lang="en-US" sz="2000" dirty="0"/>
              <a:t>FX rates </a:t>
            </a:r>
            <a:r>
              <a:rPr lang="en-US" sz="2000" u="sng" dirty="0"/>
              <a:t>may</a:t>
            </a:r>
            <a:r>
              <a:rPr lang="en-US" sz="2000" dirty="0"/>
              <a:t> change, but </a:t>
            </a:r>
            <a:r>
              <a:rPr lang="en-US" sz="2000" u="sng" dirty="0"/>
              <a:t>do not completely cancel</a:t>
            </a:r>
            <a:r>
              <a:rPr lang="en-US" sz="2000" dirty="0"/>
              <a:t> the effects of inflation</a:t>
            </a:r>
          </a:p>
          <a:p>
            <a:pPr marL="1131888" lvl="2" indent="-438150">
              <a:lnSpc>
                <a:spcPct val="110000"/>
              </a:lnSpc>
            </a:pPr>
            <a:r>
              <a:rPr lang="en-US" sz="1800" u="sng" dirty="0"/>
              <a:t>So some part of the changes are real</a:t>
            </a:r>
          </a:p>
          <a:p>
            <a:pPr marL="571500" indent="-571500">
              <a:lnSpc>
                <a:spcPct val="110000"/>
              </a:lnSpc>
            </a:pPr>
            <a:endParaRPr lang="en-US" sz="2800" dirty="0"/>
          </a:p>
          <a:p>
            <a:pPr marL="571500" indent="-571500">
              <a:lnSpc>
                <a:spcPct val="110000"/>
              </a:lnSpc>
            </a:pPr>
            <a:r>
              <a:rPr lang="en-US" sz="2800" dirty="0"/>
              <a:t>Real exchange rate (q) </a:t>
            </a:r>
            <a:r>
              <a:rPr lang="en-US" sz="2800" u="sng" dirty="0"/>
              <a:t>≠</a:t>
            </a:r>
            <a:r>
              <a:rPr lang="en-US" sz="2800" dirty="0"/>
              <a:t> 1.</a:t>
            </a:r>
          </a:p>
          <a:p>
            <a:pPr marL="571500" indent="-571500">
              <a:lnSpc>
                <a:spcPct val="110000"/>
              </a:lnSpc>
            </a:pPr>
            <a:endParaRPr lang="en-US" sz="2800" dirty="0"/>
          </a:p>
          <a:p>
            <a:pPr marL="571500" indent="-571500">
              <a:lnSpc>
                <a:spcPct val="110000"/>
              </a:lnSpc>
            </a:pPr>
            <a:r>
              <a:rPr lang="en-US" sz="2800" dirty="0"/>
              <a:t>International competitiveness </a:t>
            </a:r>
            <a:r>
              <a:rPr lang="en-US" sz="2800" u="sng" dirty="0"/>
              <a:t>does</a:t>
            </a:r>
            <a:r>
              <a:rPr lang="en-US" sz="2800" dirty="0"/>
              <a:t> change</a:t>
            </a:r>
          </a:p>
          <a:p>
            <a:pPr marL="839788" lvl="1" indent="-495300">
              <a:lnSpc>
                <a:spcPct val="110000"/>
              </a:lnSpc>
            </a:pPr>
            <a:r>
              <a:rPr lang="en-US" sz="2000" dirty="0"/>
              <a:t>The amount you can buy </a:t>
            </a:r>
            <a:r>
              <a:rPr lang="en-US" sz="2000" i="1" dirty="0"/>
              <a:t>in dollar terms</a:t>
            </a:r>
            <a:r>
              <a:rPr lang="en-US" sz="2000" dirty="0"/>
              <a:t> </a:t>
            </a:r>
            <a:r>
              <a:rPr lang="en-US" sz="2000" u="sng" dirty="0"/>
              <a:t>has</a:t>
            </a:r>
            <a:r>
              <a:rPr lang="en-US" sz="2000" dirty="0"/>
              <a:t> changed.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PPP </a:t>
            </a:r>
            <a:r>
              <a:rPr lang="en-US" u="sng" dirty="0"/>
              <a:t>Does Not</a:t>
            </a:r>
            <a:r>
              <a:rPr lang="en-US" dirty="0"/>
              <a:t> Hold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963</Words>
  <Application>Microsoft Office PowerPoint</Application>
  <PresentationFormat>On-screen Show (4:3)</PresentationFormat>
  <Paragraphs>304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Century Gothic</vt:lpstr>
      <vt:lpstr>Symbol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Overview</vt:lpstr>
      <vt:lpstr>1. Fischer Effect</vt:lpstr>
      <vt:lpstr>Real versus Nominal Values</vt:lpstr>
      <vt:lpstr>The Fisher Effect (FE)</vt:lpstr>
      <vt:lpstr>Fisher Effect Example</vt:lpstr>
      <vt:lpstr>If PPP Holds</vt:lpstr>
      <vt:lpstr>If PPP Does Not Hold</vt:lpstr>
      <vt:lpstr>Real Exchange Rate</vt:lpstr>
      <vt:lpstr>ePPP versus e</vt:lpstr>
      <vt:lpstr>Real Exchange Rate and Competitiveness</vt:lpstr>
      <vt:lpstr>Real Exchange Rate Example</vt:lpstr>
      <vt:lpstr>Analysis</vt:lpstr>
      <vt:lpstr>Practice: Absolute PPP</vt:lpstr>
      <vt:lpstr>Practice: Relative PPP</vt:lpstr>
      <vt:lpstr>Practice: Relative PPP</vt:lpstr>
      <vt:lpstr>Evidence: Absolute PPP </vt:lpstr>
      <vt:lpstr>Evidence: Relative PPP </vt:lpstr>
      <vt:lpstr>PPP Deviations</vt:lpstr>
      <vt:lpstr>‘Big Mac’ Index</vt:lpstr>
      <vt:lpstr>2. International Fischer Effect and the Forward Expectations Parity</vt:lpstr>
      <vt:lpstr>Summary</vt:lpstr>
      <vt:lpstr>Implications</vt:lpstr>
      <vt:lpstr>Fisher Effect (FE)</vt:lpstr>
      <vt:lpstr>Fisher Effect</vt:lpstr>
      <vt:lpstr>International Fisher Effect (IFE)</vt:lpstr>
      <vt:lpstr>Forward Expectations  Parity (FEP)</vt:lpstr>
      <vt:lpstr>Forward Expectations Parity (FEP): Implications I</vt:lpstr>
      <vt:lpstr>Forward Expectations Parity (FEP): Implications II</vt:lpstr>
      <vt:lpstr>FEP Example</vt:lpstr>
      <vt:lpstr>Implications</vt:lpstr>
      <vt:lpstr>Fisher Required Formulae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116</cp:revision>
  <cp:lastPrinted>1601-01-01T00:00:00Z</cp:lastPrinted>
  <dcterms:created xsi:type="dcterms:W3CDTF">2008-08-13T15:55:47Z</dcterms:created>
  <dcterms:modified xsi:type="dcterms:W3CDTF">2018-02-12T16:48:38Z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