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slides/slide21.xml" ContentType="application/vnd.openxmlformats-officedocument.presentationml.slide+xml"/>
  <Override PartName="/ppt/slides/slide22.xml" ContentType="application/vnd.openxmlformats-officedocument.presentationml.slide+xml"/>
  <Override PartName="/ppt/slides/slide23.xml" ContentType="application/vnd.openxmlformats-officedocument.presentationml.slide+xml"/>
  <Override PartName="/ppt/slides/slide24.xml" ContentType="application/vnd.openxmlformats-officedocument.presentationml.slide+xml"/>
  <Override PartName="/ppt/slides/slide25.xml" ContentType="application/vnd.openxmlformats-officedocument.presentationml.slide+xml"/>
  <Override PartName="/ppt/slides/slide26.xml" ContentType="application/vnd.openxmlformats-officedocument.presentationml.slide+xml"/>
  <Override PartName="/ppt/slides/slide27.xml" ContentType="application/vnd.openxmlformats-officedocument.presentationml.slide+xml"/>
  <Override PartName="/ppt/notesMasters/notesMaster1.xml" ContentType="application/vnd.openxmlformats-officedocument.presentationml.notesMaster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theme/theme2.xml" ContentType="application/vnd.openxmlformats-officedocument.theme+xml"/>
  <Override PartName="/ppt/notesSlides/notesSlide1.xml" ContentType="application/vnd.openxmlformats-officedocument.presentationml.notesSlide+xml"/>
  <Override PartName="/ppt/notesSlides/notesSlide2.xml" ContentType="application/vnd.openxmlformats-officedocument.presentationml.notesSlide+xml"/>
  <Override PartName="/ppt/notesSlides/notesSlide3.xml" ContentType="application/vnd.openxmlformats-officedocument.presentationml.notesSlide+xml"/>
  <Override PartName="/ppt/notesSlides/notesSlide4.xml" ContentType="application/vnd.openxmlformats-officedocument.presentationml.notesSlide+xml"/>
  <Override PartName="/ppt/notesSlides/notesSlide5.xml" ContentType="application/vnd.openxmlformats-officedocument.presentationml.notesSlide+xml"/>
  <Override PartName="/ppt/notesSlides/notesSlide6.xml" ContentType="application/vnd.openxmlformats-officedocument.presentationml.notesSlide+xml"/>
  <Override PartName="/ppt/notesSlides/notesSlide7.xml" ContentType="application/vnd.openxmlformats-officedocument.presentationml.notesSlide+xml"/>
  <Override PartName="/ppt/notesSlides/notesSlide8.xml" ContentType="application/vnd.openxmlformats-officedocument.presentationml.notesSlide+xml"/>
  <Override PartName="/ppt/notesSlides/notesSlide9.xml" ContentType="application/vnd.openxmlformats-officedocument.presentationml.notesSlide+xml"/>
  <Override PartName="/ppt/notesSlides/notesSlide10.xml" ContentType="application/vnd.openxmlformats-officedocument.presentationml.notesSlide+xml"/>
  <Override PartName="/ppt/notesSlides/notesSlide11.xml" ContentType="application/vnd.openxmlformats-officedocument.presentationml.notesSlide+xml"/>
  <Override PartName="/ppt/notesSlides/notesSlide12.xml" ContentType="application/vnd.openxmlformats-officedocument.presentationml.notesSlide+xml"/>
  <Override PartName="/ppt/notesSlides/notesSlide13.xml" ContentType="application/vnd.openxmlformats-officedocument.presentationml.notesSlide+xml"/>
  <Override PartName="/ppt/notesSlides/notesSlide14.xml" ContentType="application/vnd.openxmlformats-officedocument.presentationml.notesSlide+xml"/>
  <Override PartName="/ppt/notesSlides/notesSlide15.xml" ContentType="application/vnd.openxmlformats-officedocument.presentationml.notesSlide+xml"/>
  <Override PartName="/ppt/notesSlides/notesSlide16.xml" ContentType="application/vnd.openxmlformats-officedocument.presentationml.notesSlide+xml"/>
  <Override PartName="/ppt/notesSlides/notesSlide17.xml" ContentType="application/vnd.openxmlformats-officedocument.presentationml.notesSlide+xml"/>
  <Override PartName="/ppt/notesSlides/notesSlide18.xml" ContentType="application/vnd.openxmlformats-officedocument.presentationml.notesSlide+xml"/>
  <Override PartName="/ppt/notesSlides/notesSlide19.xml" ContentType="application/vnd.openxmlformats-officedocument.presentationml.notesSlide+xml"/>
  <Override PartName="/ppt/notesSlides/notesSlide20.xml" ContentType="application/vnd.openxmlformats-officedocument.presentationml.notesSlide+xml"/>
  <Override PartName="/ppt/notesSlides/notesSlide21.xml" ContentType="application/vnd.openxmlformats-officedocument.presentationml.notesSlide+xml"/>
  <Override PartName="/ppt/notesSlides/notesSlide22.xml" ContentType="application/vnd.openxmlformats-officedocument.presentationml.notesSlide+xml"/>
  <Override PartName="/ppt/notesSlides/notesSlide23.xml" ContentType="application/vnd.openxmlformats-officedocument.presentationml.notesSlide+xml"/>
  <Override PartName="/ppt/notesSlides/notesSlide24.xml" ContentType="application/vnd.openxmlformats-officedocument.presentationml.notesSlide+xml"/>
  <Override PartName="/ppt/notesSlides/notesSlide25.xml" ContentType="application/vnd.openxmlformats-officedocument.presentationml.notesSlide+xml"/>
  <Override PartName="/docProps/core.xml" ContentType="application/vnd.openxmlformats-package.core-properties+xml"/>
  <Override PartName="/docProps/app.xml" ContentType="application/vnd.openxmlformats-officedocument.extended-properties+xml"/>
  <Override PartName="/docProps/custom.xml" ContentType="application/vnd.openxmlformats-officedocument.custom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5" Type="http://schemas.openxmlformats.org/officeDocument/2006/relationships/custom-properties" Target="docProps/custom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trictFirstAndLastChars="0" saveSubsetFonts="1">
  <p:sldMasterIdLst>
    <p:sldMasterId id="2147483663" r:id="rId1"/>
  </p:sldMasterIdLst>
  <p:notesMasterIdLst>
    <p:notesMasterId r:id="rId29"/>
  </p:notesMasterIdLst>
  <p:sldIdLst>
    <p:sldId id="293" r:id="rId2"/>
    <p:sldId id="261" r:id="rId3"/>
    <p:sldId id="294" r:id="rId4"/>
    <p:sldId id="264" r:id="rId5"/>
    <p:sldId id="265" r:id="rId6"/>
    <p:sldId id="266" r:id="rId7"/>
    <p:sldId id="289" r:id="rId8"/>
    <p:sldId id="288" r:id="rId9"/>
    <p:sldId id="267" r:id="rId10"/>
    <p:sldId id="268" r:id="rId11"/>
    <p:sldId id="291" r:id="rId12"/>
    <p:sldId id="270" r:id="rId13"/>
    <p:sldId id="290" r:id="rId14"/>
    <p:sldId id="272" r:id="rId15"/>
    <p:sldId id="271" r:id="rId16"/>
    <p:sldId id="273" r:id="rId17"/>
    <p:sldId id="292" r:id="rId18"/>
    <p:sldId id="274" r:id="rId19"/>
    <p:sldId id="275" r:id="rId20"/>
    <p:sldId id="276" r:id="rId21"/>
    <p:sldId id="296" r:id="rId22"/>
    <p:sldId id="277" r:id="rId23"/>
    <p:sldId id="278" r:id="rId24"/>
    <p:sldId id="279" r:id="rId25"/>
    <p:sldId id="280" r:id="rId26"/>
    <p:sldId id="281" r:id="rId27"/>
    <p:sldId id="282" r:id="rId28"/>
  </p:sldIdLst>
  <p:sldSz cx="9144000" cy="6858000" type="screen4x3"/>
  <p:notesSz cx="6858000" cy="9144000"/>
  <p:defaultTextStyle>
    <a:defPPr>
      <a:defRPr lang="en-US"/>
    </a:defPPr>
    <a:lvl1pPr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1pPr>
    <a:lvl2pPr marL="4572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2pPr>
    <a:lvl3pPr marL="9144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3pPr>
    <a:lvl4pPr marL="13716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4pPr>
    <a:lvl5pPr marL="1828800" algn="l" rtl="0" fontAlgn="base">
      <a:spcBef>
        <a:spcPct val="0"/>
      </a:spcBef>
      <a:spcAft>
        <a:spcPct val="0"/>
      </a:spcAft>
      <a:defRPr kern="1200">
        <a:solidFill>
          <a:schemeClr val="tx1"/>
        </a:solidFill>
        <a:latin typeface="Arial" charset="0"/>
        <a:ea typeface="+mn-ea"/>
        <a:cs typeface="+mn-cs"/>
      </a:defRPr>
    </a:lvl5pPr>
    <a:lvl6pPr marL="22860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6pPr>
    <a:lvl7pPr marL="27432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7pPr>
    <a:lvl8pPr marL="32004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8pPr>
    <a:lvl9pPr marL="3657600" algn="l" defTabSz="914400" rtl="0" eaLnBrk="1" latinLnBrk="0" hangingPunct="1">
      <a:defRPr kern="1200">
        <a:solidFill>
          <a:schemeClr val="tx1"/>
        </a:solidFill>
        <a:latin typeface="Arial" charset="0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0000"/>
    <a:srgbClr val="FF0000"/>
    <a:srgbClr val="F8F8F8"/>
  </p:clrMru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edium Style 2 - Acc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3065" autoAdjust="0"/>
    <p:restoredTop sz="94660"/>
  </p:normalViewPr>
  <p:slideViewPr>
    <p:cSldViewPr>
      <p:cViewPr>
        <p:scale>
          <a:sx n="100" d="100"/>
          <a:sy n="100" d="100"/>
        </p:scale>
        <p:origin x="2064" y="420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26" Type="http://schemas.openxmlformats.org/officeDocument/2006/relationships/slide" Target="slides/slide25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slide" Target="slides/slide24.xml"/><Relationship Id="rId33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29" Type="http://schemas.openxmlformats.org/officeDocument/2006/relationships/notesMaster" Target="notesMasters/notesMaster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slide" Target="slides/slide23.xml"/><Relationship Id="rId32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slide" Target="slides/slide22.xml"/><Relationship Id="rId28" Type="http://schemas.openxmlformats.org/officeDocument/2006/relationships/slide" Target="slides/slide27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31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slide" Target="slides/slide21.xml"/><Relationship Id="rId27" Type="http://schemas.openxmlformats.org/officeDocument/2006/relationships/slide" Target="slides/slide26.xml"/><Relationship Id="rId30" Type="http://schemas.openxmlformats.org/officeDocument/2006/relationships/presProps" Target="presProps.xml"/></Relationships>
</file>

<file path=ppt/notesMasters/_rels/notesMaster1.xml.rels><?xml version="1.0" encoding="UTF-8" standalone="yes"?>
<Relationships xmlns="http://schemas.openxmlformats.org/package/2006/relationships"><Relationship Id="rId1" Type="http://schemas.openxmlformats.org/officeDocument/2006/relationships/theme" Target="../theme/theme2.xml"/></Relationships>
</file>

<file path=ppt/notesMasters/notesMaster1.xml><?xml version="1.0" encoding="utf-8"?>
<p:notes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122" name="Rectangle 2"/>
          <p:cNvSpPr>
            <a:spLocks noGrp="1" noChangeArrowheads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3" name="Rectangle 3"/>
          <p:cNvSpPr>
            <a:spLocks noGrp="1" noChangeArrowheads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endParaRPr lang="en-US"/>
          </a:p>
        </p:txBody>
      </p:sp>
      <p:sp>
        <p:nvSpPr>
          <p:cNvPr id="5124" name="Rectangle 4"/>
          <p:cNvSpPr>
            <a:spLocks noGrp="1" noRot="1" noChangeAspect="1" noChangeArrowheads="1" noTextEdit="1"/>
          </p:cNvSpPr>
          <p:nvPr>
            <p:ph type="sldImg" idx="2"/>
          </p:nvPr>
        </p:nvSpPr>
        <p:spPr bwMode="auto">
          <a:xfrm>
            <a:off x="1143000" y="685800"/>
            <a:ext cx="4572000" cy="3429000"/>
          </a:xfrm>
          <a:prstGeom prst="rect">
            <a:avLst/>
          </a:prstGeom>
          <a:noFill/>
          <a:ln w="9525">
            <a:solidFill>
              <a:srgbClr val="000000"/>
            </a:solidFill>
            <a:miter lim="800000"/>
            <a:headEnd/>
            <a:tailEnd/>
          </a:ln>
          <a:effectLst/>
        </p:spPr>
      </p:sp>
      <p:sp>
        <p:nvSpPr>
          <p:cNvPr id="5125" name="Rectangle 5"/>
          <p:cNvSpPr>
            <a:spLocks noGrp="1" noChangeArrowheads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126" name="Rectangle 6"/>
          <p:cNvSpPr>
            <a:spLocks noGrp="1" noChangeArrowheads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>
              <a:defRPr sz="1200"/>
            </a:lvl1pPr>
          </a:lstStyle>
          <a:p>
            <a:endParaRPr lang="en-US"/>
          </a:p>
        </p:txBody>
      </p:sp>
      <p:sp>
        <p:nvSpPr>
          <p:cNvPr id="5127" name="Rectangle 7"/>
          <p:cNvSpPr>
            <a:spLocks noGrp="1" noChangeArrowheads="1"/>
          </p:cNvSpPr>
          <p:nvPr>
            <p:ph type="sldNum" sz="quarter" idx="5"/>
          </p:nvPr>
        </p:nvSpPr>
        <p:spPr bwMode="auto">
          <a:xfrm>
            <a:off x="3884613" y="8685213"/>
            <a:ext cx="2971800" cy="4572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algn="r">
              <a:defRPr sz="1200"/>
            </a:lvl1pPr>
          </a:lstStyle>
          <a:p>
            <a:fld id="{51794AC4-1351-4562-995B-4ECC5C908D28}" type="slidenum">
              <a:rPr lang="en-US"/>
              <a:pPr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>
    <a:lvl1pPr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1pPr>
    <a:lvl2pPr marL="4572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2pPr>
    <a:lvl3pPr marL="9144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3pPr>
    <a:lvl4pPr marL="13716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4pPr>
    <a:lvl5pPr marL="1828800" algn="l" rtl="0" eaLnBrk="0" fontAlgn="base" hangingPunct="0">
      <a:spcBef>
        <a:spcPct val="30000"/>
      </a:spcBef>
      <a:spcAft>
        <a:spcPct val="0"/>
      </a:spcAft>
      <a:defRPr sz="1200" kern="1200">
        <a:solidFill>
          <a:schemeClr val="tx1"/>
        </a:solidFill>
        <a:latin typeface="Times New Roman" pitchFamily="18" charset="0"/>
        <a:ea typeface="+mn-ea"/>
        <a:cs typeface="+mn-cs"/>
      </a:defRPr>
    </a:lvl5pPr>
    <a:lvl6pPr marL="22860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200" kern="1200">
        <a:solidFill>
          <a:schemeClr val="tx1"/>
        </a:solidFill>
        <a:latin typeface="+mn-lt"/>
        <a:ea typeface="+mn-ea"/>
        <a:cs typeface="+mn-cs"/>
      </a:defRPr>
    </a:lvl9pPr>
  </p:notesStyle>
</p:notesMaster>
</file>

<file path=ppt/notesSlides/_rels/notesSlide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.xml"/><Relationship Id="rId1" Type="http://schemas.openxmlformats.org/officeDocument/2006/relationships/notesMaster" Target="../notesMasters/notesMaster1.xml"/></Relationships>
</file>

<file path=ppt/notesSlides/_rels/notesSlide1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2.xml"/><Relationship Id="rId1" Type="http://schemas.openxmlformats.org/officeDocument/2006/relationships/notesMaster" Target="../notesMasters/notesMaster1.xml"/></Relationships>
</file>

<file path=ppt/notesSlides/_rels/notesSlide1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3.xml"/><Relationship Id="rId1" Type="http://schemas.openxmlformats.org/officeDocument/2006/relationships/notesMaster" Target="../notesMasters/notesMaster1.xml"/></Relationships>
</file>

<file path=ppt/notesSlides/_rels/notesSlide1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4.xml"/><Relationship Id="rId1" Type="http://schemas.openxmlformats.org/officeDocument/2006/relationships/notesMaster" Target="../notesMasters/notesMaster1.xml"/></Relationships>
</file>

<file path=ppt/notesSlides/_rels/notesSlide1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5.xml"/><Relationship Id="rId1" Type="http://schemas.openxmlformats.org/officeDocument/2006/relationships/notesMaster" Target="../notesMasters/notesMaster1.xml"/></Relationships>
</file>

<file path=ppt/notesSlides/_rels/notesSlide1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6.xml"/><Relationship Id="rId1" Type="http://schemas.openxmlformats.org/officeDocument/2006/relationships/notesMaster" Target="../notesMasters/notesMaster1.xml"/></Relationships>
</file>

<file path=ppt/notesSlides/_rels/notesSlide1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7.xml"/><Relationship Id="rId1" Type="http://schemas.openxmlformats.org/officeDocument/2006/relationships/notesMaster" Target="../notesMasters/notesMaster1.xml"/></Relationships>
</file>

<file path=ppt/notesSlides/_rels/notesSlide1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8.xml"/><Relationship Id="rId1" Type="http://schemas.openxmlformats.org/officeDocument/2006/relationships/notesMaster" Target="../notesMasters/notesMaster1.xml"/></Relationships>
</file>

<file path=ppt/notesSlides/_rels/notesSlide1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9.xml"/><Relationship Id="rId1" Type="http://schemas.openxmlformats.org/officeDocument/2006/relationships/notesMaster" Target="../notesMasters/notesMaster1.xml"/></Relationships>
</file>

<file path=ppt/notesSlides/_rels/notesSlide1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0.xml"/><Relationship Id="rId1" Type="http://schemas.openxmlformats.org/officeDocument/2006/relationships/notesMaster" Target="../notesMasters/notesMaster1.xml"/></Relationships>
</file>

<file path=ppt/notesSlides/_rels/notesSlide1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1.xml"/><Relationship Id="rId1" Type="http://schemas.openxmlformats.org/officeDocument/2006/relationships/notesMaster" Target="../notesMasters/notesMaster1.xml"/></Relationships>
</file>

<file path=ppt/notesSlides/_rels/notesSlide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4.xml"/><Relationship Id="rId1" Type="http://schemas.openxmlformats.org/officeDocument/2006/relationships/notesMaster" Target="../notesMasters/notesMaster1.xml"/></Relationships>
</file>

<file path=ppt/notesSlides/_rels/notesSlide20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2.xml"/><Relationship Id="rId1" Type="http://schemas.openxmlformats.org/officeDocument/2006/relationships/notesMaster" Target="../notesMasters/notesMaster1.xml"/></Relationships>
</file>

<file path=ppt/notesSlides/_rels/notesSlide21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3.xml"/><Relationship Id="rId1" Type="http://schemas.openxmlformats.org/officeDocument/2006/relationships/notesMaster" Target="../notesMasters/notesMaster1.xml"/></Relationships>
</file>

<file path=ppt/notesSlides/_rels/notesSlide22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4.xml"/><Relationship Id="rId1" Type="http://schemas.openxmlformats.org/officeDocument/2006/relationships/notesMaster" Target="../notesMasters/notesMaster1.xml"/></Relationships>
</file>

<file path=ppt/notesSlides/_rels/notesSlide2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5.xml"/><Relationship Id="rId1" Type="http://schemas.openxmlformats.org/officeDocument/2006/relationships/notesMaster" Target="../notesMasters/notesMaster1.xml"/></Relationships>
</file>

<file path=ppt/notesSlides/_rels/notesSlide2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6.xml"/><Relationship Id="rId1" Type="http://schemas.openxmlformats.org/officeDocument/2006/relationships/notesMaster" Target="../notesMasters/notesMaster1.xml"/></Relationships>
</file>

<file path=ppt/notesSlides/_rels/notesSlide2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27.xml"/><Relationship Id="rId1" Type="http://schemas.openxmlformats.org/officeDocument/2006/relationships/notesMaster" Target="../notesMasters/notesMaster1.xml"/></Relationships>
</file>

<file path=ppt/notesSlides/_rels/notesSlide3.xml.rels><?xml version="1.0" encoding="UTF-8" standalone="yes"?>
<Relationships xmlns="http://schemas.openxmlformats.org/package/2006/relationships"><Relationship Id="rId2" Type="http://schemas.openxmlformats.org/officeDocument/2006/relationships/slide" Target="../slides/slide5.xml"/><Relationship Id="rId1" Type="http://schemas.openxmlformats.org/officeDocument/2006/relationships/notesMaster" Target="../notesMasters/notesMaster1.xml"/></Relationships>
</file>

<file path=ppt/notesSlides/_rels/notesSlide4.xml.rels><?xml version="1.0" encoding="UTF-8" standalone="yes"?>
<Relationships xmlns="http://schemas.openxmlformats.org/package/2006/relationships"><Relationship Id="rId2" Type="http://schemas.openxmlformats.org/officeDocument/2006/relationships/slide" Target="../slides/slide6.xml"/><Relationship Id="rId1" Type="http://schemas.openxmlformats.org/officeDocument/2006/relationships/notesMaster" Target="../notesMasters/notesMaster1.xml"/></Relationships>
</file>

<file path=ppt/notesSlides/_rels/notesSlide5.xml.rels><?xml version="1.0" encoding="UTF-8" standalone="yes"?>
<Relationships xmlns="http://schemas.openxmlformats.org/package/2006/relationships"><Relationship Id="rId2" Type="http://schemas.openxmlformats.org/officeDocument/2006/relationships/slide" Target="../slides/slide7.xml"/><Relationship Id="rId1" Type="http://schemas.openxmlformats.org/officeDocument/2006/relationships/notesMaster" Target="../notesMasters/notesMaster1.xml"/></Relationships>
</file>

<file path=ppt/notesSlides/_rels/notesSlide6.xml.rels><?xml version="1.0" encoding="UTF-8" standalone="yes"?>
<Relationships xmlns="http://schemas.openxmlformats.org/package/2006/relationships"><Relationship Id="rId2" Type="http://schemas.openxmlformats.org/officeDocument/2006/relationships/slide" Target="../slides/slide8.xml"/><Relationship Id="rId1" Type="http://schemas.openxmlformats.org/officeDocument/2006/relationships/notesMaster" Target="../notesMasters/notesMaster1.xml"/></Relationships>
</file>

<file path=ppt/notesSlides/_rels/notesSlide7.xml.rels><?xml version="1.0" encoding="UTF-8" standalone="yes"?>
<Relationships xmlns="http://schemas.openxmlformats.org/package/2006/relationships"><Relationship Id="rId2" Type="http://schemas.openxmlformats.org/officeDocument/2006/relationships/slide" Target="../slides/slide9.xml"/><Relationship Id="rId1" Type="http://schemas.openxmlformats.org/officeDocument/2006/relationships/notesMaster" Target="../notesMasters/notesMaster1.xml"/></Relationships>
</file>

<file path=ppt/notesSlides/_rels/notesSlide8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0.xml"/><Relationship Id="rId1" Type="http://schemas.openxmlformats.org/officeDocument/2006/relationships/notesMaster" Target="../notesMasters/notesMaster1.xml"/></Relationships>
</file>

<file path=ppt/notesSlides/_rels/notesSlide9.xml.rels><?xml version="1.0" encoding="UTF-8" standalone="yes"?>
<Relationships xmlns="http://schemas.openxmlformats.org/package/2006/relationships"><Relationship Id="rId2" Type="http://schemas.openxmlformats.org/officeDocument/2006/relationships/slide" Target="../slides/slide11.xml"/><Relationship Id="rId1" Type="http://schemas.openxmlformats.org/officeDocument/2006/relationships/notesMaster" Target="../notesMasters/notesMaster1.xml"/></Relationships>
</file>

<file path=ppt/notesSlides/notesSlide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6FFEAAE2-2E72-4293-BA1A-4B3021BEFE91}" type="slidenum">
              <a:rPr lang="en-US"/>
              <a:pPr/>
              <a:t>2</a:t>
            </a:fld>
            <a:endParaRPr lang="en-US"/>
          </a:p>
        </p:txBody>
      </p:sp>
      <p:sp>
        <p:nvSpPr>
          <p:cNvPr id="276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276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2B819-430C-49F7-A3FE-C9E45F849514}" type="slidenum">
              <a:rPr lang="en-US"/>
              <a:pPr/>
              <a:t>12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032B819-430C-49F7-A3FE-C9E45F849514}" type="slidenum">
              <a:rPr lang="en-US"/>
              <a:pPr/>
              <a:t>13</a:t>
            </a:fld>
            <a:endParaRPr lang="en-US"/>
          </a:p>
        </p:txBody>
      </p:sp>
      <p:sp>
        <p:nvSpPr>
          <p:cNvPr id="9830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830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D5972A2-7EA8-445C-8CAB-171A2A35CDAB}" type="slidenum">
              <a:rPr lang="en-US"/>
              <a:pPr/>
              <a:t>14</a:t>
            </a:fld>
            <a:endParaRPr lang="en-US"/>
          </a:p>
        </p:txBody>
      </p:sp>
      <p:sp>
        <p:nvSpPr>
          <p:cNvPr id="102402" name="Rectangle 2"/>
          <p:cNvSpPr>
            <a:spLocks noChangeArrowheads="1"/>
          </p:cNvSpPr>
          <p:nvPr/>
        </p:nvSpPr>
        <p:spPr bwMode="auto">
          <a:xfrm>
            <a:off x="388620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3" name="Rectangle 3"/>
          <p:cNvSpPr>
            <a:spLocks noChangeArrowheads="1"/>
          </p:cNvSpPr>
          <p:nvPr/>
        </p:nvSpPr>
        <p:spPr bwMode="auto">
          <a:xfrm>
            <a:off x="388620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lIns="19050" tIns="0" rIns="19050" bIns="0" anchor="b"/>
          <a:lstStyle/>
          <a:p>
            <a:pPr algn="r" defTabSz="762000" eaLnBrk="0" hangingPunct="0"/>
            <a:r>
              <a:rPr lang="en-US" sz="1000" i="1">
                <a:latin typeface="Times New Roman" pitchFamily="18" charset="0"/>
              </a:rPr>
              <a:t>16</a:t>
            </a:r>
          </a:p>
        </p:txBody>
      </p:sp>
      <p:sp>
        <p:nvSpPr>
          <p:cNvPr id="102404" name="Rectangle 4"/>
          <p:cNvSpPr>
            <a:spLocks noChangeArrowheads="1"/>
          </p:cNvSpPr>
          <p:nvPr/>
        </p:nvSpPr>
        <p:spPr bwMode="auto">
          <a:xfrm>
            <a:off x="0" y="868680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5" name="Rectangle 5"/>
          <p:cNvSpPr>
            <a:spLocks noChangeArrowheads="1"/>
          </p:cNvSpPr>
          <p:nvPr/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/>
          </a:p>
        </p:txBody>
      </p:sp>
      <p:sp>
        <p:nvSpPr>
          <p:cNvPr id="102406" name="Rectangle 6"/>
          <p:cNvSpPr>
            <a:spLocks noGrp="1" noRot="1" noChangeAspect="1" noChangeArrowheads="1" noTextEdit="1"/>
          </p:cNvSpPr>
          <p:nvPr>
            <p:ph type="sldImg"/>
          </p:nvPr>
        </p:nvSpPr>
        <p:spPr>
          <a:xfrm>
            <a:off x="1150938" y="692150"/>
            <a:ext cx="4556125" cy="3416300"/>
          </a:xfrm>
          <a:ln w="12700" cap="flat">
            <a:solidFill>
              <a:schemeClr val="tx1"/>
            </a:solidFill>
          </a:ln>
        </p:spPr>
      </p:sp>
      <p:sp>
        <p:nvSpPr>
          <p:cNvPr id="102407" name="Rectangle 7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  <a:ln/>
        </p:spPr>
        <p:txBody>
          <a:bodyPr lIns="90488" tIns="44450" rIns="90488" bIns="44450"/>
          <a:lstStyle/>
          <a:p>
            <a:endParaRPr lang="en-CA"/>
          </a:p>
        </p:txBody>
      </p:sp>
    </p:spTree>
  </p:cSld>
  <p:clrMapOvr>
    <a:masterClrMapping/>
  </p:clrMapOvr>
</p:notes>
</file>

<file path=ppt/notesSlides/notesSlide1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56AA367-4AF4-4722-80A4-2E4A81CB71DB}" type="slidenum">
              <a:rPr lang="en-US"/>
              <a:pPr/>
              <a:t>15</a:t>
            </a:fld>
            <a:endParaRPr lang="en-US"/>
          </a:p>
        </p:txBody>
      </p:sp>
      <p:sp>
        <p:nvSpPr>
          <p:cNvPr id="10035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035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538F602-9F3D-4E0E-9BE2-A8CD5FD3E151}" type="slidenum">
              <a:rPr lang="en-US"/>
              <a:pPr/>
              <a:t>16</a:t>
            </a:fld>
            <a:endParaRPr lang="en-US"/>
          </a:p>
        </p:txBody>
      </p:sp>
      <p:sp>
        <p:nvSpPr>
          <p:cNvPr id="10445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445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8C01D-8842-4DD9-A033-F89F9220223B}" type="slidenum">
              <a:rPr lang="en-US"/>
              <a:pPr/>
              <a:t>17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4BD55B4-C9D1-4CE1-9975-2ADA507D08D1}" type="slidenum">
              <a:rPr lang="en-US"/>
              <a:pPr/>
              <a:t>18</a:t>
            </a:fld>
            <a:endParaRPr lang="en-US"/>
          </a:p>
        </p:txBody>
      </p:sp>
      <p:sp>
        <p:nvSpPr>
          <p:cNvPr id="10649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649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5C7BBE9-1468-4D47-9FF6-F87C2B2E52C1}" type="slidenum">
              <a:rPr lang="en-US"/>
              <a:pPr/>
              <a:t>19</a:t>
            </a:fld>
            <a:endParaRPr lang="en-US"/>
          </a:p>
        </p:txBody>
      </p:sp>
      <p:sp>
        <p:nvSpPr>
          <p:cNvPr id="10854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0854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C23F5CC-9AB9-4A10-A446-EABE0FC86B5A}" type="slidenum">
              <a:rPr lang="en-US"/>
              <a:pPr/>
              <a:t>20</a:t>
            </a:fld>
            <a:endParaRPr lang="en-US"/>
          </a:p>
        </p:txBody>
      </p:sp>
      <p:sp>
        <p:nvSpPr>
          <p:cNvPr id="11059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059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1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BD377-53BE-4E36-B70E-85B240B0E385}" type="slidenum">
              <a:rPr lang="en-US"/>
              <a:pPr/>
              <a:t>21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37099971"/>
      </p:ext>
    </p:extLst>
  </p:cSld>
  <p:clrMapOvr>
    <a:masterClrMapping/>
  </p:clrMapOvr>
</p:notes>
</file>

<file path=ppt/notesSlides/notesSlide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0FABD377-53BE-4E36-B70E-85B240B0E385}" type="slidenum">
              <a:rPr lang="en-US"/>
              <a:pPr/>
              <a:t>4</a:t>
            </a:fld>
            <a:endParaRPr lang="en-US"/>
          </a:p>
        </p:txBody>
      </p:sp>
      <p:sp>
        <p:nvSpPr>
          <p:cNvPr id="368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368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0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1B7CFCA0-E774-463A-AE3F-A04EA52323DB}" type="slidenum">
              <a:rPr lang="en-US"/>
              <a:pPr/>
              <a:t>22</a:t>
            </a:fld>
            <a:endParaRPr lang="en-US"/>
          </a:p>
        </p:txBody>
      </p:sp>
      <p:sp>
        <p:nvSpPr>
          <p:cNvPr id="11264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264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Thursday March 3, 2005</a:t>
            </a:r>
          </a:p>
        </p:txBody>
      </p:sp>
    </p:spTree>
  </p:cSld>
  <p:clrMapOvr>
    <a:masterClrMapping/>
  </p:clrMapOvr>
</p:notes>
</file>

<file path=ppt/notesSlides/notesSlide21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4F21D2BB-0431-4440-97A2-00C99FA950D8}" type="slidenum">
              <a:rPr lang="en-US"/>
              <a:pPr/>
              <a:t>23</a:t>
            </a:fld>
            <a:endParaRPr lang="en-US"/>
          </a:p>
        </p:txBody>
      </p:sp>
      <p:sp>
        <p:nvSpPr>
          <p:cNvPr id="11673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6739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2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2974124F-C744-4885-BB16-090600D68544}" type="slidenum">
              <a:rPr lang="en-US"/>
              <a:pPr/>
              <a:t>24</a:t>
            </a:fld>
            <a:endParaRPr lang="en-US"/>
          </a:p>
        </p:txBody>
      </p:sp>
      <p:sp>
        <p:nvSpPr>
          <p:cNvPr id="11878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18787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r>
              <a:rPr lang="en-US"/>
              <a:t>Thursday March 3, 2005</a:t>
            </a:r>
          </a:p>
        </p:txBody>
      </p:sp>
    </p:spTree>
  </p:cSld>
  <p:clrMapOvr>
    <a:masterClrMapping/>
  </p:clrMapOvr>
</p:notes>
</file>

<file path=ppt/notesSlides/notesSlide2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8D4CAE4D-C19F-414A-B4ED-5AB31E6CBE96}" type="slidenum">
              <a:rPr lang="en-US"/>
              <a:pPr/>
              <a:t>25</a:t>
            </a:fld>
            <a:endParaRPr lang="en-US"/>
          </a:p>
        </p:txBody>
      </p:sp>
      <p:sp>
        <p:nvSpPr>
          <p:cNvPr id="12083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0835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C760F8-9D2E-455B-B4C2-159A80A0E049}" type="slidenum">
              <a:rPr lang="en-US"/>
              <a:pPr/>
              <a:t>26</a:t>
            </a:fld>
            <a:endParaRPr lang="en-US"/>
          </a:p>
        </p:txBody>
      </p:sp>
      <p:sp>
        <p:nvSpPr>
          <p:cNvPr id="12288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2883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2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EF9D59FF-F9E8-44E2-A8AD-901C04A2F40B}" type="slidenum">
              <a:rPr lang="en-US"/>
              <a:pPr/>
              <a:t>27</a:t>
            </a:fld>
            <a:endParaRPr lang="en-US"/>
          </a:p>
        </p:txBody>
      </p:sp>
      <p:sp>
        <p:nvSpPr>
          <p:cNvPr id="12493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24931" name="Rectangle 3"/>
          <p:cNvSpPr>
            <a:spLocks noGrp="1" noChangeArrowheads="1"/>
          </p:cNvSpPr>
          <p:nvPr>
            <p:ph type="body" idx="1"/>
          </p:nvPr>
        </p:nvSpPr>
        <p:spPr>
          <a:xfrm>
            <a:off x="914400" y="4343400"/>
            <a:ext cx="5029200" cy="4114800"/>
          </a:xfrm>
        </p:spPr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3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92134208-42E6-4B7D-B58D-98456E0B1BAE}" type="slidenum">
              <a:rPr lang="en-US"/>
              <a:pPr/>
              <a:t>5</a:t>
            </a:fld>
            <a:endParaRPr lang="en-US"/>
          </a:p>
        </p:txBody>
      </p:sp>
      <p:sp>
        <p:nvSpPr>
          <p:cNvPr id="88066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88067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4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4900795-4986-4B23-9016-B59979C78878}" type="slidenum">
              <a:rPr lang="en-US"/>
              <a:pPr/>
              <a:t>6</a:t>
            </a:fld>
            <a:endParaRPr lang="en-US"/>
          </a:p>
        </p:txBody>
      </p:sp>
      <p:sp>
        <p:nvSpPr>
          <p:cNvPr id="90114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0115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5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Slide Image Placeholder 1"/>
          <p:cNvSpPr>
            <a:spLocks noGrp="1" noRot="1" noChangeAspect="1"/>
          </p:cNvSpPr>
          <p:nvPr>
            <p:ph type="sldImg"/>
          </p:nvPr>
        </p:nvSpPr>
        <p:spPr/>
      </p:sp>
      <p:sp>
        <p:nvSpPr>
          <p:cNvPr id="3" name="Notes Placeholder 2"/>
          <p:cNvSpPr>
            <a:spLocks noGrp="1"/>
          </p:cNvSpPr>
          <p:nvPr>
            <p:ph type="body" idx="1"/>
          </p:nvPr>
        </p:nvSpPr>
        <p:spPr/>
        <p:txBody>
          <a:bodyPr>
            <a:normAutofit/>
          </a:bodyPr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0"/>
          </p:nvPr>
        </p:nvSpPr>
        <p:spPr/>
        <p:txBody>
          <a:bodyPr/>
          <a:lstStyle/>
          <a:p>
            <a:fld id="{51794AC4-1351-4562-995B-4ECC5C908D28}" type="slidenum">
              <a:rPr lang="en-US" smtClean="0"/>
              <a:pPr/>
              <a:t>7</a:t>
            </a:fld>
            <a:endParaRPr lang="en-US"/>
          </a:p>
        </p:txBody>
      </p:sp>
    </p:spTree>
  </p:cSld>
  <p:clrMapOvr>
    <a:masterClrMapping/>
  </p:clrMapOvr>
</p:notes>
</file>

<file path=ppt/notesSlides/notesSlide6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F1C3DD1-A5B9-4785-AF1F-7195B9F73568}" type="slidenum">
              <a:rPr lang="en-US"/>
              <a:pPr/>
              <a:t>8</a:t>
            </a:fld>
            <a:endParaRPr lang="en-US"/>
          </a:p>
        </p:txBody>
      </p:sp>
      <p:sp>
        <p:nvSpPr>
          <p:cNvPr id="137218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137219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7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3E02593A-B49B-490E-B712-9B3DD20A049E}" type="slidenum">
              <a:rPr lang="en-US"/>
              <a:pPr/>
              <a:t>9</a:t>
            </a:fld>
            <a:endParaRPr lang="en-US"/>
          </a:p>
        </p:txBody>
      </p:sp>
      <p:sp>
        <p:nvSpPr>
          <p:cNvPr id="92162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2163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8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8C01D-8842-4DD9-A033-F89F9220223B}" type="slidenum">
              <a:rPr lang="en-US"/>
              <a:pPr/>
              <a:t>10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notesSlides/notesSlide9.xml><?xml version="1.0" encoding="utf-8"?>
<p:notes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 noChangeArrowheads="1"/>
          </p:cNvSpPr>
          <p:nvPr>
            <p:ph type="sldNum" sz="quarter" idx="5"/>
          </p:nvPr>
        </p:nvSpPr>
        <p:spPr>
          <a:ln/>
        </p:spPr>
        <p:txBody>
          <a:bodyPr/>
          <a:lstStyle/>
          <a:p>
            <a:fld id="{FCC8C01D-8842-4DD9-A033-F89F9220223B}" type="slidenum">
              <a:rPr lang="en-US"/>
              <a:pPr/>
              <a:t>11</a:t>
            </a:fld>
            <a:endParaRPr lang="en-US"/>
          </a:p>
        </p:txBody>
      </p:sp>
      <p:sp>
        <p:nvSpPr>
          <p:cNvPr id="94210" name="Rectangle 2"/>
          <p:cNvSpPr>
            <a:spLocks noGrp="1" noRot="1" noChangeAspect="1" noChangeArrowheads="1" noTextEdit="1"/>
          </p:cNvSpPr>
          <p:nvPr>
            <p:ph type="sldImg"/>
          </p:nvPr>
        </p:nvSpPr>
        <p:spPr>
          <a:ln/>
        </p:spPr>
      </p:sp>
      <p:sp>
        <p:nvSpPr>
          <p:cNvPr id="94211" name="Rectangle 3"/>
          <p:cNvSpPr>
            <a:spLocks noGrp="1" noChangeArrowheads="1"/>
          </p:cNvSpPr>
          <p:nvPr>
            <p:ph type="body" idx="1"/>
          </p:nvPr>
        </p:nvSpPr>
        <p:spPr/>
        <p:txBody>
          <a:bodyPr/>
          <a:lstStyle/>
          <a:p>
            <a:endParaRPr lang="en-US"/>
          </a:p>
        </p:txBody>
      </p:sp>
    </p:spTree>
  </p:cSld>
  <p:clrMapOvr>
    <a:masterClrMapping/>
  </p:clrMapOvr>
</p:note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4.jpeg"/><Relationship Id="rId1" Type="http://schemas.openxmlformats.org/officeDocument/2006/relationships/slideMaster" Target="../slideMasters/slideMaster1.xml"/><Relationship Id="rId6" Type="http://schemas.openxmlformats.org/officeDocument/2006/relationships/image" Target="../media/image3.JP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1.jpg"/>
          <p:cNvPicPr>
            <a:picLocks noChangeAspect="1"/>
          </p:cNvPicPr>
          <p:nvPr/>
        </p:nvPicPr>
        <p:blipFill>
          <a:blip r:embed="rId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0" y="0"/>
            <a:ext cx="9144000" cy="6858000"/>
          </a:xfrm>
          <a:prstGeom prst="rect">
            <a:avLst/>
          </a:prstGeom>
          <a:noFill/>
          <a:ln>
            <a:noFill/>
          </a:ln>
        </p:spPr>
      </p:pic>
      <p:pic>
        <p:nvPicPr>
          <p:cNvPr id="7" name="image2.png"/>
          <p:cNvPicPr>
            <a:picLocks noChangeAspect="1"/>
          </p:cNvPicPr>
          <p:nvPr/>
        </p:nvPicPr>
        <p:blipFill>
          <a:blip r:embed="rId3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8" name="image3.png"/>
          <p:cNvPicPr>
            <a:picLocks noChangeAspect="1"/>
          </p:cNvPicPr>
          <p:nvPr/>
        </p:nvPicPr>
        <p:blipFill>
          <a:blip r:embed="rId4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4.png"/>
          <p:cNvPicPr>
            <a:picLocks noChangeAspect="1"/>
          </p:cNvPicPr>
          <p:nvPr/>
        </p:nvPicPr>
        <p:blipFill>
          <a:blip r:embed="rId5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sp>
        <p:nvSpPr>
          <p:cNvPr id="31" name="Rectangle 31"/>
          <p:cNvSpPr>
            <a:spLocks noGrp="1"/>
          </p:cNvSpPr>
          <p:nvPr>
            <p:ph type="subTitle" idx="1"/>
          </p:nvPr>
        </p:nvSpPr>
        <p:spPr>
          <a:xfrm>
            <a:off x="2492734" y="5094577"/>
            <a:ext cx="6194066" cy="925223"/>
          </a:xfrm>
        </p:spPr>
        <p:txBody>
          <a:bodyPr/>
          <a:lstStyle>
            <a:lvl1pPr marL="0" indent="0" algn="r">
              <a:buNone/>
              <a:defRPr sz="2800">
                <a:latin typeface="Century Gothic" pitchFamily="34" charset="0"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</a:lstStyle>
          <a:p>
            <a:r>
              <a:rPr lang="en-US"/>
              <a:t>Click to edit Master subtitle style</a:t>
            </a:r>
          </a:p>
        </p:txBody>
      </p:sp>
      <p:sp>
        <p:nvSpPr>
          <p:cNvPr id="5" name="Rectangle 5"/>
          <p:cNvSpPr>
            <a:spLocks noGrp="1"/>
          </p:cNvSpPr>
          <p:nvPr>
            <p:ph type="ctrTitle"/>
          </p:nvPr>
        </p:nvSpPr>
        <p:spPr>
          <a:xfrm>
            <a:off x="1108986" y="3606800"/>
            <a:ext cx="7577814" cy="1470025"/>
          </a:xfrm>
        </p:spPr>
        <p:txBody>
          <a:bodyPr anchor="b" anchorCtr="0"/>
          <a:lstStyle>
            <a:lvl1pPr algn="r">
              <a:defRPr sz="4000">
                <a:latin typeface="Century Gothic" pitchFamily="34" charset="0"/>
              </a:defRPr>
            </a:lvl1pPr>
          </a:lstStyle>
          <a:p>
            <a:r>
              <a:rPr lang="en-US"/>
              <a:t>Click to edit Master title style</a:t>
            </a:r>
          </a:p>
        </p:txBody>
      </p:sp>
      <p:sp>
        <p:nvSpPr>
          <p:cNvPr id="12" name="Footer Placeholder 11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6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752600" y="395839"/>
            <a:ext cx="5638273" cy="3089704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2488483620"/>
      </p:ext>
    </p:extLst>
  </p:cSld>
  <p:clrMapOvr>
    <a:masterClrMapping/>
  </p:clrMapOvr>
  <p:transition spd="med">
    <p:fade thruBlk="1"/>
  </p:transition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txAndTwoObj">
  <p:cSld name="Title, Text,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457200" y="1719263"/>
            <a:ext cx="4038600" cy="4148137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quarter" idx="2"/>
          </p:nvPr>
        </p:nvSpPr>
        <p:spPr>
          <a:xfrm>
            <a:off x="4648200" y="1719263"/>
            <a:ext cx="4038600" cy="1997075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3"/>
          </p:nvPr>
        </p:nvSpPr>
        <p:spPr>
          <a:xfrm>
            <a:off x="4648200" y="3868738"/>
            <a:ext cx="4038600" cy="1998662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6" name="Date Placeholder 5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7" name="Footer Placeholder 6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8" name="Slide Number Placeholder 7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001CD640-CEB2-4D03-99B4-21E76398286C}" type="slidenum">
              <a:rPr lang="en-US" altLang="en-US"/>
              <a:pPr/>
              <a:t>‹#›</a:t>
            </a:fld>
            <a:r>
              <a:rPr lang="en-US" altLang="en-US"/>
              <a:t> (of 18)</a:t>
            </a:r>
          </a:p>
        </p:txBody>
      </p:sp>
    </p:spTree>
    <p:extLst>
      <p:ext uri="{BB962C8B-B14F-4D97-AF65-F5344CB8AC3E}">
        <p14:creationId xmlns:p14="http://schemas.microsoft.com/office/powerpoint/2010/main" val="2020653550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Rectangle 7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9" name="Title 8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712363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Title 5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>
            <a:lvl1pPr>
              <a:defRPr>
                <a:latin typeface="Century Gothic" pitchFamily="34" charset="0"/>
              </a:defRPr>
            </a:lvl1pPr>
          </a:lstStyle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9" name="Footer Placeholder 8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242462967"/>
      </p:ext>
    </p:extLst>
  </p:cSld>
  <p:clrMapOvr>
    <a:masterClrMapping/>
  </p:clrMapOvr>
  <p:transition spd="med">
    <p:fade thruBlk="1"/>
  </p:transition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Footer Placeholder 7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>
            <a:lvl1pPr>
              <a:defRPr>
                <a:latin typeface="Century Gothic" pitchFamily="34" charset="0"/>
              </a:defRPr>
            </a:lvl1pPr>
          </a:lstStyle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0955575"/>
      </p:ext>
    </p:extLst>
  </p:cSld>
  <p:clrMapOvr>
    <a:masterClrMapping/>
  </p:clrMapOvr>
  <p:transition spd="med">
    <p:fade thruBlk="1"/>
  </p:transition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-Column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tangle 4"/>
          <p:cNvSpPr>
            <a:spLocks noGrp="1"/>
          </p:cNvSpPr>
          <p:nvPr>
            <p:ph type="body"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1" name="Rectangle 11"/>
          <p:cNvSpPr>
            <a:spLocks noGrp="1"/>
          </p:cNvSpPr>
          <p:nvPr>
            <p:ph type="body"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3" name="Footer Placeholder 12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137474675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6" name="Rectangle 16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7" name="Title 6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</p:spTree>
    <p:extLst>
      <p:ext uri="{BB962C8B-B14F-4D97-AF65-F5344CB8AC3E}">
        <p14:creationId xmlns:p14="http://schemas.microsoft.com/office/powerpoint/2010/main" val="53770269"/>
      </p:ext>
    </p:extLst>
  </p:cSld>
  <p:clrMapOvr>
    <a:masterClrMapping/>
  </p:clrMapOvr>
  <p:transition spd="med">
    <p:fade thruBlk="1"/>
  </p:transition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>
  <p:cSld name="Title and 2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0" name="Rectangle 30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7" name="Rectangle 17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8" name="Title 7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/>
              <a:t>Click to edit Master title style</a:t>
            </a:r>
          </a:p>
        </p:txBody>
      </p:sp>
      <p:sp>
        <p:nvSpPr>
          <p:cNvPr id="11" name="Footer Placeholder 10"/>
          <p:cNvSpPr>
            <a:spLocks noGrp="1"/>
          </p:cNvSpPr>
          <p:nvPr>
            <p:ph type="ftr" sz="quarter" idx="12"/>
          </p:nvPr>
        </p:nvSpPr>
        <p:spPr>
          <a:xfrm>
            <a:off x="3124200" y="6245225"/>
            <a:ext cx="2895600" cy="476250"/>
          </a:xfrm>
          <a:prstGeom prst="rect">
            <a:avLst/>
          </a:prstGeom>
        </p:spPr>
        <p:txBody>
          <a:bodyPr/>
          <a:lstStyle/>
          <a:p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342235704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txAndObj">
  <p:cSld name="Title, Text,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95263" y="228600"/>
            <a:ext cx="8015287" cy="914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ext Placeholder 2"/>
          <p:cNvSpPr>
            <a:spLocks noGrp="1"/>
          </p:cNvSpPr>
          <p:nvPr>
            <p:ph type="body" sz="half" idx="1"/>
          </p:nvPr>
        </p:nvSpPr>
        <p:spPr>
          <a:xfrm>
            <a:off x="6096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3886200" cy="4419600"/>
          </a:xfrm>
        </p:spPr>
        <p:txBody>
          <a:bodyPr/>
          <a:lstStyle/>
          <a:p>
            <a:pPr lvl="0"/>
            <a:r>
              <a:rPr lang="en-US"/>
              <a:t>Click to 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  <a:prstGeom prst="rect">
            <a:avLst/>
          </a:prstGeom>
        </p:spPr>
        <p:txBody>
          <a:bodyPr/>
          <a:lstStyle>
            <a:lvl1pPr>
              <a:defRPr/>
            </a:lvl1pPr>
          </a:lstStyle>
          <a:p>
            <a:fld id="{3B80772C-0D10-422D-A1B7-C5CFD693CF1C}" type="slidenum">
              <a:rPr lang="en-US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val="2850190297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tbl">
  <p:cSld name="Title and Tabl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122238"/>
            <a:ext cx="7543800" cy="1295400"/>
          </a:xfrm>
        </p:spPr>
        <p:txBody>
          <a:bodyPr/>
          <a:lstStyle/>
          <a:p>
            <a:r>
              <a:rPr lang="en-US"/>
              <a:t>Click to edit Master title style</a:t>
            </a:r>
          </a:p>
        </p:txBody>
      </p:sp>
      <p:sp>
        <p:nvSpPr>
          <p:cNvPr id="3" name="Table Placeholder 2"/>
          <p:cNvSpPr>
            <a:spLocks noGrp="1"/>
          </p:cNvSpPr>
          <p:nvPr>
            <p:ph type="tbl" idx="1"/>
          </p:nvPr>
        </p:nvSpPr>
        <p:spPr>
          <a:xfrm>
            <a:off x="457200" y="1719263"/>
            <a:ext cx="8229600" cy="4148137"/>
          </a:xfrm>
        </p:spPr>
        <p:txBody>
          <a:bodyPr/>
          <a:lstStyle/>
          <a:p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57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3124200" y="6248400"/>
            <a:ext cx="2895600" cy="457200"/>
          </a:xfrm>
        </p:spPr>
        <p:txBody>
          <a:bodyPr/>
          <a:lstStyle>
            <a:lvl1pPr>
              <a:defRPr/>
            </a:lvl1pPr>
          </a:lstStyle>
          <a:p>
            <a:endParaRPr lang="en-US" alt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553200" y="6248400"/>
            <a:ext cx="2133600" cy="457200"/>
          </a:xfrm>
        </p:spPr>
        <p:txBody>
          <a:bodyPr/>
          <a:lstStyle>
            <a:lvl1pPr>
              <a:defRPr/>
            </a:lvl1pPr>
          </a:lstStyle>
          <a:p>
            <a:fld id="{ACD19C50-B0FB-48EC-9F4D-EA1A5326E3EE}" type="slidenum">
              <a:rPr lang="en-US" altLang="en-US"/>
              <a:pPr/>
              <a:t>‹#›</a:t>
            </a:fld>
            <a:r>
              <a:rPr lang="en-US" altLang="en-US"/>
              <a:t> (of 22)</a:t>
            </a:r>
          </a:p>
        </p:txBody>
      </p:sp>
    </p:spTree>
    <p:extLst>
      <p:ext uri="{BB962C8B-B14F-4D97-AF65-F5344CB8AC3E}">
        <p14:creationId xmlns:p14="http://schemas.microsoft.com/office/powerpoint/2010/main" val="3673890559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2.pn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image" Target="../media/image1.png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theme" Target="../theme/theme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Relationship Id="rId14" Type="http://schemas.openxmlformats.org/officeDocument/2006/relationships/image" Target="../media/image3.JPG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1">
            <a:shade val="85000"/>
          </a:schemeClr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8" name="image5.png"/>
          <p:cNvPicPr>
            <a:picLocks noChangeAspect="1"/>
          </p:cNvPicPr>
          <p:nvPr/>
        </p:nvPicPr>
        <p:blipFill>
          <a:blip r:embed="rId12" cstate="print">
            <a:duotone>
              <a:schemeClr val="accent1"/>
              <a:srgbClr val="FFFFFF"/>
            </a:duotone>
          </a:blip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  <a:ln>
            <a:noFill/>
          </a:ln>
        </p:spPr>
      </p:pic>
      <p:pic>
        <p:nvPicPr>
          <p:cNvPr id="9" name="image6.png"/>
          <p:cNvPicPr>
            <a:picLocks noChangeAspect="1"/>
          </p:cNvPicPr>
          <p:nvPr/>
        </p:nvPicPr>
        <p:blipFill>
          <a:blip r:embed="rId13" cstate="print"/>
          <a:stretch>
            <a:fillRect/>
          </a:stretch>
        </p:blipFill>
        <p:spPr>
          <a:xfrm>
            <a:off x="571" y="428"/>
            <a:ext cx="9142858" cy="6857143"/>
          </a:xfrm>
          <a:prstGeom prst="rect">
            <a:avLst/>
          </a:prstGeom>
          <a:noFill/>
        </p:spPr>
      </p:pic>
      <p:sp>
        <p:nvSpPr>
          <p:cNvPr id="30" name="Rectangle 30"/>
          <p:cNvSpPr>
            <a:spLocks noGrp="1"/>
          </p:cNvSpPr>
          <p:nvPr>
            <p:ph type="title"/>
          </p:nvPr>
        </p:nvSpPr>
        <p:spPr>
          <a:xfrm>
            <a:off x="457200" y="359465"/>
            <a:ext cx="8229600" cy="1143000"/>
          </a:xfrm>
          <a:prstGeom prst="rect">
            <a:avLst/>
          </a:prstGeom>
        </p:spPr>
        <p:txBody>
          <a:bodyPr anchor="b" anchorCtr="0">
            <a:normAutofit/>
          </a:bodyPr>
          <a:lstStyle/>
          <a:p>
            <a:pPr algn="l"/>
            <a:r>
              <a:rPr lang="en-US" dirty="0"/>
              <a:t>Click to edit Master title style</a:t>
            </a:r>
          </a:p>
        </p:txBody>
      </p:sp>
      <p:sp>
        <p:nvSpPr>
          <p:cNvPr id="12" name="Rectangle 1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>
            <a:normAutofit/>
          </a:bodyPr>
          <a:lstStyle/>
          <a:p>
            <a:pPr lvl="0"/>
            <a:r>
              <a:rPr lang="en-US" dirty="0"/>
              <a:t>Click to edit Master text styles</a:t>
            </a:r>
          </a:p>
          <a:p>
            <a:pPr lvl="1"/>
            <a:r>
              <a:rPr lang="en-US" dirty="0"/>
              <a:t>Second level</a:t>
            </a:r>
          </a:p>
          <a:p>
            <a:pPr lvl="2"/>
            <a:r>
              <a:rPr lang="en-US" dirty="0"/>
              <a:t>Third level</a:t>
            </a:r>
          </a:p>
          <a:p>
            <a:pPr lvl="3"/>
            <a:r>
              <a:rPr lang="en-US" dirty="0"/>
              <a:t>Fourth level</a:t>
            </a:r>
          </a:p>
          <a:p>
            <a:pPr lvl="4"/>
            <a:r>
              <a:rPr lang="en-US" dirty="0"/>
              <a:t>Fifth level</a:t>
            </a:r>
          </a:p>
        </p:txBody>
      </p:sp>
      <p:sp>
        <p:nvSpPr>
          <p:cNvPr id="11" name="TextBox 10"/>
          <p:cNvSpPr txBox="1"/>
          <p:nvPr userDrawn="1"/>
        </p:nvSpPr>
        <p:spPr>
          <a:xfrm>
            <a:off x="7620000" y="6324600"/>
            <a:ext cx="1066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pPr algn="r"/>
            <a:fld id="{5142B5BB-0271-4951-9864-F5338956FB89}" type="slidenum">
              <a:rPr lang="en-US" smtClean="0">
                <a:latin typeface="Century Gothic" pitchFamily="34" charset="0"/>
              </a:rPr>
              <a:pPr algn="r"/>
              <a:t>‹#›</a:t>
            </a:fld>
            <a:r>
              <a:rPr lang="en-US" dirty="0">
                <a:latin typeface="Century Gothic" pitchFamily="34" charset="0"/>
              </a:rPr>
              <a:t> of 27</a:t>
            </a:r>
          </a:p>
        </p:txBody>
      </p:sp>
      <p:sp>
        <p:nvSpPr>
          <p:cNvPr id="13" name="TextBox 12"/>
          <p:cNvSpPr txBox="1"/>
          <p:nvPr userDrawn="1"/>
        </p:nvSpPr>
        <p:spPr>
          <a:xfrm>
            <a:off x="304800" y="6324600"/>
            <a:ext cx="1447800" cy="369332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fld id="{49EF39E9-0DEB-488D-A1FF-A8C274C77028}" type="datetime12">
              <a:rPr lang="en-US" smtClean="0">
                <a:latin typeface="Century Gothic" pitchFamily="34" charset="0"/>
              </a:rPr>
              <a:pPr/>
              <a:t>8:36 AM</a:t>
            </a:fld>
            <a:endParaRPr lang="en-US" dirty="0">
              <a:latin typeface="Century Gothic" pitchFamily="34" charset="0"/>
            </a:endParaRPr>
          </a:p>
        </p:txBody>
      </p:sp>
      <p:pic>
        <p:nvPicPr>
          <p:cNvPr id="2" name="Picture 1"/>
          <p:cNvPicPr>
            <a:picLocks noChangeAspect="1"/>
          </p:cNvPicPr>
          <p:nvPr userDrawn="1"/>
        </p:nvPicPr>
        <p:blipFill>
          <a:blip r:embed="rId14" cstate="print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3962400" y="6157813"/>
            <a:ext cx="1219200" cy="668107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13013691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4" r:id="rId1"/>
    <p:sldLayoutId id="2147483665" r:id="rId2"/>
    <p:sldLayoutId id="2147483666" r:id="rId3"/>
    <p:sldLayoutId id="2147483667" r:id="rId4"/>
    <p:sldLayoutId id="2147483668" r:id="rId5"/>
    <p:sldLayoutId id="2147483669" r:id="rId6"/>
    <p:sldLayoutId id="2147483670" r:id="rId7"/>
    <p:sldLayoutId id="2147483671" r:id="rId8"/>
    <p:sldLayoutId id="2147483672" r:id="rId9"/>
    <p:sldLayoutId id="2147483673" r:id="rId10"/>
  </p:sldLayoutIdLst>
  <p:transition spd="med">
    <p:fade thruBlk="1"/>
  </p:transition>
  <p:txStyles>
    <p:titleStyle>
      <a:defPPr>
        <a:defRPr sz="4400">
          <a:solidFill>
            <a:schemeClr val="tx1"/>
          </a:solidFill>
          <a:latin typeface="+mj-lt"/>
          <a:ea typeface="+mj-ea"/>
          <a:cs typeface="+mj-cs"/>
        </a:defRPr>
      </a:defPPr>
      <a:lvl1pPr algn="ctr" eaLnBrk="1" hangingPunct="1">
        <a:buNone/>
        <a:defRPr sz="4000" b="1">
          <a:solidFill>
            <a:schemeClr val="tx1">
              <a:alpha val="100000"/>
            </a:schemeClr>
          </a:solidFill>
          <a:latin typeface="Century Gothic" pitchFamily="34" charset="0"/>
        </a:defRPr>
      </a:lvl1pPr>
    </p:titleStyle>
    <p:body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342900" indent="-342900" eaLnBrk="1" hangingPunct="1">
        <a:buChar char="•"/>
        <a:defRPr sz="3600">
          <a:latin typeface="Century Gothic" panose="020B0502020202020204" pitchFamily="34" charset="0"/>
        </a:defRPr>
      </a:lvl1pPr>
      <a:lvl2pPr marL="742950" indent="-285750" eaLnBrk="1" hangingPunct="1">
        <a:buChar char="–"/>
        <a:defRPr sz="2800">
          <a:latin typeface="Century Gothic" panose="020B0502020202020204" pitchFamily="34" charset="0"/>
        </a:defRPr>
      </a:lvl2pPr>
      <a:lvl3pPr marL="1143000" indent="-228600" eaLnBrk="1" hangingPunct="1">
        <a:buChar char="•"/>
        <a:defRPr sz="2400">
          <a:latin typeface="Century Gothic" panose="020B0502020202020204" pitchFamily="34" charset="0"/>
        </a:defRPr>
      </a:lvl3pPr>
      <a:lvl4pPr marL="1600200" indent="-228600" eaLnBrk="1" hangingPunct="1">
        <a:buChar char="–"/>
        <a:defRPr sz="2000">
          <a:latin typeface="Century Gothic" panose="020B0502020202020204" pitchFamily="34" charset="0"/>
        </a:defRPr>
      </a:lvl4pPr>
      <a:lvl5pPr marL="2057400" indent="-228600" eaLnBrk="1" hangingPunct="1">
        <a:buChar char="»"/>
        <a:defRPr sz="1800">
          <a:latin typeface="Century Gothic" panose="020B0502020202020204" pitchFamily="34" charset="0"/>
        </a:defRPr>
      </a:lvl5pPr>
      <a:lvl6pPr marL="2514600" indent="-228600" eaLnBrk="1" hangingPunct="1">
        <a:buChar char="•"/>
        <a:defRPr sz="2000"/>
      </a:lvl6pPr>
      <a:lvl7pPr marL="2971800" indent="-228600" eaLnBrk="1" hangingPunct="1">
        <a:buChar char="•"/>
        <a:defRPr sz="2000"/>
      </a:lvl7pPr>
      <a:lvl8pPr marL="3429000" indent="-228600" eaLnBrk="1" hangingPunct="1">
        <a:buChar char="•"/>
        <a:defRPr sz="2000"/>
      </a:lvl8pPr>
      <a:lvl9pPr marL="3886200" indent="-228600" eaLnBrk="1" hangingPunct="1">
        <a:buChar char="•"/>
        <a:defRPr sz="2000"/>
      </a:lvl9pPr>
    </p:bodyStyle>
    <p:otherStyle>
      <a:defPPr>
        <a:defRPr>
          <a:solidFill>
            <a:schemeClr val="tx1"/>
          </a:solidFill>
          <a:latin typeface="+mn-lt"/>
          <a:ea typeface="+mn-ea"/>
          <a:cs typeface="+mn-cs"/>
        </a:defRPr>
      </a:defPPr>
      <a:lvl1pPr marL="0" eaLnBrk="1" hangingPunct="1"/>
      <a:lvl2pPr marL="457200" eaLnBrk="1" hangingPunct="1"/>
      <a:lvl3pPr marL="914400" eaLnBrk="1" hangingPunct="1"/>
      <a:lvl4pPr marL="1371600" eaLnBrk="1" hangingPunct="1"/>
      <a:lvl5pPr marL="1828800" eaLnBrk="1" hangingPunct="1"/>
      <a:lvl6pPr marL="2286000" eaLnBrk="1" hangingPunct="1"/>
      <a:lvl7pPr marL="2743200" eaLnBrk="1" hangingPunct="1"/>
      <a:lvl8pPr marL="3200400" eaLnBrk="1" hangingPunct="1"/>
      <a:lvl9pPr marL="3657600" eaLnBrk="1" hangingPunct="1"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8.xml"/><Relationship Id="rId1" Type="http://schemas.openxmlformats.org/officeDocument/2006/relationships/slideLayout" Target="../slideLayouts/slideLayout6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9.xml"/><Relationship Id="rId1" Type="http://schemas.openxmlformats.org/officeDocument/2006/relationships/slideLayout" Target="../slideLayouts/slideLayout6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0.xml"/><Relationship Id="rId1" Type="http://schemas.openxmlformats.org/officeDocument/2006/relationships/slideLayout" Target="../slideLayouts/slideLayout6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1.xml"/><Relationship Id="rId1" Type="http://schemas.openxmlformats.org/officeDocument/2006/relationships/slideLayout" Target="../slideLayouts/slideLayout6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2.xml"/><Relationship Id="rId1" Type="http://schemas.openxmlformats.org/officeDocument/2006/relationships/slideLayout" Target="../slideLayouts/slideLayout6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3.xml"/><Relationship Id="rId1" Type="http://schemas.openxmlformats.org/officeDocument/2006/relationships/slideLayout" Target="../slideLayouts/slideLayout6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4.xml"/><Relationship Id="rId1" Type="http://schemas.openxmlformats.org/officeDocument/2006/relationships/slideLayout" Target="../slideLayouts/slideLayout6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5.xml"/><Relationship Id="rId1" Type="http://schemas.openxmlformats.org/officeDocument/2006/relationships/slideLayout" Target="../slideLayouts/slideLayout6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6.xml"/><Relationship Id="rId1" Type="http://schemas.openxmlformats.org/officeDocument/2006/relationships/slideLayout" Target="../slideLayouts/slideLayout6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7.xml"/><Relationship Id="rId1" Type="http://schemas.openxmlformats.org/officeDocument/2006/relationships/slideLayout" Target="../slideLayouts/slideLayout6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.xml"/><Relationship Id="rId1" Type="http://schemas.openxmlformats.org/officeDocument/2006/relationships/slideLayout" Target="../slideLayouts/slideLayout6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8.xml"/><Relationship Id="rId1" Type="http://schemas.openxmlformats.org/officeDocument/2006/relationships/slideLayout" Target="../slideLayouts/slideLayout6.xml"/></Relationships>
</file>

<file path=ppt/slides/_rels/slide21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19.xml"/><Relationship Id="rId1" Type="http://schemas.openxmlformats.org/officeDocument/2006/relationships/slideLayout" Target="../slideLayouts/slideLayout1.xml"/></Relationships>
</file>

<file path=ppt/slides/_rels/slide22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0.xml"/><Relationship Id="rId1" Type="http://schemas.openxmlformats.org/officeDocument/2006/relationships/slideLayout" Target="../slideLayouts/slideLayout6.xml"/></Relationships>
</file>

<file path=ppt/slides/_rels/slide23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1.xml"/><Relationship Id="rId1" Type="http://schemas.openxmlformats.org/officeDocument/2006/relationships/slideLayout" Target="../slideLayouts/slideLayout6.xml"/></Relationships>
</file>

<file path=ppt/slides/_rels/slide2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2.xml"/><Relationship Id="rId1" Type="http://schemas.openxmlformats.org/officeDocument/2006/relationships/slideLayout" Target="../slideLayouts/slideLayout6.xml"/></Relationships>
</file>

<file path=ppt/slides/_rels/slide2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3.xml"/><Relationship Id="rId1" Type="http://schemas.openxmlformats.org/officeDocument/2006/relationships/slideLayout" Target="../slideLayouts/slideLayout6.xml"/></Relationships>
</file>

<file path=ppt/slides/_rels/slide2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4.xml"/><Relationship Id="rId1" Type="http://schemas.openxmlformats.org/officeDocument/2006/relationships/slideLayout" Target="../slideLayouts/slideLayout6.xml"/></Relationships>
</file>

<file path=ppt/slides/_rels/slide2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5.xml"/><Relationship Id="rId1" Type="http://schemas.openxmlformats.org/officeDocument/2006/relationships/slideLayout" Target="../slideLayouts/slideLayout6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2.xml"/><Relationship Id="rId1" Type="http://schemas.openxmlformats.org/officeDocument/2006/relationships/slideLayout" Target="../slideLayouts/slideLayout1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3.xml"/><Relationship Id="rId1" Type="http://schemas.openxmlformats.org/officeDocument/2006/relationships/slideLayout" Target="../slideLayouts/slideLayout6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4.xml"/><Relationship Id="rId1" Type="http://schemas.openxmlformats.org/officeDocument/2006/relationships/slideLayout" Target="../slideLayouts/slideLayout6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5.xml"/><Relationship Id="rId1" Type="http://schemas.openxmlformats.org/officeDocument/2006/relationships/slideLayout" Target="../slideLayouts/slideLayout6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hyperlink" Target="http://www.cme.com/trading/dta/del/" TargetMode="External"/><Relationship Id="rId2" Type="http://schemas.openxmlformats.org/officeDocument/2006/relationships/notesSlide" Target="../notesSlides/notesSlide6.xml"/><Relationship Id="rId1" Type="http://schemas.openxmlformats.org/officeDocument/2006/relationships/slideLayout" Target="../slideLayouts/slideLayout6.xml"/><Relationship Id="rId4" Type="http://schemas.openxmlformats.org/officeDocument/2006/relationships/image" Target="../media/image8.png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notesSlide" Target="../notesSlides/notesSlide7.xml"/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533400" y="5094577"/>
            <a:ext cx="8153400" cy="1306223"/>
          </a:xfrm>
        </p:spPr>
        <p:txBody>
          <a:bodyPr>
            <a:normAutofit/>
          </a:bodyPr>
          <a:lstStyle/>
          <a:p>
            <a:pPr>
              <a:lnSpc>
                <a:spcPct val="80000"/>
              </a:lnSpc>
            </a:pPr>
            <a:r>
              <a:rPr lang="en-US" dirty="0"/>
              <a:t>Topic 10-Futures Contracts</a:t>
            </a:r>
            <a:endParaRPr lang="en-US" dirty="0">
              <a:cs typeface="Arial" charset="0"/>
            </a:endParaRPr>
          </a:p>
          <a:p>
            <a:r>
              <a:rPr lang="en-US" sz="2400" dirty="0"/>
              <a:t>Larry Schrenk, Instructor</a:t>
            </a:r>
          </a:p>
        </p:txBody>
      </p:sp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FIN 440: International Finance</a:t>
            </a:r>
          </a:p>
        </p:txBody>
      </p:sp>
    </p:spTree>
    <p:extLst>
      <p:ext uri="{BB962C8B-B14F-4D97-AF65-F5344CB8AC3E}">
        <p14:creationId xmlns:p14="http://schemas.microsoft.com/office/powerpoint/2010/main" val="915890615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1231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Profit from a</a:t>
            </a:r>
            <a:br>
              <a:rPr lang="en-US" dirty="0"/>
            </a:br>
            <a:r>
              <a:rPr lang="en-US" dirty="0"/>
              <a:t>Long Forward Position</a:t>
            </a:r>
          </a:p>
        </p:txBody>
      </p:sp>
      <p:grpSp>
        <p:nvGrpSpPr>
          <p:cNvPr id="93188" name="Group 4"/>
          <p:cNvGrpSpPr>
            <a:grpSpLocks/>
          </p:cNvGrpSpPr>
          <p:nvPr/>
        </p:nvGrpSpPr>
        <p:grpSpPr bwMode="auto">
          <a:xfrm>
            <a:off x="457200" y="1981200"/>
            <a:ext cx="7619830" cy="4014788"/>
            <a:chOff x="913" y="1183"/>
            <a:chExt cx="4143" cy="2529"/>
          </a:xfrm>
        </p:grpSpPr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1378" y="1377"/>
              <a:ext cx="0" cy="2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 flipV="1">
              <a:off x="1286" y="2520"/>
              <a:ext cx="2484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 flipV="1">
              <a:off x="1410" y="1409"/>
              <a:ext cx="2036" cy="2174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auto">
            <a:xfrm>
              <a:off x="913" y="1183"/>
              <a:ext cx="4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latin typeface="Century Gothic" panose="020B0502020202020204" pitchFamily="34" charset="0"/>
                </a:rPr>
                <a:t>Profit</a:t>
              </a:r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2322" y="3295"/>
              <a:ext cx="27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latin typeface="Century Gothic" panose="020B0502020202020204" pitchFamily="34" charset="0"/>
                </a:rPr>
                <a:t>    Price of Underlying at Maturity</a:t>
              </a:r>
              <a:r>
                <a:rPr lang="en-US" sz="2000" dirty="0">
                  <a:latin typeface="Century Gothic" panose="020B0502020202020204" pitchFamily="34" charset="0"/>
                  <a:cs typeface="Arial" charset="0"/>
                </a:rPr>
                <a:t> ▪</a:t>
              </a:r>
              <a:endParaRPr lang="en-US" sz="2000" i="1" baseline="-25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3194" name="Rectangle 10"/>
          <p:cNvSpPr>
            <a:spLocks noChangeArrowheads="1"/>
          </p:cNvSpPr>
          <p:nvPr/>
        </p:nvSpPr>
        <p:spPr bwMode="auto">
          <a:xfrm rot="16200000">
            <a:off x="2659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1.6100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rot="5400000">
            <a:off x="3048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10"/>
          <p:cNvSpPr>
            <a:spLocks noChangeArrowheads="1"/>
          </p:cNvSpPr>
          <p:nvPr/>
        </p:nvSpPr>
        <p:spPr bwMode="auto">
          <a:xfrm rot="16200000">
            <a:off x="3040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1.6200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 rot="16200000">
            <a:off x="3421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1.6300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 rot="16200000">
            <a:off x="3802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1.6400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 rot="16200000">
            <a:off x="4183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1.6500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 rot="16200000">
            <a:off x="4564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1.6600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 rot="16200000">
            <a:off x="2278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1.6000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 rot="16200000">
            <a:off x="1897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1.5910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 rot="16200000">
            <a:off x="1516885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1.5800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3429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3810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4191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4572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5400000">
            <a:off x="4953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1905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5400000">
            <a:off x="2286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2667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>
            <a:off x="1143000" y="3733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0800000">
            <a:off x="1143000" y="3352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381000" y="3505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381000" y="3124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0.02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381000" y="2743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0.03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381000" y="2362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0.04</a:t>
            </a: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381000" y="3886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381000" y="4267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-0.01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381000" y="4648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-0.02</a:t>
            </a:r>
          </a:p>
        </p:txBody>
      </p: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381000" y="5029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-0.03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10800000">
            <a:off x="1143000" y="2971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0800000">
            <a:off x="1143000" y="2590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0800000">
            <a:off x="1143000" y="4800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>
            <a:off x="1143000" y="4419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rot="5400000" flipH="1" flipV="1">
            <a:off x="3391695" y="3847305"/>
            <a:ext cx="381000" cy="1589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1295400" y="3733800"/>
            <a:ext cx="22098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1295400" y="5181600"/>
            <a:ext cx="6096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 flipH="1" flipV="1">
            <a:off x="1524001" y="4648199"/>
            <a:ext cx="1066800" cy="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0800000">
            <a:off x="1143000" y="5181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81" name="Rectangle 3"/>
          <p:cNvSpPr txBox="1">
            <a:spLocks noChangeArrowheads="1"/>
          </p:cNvSpPr>
          <p:nvPr/>
        </p:nvSpPr>
        <p:spPr bwMode="auto">
          <a:xfrm>
            <a:off x="6019800" y="16764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lang="en-US" sz="2400" kern="0" dirty="0">
                <a:latin typeface="Century Gothic" panose="020B0502020202020204" pitchFamily="34" charset="0"/>
                <a:cs typeface="Arial" panose="020B0604020202020204" pitchFamily="34" charset="0"/>
              </a:rPr>
              <a:t>If  S</a:t>
            </a:r>
            <a:r>
              <a:rPr lang="en-US" sz="2400" kern="0" baseline="-25000" dirty="0">
                <a:latin typeface="Century Gothic" panose="020B0502020202020204" pitchFamily="34" charset="0"/>
                <a:cs typeface="Arial" panose="020B0604020202020204" pitchFamily="34" charset="0"/>
              </a:rPr>
              <a:t>6</a:t>
            </a:r>
            <a:r>
              <a:rPr lang="en-US" sz="2400" kern="0" dirty="0">
                <a:latin typeface="Century Gothic" panose="020B0502020202020204" pitchFamily="34" charset="0"/>
                <a:cs typeface="Arial" panose="020B0604020202020204" pitchFamily="34" charset="0"/>
              </a:rPr>
              <a:t> = 1.6100</a:t>
            </a:r>
          </a:p>
          <a:p>
            <a:pPr marL="342900" marR="0" lvl="0" indent="-34290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kumimoji="0" lang="en-US" sz="24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  <a:cs typeface="Arial" panose="020B0604020202020204" pitchFamily="34" charset="0"/>
              </a:rPr>
              <a:t>	profit = $0</a:t>
            </a:r>
            <a:endParaRPr lang="en-US" sz="2400" kern="0" dirty="0">
              <a:latin typeface="Century Gothic" panose="020B0502020202020204" pitchFamily="34" charset="0"/>
              <a:cs typeface="Arial" panose="020B0604020202020204" pitchFamily="34" charset="0"/>
            </a:endParaRPr>
          </a:p>
        </p:txBody>
      </p:sp>
      <p:sp>
        <p:nvSpPr>
          <p:cNvPr id="82" name="Rectangle 3"/>
          <p:cNvSpPr txBox="1">
            <a:spLocks noChangeArrowheads="1"/>
          </p:cNvSpPr>
          <p:nvPr/>
        </p:nvSpPr>
        <p:spPr bwMode="auto">
          <a:xfrm>
            <a:off x="6019800" y="25908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400" kern="0" dirty="0">
                <a:latin typeface="Century Gothic" panose="020B0502020202020204" pitchFamily="34" charset="0"/>
              </a:rPr>
              <a:t>If  S</a:t>
            </a:r>
            <a:r>
              <a:rPr lang="en-US" sz="2400" kern="0" baseline="-25000" dirty="0">
                <a:latin typeface="Century Gothic" panose="020B0502020202020204" pitchFamily="34" charset="0"/>
              </a:rPr>
              <a:t>6</a:t>
            </a:r>
            <a:r>
              <a:rPr lang="en-US" sz="2400" kern="0" dirty="0">
                <a:latin typeface="Century Gothic" panose="020B0502020202020204" pitchFamily="34" charset="0"/>
              </a:rPr>
              <a:t> = 1.6200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400" kern="0" dirty="0">
                <a:latin typeface="Century Gothic" panose="020B0502020202020204" pitchFamily="34" charset="0"/>
              </a:rPr>
              <a:t>	profit = $0.01</a:t>
            </a:r>
          </a:p>
        </p:txBody>
      </p:sp>
      <p:sp>
        <p:nvSpPr>
          <p:cNvPr id="83" name="Rectangle 3"/>
          <p:cNvSpPr txBox="1">
            <a:spLocks noChangeArrowheads="1"/>
          </p:cNvSpPr>
          <p:nvPr/>
        </p:nvSpPr>
        <p:spPr bwMode="auto">
          <a:xfrm>
            <a:off x="6019800" y="3505200"/>
            <a:ext cx="2743200" cy="914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400" kern="0" dirty="0">
                <a:latin typeface="Century Gothic" panose="020B0502020202020204" pitchFamily="34" charset="0"/>
              </a:rPr>
              <a:t>If  S</a:t>
            </a:r>
            <a:r>
              <a:rPr lang="en-US" sz="2400" kern="0" baseline="-25000" dirty="0">
                <a:latin typeface="Century Gothic" panose="020B0502020202020204" pitchFamily="34" charset="0"/>
              </a:rPr>
              <a:t>6</a:t>
            </a:r>
            <a:r>
              <a:rPr lang="en-US" sz="2400" kern="0" dirty="0">
                <a:latin typeface="Century Gothic" panose="020B0502020202020204" pitchFamily="34" charset="0"/>
              </a:rPr>
              <a:t> = 1.5800</a:t>
            </a:r>
          </a:p>
          <a:p>
            <a:pPr marL="342900" lvl="0" indent="-342900">
              <a:spcBef>
                <a:spcPct val="20000"/>
              </a:spcBef>
              <a:buClr>
                <a:schemeClr val="tx2"/>
              </a:buClr>
              <a:buSzPct val="70000"/>
              <a:defRPr/>
            </a:pPr>
            <a:r>
              <a:rPr lang="en-US" sz="2400" kern="0" dirty="0">
                <a:latin typeface="Century Gothic" panose="020B0502020202020204" pitchFamily="34" charset="0"/>
              </a:rPr>
              <a:t>	profit = -$0.03</a:t>
            </a:r>
            <a:r>
              <a:rPr lang="en-US" sz="2400" dirty="0">
                <a:latin typeface="Century Gothic" panose="020B0502020202020204" pitchFamily="34" charset="0"/>
                <a:cs typeface="Arial" charset="0"/>
              </a:rPr>
              <a:t> ▪</a:t>
            </a:r>
            <a:endParaRPr lang="en-US" sz="2400" kern="0" dirty="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81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81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7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2" dur="500"/>
                                        <p:tgtEl>
                                          <p:spTgt spid="82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5" dur="500"/>
                                        <p:tgtEl>
                                          <p:spTgt spid="82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8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83">
                                            <p:txEl>
                                              <p:pRg st="1" end="1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82" grpId="0" build="allAtOnce"/>
      <p:bldP spid="83" grpId="0" build="allAtOnce"/>
    </p:bld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3495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Profit from a</a:t>
            </a:r>
            <a:br>
              <a:rPr lang="en-US" dirty="0"/>
            </a:br>
            <a:r>
              <a:rPr lang="en-US" dirty="0"/>
              <a:t>Short Forward Position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624" y="1905000"/>
            <a:ext cx="7695238" cy="4014788"/>
            <a:chOff x="913" y="1183"/>
            <a:chExt cx="4184" cy="2529"/>
          </a:xfrm>
        </p:grpSpPr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1378" y="1377"/>
              <a:ext cx="0" cy="2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 flipV="1">
              <a:off x="1286" y="2520"/>
              <a:ext cx="2484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>
              <a:off x="1369" y="1471"/>
              <a:ext cx="2113" cy="2112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auto">
            <a:xfrm>
              <a:off x="913" y="1183"/>
              <a:ext cx="4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latin typeface="Century Gothic" panose="020B0502020202020204" pitchFamily="34" charset="0"/>
                </a:rPr>
                <a:t>Profit</a:t>
              </a:r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2521" y="2143"/>
              <a:ext cx="2576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latin typeface="Century Gothic" panose="020B0502020202020204" pitchFamily="34" charset="0"/>
                </a:rPr>
                <a:t>    Price of Underlying at Maturity</a:t>
              </a:r>
              <a:endParaRPr lang="en-US" sz="2000" i="1" baseline="-25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3194" name="Rectangle 10"/>
          <p:cNvSpPr>
            <a:spLocks noChangeArrowheads="1"/>
          </p:cNvSpPr>
          <p:nvPr/>
        </p:nvSpPr>
        <p:spPr bwMode="auto">
          <a:xfrm rot="16200000">
            <a:off x="2659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1.6100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rot="5400000">
            <a:off x="3048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10"/>
          <p:cNvSpPr>
            <a:spLocks noChangeArrowheads="1"/>
          </p:cNvSpPr>
          <p:nvPr/>
        </p:nvSpPr>
        <p:spPr bwMode="auto">
          <a:xfrm rot="16200000">
            <a:off x="3040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1.6200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 rot="16200000">
            <a:off x="3421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1.6300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 rot="16200000">
            <a:off x="3802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1.6400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 rot="16200000">
            <a:off x="4183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1.6500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 rot="16200000">
            <a:off x="4564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1.6600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 rot="16200000">
            <a:off x="2278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1.6000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 rot="16200000">
            <a:off x="1897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1.5910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 rot="16200000">
            <a:off x="1516885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1.5800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3429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3810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4191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4572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5400000">
            <a:off x="4953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1905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5400000">
            <a:off x="2286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2667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>
            <a:off x="1143000" y="3657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0800000">
            <a:off x="1143000" y="3276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381000" y="3505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381000" y="3124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0.02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381000" y="2743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0.03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381000" y="2362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000000"/>
                </a:solidFill>
                <a:latin typeface="Century Gothic" panose="020B0502020202020204" pitchFamily="34" charset="0"/>
              </a:rPr>
              <a:t>0.04</a:t>
            </a: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381000" y="3886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381000" y="4267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-0.01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381000" y="4648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-0.02</a:t>
            </a:r>
          </a:p>
        </p:txBody>
      </p: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381000" y="5029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-0.03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10800000">
            <a:off x="1143000" y="2971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0800000">
            <a:off x="1143000" y="2590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0800000">
            <a:off x="1143000" y="4800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>
            <a:off x="1143000" y="4419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10000"/>
          </a:bodyPr>
          <a:lstStyle/>
          <a:p>
            <a:r>
              <a:rPr lang="en-US" dirty="0"/>
              <a:t>Available on a wide range of assets</a:t>
            </a:r>
          </a:p>
          <a:p>
            <a:endParaRPr lang="en-US" dirty="0"/>
          </a:p>
          <a:p>
            <a:r>
              <a:rPr lang="en-US" dirty="0"/>
              <a:t>Standardized and exchange traded</a:t>
            </a:r>
          </a:p>
          <a:p>
            <a:endParaRPr lang="en-US" dirty="0"/>
          </a:p>
          <a:p>
            <a:r>
              <a:rPr lang="en-US" dirty="0"/>
              <a:t>Specifications need to be defined:</a:t>
            </a:r>
          </a:p>
          <a:p>
            <a:pPr lvl="1"/>
            <a:r>
              <a:rPr lang="en-US" dirty="0"/>
              <a:t>What must be delivered,</a:t>
            </a:r>
          </a:p>
          <a:p>
            <a:pPr lvl="1"/>
            <a:r>
              <a:rPr lang="en-US" dirty="0"/>
              <a:t>Where it must be delivered, and </a:t>
            </a:r>
          </a:p>
          <a:p>
            <a:pPr lvl="1"/>
            <a:r>
              <a:rPr lang="en-US" dirty="0"/>
              <a:t>When it must be delivered</a:t>
            </a:r>
          </a:p>
          <a:p>
            <a:endParaRPr lang="en-US" dirty="0"/>
          </a:p>
          <a:p>
            <a:r>
              <a:rPr lang="en-US" dirty="0"/>
              <a:t>Settled daily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44843" y="228600"/>
            <a:ext cx="8229600" cy="1143000"/>
          </a:xfrm>
        </p:spPr>
        <p:txBody>
          <a:bodyPr/>
          <a:lstStyle/>
          <a:p>
            <a:r>
              <a:rPr lang="en-US" dirty="0"/>
              <a:t>Futures Contracts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7283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Distinguish: ‘forward’ in forward contracts from forward in forward rates. There are no ‘futures rates’.</a:t>
            </a:r>
          </a:p>
          <a:p>
            <a:endParaRPr lang="en-US" dirty="0"/>
          </a:p>
          <a:p>
            <a:r>
              <a:rPr lang="en-US" dirty="0"/>
              <a:t>Available on a wide range of assets</a:t>
            </a:r>
          </a:p>
          <a:p>
            <a:endParaRPr lang="en-US" dirty="0"/>
          </a:p>
          <a:p>
            <a:r>
              <a:rPr lang="en-US" dirty="0"/>
              <a:t>Customized contracts</a:t>
            </a:r>
          </a:p>
          <a:p>
            <a:endParaRPr lang="en-US" dirty="0"/>
          </a:p>
          <a:p>
            <a:r>
              <a:rPr lang="en-US" dirty="0"/>
              <a:t>Specifications (same)</a:t>
            </a:r>
          </a:p>
          <a:p>
            <a:endParaRPr lang="en-US" dirty="0"/>
          </a:p>
          <a:p>
            <a:r>
              <a:rPr lang="en-US" dirty="0"/>
              <a:t>Settled at maturity</a:t>
            </a:r>
          </a:p>
        </p:txBody>
      </p:sp>
      <p:sp>
        <p:nvSpPr>
          <p:cNvPr id="97282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/>
          <a:lstStyle/>
          <a:p>
            <a:r>
              <a:rPr lang="en-US" dirty="0"/>
              <a:t>Forward Contracts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1380" name="Rectangle 4"/>
          <p:cNvSpPr>
            <a:spLocks noGrp="1" noChangeArrowheads="1"/>
          </p:cNvSpPr>
          <p:nvPr>
            <p:ph type="title"/>
          </p:nvPr>
        </p:nvSpPr>
        <p:spPr>
          <a:xfrm>
            <a:off x="457200" y="252306"/>
            <a:ext cx="8229600" cy="1143000"/>
          </a:xfrm>
          <a:noFill/>
          <a:ln/>
        </p:spPr>
        <p:txBody>
          <a:bodyPr lIns="90488" tIns="44450" rIns="90488" bIns="44450" anchor="ctr">
            <a:noAutofit/>
          </a:bodyPr>
          <a:lstStyle/>
          <a:p>
            <a:r>
              <a:rPr lang="en-US" dirty="0"/>
              <a:t>Forward Contracts vs </a:t>
            </a:r>
            <a:br>
              <a:rPr lang="en-US" dirty="0"/>
            </a:br>
            <a:r>
              <a:rPr lang="en-US" dirty="0"/>
              <a:t>Futures Contracts</a:t>
            </a:r>
          </a:p>
        </p:txBody>
      </p:sp>
      <p:sp>
        <p:nvSpPr>
          <p:cNvPr id="101378" name="Rectangle 2"/>
          <p:cNvSpPr>
            <a:spLocks noChangeArrowheads="1"/>
          </p:cNvSpPr>
          <p:nvPr/>
        </p:nvSpPr>
        <p:spPr bwMode="auto">
          <a:xfrm>
            <a:off x="650875" y="5943600"/>
            <a:ext cx="19050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79" name="Rectangle 3"/>
          <p:cNvSpPr>
            <a:spLocks noChangeArrowheads="1"/>
          </p:cNvSpPr>
          <p:nvPr/>
        </p:nvSpPr>
        <p:spPr bwMode="auto">
          <a:xfrm>
            <a:off x="3089275" y="5943600"/>
            <a:ext cx="2895600" cy="457200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81" name="Rectangle 5"/>
          <p:cNvSpPr>
            <a:spLocks noChangeArrowheads="1"/>
          </p:cNvSpPr>
          <p:nvPr/>
        </p:nvSpPr>
        <p:spPr bwMode="auto">
          <a:xfrm>
            <a:off x="6394450" y="5526088"/>
            <a:ext cx="12700" cy="4762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82" name="Rectangle 6"/>
          <p:cNvSpPr>
            <a:spLocks noChangeArrowheads="1"/>
          </p:cNvSpPr>
          <p:nvPr/>
        </p:nvSpPr>
        <p:spPr bwMode="auto">
          <a:xfrm>
            <a:off x="933450" y="2252663"/>
            <a:ext cx="450443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Private contract between 2 parties</a:t>
            </a:r>
          </a:p>
        </p:txBody>
      </p:sp>
      <p:sp>
        <p:nvSpPr>
          <p:cNvPr id="101383" name="Rectangle 7"/>
          <p:cNvSpPr>
            <a:spLocks noChangeArrowheads="1"/>
          </p:cNvSpPr>
          <p:nvPr/>
        </p:nvSpPr>
        <p:spPr bwMode="auto">
          <a:xfrm>
            <a:off x="5789613" y="2252663"/>
            <a:ext cx="236763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latin typeface="Century Gothic" panose="020B0502020202020204" pitchFamily="34" charset="0"/>
              </a:rPr>
              <a:t>Exchange traded</a:t>
            </a:r>
          </a:p>
        </p:txBody>
      </p:sp>
      <p:sp>
        <p:nvSpPr>
          <p:cNvPr id="101384" name="Rectangle 8"/>
          <p:cNvSpPr>
            <a:spLocks noChangeArrowheads="1"/>
          </p:cNvSpPr>
          <p:nvPr/>
        </p:nvSpPr>
        <p:spPr bwMode="auto">
          <a:xfrm>
            <a:off x="1528763" y="2786063"/>
            <a:ext cx="3058531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Non-standard contract</a:t>
            </a:r>
          </a:p>
        </p:txBody>
      </p:sp>
      <p:sp>
        <p:nvSpPr>
          <p:cNvPr id="101385" name="Rectangle 9"/>
          <p:cNvSpPr>
            <a:spLocks noChangeArrowheads="1"/>
          </p:cNvSpPr>
          <p:nvPr/>
        </p:nvSpPr>
        <p:spPr bwMode="auto">
          <a:xfrm>
            <a:off x="5697538" y="2786063"/>
            <a:ext cx="248786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Standard contract</a:t>
            </a:r>
          </a:p>
        </p:txBody>
      </p:sp>
      <p:sp>
        <p:nvSpPr>
          <p:cNvPr id="101386" name="Rectangle 10"/>
          <p:cNvSpPr>
            <a:spLocks noChangeArrowheads="1"/>
          </p:cNvSpPr>
          <p:nvPr/>
        </p:nvSpPr>
        <p:spPr bwMode="auto">
          <a:xfrm>
            <a:off x="1076325" y="3321050"/>
            <a:ext cx="4153382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Usually 1 specified delivery date</a:t>
            </a:r>
          </a:p>
        </p:txBody>
      </p:sp>
      <p:sp>
        <p:nvSpPr>
          <p:cNvPr id="101387" name="Rectangle 11"/>
          <p:cNvSpPr>
            <a:spLocks noChangeArrowheads="1"/>
          </p:cNvSpPr>
          <p:nvPr/>
        </p:nvSpPr>
        <p:spPr bwMode="auto">
          <a:xfrm>
            <a:off x="5429250" y="3321050"/>
            <a:ext cx="314349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Range of delivery dates</a:t>
            </a:r>
          </a:p>
        </p:txBody>
      </p:sp>
      <p:sp>
        <p:nvSpPr>
          <p:cNvPr id="101388" name="Rectangle 12"/>
          <p:cNvSpPr>
            <a:spLocks noChangeArrowheads="1"/>
          </p:cNvSpPr>
          <p:nvPr/>
        </p:nvSpPr>
        <p:spPr bwMode="auto">
          <a:xfrm>
            <a:off x="1757363" y="3856038"/>
            <a:ext cx="3420809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dirty="0">
                <a:latin typeface="Century Gothic" panose="020B0502020202020204" pitchFamily="34" charset="0"/>
              </a:rPr>
              <a:t>Settled at end of contract</a:t>
            </a:r>
          </a:p>
        </p:txBody>
      </p:sp>
      <p:sp>
        <p:nvSpPr>
          <p:cNvPr id="101389" name="Rectangle 13"/>
          <p:cNvSpPr>
            <a:spLocks noChangeArrowheads="1"/>
          </p:cNvSpPr>
          <p:nvPr/>
        </p:nvSpPr>
        <p:spPr bwMode="auto">
          <a:xfrm>
            <a:off x="6002338" y="3856038"/>
            <a:ext cx="1707200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Settled daily</a:t>
            </a:r>
          </a:p>
        </p:txBody>
      </p:sp>
      <p:sp>
        <p:nvSpPr>
          <p:cNvPr id="101390" name="Rectangle 14"/>
          <p:cNvSpPr>
            <a:spLocks noChangeArrowheads="1"/>
          </p:cNvSpPr>
          <p:nvPr/>
        </p:nvSpPr>
        <p:spPr bwMode="auto">
          <a:xfrm>
            <a:off x="958269" y="5943941"/>
            <a:ext cx="3629025" cy="4763"/>
          </a:xfrm>
          <a:prstGeom prst="rect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91" name="Rectangle 15"/>
          <p:cNvSpPr>
            <a:spLocks noChangeArrowheads="1"/>
          </p:cNvSpPr>
          <p:nvPr/>
        </p:nvSpPr>
        <p:spPr bwMode="auto">
          <a:xfrm>
            <a:off x="4587294" y="5943941"/>
            <a:ext cx="3473450" cy="4763"/>
          </a:xfrm>
          <a:prstGeom prst="rect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92" name="Rectangle 16"/>
          <p:cNvSpPr>
            <a:spLocks noChangeArrowheads="1"/>
          </p:cNvSpPr>
          <p:nvPr/>
        </p:nvSpPr>
        <p:spPr bwMode="auto">
          <a:xfrm>
            <a:off x="1601788" y="4391025"/>
            <a:ext cx="273632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Delivery or final cash</a:t>
            </a:r>
          </a:p>
        </p:txBody>
      </p:sp>
      <p:sp>
        <p:nvSpPr>
          <p:cNvPr id="101393" name="Rectangle 17"/>
          <p:cNvSpPr>
            <a:spLocks noChangeArrowheads="1"/>
          </p:cNvSpPr>
          <p:nvPr/>
        </p:nvSpPr>
        <p:spPr bwMode="auto">
          <a:xfrm>
            <a:off x="1531938" y="4687888"/>
            <a:ext cx="329096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settlement usually occurs</a:t>
            </a:r>
          </a:p>
        </p:txBody>
      </p:sp>
      <p:sp>
        <p:nvSpPr>
          <p:cNvPr id="101394" name="Rectangle 18"/>
          <p:cNvSpPr>
            <a:spLocks noChangeArrowheads="1"/>
          </p:cNvSpPr>
          <p:nvPr/>
        </p:nvSpPr>
        <p:spPr bwMode="auto">
          <a:xfrm>
            <a:off x="5275263" y="4391025"/>
            <a:ext cx="3584316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Contract usually closed out</a:t>
            </a:r>
          </a:p>
        </p:txBody>
      </p:sp>
      <p:sp>
        <p:nvSpPr>
          <p:cNvPr id="101395" name="Rectangle 19"/>
          <p:cNvSpPr>
            <a:spLocks noChangeArrowheads="1"/>
          </p:cNvSpPr>
          <p:nvPr/>
        </p:nvSpPr>
        <p:spPr bwMode="auto">
          <a:xfrm>
            <a:off x="5756275" y="4687888"/>
            <a:ext cx="2136804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>
                <a:latin typeface="Century Gothic" panose="020B0502020202020204" pitchFamily="34" charset="0"/>
              </a:rPr>
              <a:t>prior to maturity</a:t>
            </a:r>
          </a:p>
        </p:txBody>
      </p:sp>
      <p:sp>
        <p:nvSpPr>
          <p:cNvPr id="101396" name="Rectangle 20"/>
          <p:cNvSpPr>
            <a:spLocks noChangeArrowheads="1"/>
          </p:cNvSpPr>
          <p:nvPr/>
        </p:nvSpPr>
        <p:spPr bwMode="auto">
          <a:xfrm>
            <a:off x="990600" y="1600200"/>
            <a:ext cx="3629025" cy="4763"/>
          </a:xfrm>
          <a:prstGeom prst="rect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97" name="Rectangle 21"/>
          <p:cNvSpPr>
            <a:spLocks noChangeArrowheads="1"/>
          </p:cNvSpPr>
          <p:nvPr/>
        </p:nvSpPr>
        <p:spPr bwMode="auto">
          <a:xfrm>
            <a:off x="6394450" y="1600200"/>
            <a:ext cx="12700" cy="4763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98" name="Rectangle 22"/>
          <p:cNvSpPr>
            <a:spLocks noChangeArrowheads="1"/>
          </p:cNvSpPr>
          <p:nvPr/>
        </p:nvSpPr>
        <p:spPr bwMode="auto">
          <a:xfrm>
            <a:off x="4664075" y="1600200"/>
            <a:ext cx="3473450" cy="4763"/>
          </a:xfrm>
          <a:prstGeom prst="rect">
            <a:avLst/>
          </a:prstGeom>
          <a:solidFill>
            <a:srgbClr val="808080"/>
          </a:solidFill>
          <a:ln w="254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399" name="Rectangle 23"/>
          <p:cNvSpPr>
            <a:spLocks noChangeArrowheads="1"/>
          </p:cNvSpPr>
          <p:nvPr/>
        </p:nvSpPr>
        <p:spPr bwMode="auto">
          <a:xfrm>
            <a:off x="2017713" y="1800225"/>
            <a:ext cx="1551708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Century Gothic" panose="020B0502020202020204" pitchFamily="34" charset="0"/>
              </a:rPr>
              <a:t>FORWARDS</a:t>
            </a:r>
          </a:p>
        </p:txBody>
      </p:sp>
      <p:sp>
        <p:nvSpPr>
          <p:cNvPr id="101400" name="Rectangle 24"/>
          <p:cNvSpPr>
            <a:spLocks noChangeArrowheads="1"/>
          </p:cNvSpPr>
          <p:nvPr/>
        </p:nvSpPr>
        <p:spPr bwMode="auto">
          <a:xfrm>
            <a:off x="6054725" y="1800225"/>
            <a:ext cx="1155767" cy="397545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none" lIns="90488" tIns="44450" rIns="90488" bIns="44450">
            <a:spAutoFit/>
          </a:bodyPr>
          <a:lstStyle/>
          <a:p>
            <a:pPr eaLnBrk="0" hangingPunct="0"/>
            <a:r>
              <a:rPr lang="en-US" sz="2000" b="1">
                <a:latin typeface="Century Gothic" panose="020B0502020202020204" pitchFamily="34" charset="0"/>
              </a:rPr>
              <a:t>FUTURES</a:t>
            </a:r>
          </a:p>
        </p:txBody>
      </p:sp>
      <p:sp>
        <p:nvSpPr>
          <p:cNvPr id="101401" name="Rectangle 25"/>
          <p:cNvSpPr>
            <a:spLocks noChangeArrowheads="1"/>
          </p:cNvSpPr>
          <p:nvPr/>
        </p:nvSpPr>
        <p:spPr bwMode="auto">
          <a:xfrm>
            <a:off x="984250" y="2192338"/>
            <a:ext cx="3641725" cy="127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402" name="Rectangle 26"/>
          <p:cNvSpPr>
            <a:spLocks noChangeArrowheads="1"/>
          </p:cNvSpPr>
          <p:nvPr/>
        </p:nvSpPr>
        <p:spPr bwMode="auto">
          <a:xfrm>
            <a:off x="6400800" y="2185988"/>
            <a:ext cx="25400" cy="25400"/>
          </a:xfrm>
          <a:prstGeom prst="rect">
            <a:avLst/>
          </a:prstGeom>
          <a:solidFill>
            <a:srgbClr val="808080"/>
          </a:solidFill>
          <a:ln w="12700">
            <a:noFill/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403" name="Rectangle 27"/>
          <p:cNvSpPr>
            <a:spLocks noChangeArrowheads="1"/>
          </p:cNvSpPr>
          <p:nvPr/>
        </p:nvSpPr>
        <p:spPr bwMode="auto">
          <a:xfrm>
            <a:off x="4652963" y="2192338"/>
            <a:ext cx="3497262" cy="12700"/>
          </a:xfrm>
          <a:prstGeom prst="rect">
            <a:avLst/>
          </a:prstGeom>
          <a:solidFill>
            <a:srgbClr val="808080"/>
          </a:solidFill>
          <a:ln w="12700">
            <a:solidFill>
              <a:schemeClr val="tx1"/>
            </a:solidFill>
            <a:miter lim="800000"/>
            <a:headEnd/>
            <a:tailEnd/>
          </a:ln>
          <a:effectLst/>
        </p:spPr>
        <p:txBody>
          <a:bodyPr wrap="none" anchor="ctr"/>
          <a:lstStyle/>
          <a:p>
            <a:endParaRPr lang="en-US">
              <a:latin typeface="Century Gothic" panose="020B0502020202020204" pitchFamily="34" charset="0"/>
            </a:endParaRPr>
          </a:p>
        </p:txBody>
      </p:sp>
      <p:sp>
        <p:nvSpPr>
          <p:cNvPr id="101405" name="Text Box 29"/>
          <p:cNvSpPr txBox="1">
            <a:spLocks noChangeArrowheads="1"/>
          </p:cNvSpPr>
          <p:nvPr/>
        </p:nvSpPr>
        <p:spPr bwMode="auto">
          <a:xfrm>
            <a:off x="2022475" y="5181600"/>
            <a:ext cx="2209800" cy="400752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latin typeface="Century Gothic" panose="020B0502020202020204" pitchFamily="34" charset="0"/>
              </a:rPr>
              <a:t>Some credit risk</a:t>
            </a:r>
          </a:p>
        </p:txBody>
      </p:sp>
      <p:sp>
        <p:nvSpPr>
          <p:cNvPr id="101406" name="Text Box 30"/>
          <p:cNvSpPr txBox="1">
            <a:spLocks noChangeArrowheads="1"/>
          </p:cNvSpPr>
          <p:nvPr/>
        </p:nvSpPr>
        <p:spPr bwMode="auto">
          <a:xfrm>
            <a:off x="5603875" y="5257800"/>
            <a:ext cx="2667000" cy="708528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lIns="92075" tIns="46038" rIns="92075" bIns="46038">
            <a:spAutoFit/>
          </a:bodyPr>
          <a:lstStyle/>
          <a:p>
            <a:pPr>
              <a:spcBef>
                <a:spcPct val="50000"/>
              </a:spcBef>
            </a:pPr>
            <a:r>
              <a:rPr lang="en-CA" sz="2000">
                <a:latin typeface="Century Gothic" panose="020B0502020202020204" pitchFamily="34" charset="0"/>
              </a:rPr>
              <a:t>Virtually no credit risk</a:t>
            </a:r>
          </a:p>
        </p:txBody>
      </p:sp>
      <p:sp>
        <p:nvSpPr>
          <p:cNvPr id="101407" name="Text Box 31"/>
          <p:cNvSpPr txBox="1">
            <a:spLocks noChangeArrowheads="1"/>
          </p:cNvSpPr>
          <p:nvPr/>
        </p:nvSpPr>
        <p:spPr bwMode="auto">
          <a:xfrm>
            <a:off x="5816600" y="5294313"/>
            <a:ext cx="186013" cy="369974"/>
          </a:xfrm>
          <a:prstGeom prst="rect">
            <a:avLst/>
          </a:prstGeom>
          <a:noFill/>
          <a:ln w="12700">
            <a:noFill/>
            <a:miter lim="800000"/>
            <a:headEnd type="none" w="sm" len="sm"/>
            <a:tailEnd type="none" w="sm" len="sm"/>
          </a:ln>
          <a:effectLst/>
        </p:spPr>
        <p:txBody>
          <a:bodyPr wrap="none" lIns="92075" tIns="46038" rIns="92075" bIns="46038">
            <a:spAutoFit/>
          </a:bodyPr>
          <a:lstStyle/>
          <a:p>
            <a:endParaRPr lang="en-CA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/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9330" name="Rectangle 2"/>
          <p:cNvSpPr>
            <a:spLocks noGrp="1" noChangeArrowheads="1"/>
          </p:cNvSpPr>
          <p:nvPr>
            <p:ph type="title"/>
          </p:nvPr>
        </p:nvSpPr>
        <p:spPr>
          <a:xfrm>
            <a:off x="450024" y="218946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Convergence of Futures </a:t>
            </a:r>
            <a:br>
              <a:rPr lang="en-US" dirty="0"/>
            </a:br>
            <a:r>
              <a:rPr lang="en-US" dirty="0"/>
              <a:t>to Spot Price</a:t>
            </a:r>
          </a:p>
        </p:txBody>
      </p:sp>
      <p:grpSp>
        <p:nvGrpSpPr>
          <p:cNvPr id="19" name="Group 18"/>
          <p:cNvGrpSpPr/>
          <p:nvPr/>
        </p:nvGrpSpPr>
        <p:grpSpPr>
          <a:xfrm>
            <a:off x="1828800" y="1447800"/>
            <a:ext cx="4931138" cy="4419600"/>
            <a:chOff x="2844800" y="1844675"/>
            <a:chExt cx="3352800" cy="3048000"/>
          </a:xfrm>
        </p:grpSpPr>
        <p:sp>
          <p:nvSpPr>
            <p:cNvPr id="99332" name="Line 4"/>
            <p:cNvSpPr>
              <a:spLocks noChangeShapeType="1"/>
            </p:cNvSpPr>
            <p:nvPr/>
          </p:nvSpPr>
          <p:spPr bwMode="auto">
            <a:xfrm>
              <a:off x="2844800" y="1844675"/>
              <a:ext cx="0" cy="304800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stealth" w="med" len="lg"/>
              <a:tailEnd type="none" w="sm" len="sm"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9333" name="Line 5"/>
            <p:cNvSpPr>
              <a:spLocks noChangeShapeType="1"/>
            </p:cNvSpPr>
            <p:nvPr/>
          </p:nvSpPr>
          <p:spPr bwMode="auto">
            <a:xfrm>
              <a:off x="2844800" y="4892675"/>
              <a:ext cx="3352800" cy="0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sm" len="sm"/>
              <a:tailEnd type="stealth" w="med" len="lg"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9334" name="Rectangle 6"/>
            <p:cNvSpPr>
              <a:spLocks noChangeArrowheads="1"/>
            </p:cNvSpPr>
            <p:nvPr/>
          </p:nvSpPr>
          <p:spPr bwMode="auto">
            <a:xfrm>
              <a:off x="5572125" y="4487863"/>
              <a:ext cx="474116" cy="25515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eaLnBrk="0" hangingPunct="0"/>
              <a:r>
                <a:rPr lang="en-US">
                  <a:latin typeface="Century Gothic" panose="020B0502020202020204" pitchFamily="34" charset="0"/>
                </a:rPr>
                <a:t>Time</a:t>
              </a:r>
            </a:p>
          </p:txBody>
        </p:sp>
        <p:grpSp>
          <p:nvGrpSpPr>
            <p:cNvPr id="99335" name="Group 7"/>
            <p:cNvGrpSpPr>
              <a:grpSpLocks/>
            </p:cNvGrpSpPr>
            <p:nvPr/>
          </p:nvGrpSpPr>
          <p:grpSpPr bwMode="auto">
            <a:xfrm>
              <a:off x="3055938" y="2532063"/>
              <a:ext cx="2644775" cy="1566862"/>
              <a:chOff x="625" y="2041"/>
              <a:chExt cx="1666" cy="987"/>
            </a:xfrm>
          </p:grpSpPr>
          <p:grpSp>
            <p:nvGrpSpPr>
              <p:cNvPr id="99336" name="Group 8"/>
              <p:cNvGrpSpPr>
                <a:grpSpLocks/>
              </p:cNvGrpSpPr>
              <p:nvPr/>
            </p:nvGrpSpPr>
            <p:grpSpPr bwMode="auto">
              <a:xfrm>
                <a:off x="766" y="2041"/>
                <a:ext cx="1521" cy="680"/>
                <a:chOff x="766" y="2041"/>
                <a:chExt cx="1521" cy="680"/>
              </a:xfrm>
            </p:grpSpPr>
            <p:sp>
              <p:nvSpPr>
                <p:cNvPr id="99337" name="Arc 9"/>
                <p:cNvSpPr>
                  <a:spLocks/>
                </p:cNvSpPr>
                <p:nvPr/>
              </p:nvSpPr>
              <p:spPr bwMode="auto">
                <a:xfrm rot="18780000">
                  <a:off x="766" y="2041"/>
                  <a:ext cx="672" cy="67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9338" name="Arc 10"/>
                <p:cNvSpPr>
                  <a:spLocks/>
                </p:cNvSpPr>
                <p:nvPr/>
              </p:nvSpPr>
              <p:spPr bwMode="auto">
                <a:xfrm rot="2820000">
                  <a:off x="1759" y="2193"/>
                  <a:ext cx="528" cy="528"/>
                </a:xfrm>
                <a:custGeom>
                  <a:avLst/>
                  <a:gdLst>
                    <a:gd name="G0" fmla="+- 0 0 0"/>
                    <a:gd name="G1" fmla="+- 0 0 0"/>
                    <a:gd name="G2" fmla="+- 21600 0 0"/>
                    <a:gd name="T0" fmla="*/ 21600 w 21600"/>
                    <a:gd name="T1" fmla="*/ 0 h 21600"/>
                    <a:gd name="T2" fmla="*/ 0 w 21600"/>
                    <a:gd name="T3" fmla="*/ 21600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9339" name="Line 11"/>
                <p:cNvSpPr>
                  <a:spLocks noChangeShapeType="1"/>
                </p:cNvSpPr>
                <p:nvPr/>
              </p:nvSpPr>
              <p:spPr bwMode="auto">
                <a:xfrm>
                  <a:off x="1579" y="2364"/>
                  <a:ext cx="75" cy="7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entury Gothic" panose="020B0502020202020204" pitchFamily="34" charset="0"/>
                  </a:endParaRPr>
                </a:p>
              </p:txBody>
            </p:sp>
          </p:grpSp>
          <p:grpSp>
            <p:nvGrpSpPr>
              <p:cNvPr id="99340" name="Group 12"/>
              <p:cNvGrpSpPr>
                <a:grpSpLocks/>
              </p:cNvGrpSpPr>
              <p:nvPr/>
            </p:nvGrpSpPr>
            <p:grpSpPr bwMode="auto">
              <a:xfrm>
                <a:off x="778" y="2283"/>
                <a:ext cx="1513" cy="745"/>
                <a:chOff x="778" y="2283"/>
                <a:chExt cx="1513" cy="745"/>
              </a:xfrm>
            </p:grpSpPr>
            <p:sp>
              <p:nvSpPr>
                <p:cNvPr id="99341" name="Arc 13"/>
                <p:cNvSpPr>
                  <a:spLocks/>
                </p:cNvSpPr>
                <p:nvPr/>
              </p:nvSpPr>
              <p:spPr bwMode="auto">
                <a:xfrm rot="17940000">
                  <a:off x="778" y="2356"/>
                  <a:ext cx="672" cy="672"/>
                </a:xfrm>
                <a:custGeom>
                  <a:avLst/>
                  <a:gdLst>
                    <a:gd name="G0" fmla="+- 0 0 0"/>
                    <a:gd name="G1" fmla="+- 21600 0 0"/>
                    <a:gd name="G2" fmla="+- 21600 0 0"/>
                    <a:gd name="T0" fmla="*/ 0 w 21600"/>
                    <a:gd name="T1" fmla="*/ 0 h 21600"/>
                    <a:gd name="T2" fmla="*/ 21600 w 21600"/>
                    <a:gd name="T3" fmla="*/ 21600 h 21600"/>
                    <a:gd name="T4" fmla="*/ 0 w 21600"/>
                    <a:gd name="T5" fmla="*/ 2160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</a:path>
                    <a:path w="21600" h="21600" stroke="0" extrusionOk="0">
                      <a:moveTo>
                        <a:pt x="-1" y="0"/>
                      </a:moveTo>
                      <a:cubicBezTo>
                        <a:pt x="11929" y="0"/>
                        <a:pt x="21600" y="9670"/>
                        <a:pt x="21600" y="21600"/>
                      </a:cubicBezTo>
                      <a:lnTo>
                        <a:pt x="0" y="2160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9342" name="Arc 14"/>
                <p:cNvSpPr>
                  <a:spLocks/>
                </p:cNvSpPr>
                <p:nvPr/>
              </p:nvSpPr>
              <p:spPr bwMode="auto">
                <a:xfrm rot="1980000">
                  <a:off x="1763" y="2283"/>
                  <a:ext cx="528" cy="528"/>
                </a:xfrm>
                <a:custGeom>
                  <a:avLst/>
                  <a:gdLst>
                    <a:gd name="G0" fmla="+- 0 0 0"/>
                    <a:gd name="G1" fmla="+- 0 0 0"/>
                    <a:gd name="G2" fmla="+- 21600 0 0"/>
                    <a:gd name="T0" fmla="*/ 21600 w 21600"/>
                    <a:gd name="T1" fmla="*/ 0 h 21600"/>
                    <a:gd name="T2" fmla="*/ 0 w 21600"/>
                    <a:gd name="T3" fmla="*/ 21600 h 21600"/>
                    <a:gd name="T4" fmla="*/ 0 w 21600"/>
                    <a:gd name="T5" fmla="*/ 0 h 21600"/>
                  </a:gdLst>
                  <a:ahLst/>
                  <a:cxnLst>
                    <a:cxn ang="0">
                      <a:pos x="T0" y="T1"/>
                    </a:cxn>
                    <a:cxn ang="0">
                      <a:pos x="T2" y="T3"/>
                    </a:cxn>
                    <a:cxn ang="0">
                      <a:pos x="T4" y="T5"/>
                    </a:cxn>
                  </a:cxnLst>
                  <a:rect l="0" t="0" r="r" b="b"/>
                  <a:pathLst>
                    <a:path w="21600" h="21600" fill="none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</a:path>
                    <a:path w="21600" h="21600" stroke="0" extrusionOk="0">
                      <a:moveTo>
                        <a:pt x="21600" y="0"/>
                      </a:moveTo>
                      <a:cubicBezTo>
                        <a:pt x="21600" y="11929"/>
                        <a:pt x="11929" y="21599"/>
                        <a:pt x="0" y="21600"/>
                      </a:cubicBezTo>
                      <a:lnTo>
                        <a:pt x="0" y="0"/>
                      </a:lnTo>
                      <a:close/>
                    </a:path>
                  </a:pathLst>
                </a:custGeom>
                <a:noFill/>
                <a:ln w="25400" cap="rnd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entury Gothic" panose="020B0502020202020204" pitchFamily="34" charset="0"/>
                  </a:endParaRPr>
                </a:p>
              </p:txBody>
            </p:sp>
            <p:sp>
              <p:nvSpPr>
                <p:cNvPr id="99343" name="Line 15"/>
                <p:cNvSpPr>
                  <a:spLocks noChangeShapeType="1"/>
                </p:cNvSpPr>
                <p:nvPr/>
              </p:nvSpPr>
              <p:spPr bwMode="auto">
                <a:xfrm>
                  <a:off x="1573" y="2563"/>
                  <a:ext cx="92" cy="58"/>
                </a:xfrm>
                <a:prstGeom prst="line">
                  <a:avLst/>
                </a:prstGeom>
                <a:noFill/>
                <a:ln w="25400">
                  <a:solidFill>
                    <a:schemeClr val="tx1"/>
                  </a:solidFill>
                  <a:round/>
                  <a:headEnd type="none" w="sm" len="sm"/>
                  <a:tailEnd type="none" w="sm" len="sm"/>
                </a:ln>
                <a:effectLst/>
              </p:spPr>
              <p:txBody>
                <a:bodyPr wrap="none" anchor="ctr"/>
                <a:lstStyle/>
                <a:p>
                  <a:endParaRPr lang="en-US">
                    <a:latin typeface="Century Gothic" panose="020B0502020202020204" pitchFamily="34" charset="0"/>
                  </a:endParaRPr>
                </a:p>
              </p:txBody>
            </p:sp>
          </p:grpSp>
          <p:sp>
            <p:nvSpPr>
              <p:cNvPr id="99344" name="Line 16"/>
              <p:cNvSpPr>
                <a:spLocks noChangeShapeType="1"/>
              </p:cNvSpPr>
              <p:nvPr/>
            </p:nvSpPr>
            <p:spPr bwMode="auto">
              <a:xfrm flipH="1">
                <a:off x="625" y="2826"/>
                <a:ext cx="39" cy="63"/>
              </a:xfrm>
              <a:prstGeom prst="line">
                <a:avLst/>
              </a:prstGeom>
              <a:noFill/>
              <a:ln w="25400">
                <a:solidFill>
                  <a:schemeClr val="tx1"/>
                </a:solidFill>
                <a:round/>
                <a:headEnd type="none" w="sm" len="sm"/>
                <a:tailEnd type="none" w="sm" len="sm"/>
              </a:ln>
              <a:effectLst/>
            </p:spPr>
            <p:txBody>
              <a:bodyPr wrap="none" anchor="ctr"/>
              <a:lstStyle/>
              <a:p>
                <a:endParaRPr lang="en-US">
                  <a:latin typeface="Century Gothic" panose="020B0502020202020204" pitchFamily="34" charset="0"/>
                </a:endParaRPr>
              </a:p>
            </p:txBody>
          </p:sp>
        </p:grpSp>
        <p:sp>
          <p:nvSpPr>
            <p:cNvPr id="99360" name="Rectangle 32"/>
            <p:cNvSpPr>
              <a:spLocks noChangeArrowheads="1"/>
            </p:cNvSpPr>
            <p:nvPr/>
          </p:nvSpPr>
          <p:spPr bwMode="auto">
            <a:xfrm>
              <a:off x="4991967" y="2590800"/>
              <a:ext cx="834879" cy="573544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dirty="0">
                  <a:latin typeface="Century Gothic" panose="020B0502020202020204" pitchFamily="34" charset="0"/>
                </a:rPr>
                <a:t>Futures</a:t>
              </a:r>
            </a:p>
            <a:p>
              <a:pPr algn="ctr" eaLnBrk="0" hangingPunct="0"/>
              <a:r>
                <a:rPr lang="en-US" sz="2400" dirty="0">
                  <a:latin typeface="Century Gothic" panose="020B0502020202020204" pitchFamily="34" charset="0"/>
                </a:rPr>
                <a:t>Price</a:t>
              </a:r>
            </a:p>
          </p:txBody>
        </p:sp>
        <p:sp>
          <p:nvSpPr>
            <p:cNvPr id="99362" name="Rectangle 34"/>
            <p:cNvSpPr>
              <a:spLocks noChangeArrowheads="1"/>
            </p:cNvSpPr>
            <p:nvPr/>
          </p:nvSpPr>
          <p:spPr bwMode="auto">
            <a:xfrm>
              <a:off x="3549534" y="3390900"/>
              <a:ext cx="1140057" cy="318832"/>
            </a:xfrm>
            <a:prstGeom prst="rect">
              <a:avLst/>
            </a:prstGeom>
            <a:noFill/>
            <a:ln w="9525">
              <a:noFill/>
              <a:miter lim="800000"/>
              <a:headEnd/>
              <a:tailEnd/>
            </a:ln>
            <a:effectLst/>
          </p:spPr>
          <p:txBody>
            <a:bodyPr wrap="none" lIns="92075" tIns="46038" rIns="92075" bIns="46038">
              <a:spAutoFit/>
            </a:bodyPr>
            <a:lstStyle/>
            <a:p>
              <a:pPr algn="ctr" eaLnBrk="0" hangingPunct="0"/>
              <a:r>
                <a:rPr lang="en-US" sz="2400" dirty="0">
                  <a:latin typeface="Century Gothic" panose="020B0502020202020204" pitchFamily="34" charset="0"/>
                </a:rPr>
                <a:t>Spot Price</a:t>
              </a:r>
            </a:p>
          </p:txBody>
        </p:sp>
      </p:grp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3427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sz="2600" dirty="0"/>
              <a:t>Our investor has agreed to BUY </a:t>
            </a:r>
            <a:r>
              <a:rPr lang="en-US" sz="2600" dirty="0">
                <a:cs typeface="Times New Roman" pitchFamily="18" charset="0"/>
              </a:rPr>
              <a:t>€</a:t>
            </a:r>
            <a:r>
              <a:rPr lang="en-US" sz="2600" dirty="0"/>
              <a:t>125,000 at </a:t>
            </a:r>
            <a:r>
              <a:rPr lang="en-US" sz="2600" dirty="0">
                <a:cs typeface="Times New Roman" pitchFamily="18" charset="0"/>
              </a:rPr>
              <a:t>$1.30 per euro in three months time.</a:t>
            </a:r>
          </a:p>
          <a:p>
            <a:endParaRPr lang="en-US" sz="2600" dirty="0">
              <a:cs typeface="Times New Roman" pitchFamily="18" charset="0"/>
            </a:endParaRPr>
          </a:p>
          <a:p>
            <a:r>
              <a:rPr lang="en-US" sz="2600" dirty="0">
                <a:cs typeface="Times New Roman" pitchFamily="18" charset="0"/>
              </a:rPr>
              <a:t>With a </a:t>
            </a:r>
            <a:r>
              <a:rPr lang="en-US" sz="2600" i="1" dirty="0">
                <a:cs typeface="Times New Roman" pitchFamily="18" charset="0"/>
              </a:rPr>
              <a:t>forward</a:t>
            </a:r>
            <a:r>
              <a:rPr lang="en-US" sz="2600" dirty="0">
                <a:cs typeface="Times New Roman" pitchFamily="18" charset="0"/>
              </a:rPr>
              <a:t> contract, at the end of three months, if the euro was worth $1.27, he would lose $3,750 </a:t>
            </a:r>
            <a:r>
              <a:rPr lang="en-US" sz="2600" dirty="0"/>
              <a:t>= ($1.27 </a:t>
            </a:r>
            <a:r>
              <a:rPr lang="en-US" sz="2600" dirty="0">
                <a:cs typeface="Times New Roman" pitchFamily="18" charset="0"/>
              </a:rPr>
              <a:t>– $1.30) × 125,000.</a:t>
            </a:r>
          </a:p>
          <a:p>
            <a:endParaRPr lang="en-US" sz="2600" dirty="0">
              <a:cs typeface="Times New Roman" pitchFamily="18" charset="0"/>
            </a:endParaRPr>
          </a:p>
          <a:p>
            <a:r>
              <a:rPr lang="en-US" sz="2600" dirty="0">
                <a:cs typeface="Times New Roman" pitchFamily="18" charset="0"/>
              </a:rPr>
              <a:t>If instead at maturity the euro was worth $1.34, the counterparty to his forward contract would pay him $5,000 </a:t>
            </a:r>
            <a:r>
              <a:rPr lang="en-US" sz="2600" dirty="0"/>
              <a:t>= ($1.34 </a:t>
            </a:r>
            <a:r>
              <a:rPr lang="en-US" sz="2600" dirty="0">
                <a:cs typeface="Times New Roman" pitchFamily="18" charset="0"/>
              </a:rPr>
              <a:t>– $1.30) × 125,000.</a:t>
            </a:r>
          </a:p>
        </p:txBody>
      </p:sp>
      <p:sp>
        <p:nvSpPr>
          <p:cNvPr id="10342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rmAutofit/>
          </a:bodyPr>
          <a:lstStyle/>
          <a:p>
            <a:r>
              <a:rPr lang="en-US" dirty="0"/>
              <a:t>Forward Settlement: An 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3186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32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Profit from a</a:t>
            </a:r>
            <a:br>
              <a:rPr lang="en-US" dirty="0"/>
            </a:br>
            <a:r>
              <a:rPr lang="en-US" dirty="0"/>
              <a:t>Long Forward Position</a:t>
            </a:r>
          </a:p>
        </p:txBody>
      </p:sp>
      <p:grpSp>
        <p:nvGrpSpPr>
          <p:cNvPr id="2" name="Group 4"/>
          <p:cNvGrpSpPr>
            <a:grpSpLocks/>
          </p:cNvGrpSpPr>
          <p:nvPr/>
        </p:nvGrpSpPr>
        <p:grpSpPr bwMode="auto">
          <a:xfrm>
            <a:off x="457200" y="1981200"/>
            <a:ext cx="8758299" cy="4014788"/>
            <a:chOff x="913" y="1183"/>
            <a:chExt cx="4762" cy="2529"/>
          </a:xfrm>
        </p:grpSpPr>
        <p:sp>
          <p:nvSpPr>
            <p:cNvPr id="93189" name="Line 5"/>
            <p:cNvSpPr>
              <a:spLocks noChangeShapeType="1"/>
            </p:cNvSpPr>
            <p:nvPr/>
          </p:nvSpPr>
          <p:spPr bwMode="auto">
            <a:xfrm>
              <a:off x="1378" y="1377"/>
              <a:ext cx="0" cy="2335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 type="none" w="med" len="med"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0" name="Line 6"/>
            <p:cNvSpPr>
              <a:spLocks noChangeShapeType="1"/>
            </p:cNvSpPr>
            <p:nvPr/>
          </p:nvSpPr>
          <p:spPr bwMode="auto">
            <a:xfrm flipV="1">
              <a:off x="1286" y="2520"/>
              <a:ext cx="2484" cy="29"/>
            </a:xfrm>
            <a:prstGeom prst="line">
              <a:avLst/>
            </a:prstGeom>
            <a:noFill/>
            <a:ln w="12700">
              <a:solidFill>
                <a:schemeClr val="tx1"/>
              </a:solidFill>
              <a:round/>
              <a:headEnd/>
              <a:tailEnd type="none" w="med" len="med"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1" name="Line 7"/>
            <p:cNvSpPr>
              <a:spLocks noChangeShapeType="1"/>
            </p:cNvSpPr>
            <p:nvPr/>
          </p:nvSpPr>
          <p:spPr bwMode="auto">
            <a:xfrm flipV="1">
              <a:off x="1410" y="1375"/>
              <a:ext cx="1989" cy="2208"/>
            </a:xfrm>
            <a:prstGeom prst="line">
              <a:avLst/>
            </a:prstGeom>
            <a:noFill/>
            <a:ln w="50800">
              <a:solidFill>
                <a:schemeClr val="tx1"/>
              </a:solidFill>
              <a:round/>
              <a:headEnd/>
              <a:tailEnd/>
            </a:ln>
            <a:effectLst/>
          </p:spPr>
          <p:txBody>
            <a:bodyPr wrap="none" anchor="ctr"/>
            <a:lstStyle/>
            <a:p>
              <a:endParaRPr lang="en-US">
                <a:latin typeface="Century Gothic" panose="020B0502020202020204" pitchFamily="34" charset="0"/>
              </a:endParaRPr>
            </a:p>
          </p:txBody>
        </p:sp>
        <p:sp>
          <p:nvSpPr>
            <p:cNvPr id="93192" name="Rectangle 8"/>
            <p:cNvSpPr>
              <a:spLocks noChangeArrowheads="1"/>
            </p:cNvSpPr>
            <p:nvPr/>
          </p:nvSpPr>
          <p:spPr bwMode="auto">
            <a:xfrm>
              <a:off x="913" y="1183"/>
              <a:ext cx="434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non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latin typeface="Century Gothic" panose="020B0502020202020204" pitchFamily="34" charset="0"/>
                </a:rPr>
                <a:t>Profit</a:t>
              </a:r>
            </a:p>
          </p:txBody>
        </p:sp>
        <p:sp>
          <p:nvSpPr>
            <p:cNvPr id="93193" name="Rectangle 9"/>
            <p:cNvSpPr>
              <a:spLocks noChangeArrowheads="1"/>
            </p:cNvSpPr>
            <p:nvPr/>
          </p:nvSpPr>
          <p:spPr bwMode="auto">
            <a:xfrm>
              <a:off x="3305" y="2485"/>
              <a:ext cx="2370" cy="250"/>
            </a:xfrm>
            <a:prstGeom prst="rect">
              <a:avLst/>
            </a:prstGeom>
            <a:noFill/>
            <a:ln w="12700">
              <a:noFill/>
              <a:miter lim="800000"/>
              <a:headEnd/>
              <a:tailEnd/>
            </a:ln>
            <a:effectLst/>
          </p:spPr>
          <p:txBody>
            <a:bodyPr wrap="square" lIns="90488" tIns="44450" rIns="90488" bIns="44450">
              <a:spAutoFit/>
            </a:bodyPr>
            <a:lstStyle/>
            <a:p>
              <a:pPr eaLnBrk="0" hangingPunct="0"/>
              <a:r>
                <a:rPr lang="en-US" sz="2000" dirty="0">
                  <a:latin typeface="Century Gothic" panose="020B0502020202020204" pitchFamily="34" charset="0"/>
                </a:rPr>
                <a:t>    Price of Underlying at Maturity</a:t>
              </a:r>
              <a:endParaRPr lang="en-US" sz="2000" i="1" baseline="-25000" dirty="0">
                <a:latin typeface="Century Gothic" panose="020B0502020202020204" pitchFamily="34" charset="0"/>
              </a:endParaRPr>
            </a:p>
          </p:txBody>
        </p:sp>
      </p:grpSp>
      <p:sp>
        <p:nvSpPr>
          <p:cNvPr id="93194" name="Rectangle 10"/>
          <p:cNvSpPr>
            <a:spLocks noChangeArrowheads="1"/>
          </p:cNvSpPr>
          <p:nvPr/>
        </p:nvSpPr>
        <p:spPr bwMode="auto">
          <a:xfrm rot="16200000">
            <a:off x="2659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1.3000</a:t>
            </a:r>
          </a:p>
        </p:txBody>
      </p:sp>
      <p:cxnSp>
        <p:nvCxnSpPr>
          <p:cNvPr id="20" name="Straight Connector 19"/>
          <p:cNvCxnSpPr/>
          <p:nvPr/>
        </p:nvCxnSpPr>
        <p:spPr bwMode="auto">
          <a:xfrm rot="5400000">
            <a:off x="3048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32" name="Rectangle 10"/>
          <p:cNvSpPr>
            <a:spLocks noChangeArrowheads="1"/>
          </p:cNvSpPr>
          <p:nvPr/>
        </p:nvSpPr>
        <p:spPr bwMode="auto">
          <a:xfrm rot="16200000">
            <a:off x="3040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1.3100</a:t>
            </a:r>
          </a:p>
        </p:txBody>
      </p:sp>
      <p:sp>
        <p:nvSpPr>
          <p:cNvPr id="33" name="Rectangle 10"/>
          <p:cNvSpPr>
            <a:spLocks noChangeArrowheads="1"/>
          </p:cNvSpPr>
          <p:nvPr/>
        </p:nvSpPr>
        <p:spPr bwMode="auto">
          <a:xfrm rot="16200000">
            <a:off x="3421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1.3200</a:t>
            </a:r>
          </a:p>
        </p:txBody>
      </p:sp>
      <p:sp>
        <p:nvSpPr>
          <p:cNvPr id="34" name="Rectangle 10"/>
          <p:cNvSpPr>
            <a:spLocks noChangeArrowheads="1"/>
          </p:cNvSpPr>
          <p:nvPr/>
        </p:nvSpPr>
        <p:spPr bwMode="auto">
          <a:xfrm rot="16200000">
            <a:off x="3802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1.3300</a:t>
            </a:r>
          </a:p>
        </p:txBody>
      </p:sp>
      <p:sp>
        <p:nvSpPr>
          <p:cNvPr id="35" name="Rectangle 10"/>
          <p:cNvSpPr>
            <a:spLocks noChangeArrowheads="1"/>
          </p:cNvSpPr>
          <p:nvPr/>
        </p:nvSpPr>
        <p:spPr bwMode="auto">
          <a:xfrm rot="16200000">
            <a:off x="4183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1.3400</a:t>
            </a:r>
          </a:p>
        </p:txBody>
      </p:sp>
      <p:sp>
        <p:nvSpPr>
          <p:cNvPr id="36" name="Rectangle 10"/>
          <p:cNvSpPr>
            <a:spLocks noChangeArrowheads="1"/>
          </p:cNvSpPr>
          <p:nvPr/>
        </p:nvSpPr>
        <p:spPr bwMode="auto">
          <a:xfrm rot="16200000">
            <a:off x="4564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1. 3500</a:t>
            </a:r>
          </a:p>
        </p:txBody>
      </p:sp>
      <p:sp>
        <p:nvSpPr>
          <p:cNvPr id="39" name="Rectangle 10"/>
          <p:cNvSpPr>
            <a:spLocks noChangeArrowheads="1"/>
          </p:cNvSpPr>
          <p:nvPr/>
        </p:nvSpPr>
        <p:spPr bwMode="auto">
          <a:xfrm rot="16200000">
            <a:off x="2278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1.2900</a:t>
            </a:r>
          </a:p>
        </p:txBody>
      </p:sp>
      <p:sp>
        <p:nvSpPr>
          <p:cNvPr id="40" name="Rectangle 10"/>
          <p:cNvSpPr>
            <a:spLocks noChangeArrowheads="1"/>
          </p:cNvSpPr>
          <p:nvPr/>
        </p:nvSpPr>
        <p:spPr bwMode="auto">
          <a:xfrm rot="16200000">
            <a:off x="1897884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1.2810</a:t>
            </a:r>
          </a:p>
        </p:txBody>
      </p:sp>
      <p:sp>
        <p:nvSpPr>
          <p:cNvPr id="41" name="Rectangle 10"/>
          <p:cNvSpPr>
            <a:spLocks noChangeArrowheads="1"/>
          </p:cNvSpPr>
          <p:nvPr/>
        </p:nvSpPr>
        <p:spPr bwMode="auto">
          <a:xfrm rot="16200000">
            <a:off x="1516885" y="4731516"/>
            <a:ext cx="1143000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1.2700</a:t>
            </a:r>
          </a:p>
        </p:txBody>
      </p:sp>
      <p:cxnSp>
        <p:nvCxnSpPr>
          <p:cNvPr id="47" name="Straight Connector 46"/>
          <p:cNvCxnSpPr/>
          <p:nvPr/>
        </p:nvCxnSpPr>
        <p:spPr bwMode="auto">
          <a:xfrm rot="5400000">
            <a:off x="3429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8" name="Straight Connector 47"/>
          <p:cNvCxnSpPr/>
          <p:nvPr/>
        </p:nvCxnSpPr>
        <p:spPr bwMode="auto">
          <a:xfrm rot="5400000">
            <a:off x="3810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49" name="Straight Connector 48"/>
          <p:cNvCxnSpPr/>
          <p:nvPr/>
        </p:nvCxnSpPr>
        <p:spPr bwMode="auto">
          <a:xfrm rot="5400000">
            <a:off x="4191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0" name="Straight Connector 49"/>
          <p:cNvCxnSpPr/>
          <p:nvPr/>
        </p:nvCxnSpPr>
        <p:spPr bwMode="auto">
          <a:xfrm rot="5400000">
            <a:off x="4572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1" name="Straight Connector 50"/>
          <p:cNvCxnSpPr/>
          <p:nvPr/>
        </p:nvCxnSpPr>
        <p:spPr bwMode="auto">
          <a:xfrm rot="5400000">
            <a:off x="4953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2" name="Straight Connector 51"/>
          <p:cNvCxnSpPr/>
          <p:nvPr/>
        </p:nvCxnSpPr>
        <p:spPr bwMode="auto">
          <a:xfrm rot="5400000">
            <a:off x="1905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3" name="Straight Connector 52"/>
          <p:cNvCxnSpPr/>
          <p:nvPr/>
        </p:nvCxnSpPr>
        <p:spPr bwMode="auto">
          <a:xfrm rot="5400000">
            <a:off x="2286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4" name="Straight Connector 53"/>
          <p:cNvCxnSpPr/>
          <p:nvPr/>
        </p:nvCxnSpPr>
        <p:spPr bwMode="auto">
          <a:xfrm rot="5400000">
            <a:off x="2667794" y="4037806"/>
            <a:ext cx="304800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5" name="Straight Connector 54"/>
          <p:cNvCxnSpPr/>
          <p:nvPr/>
        </p:nvCxnSpPr>
        <p:spPr bwMode="auto">
          <a:xfrm rot="10800000">
            <a:off x="1143000" y="3733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57" name="Straight Connector 56"/>
          <p:cNvCxnSpPr/>
          <p:nvPr/>
        </p:nvCxnSpPr>
        <p:spPr bwMode="auto">
          <a:xfrm rot="10800000">
            <a:off x="1143000" y="3352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sp>
        <p:nvSpPr>
          <p:cNvPr id="60" name="Rectangle 10"/>
          <p:cNvSpPr>
            <a:spLocks noChangeArrowheads="1"/>
          </p:cNvSpPr>
          <p:nvPr/>
        </p:nvSpPr>
        <p:spPr bwMode="auto">
          <a:xfrm>
            <a:off x="381000" y="3505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0.01</a:t>
            </a:r>
          </a:p>
        </p:txBody>
      </p:sp>
      <p:sp>
        <p:nvSpPr>
          <p:cNvPr id="61" name="Rectangle 10"/>
          <p:cNvSpPr>
            <a:spLocks noChangeArrowheads="1"/>
          </p:cNvSpPr>
          <p:nvPr/>
        </p:nvSpPr>
        <p:spPr bwMode="auto">
          <a:xfrm>
            <a:off x="381000" y="3124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0.02</a:t>
            </a:r>
          </a:p>
        </p:txBody>
      </p:sp>
      <p:sp>
        <p:nvSpPr>
          <p:cNvPr id="62" name="Rectangle 10"/>
          <p:cNvSpPr>
            <a:spLocks noChangeArrowheads="1"/>
          </p:cNvSpPr>
          <p:nvPr/>
        </p:nvSpPr>
        <p:spPr bwMode="auto">
          <a:xfrm>
            <a:off x="381000" y="2743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0.03</a:t>
            </a:r>
          </a:p>
        </p:txBody>
      </p:sp>
      <p:sp>
        <p:nvSpPr>
          <p:cNvPr id="63" name="Rectangle 10"/>
          <p:cNvSpPr>
            <a:spLocks noChangeArrowheads="1"/>
          </p:cNvSpPr>
          <p:nvPr/>
        </p:nvSpPr>
        <p:spPr bwMode="auto">
          <a:xfrm>
            <a:off x="381000" y="2362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0.04</a:t>
            </a:r>
          </a:p>
        </p:txBody>
      </p:sp>
      <p:sp>
        <p:nvSpPr>
          <p:cNvPr id="64" name="Rectangle 10"/>
          <p:cNvSpPr>
            <a:spLocks noChangeArrowheads="1"/>
          </p:cNvSpPr>
          <p:nvPr/>
        </p:nvSpPr>
        <p:spPr bwMode="auto">
          <a:xfrm>
            <a:off x="381000" y="3886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latin typeface="Century Gothic" panose="020B0502020202020204" pitchFamily="34" charset="0"/>
              </a:rPr>
              <a:t>0</a:t>
            </a:r>
          </a:p>
        </p:txBody>
      </p:sp>
      <p:sp>
        <p:nvSpPr>
          <p:cNvPr id="65" name="Rectangle 10"/>
          <p:cNvSpPr>
            <a:spLocks noChangeArrowheads="1"/>
          </p:cNvSpPr>
          <p:nvPr/>
        </p:nvSpPr>
        <p:spPr bwMode="auto">
          <a:xfrm>
            <a:off x="381000" y="4267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-0.01</a:t>
            </a:r>
          </a:p>
        </p:txBody>
      </p:sp>
      <p:sp>
        <p:nvSpPr>
          <p:cNvPr id="66" name="Rectangle 10"/>
          <p:cNvSpPr>
            <a:spLocks noChangeArrowheads="1"/>
          </p:cNvSpPr>
          <p:nvPr/>
        </p:nvSpPr>
        <p:spPr bwMode="auto">
          <a:xfrm>
            <a:off x="381000" y="4648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-0.02</a:t>
            </a:r>
          </a:p>
        </p:txBody>
      </p:sp>
      <p:sp>
        <p:nvSpPr>
          <p:cNvPr id="67" name="Rectangle 10"/>
          <p:cNvSpPr>
            <a:spLocks noChangeArrowheads="1"/>
          </p:cNvSpPr>
          <p:nvPr/>
        </p:nvSpPr>
        <p:spPr bwMode="auto">
          <a:xfrm>
            <a:off x="381000" y="5029200"/>
            <a:ext cx="769116" cy="366767"/>
          </a:xfrm>
          <a:prstGeom prst="rect">
            <a:avLst/>
          </a:prstGeom>
          <a:noFill/>
          <a:ln w="12700">
            <a:noFill/>
            <a:miter lim="800000"/>
            <a:headEnd/>
            <a:tailEnd/>
          </a:ln>
          <a:effectLst/>
        </p:spPr>
        <p:txBody>
          <a:bodyPr wrap="square" lIns="90488" tIns="44450" rIns="90488" bIns="44450"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dirty="0">
                <a:solidFill>
                  <a:srgbClr val="FF0000"/>
                </a:solidFill>
                <a:latin typeface="Century Gothic" panose="020B0502020202020204" pitchFamily="34" charset="0"/>
              </a:rPr>
              <a:t>-0.03</a:t>
            </a:r>
          </a:p>
        </p:txBody>
      </p:sp>
      <p:cxnSp>
        <p:nvCxnSpPr>
          <p:cNvPr id="68" name="Straight Connector 67"/>
          <p:cNvCxnSpPr/>
          <p:nvPr/>
        </p:nvCxnSpPr>
        <p:spPr bwMode="auto">
          <a:xfrm rot="10800000">
            <a:off x="1143000" y="2971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69" name="Straight Connector 68"/>
          <p:cNvCxnSpPr/>
          <p:nvPr/>
        </p:nvCxnSpPr>
        <p:spPr bwMode="auto">
          <a:xfrm rot="10800000">
            <a:off x="1143000" y="25908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0" name="Straight Connector 69"/>
          <p:cNvCxnSpPr/>
          <p:nvPr/>
        </p:nvCxnSpPr>
        <p:spPr bwMode="auto">
          <a:xfrm rot="10800000">
            <a:off x="1143000" y="4800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1" name="Straight Connector 70"/>
          <p:cNvCxnSpPr/>
          <p:nvPr/>
        </p:nvCxnSpPr>
        <p:spPr bwMode="auto">
          <a:xfrm rot="10800000">
            <a:off x="1143000" y="4419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  <p:cxnSp>
        <p:nvCxnSpPr>
          <p:cNvPr id="73" name="Straight Connector 72"/>
          <p:cNvCxnSpPr/>
          <p:nvPr/>
        </p:nvCxnSpPr>
        <p:spPr bwMode="auto">
          <a:xfrm rot="5400000" flipH="1" flipV="1">
            <a:off x="3989387" y="3402013"/>
            <a:ext cx="1470026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4" name="Straight Connector 73"/>
          <p:cNvCxnSpPr/>
          <p:nvPr/>
        </p:nvCxnSpPr>
        <p:spPr bwMode="auto">
          <a:xfrm>
            <a:off x="1371600" y="2590800"/>
            <a:ext cx="34290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0070C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5" name="Straight Connector 74"/>
          <p:cNvCxnSpPr/>
          <p:nvPr/>
        </p:nvCxnSpPr>
        <p:spPr bwMode="auto">
          <a:xfrm>
            <a:off x="1295400" y="5181600"/>
            <a:ext cx="609600" cy="1588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6" name="Straight Connector 75"/>
          <p:cNvCxnSpPr/>
          <p:nvPr/>
        </p:nvCxnSpPr>
        <p:spPr bwMode="auto">
          <a:xfrm rot="5400000" flipH="1" flipV="1">
            <a:off x="1524001" y="4648199"/>
            <a:ext cx="1066800" cy="2"/>
          </a:xfrm>
          <a:prstGeom prst="line">
            <a:avLst/>
          </a:prstGeom>
          <a:solidFill>
            <a:schemeClr val="accent1"/>
          </a:solidFill>
          <a:ln w="25400" cap="flat" cmpd="sng" algn="ctr">
            <a:solidFill>
              <a:srgbClr val="FF0000"/>
            </a:solidFill>
            <a:prstDash val="dash"/>
            <a:round/>
            <a:headEnd type="none" w="med" len="med"/>
            <a:tailEnd type="none" w="med" len="med"/>
          </a:ln>
          <a:effectLst/>
        </p:spPr>
      </p:cxnSp>
      <p:cxnSp>
        <p:nvCxnSpPr>
          <p:cNvPr id="78" name="Straight Connector 77"/>
          <p:cNvCxnSpPr/>
          <p:nvPr/>
        </p:nvCxnSpPr>
        <p:spPr bwMode="auto">
          <a:xfrm rot="10800000">
            <a:off x="1143000" y="5181600"/>
            <a:ext cx="382588" cy="1588"/>
          </a:xfrm>
          <a:prstGeom prst="line">
            <a:avLst/>
          </a:prstGeom>
          <a:solidFill>
            <a:schemeClr val="accent1"/>
          </a:solidFill>
          <a:ln w="9525" cap="flat" cmpd="sng" algn="ctr">
            <a:solidFill>
              <a:schemeClr val="tx1"/>
            </a:solidFill>
            <a:prstDash val="solid"/>
            <a:round/>
            <a:headEnd type="none" w="med" len="med"/>
            <a:tailEnd type="none" w="med" len="med"/>
          </a:ln>
          <a:effectLst/>
        </p:spPr>
      </p:cxn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547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85000" lnSpcReduction="10000"/>
          </a:bodyPr>
          <a:lstStyle/>
          <a:p>
            <a:pPr>
              <a:lnSpc>
                <a:spcPct val="90000"/>
              </a:lnSpc>
            </a:pPr>
            <a:r>
              <a:rPr lang="en-US" dirty="0"/>
              <a:t>With futures, we have daily resettlement of gains an losses rather than one big settlement at maturity.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120000"/>
              </a:lnSpc>
            </a:pPr>
            <a:r>
              <a:rPr lang="en-US" dirty="0"/>
              <a:t>Every trading day: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the price goes down, the long pays the short</a:t>
            </a:r>
          </a:p>
          <a:p>
            <a:pPr lvl="1">
              <a:lnSpc>
                <a:spcPct val="120000"/>
              </a:lnSpc>
            </a:pPr>
            <a:r>
              <a:rPr lang="en-US" dirty="0"/>
              <a:t>if the price goes up, the short pays the long</a:t>
            </a:r>
          </a:p>
          <a:p>
            <a:pPr>
              <a:lnSpc>
                <a:spcPct val="90000"/>
              </a:lnSpc>
            </a:pPr>
            <a:endParaRPr lang="en-US" dirty="0"/>
          </a:p>
          <a:p>
            <a:pPr>
              <a:lnSpc>
                <a:spcPct val="90000"/>
              </a:lnSpc>
            </a:pPr>
            <a:r>
              <a:rPr lang="en-US" dirty="0"/>
              <a:t>After the daily resettlement, each party has a new contract at the new price with one-day-shorter maturity.</a:t>
            </a:r>
          </a:p>
          <a:p>
            <a:pPr>
              <a:lnSpc>
                <a:spcPct val="90000"/>
              </a:lnSpc>
            </a:pPr>
            <a:endParaRPr lang="en-US" dirty="0"/>
          </a:p>
        </p:txBody>
      </p:sp>
      <p:sp>
        <p:nvSpPr>
          <p:cNvPr id="10547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310249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Futures Resettlement: </a:t>
            </a:r>
            <a:br>
              <a:rPr lang="en-US" dirty="0"/>
            </a:br>
            <a:r>
              <a:rPr lang="en-US" dirty="0"/>
              <a:t>An 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7523" name="Rectangle 3"/>
          <p:cNvSpPr>
            <a:spLocks noGrp="1" noChangeArrowheads="1"/>
          </p:cNvSpPr>
          <p:nvPr>
            <p:ph idx="1"/>
          </p:nvPr>
        </p:nvSpPr>
        <p:spPr/>
        <p:txBody>
          <a:bodyPr/>
          <a:lstStyle/>
          <a:p>
            <a:r>
              <a:rPr lang="en-US" dirty="0">
                <a:cs typeface="Times New Roman" pitchFamily="18" charset="0"/>
              </a:rPr>
              <a:t>At initiation the long posts an initial performance bond of $6,500.</a:t>
            </a:r>
          </a:p>
          <a:p>
            <a:endParaRPr lang="en-US" dirty="0">
              <a:cs typeface="Times New Roman" pitchFamily="18" charset="0"/>
            </a:endParaRPr>
          </a:p>
          <a:p>
            <a:r>
              <a:rPr lang="en-US" dirty="0">
                <a:cs typeface="Times New Roman" pitchFamily="18" charset="0"/>
              </a:rPr>
              <a:t>The maintenance level is $4,000.</a:t>
            </a:r>
          </a:p>
          <a:p>
            <a:pPr lvl="1"/>
            <a:r>
              <a:rPr lang="en-US" dirty="0">
                <a:cs typeface="Times New Roman" pitchFamily="18" charset="0"/>
              </a:rPr>
              <a:t>If this investor loses more than $2,500, he can maintain his long position only by adding more funds.</a:t>
            </a:r>
          </a:p>
        </p:txBody>
      </p:sp>
      <p:sp>
        <p:nvSpPr>
          <p:cNvPr id="107522" name="Rectangle 2"/>
          <p:cNvSpPr>
            <a:spLocks noGrp="1" noChangeArrowheads="1"/>
          </p:cNvSpPr>
          <p:nvPr>
            <p:ph type="title"/>
          </p:nvPr>
        </p:nvSpPr>
        <p:spPr/>
        <p:txBody>
          <a:bodyPr>
            <a:noAutofit/>
          </a:bodyPr>
          <a:lstStyle/>
          <a:p>
            <a:r>
              <a:rPr lang="en-US" dirty="0"/>
              <a:t>Futures Resettlement: </a:t>
            </a:r>
            <a:br>
              <a:rPr lang="en-US" dirty="0"/>
            </a:br>
            <a:r>
              <a:rPr lang="en-US" dirty="0"/>
              <a:t>An Example (cont’d)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6627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pPr marL="609600" indent="-609600">
              <a:buFontTx/>
              <a:buAutoNum type="arabicPeriod"/>
            </a:pPr>
            <a:r>
              <a:rPr lang="en-US" dirty="0"/>
              <a:t>Describe what derivative securities are.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Distinguish futures and forward contracts.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Explain how to value futures and forward contracts.</a:t>
            </a:r>
          </a:p>
          <a:p>
            <a:pPr marL="609600" indent="-609600">
              <a:buFontTx/>
              <a:buAutoNum type="arabicPeriod"/>
            </a:pPr>
            <a:endParaRPr lang="en-US" dirty="0"/>
          </a:p>
          <a:p>
            <a:pPr marL="609600" indent="-609600">
              <a:buFontTx/>
              <a:buAutoNum type="arabicPeriod"/>
            </a:pPr>
            <a:r>
              <a:rPr lang="en-US" dirty="0"/>
              <a:t>Read futures contract quotations.</a:t>
            </a:r>
            <a:endParaRPr lang="en-US" dirty="0">
              <a:cs typeface="Arial" charset="0"/>
            </a:endParaRPr>
          </a:p>
        </p:txBody>
      </p:sp>
      <p:sp>
        <p:nvSpPr>
          <p:cNvPr id="26626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Learning Objectives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9570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00819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Futures Resettlement: </a:t>
            </a:r>
            <a:br>
              <a:rPr lang="en-US" dirty="0"/>
            </a:br>
            <a:r>
              <a:rPr lang="en-US" dirty="0"/>
              <a:t>An Example (cont’d)</a:t>
            </a:r>
          </a:p>
        </p:txBody>
      </p:sp>
      <p:sp>
        <p:nvSpPr>
          <p:cNvPr id="109572" name="Rectangle 4"/>
          <p:cNvSpPr>
            <a:spLocks noChangeArrowheads="1"/>
          </p:cNvSpPr>
          <p:nvPr/>
        </p:nvSpPr>
        <p:spPr bwMode="auto">
          <a:xfrm>
            <a:off x="263525" y="1495425"/>
            <a:ext cx="7966075" cy="86677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80988" tIns="40494" rIns="80988" bIns="40494"/>
          <a:lstStyle/>
          <a:p>
            <a:pPr marL="342900" indent="-342900">
              <a:lnSpc>
                <a:spcPct val="90000"/>
              </a:lnSpc>
              <a:spcBef>
                <a:spcPct val="20000"/>
              </a:spcBef>
              <a:buClr>
                <a:schemeClr val="tx2"/>
              </a:buClr>
              <a:buSzPct val="70000"/>
              <a:buFont typeface="Wingdings" pitchFamily="2" charset="2"/>
              <a:buNone/>
            </a:pPr>
            <a:r>
              <a:rPr lang="en-US" sz="3000" dirty="0"/>
              <a:t>Over the first 3 days, the euro strengthens then depreciates in dollar terms:</a:t>
            </a:r>
          </a:p>
        </p:txBody>
      </p:sp>
      <p:sp>
        <p:nvSpPr>
          <p:cNvPr id="109573" name="Text Box 5"/>
          <p:cNvSpPr txBox="1">
            <a:spLocks noChangeArrowheads="1"/>
          </p:cNvSpPr>
          <p:nvPr/>
        </p:nvSpPr>
        <p:spPr bwMode="auto">
          <a:xfrm>
            <a:off x="2362200" y="2971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$1,250</a:t>
            </a:r>
          </a:p>
        </p:txBody>
      </p:sp>
      <p:sp>
        <p:nvSpPr>
          <p:cNvPr id="109574" name="Text Box 6"/>
          <p:cNvSpPr txBox="1">
            <a:spLocks noChangeArrowheads="1"/>
          </p:cNvSpPr>
          <p:nvPr/>
        </p:nvSpPr>
        <p:spPr bwMode="auto">
          <a:xfrm>
            <a:off x="1828800" y="3505200"/>
            <a:ext cx="1828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–</a:t>
            </a:r>
            <a:r>
              <a:rPr lang="en-US" sz="2800" dirty="0"/>
              <a:t>$1,250</a:t>
            </a:r>
          </a:p>
        </p:txBody>
      </p:sp>
      <p:sp>
        <p:nvSpPr>
          <p:cNvPr id="109575" name="Text Box 7"/>
          <p:cNvSpPr txBox="1">
            <a:spLocks noChangeArrowheads="1"/>
          </p:cNvSpPr>
          <p:nvPr/>
        </p:nvSpPr>
        <p:spPr bwMode="auto">
          <a:xfrm>
            <a:off x="533400" y="2971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$1.31</a:t>
            </a:r>
          </a:p>
        </p:txBody>
      </p:sp>
      <p:sp>
        <p:nvSpPr>
          <p:cNvPr id="109576" name="Text Box 8"/>
          <p:cNvSpPr txBox="1">
            <a:spLocks noChangeArrowheads="1"/>
          </p:cNvSpPr>
          <p:nvPr/>
        </p:nvSpPr>
        <p:spPr bwMode="auto">
          <a:xfrm>
            <a:off x="533400" y="348615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$1.30</a:t>
            </a:r>
          </a:p>
        </p:txBody>
      </p:sp>
      <p:sp>
        <p:nvSpPr>
          <p:cNvPr id="109577" name="Text Box 9"/>
          <p:cNvSpPr txBox="1">
            <a:spLocks noChangeArrowheads="1"/>
          </p:cNvSpPr>
          <p:nvPr/>
        </p:nvSpPr>
        <p:spPr bwMode="auto">
          <a:xfrm>
            <a:off x="533400" y="40005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$1.27</a:t>
            </a:r>
          </a:p>
        </p:txBody>
      </p:sp>
      <p:sp>
        <p:nvSpPr>
          <p:cNvPr id="109578" name="Text Box 10"/>
          <p:cNvSpPr txBox="1">
            <a:spLocks noChangeArrowheads="1"/>
          </p:cNvSpPr>
          <p:nvPr/>
        </p:nvSpPr>
        <p:spPr bwMode="auto">
          <a:xfrm>
            <a:off x="1676400" y="3962400"/>
            <a:ext cx="1981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>
                <a:cs typeface="Times New Roman" pitchFamily="18" charset="0"/>
              </a:rPr>
              <a:t>–</a:t>
            </a:r>
            <a:r>
              <a:rPr lang="en-US" sz="2800" dirty="0"/>
              <a:t>$3,750</a:t>
            </a:r>
          </a:p>
        </p:txBody>
      </p:sp>
      <p:sp>
        <p:nvSpPr>
          <p:cNvPr id="109579" name="Text Box 11"/>
          <p:cNvSpPr txBox="1">
            <a:spLocks noChangeArrowheads="1"/>
          </p:cNvSpPr>
          <p:nvPr/>
        </p:nvSpPr>
        <p:spPr bwMode="auto">
          <a:xfrm>
            <a:off x="2057400" y="2438400"/>
            <a:ext cx="19050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/>
              <a:t>Gain/Loss</a:t>
            </a:r>
          </a:p>
        </p:txBody>
      </p:sp>
      <p:sp>
        <p:nvSpPr>
          <p:cNvPr id="109580" name="Text Box 12"/>
          <p:cNvSpPr txBox="1">
            <a:spLocks noChangeArrowheads="1"/>
          </p:cNvSpPr>
          <p:nvPr/>
        </p:nvSpPr>
        <p:spPr bwMode="auto">
          <a:xfrm>
            <a:off x="914400" y="24384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/>
              <a:t>Settle</a:t>
            </a:r>
          </a:p>
        </p:txBody>
      </p:sp>
      <p:sp>
        <p:nvSpPr>
          <p:cNvPr id="109583" name="Text Box 15"/>
          <p:cNvSpPr txBox="1">
            <a:spLocks noChangeArrowheads="1"/>
          </p:cNvSpPr>
          <p:nvPr/>
        </p:nvSpPr>
        <p:spPr bwMode="auto">
          <a:xfrm>
            <a:off x="4038600" y="2971800"/>
            <a:ext cx="12954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$7,750</a:t>
            </a:r>
          </a:p>
        </p:txBody>
      </p:sp>
      <p:sp>
        <p:nvSpPr>
          <p:cNvPr id="109584" name="Text Box 16"/>
          <p:cNvSpPr txBox="1">
            <a:spLocks noChangeArrowheads="1"/>
          </p:cNvSpPr>
          <p:nvPr/>
        </p:nvSpPr>
        <p:spPr bwMode="auto">
          <a:xfrm>
            <a:off x="3886200" y="3490913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$6,500</a:t>
            </a:r>
          </a:p>
        </p:txBody>
      </p:sp>
      <p:sp>
        <p:nvSpPr>
          <p:cNvPr id="109585" name="Text Box 17"/>
          <p:cNvSpPr txBox="1">
            <a:spLocks noChangeArrowheads="1"/>
          </p:cNvSpPr>
          <p:nvPr/>
        </p:nvSpPr>
        <p:spPr bwMode="auto">
          <a:xfrm>
            <a:off x="3886200" y="4008438"/>
            <a:ext cx="14478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$2,750</a:t>
            </a:r>
          </a:p>
        </p:txBody>
      </p:sp>
      <p:sp>
        <p:nvSpPr>
          <p:cNvPr id="109586" name="Text Box 18"/>
          <p:cNvSpPr txBox="1">
            <a:spLocks noChangeArrowheads="1"/>
          </p:cNvSpPr>
          <p:nvPr/>
        </p:nvSpPr>
        <p:spPr bwMode="auto">
          <a:xfrm>
            <a:off x="3352800" y="2438400"/>
            <a:ext cx="42672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ctr" eaLnBrk="0" hangingPunct="0">
              <a:spcBef>
                <a:spcPct val="50000"/>
              </a:spcBef>
            </a:pPr>
            <a:r>
              <a:rPr lang="en-US" sz="2800" dirty="0"/>
              <a:t>Account Balance</a:t>
            </a:r>
          </a:p>
        </p:txBody>
      </p:sp>
      <p:sp>
        <p:nvSpPr>
          <p:cNvPr id="109587" name="Text Box 19"/>
          <p:cNvSpPr txBox="1">
            <a:spLocks noChangeArrowheads="1"/>
          </p:cNvSpPr>
          <p:nvPr/>
        </p:nvSpPr>
        <p:spPr bwMode="auto">
          <a:xfrm>
            <a:off x="5029200" y="2971800"/>
            <a:ext cx="3352800" cy="519113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= $6,500 + $1,250</a:t>
            </a:r>
          </a:p>
        </p:txBody>
      </p:sp>
      <p:sp>
        <p:nvSpPr>
          <p:cNvPr id="109588" name="Text Box 20"/>
          <p:cNvSpPr txBox="1">
            <a:spLocks noChangeArrowheads="1"/>
          </p:cNvSpPr>
          <p:nvPr/>
        </p:nvSpPr>
        <p:spPr bwMode="auto">
          <a:xfrm>
            <a:off x="457200" y="4572000"/>
            <a:ext cx="7391400" cy="137318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eaLnBrk="0" hangingPunct="0">
              <a:spcBef>
                <a:spcPct val="50000"/>
              </a:spcBef>
            </a:pPr>
            <a:r>
              <a:rPr lang="en-US" sz="2800" dirty="0"/>
              <a:t>On third day suppose our investor keeps his long position open by posting an additional $3,750.</a:t>
            </a:r>
          </a:p>
        </p:txBody>
      </p:sp>
      <p:sp>
        <p:nvSpPr>
          <p:cNvPr id="109589" name="Text Box 21"/>
          <p:cNvSpPr txBox="1">
            <a:spLocks noChangeArrowheads="1"/>
          </p:cNvSpPr>
          <p:nvPr/>
        </p:nvSpPr>
        <p:spPr bwMode="auto">
          <a:xfrm>
            <a:off x="4876800" y="3990181"/>
            <a:ext cx="3505200" cy="519112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>
            <a:spAutoFit/>
          </a:bodyPr>
          <a:lstStyle/>
          <a:p>
            <a:pPr algn="r" eaLnBrk="0" hangingPunct="0">
              <a:spcBef>
                <a:spcPct val="50000"/>
              </a:spcBef>
            </a:pPr>
            <a:r>
              <a:rPr lang="en-US" sz="2800" dirty="0"/>
              <a:t>+ $3,750 = $6,500 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0957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2" dur="500"/>
                                        <p:tgtEl>
                                          <p:spTgt spid="10957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0958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0958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0957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4" fill="hold">
                      <p:stCondLst>
                        <p:cond delay="indefinite"/>
                      </p:stCondLst>
                      <p:childTnLst>
                        <p:par>
                          <p:cTn id="25" fill="hold">
                            <p:stCondLst>
                              <p:cond delay="0"/>
                            </p:stCondLst>
                            <p:childTnLst>
                              <p:par>
                                <p:cTn id="26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8" dur="500"/>
                                        <p:tgtEl>
                                          <p:spTgt spid="10957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0958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6" dur="500"/>
                                        <p:tgtEl>
                                          <p:spTgt spid="10957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7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1" dur="500"/>
                                        <p:tgtEl>
                                          <p:spTgt spid="10957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4" dur="500"/>
                                        <p:tgtEl>
                                          <p:spTgt spid="10958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5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0958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958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2" dur="500"/>
                                        <p:tgtEl>
                                          <p:spTgt spid="10958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09573" grpId="0"/>
      <p:bldP spid="109574" grpId="0"/>
      <p:bldP spid="109575" grpId="0"/>
      <p:bldP spid="109576" grpId="0"/>
      <p:bldP spid="109577" grpId="0"/>
      <p:bldP spid="109578" grpId="0"/>
      <p:bldP spid="109583" grpId="0"/>
      <p:bldP spid="109584" grpId="0"/>
      <p:bldP spid="109585" grpId="0"/>
      <p:bldP spid="109587" grpId="0"/>
      <p:bldP spid="109588" grpId="0"/>
      <p:bldP spid="109589" grpId="0"/>
    </p:bldLst>
  </p:timing>
</p:sld>
</file>

<file path=ppt/slides/slide2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2. Reading Currency </a:t>
            </a:r>
            <a:br>
              <a:rPr lang="en-US" dirty="0"/>
            </a:br>
            <a:r>
              <a:rPr lang="en-US" dirty="0"/>
              <a:t>Futures Quotes</a:t>
            </a:r>
          </a:p>
        </p:txBody>
      </p:sp>
    </p:spTree>
    <p:extLst>
      <p:ext uri="{BB962C8B-B14F-4D97-AF65-F5344CB8AC3E}">
        <p14:creationId xmlns:p14="http://schemas.microsoft.com/office/powerpoint/2010/main" val="3036541144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2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1618" name="Rectangle 2"/>
          <p:cNvSpPr>
            <a:spLocks noGrp="1" noChangeArrowheads="1"/>
          </p:cNvSpPr>
          <p:nvPr>
            <p:ph type="title"/>
          </p:nvPr>
        </p:nvSpPr>
        <p:spPr>
          <a:xfrm>
            <a:off x="443543" y="201699"/>
            <a:ext cx="8229600" cy="1143000"/>
          </a:xfrm>
        </p:spPr>
        <p:txBody>
          <a:bodyPr>
            <a:noAutofit/>
          </a:bodyPr>
          <a:lstStyle/>
          <a:p>
            <a:r>
              <a:rPr lang="en-US" sz="3600" dirty="0"/>
              <a:t>Reading Currency </a:t>
            </a:r>
            <a:br>
              <a:rPr lang="en-US" sz="3600" dirty="0"/>
            </a:br>
            <a:r>
              <a:rPr lang="en-US" sz="3600" dirty="0"/>
              <a:t>Futures Quotes</a:t>
            </a:r>
          </a:p>
        </p:txBody>
      </p:sp>
      <p:sp>
        <p:nvSpPr>
          <p:cNvPr id="111620" name="Text Box 4"/>
          <p:cNvSpPr txBox="1">
            <a:spLocks noChangeArrowheads="1"/>
          </p:cNvSpPr>
          <p:nvPr/>
        </p:nvSpPr>
        <p:spPr bwMode="auto">
          <a:xfrm>
            <a:off x="910268" y="19573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</a:t>
            </a:r>
          </a:p>
        </p:txBody>
      </p:sp>
      <p:sp>
        <p:nvSpPr>
          <p:cNvPr id="111621" name="Text Box 5"/>
          <p:cNvSpPr txBox="1">
            <a:spLocks noChangeArrowheads="1"/>
          </p:cNvSpPr>
          <p:nvPr/>
        </p:nvSpPr>
        <p:spPr bwMode="auto">
          <a:xfrm>
            <a:off x="1840543" y="19573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11622" name="Text Box 6"/>
          <p:cNvSpPr txBox="1">
            <a:spLocks noChangeArrowheads="1"/>
          </p:cNvSpPr>
          <p:nvPr/>
        </p:nvSpPr>
        <p:spPr bwMode="auto">
          <a:xfrm>
            <a:off x="2772405" y="1957388"/>
            <a:ext cx="97313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11623" name="Text Box 7"/>
          <p:cNvSpPr txBox="1">
            <a:spLocks noChangeArrowheads="1"/>
          </p:cNvSpPr>
          <p:nvPr/>
        </p:nvSpPr>
        <p:spPr bwMode="auto">
          <a:xfrm>
            <a:off x="3491543" y="1957388"/>
            <a:ext cx="1439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SETTLE</a:t>
            </a:r>
          </a:p>
        </p:txBody>
      </p:sp>
      <p:sp>
        <p:nvSpPr>
          <p:cNvPr id="111624" name="Text Box 8"/>
          <p:cNvSpPr txBox="1">
            <a:spLocks noChangeArrowheads="1"/>
          </p:cNvSpPr>
          <p:nvPr/>
        </p:nvSpPr>
        <p:spPr bwMode="auto">
          <a:xfrm>
            <a:off x="4847268" y="1957388"/>
            <a:ext cx="846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CHG</a:t>
            </a:r>
          </a:p>
        </p:txBody>
      </p:sp>
      <p:sp>
        <p:nvSpPr>
          <p:cNvPr id="111625" name="Text Box 9"/>
          <p:cNvSpPr txBox="1">
            <a:spLocks noChangeArrowheads="1"/>
          </p:cNvSpPr>
          <p:nvPr/>
        </p:nvSpPr>
        <p:spPr bwMode="auto">
          <a:xfrm>
            <a:off x="5863268" y="1604963"/>
            <a:ext cx="1693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LIFETIME</a:t>
            </a:r>
          </a:p>
        </p:txBody>
      </p:sp>
      <p:sp>
        <p:nvSpPr>
          <p:cNvPr id="111626" name="Text Box 10"/>
          <p:cNvSpPr txBox="1">
            <a:spLocks noChangeArrowheads="1"/>
          </p:cNvSpPr>
          <p:nvPr/>
        </p:nvSpPr>
        <p:spPr bwMode="auto">
          <a:xfrm>
            <a:off x="7387268" y="1604963"/>
            <a:ext cx="1439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 INT</a:t>
            </a:r>
          </a:p>
        </p:txBody>
      </p:sp>
      <p:sp>
        <p:nvSpPr>
          <p:cNvPr id="111627" name="Text Box 11"/>
          <p:cNvSpPr txBox="1">
            <a:spLocks noChangeArrowheads="1"/>
          </p:cNvSpPr>
          <p:nvPr/>
        </p:nvSpPr>
        <p:spPr bwMode="auto">
          <a:xfrm>
            <a:off x="5820405" y="19573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11628" name="Text Box 12"/>
          <p:cNvSpPr txBox="1">
            <a:spLocks noChangeArrowheads="1"/>
          </p:cNvSpPr>
          <p:nvPr/>
        </p:nvSpPr>
        <p:spPr bwMode="auto">
          <a:xfrm>
            <a:off x="6752268" y="1957388"/>
            <a:ext cx="973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11629" name="Line 13"/>
          <p:cNvSpPr>
            <a:spLocks noChangeShapeType="1"/>
          </p:cNvSpPr>
          <p:nvPr/>
        </p:nvSpPr>
        <p:spPr bwMode="auto">
          <a:xfrm>
            <a:off x="443543" y="2414588"/>
            <a:ext cx="8383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30" name="Line 14"/>
          <p:cNvSpPr>
            <a:spLocks noChangeShapeType="1"/>
          </p:cNvSpPr>
          <p:nvPr/>
        </p:nvSpPr>
        <p:spPr bwMode="auto">
          <a:xfrm>
            <a:off x="443543" y="1447800"/>
            <a:ext cx="8383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31" name="Text Box 15"/>
          <p:cNvSpPr txBox="1">
            <a:spLocks noChangeArrowheads="1"/>
          </p:cNvSpPr>
          <p:nvPr/>
        </p:nvSpPr>
        <p:spPr bwMode="auto">
          <a:xfrm>
            <a:off x="359405" y="2501900"/>
            <a:ext cx="6689725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b="1">
                <a:latin typeface="Century Gothic" panose="020B0502020202020204" pitchFamily="34" charset="0"/>
              </a:rPr>
              <a:t>Euro/US Dollar (CME)—</a:t>
            </a:r>
            <a:r>
              <a:rPr lang="en-US" sz="2400" b="1">
                <a:latin typeface="Century Gothic" panose="020B0502020202020204" pitchFamily="34" charset="0"/>
                <a:cs typeface="Times New Roman" pitchFamily="18" charset="0"/>
              </a:rPr>
              <a:t>€125,000; $ per €</a:t>
            </a:r>
            <a:endParaRPr lang="en-US" sz="2400" b="1">
              <a:latin typeface="Century Gothic" panose="020B0502020202020204" pitchFamily="34" charset="0"/>
            </a:endParaRPr>
          </a:p>
        </p:txBody>
      </p:sp>
      <p:sp>
        <p:nvSpPr>
          <p:cNvPr id="111632" name="Text Box 16"/>
          <p:cNvSpPr txBox="1">
            <a:spLocks noChangeArrowheads="1"/>
          </p:cNvSpPr>
          <p:nvPr/>
        </p:nvSpPr>
        <p:spPr bwMode="auto">
          <a:xfrm>
            <a:off x="994405" y="30289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1.3136</a:t>
            </a:r>
          </a:p>
        </p:txBody>
      </p:sp>
      <p:sp>
        <p:nvSpPr>
          <p:cNvPr id="111633" name="Text Box 17"/>
          <p:cNvSpPr txBox="1">
            <a:spLocks noChangeArrowheads="1"/>
          </p:cNvSpPr>
          <p:nvPr/>
        </p:nvSpPr>
        <p:spPr bwMode="auto">
          <a:xfrm>
            <a:off x="1926268" y="30289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1.3167</a:t>
            </a:r>
          </a:p>
        </p:txBody>
      </p:sp>
      <p:sp>
        <p:nvSpPr>
          <p:cNvPr id="111634" name="Text Box 18"/>
          <p:cNvSpPr txBox="1">
            <a:spLocks noChangeArrowheads="1"/>
          </p:cNvSpPr>
          <p:nvPr/>
        </p:nvSpPr>
        <p:spPr bwMode="auto">
          <a:xfrm>
            <a:off x="2856543" y="3028950"/>
            <a:ext cx="1058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1.3098</a:t>
            </a:r>
          </a:p>
        </p:txBody>
      </p:sp>
      <p:sp>
        <p:nvSpPr>
          <p:cNvPr id="111635" name="Text Box 19"/>
          <p:cNvSpPr txBox="1">
            <a:spLocks noChangeArrowheads="1"/>
          </p:cNvSpPr>
          <p:nvPr/>
        </p:nvSpPr>
        <p:spPr bwMode="auto">
          <a:xfrm>
            <a:off x="3831268" y="3028950"/>
            <a:ext cx="1185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1.3112</a:t>
            </a:r>
          </a:p>
        </p:txBody>
      </p:sp>
      <p:sp>
        <p:nvSpPr>
          <p:cNvPr id="111636" name="Text Box 20"/>
          <p:cNvSpPr txBox="1">
            <a:spLocks noChangeArrowheads="1"/>
          </p:cNvSpPr>
          <p:nvPr/>
        </p:nvSpPr>
        <p:spPr bwMode="auto">
          <a:xfrm>
            <a:off x="4847268" y="30289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11637" name="Text Box 21"/>
          <p:cNvSpPr txBox="1">
            <a:spLocks noChangeArrowheads="1"/>
          </p:cNvSpPr>
          <p:nvPr/>
        </p:nvSpPr>
        <p:spPr bwMode="auto">
          <a:xfrm>
            <a:off x="5820405" y="30289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1.3687</a:t>
            </a:r>
          </a:p>
        </p:txBody>
      </p:sp>
      <p:sp>
        <p:nvSpPr>
          <p:cNvPr id="111638" name="Text Box 22"/>
          <p:cNvSpPr txBox="1">
            <a:spLocks noChangeArrowheads="1"/>
          </p:cNvSpPr>
          <p:nvPr/>
        </p:nvSpPr>
        <p:spPr bwMode="auto">
          <a:xfrm>
            <a:off x="6752268" y="3028950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1.1363</a:t>
            </a:r>
          </a:p>
        </p:txBody>
      </p:sp>
      <p:sp>
        <p:nvSpPr>
          <p:cNvPr id="111639" name="Text Box 23"/>
          <p:cNvSpPr txBox="1">
            <a:spLocks noChangeArrowheads="1"/>
          </p:cNvSpPr>
          <p:nvPr/>
        </p:nvSpPr>
        <p:spPr bwMode="auto">
          <a:xfrm>
            <a:off x="359405" y="30289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111640" name="Text Box 24"/>
          <p:cNvSpPr txBox="1">
            <a:spLocks noChangeArrowheads="1"/>
          </p:cNvSpPr>
          <p:nvPr/>
        </p:nvSpPr>
        <p:spPr bwMode="auto">
          <a:xfrm>
            <a:off x="7674605" y="3028950"/>
            <a:ext cx="12366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159,822</a:t>
            </a:r>
          </a:p>
        </p:txBody>
      </p:sp>
      <p:sp>
        <p:nvSpPr>
          <p:cNvPr id="111641" name="Text Box 25"/>
          <p:cNvSpPr txBox="1">
            <a:spLocks noChangeArrowheads="1"/>
          </p:cNvSpPr>
          <p:nvPr/>
        </p:nvSpPr>
        <p:spPr bwMode="auto">
          <a:xfrm>
            <a:off x="1027743" y="3457575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1.3170</a:t>
            </a:r>
          </a:p>
        </p:txBody>
      </p:sp>
      <p:sp>
        <p:nvSpPr>
          <p:cNvPr id="111642" name="Text Box 26"/>
          <p:cNvSpPr txBox="1">
            <a:spLocks noChangeArrowheads="1"/>
          </p:cNvSpPr>
          <p:nvPr/>
        </p:nvSpPr>
        <p:spPr bwMode="auto">
          <a:xfrm>
            <a:off x="1959605" y="3457575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1.3193</a:t>
            </a:r>
          </a:p>
        </p:txBody>
      </p:sp>
      <p:sp>
        <p:nvSpPr>
          <p:cNvPr id="111643" name="Text Box 27"/>
          <p:cNvSpPr txBox="1">
            <a:spLocks noChangeArrowheads="1"/>
          </p:cNvSpPr>
          <p:nvPr/>
        </p:nvSpPr>
        <p:spPr bwMode="auto">
          <a:xfrm>
            <a:off x="2891468" y="3457575"/>
            <a:ext cx="1057275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1.3126</a:t>
            </a:r>
          </a:p>
        </p:txBody>
      </p:sp>
      <p:sp>
        <p:nvSpPr>
          <p:cNvPr id="111644" name="Text Box 28"/>
          <p:cNvSpPr txBox="1">
            <a:spLocks noChangeArrowheads="1"/>
          </p:cNvSpPr>
          <p:nvPr/>
        </p:nvSpPr>
        <p:spPr bwMode="auto">
          <a:xfrm>
            <a:off x="3864605" y="3457575"/>
            <a:ext cx="1185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1.3140</a:t>
            </a:r>
          </a:p>
        </p:txBody>
      </p:sp>
      <p:sp>
        <p:nvSpPr>
          <p:cNvPr id="111645" name="Text Box 29"/>
          <p:cNvSpPr txBox="1">
            <a:spLocks noChangeArrowheads="1"/>
          </p:cNvSpPr>
          <p:nvPr/>
        </p:nvSpPr>
        <p:spPr bwMode="auto">
          <a:xfrm>
            <a:off x="4880605" y="3457575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11646" name="Text Box 30"/>
          <p:cNvSpPr txBox="1">
            <a:spLocks noChangeArrowheads="1"/>
          </p:cNvSpPr>
          <p:nvPr/>
        </p:nvSpPr>
        <p:spPr bwMode="auto">
          <a:xfrm>
            <a:off x="5853743" y="3457575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1.3699</a:t>
            </a:r>
          </a:p>
        </p:txBody>
      </p:sp>
      <p:sp>
        <p:nvSpPr>
          <p:cNvPr id="111647" name="Text Box 31"/>
          <p:cNvSpPr txBox="1">
            <a:spLocks noChangeArrowheads="1"/>
          </p:cNvSpPr>
          <p:nvPr/>
        </p:nvSpPr>
        <p:spPr bwMode="auto">
          <a:xfrm>
            <a:off x="6785605" y="3457575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1.1750</a:t>
            </a:r>
          </a:p>
        </p:txBody>
      </p:sp>
      <p:sp>
        <p:nvSpPr>
          <p:cNvPr id="111648" name="Text Box 32"/>
          <p:cNvSpPr txBox="1">
            <a:spLocks noChangeArrowheads="1"/>
          </p:cNvSpPr>
          <p:nvPr/>
        </p:nvSpPr>
        <p:spPr bwMode="auto">
          <a:xfrm>
            <a:off x="392743" y="3457575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11649" name="Text Box 33"/>
          <p:cNvSpPr txBox="1">
            <a:spLocks noChangeArrowheads="1"/>
          </p:cNvSpPr>
          <p:nvPr/>
        </p:nvSpPr>
        <p:spPr bwMode="auto">
          <a:xfrm>
            <a:off x="7801605" y="3457575"/>
            <a:ext cx="1143000" cy="719797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 dirty="0">
                <a:latin typeface="Century Gothic" panose="020B0502020202020204" pitchFamily="34" charset="0"/>
              </a:rPr>
              <a:t>10,096</a:t>
            </a:r>
            <a:r>
              <a:rPr lang="en-US" sz="2000" dirty="0">
                <a:latin typeface="Century Gothic" panose="020B0502020202020204" pitchFamily="34" charset="0"/>
                <a:cs typeface="Arial" charset="0"/>
              </a:rPr>
              <a:t> ▪</a:t>
            </a:r>
            <a:endParaRPr lang="en-US" sz="2000" dirty="0">
              <a:latin typeface="Century Gothic" panose="020B0502020202020204" pitchFamily="34" charset="0"/>
            </a:endParaRPr>
          </a:p>
        </p:txBody>
      </p:sp>
      <p:sp>
        <p:nvSpPr>
          <p:cNvPr id="111650" name="Oval 34"/>
          <p:cNvSpPr>
            <a:spLocks noChangeArrowheads="1"/>
          </p:cNvSpPr>
          <p:nvPr/>
        </p:nvSpPr>
        <p:spPr bwMode="auto">
          <a:xfrm>
            <a:off x="308605" y="3387725"/>
            <a:ext cx="762000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52" name="Oval 36"/>
          <p:cNvSpPr>
            <a:spLocks noChangeArrowheads="1"/>
          </p:cNvSpPr>
          <p:nvPr/>
        </p:nvSpPr>
        <p:spPr bwMode="auto">
          <a:xfrm>
            <a:off x="1070605" y="3387725"/>
            <a:ext cx="931863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54" name="Oval 38"/>
          <p:cNvSpPr>
            <a:spLocks noChangeArrowheads="1"/>
          </p:cNvSpPr>
          <p:nvPr/>
        </p:nvSpPr>
        <p:spPr bwMode="auto">
          <a:xfrm>
            <a:off x="2002468" y="3387725"/>
            <a:ext cx="846137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55" name="Text Box 39"/>
          <p:cNvSpPr txBox="1">
            <a:spLocks noChangeArrowheads="1"/>
          </p:cNvSpPr>
          <p:nvPr/>
        </p:nvSpPr>
        <p:spPr bwMode="auto">
          <a:xfrm rot="16200000">
            <a:off x="1555108" y="4694780"/>
            <a:ext cx="1785937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Daily High</a:t>
            </a:r>
          </a:p>
        </p:txBody>
      </p:sp>
      <p:sp>
        <p:nvSpPr>
          <p:cNvPr id="111656" name="Oval 40"/>
          <p:cNvSpPr>
            <a:spLocks noChangeArrowheads="1"/>
          </p:cNvSpPr>
          <p:nvPr/>
        </p:nvSpPr>
        <p:spPr bwMode="auto">
          <a:xfrm>
            <a:off x="2932743" y="3387725"/>
            <a:ext cx="847725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58" name="Text Box 42"/>
          <p:cNvSpPr txBox="1">
            <a:spLocks noChangeArrowheads="1"/>
          </p:cNvSpPr>
          <p:nvPr/>
        </p:nvSpPr>
        <p:spPr bwMode="auto">
          <a:xfrm rot="16200000">
            <a:off x="2490625" y="4678111"/>
            <a:ext cx="1752600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Daily Low</a:t>
            </a:r>
          </a:p>
        </p:txBody>
      </p:sp>
      <p:sp>
        <p:nvSpPr>
          <p:cNvPr id="111659" name="Oval 43"/>
          <p:cNvSpPr>
            <a:spLocks noChangeArrowheads="1"/>
          </p:cNvSpPr>
          <p:nvPr/>
        </p:nvSpPr>
        <p:spPr bwMode="auto">
          <a:xfrm>
            <a:off x="3864605" y="3387725"/>
            <a:ext cx="931863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61" name="Text Box 45"/>
          <p:cNvSpPr txBox="1">
            <a:spLocks noChangeArrowheads="1"/>
          </p:cNvSpPr>
          <p:nvPr/>
        </p:nvSpPr>
        <p:spPr bwMode="auto">
          <a:xfrm rot="16200000">
            <a:off x="3275164" y="4879724"/>
            <a:ext cx="2155825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Closing Price</a:t>
            </a:r>
          </a:p>
        </p:txBody>
      </p:sp>
      <p:sp>
        <p:nvSpPr>
          <p:cNvPr id="111662" name="Oval 46"/>
          <p:cNvSpPr>
            <a:spLocks noChangeArrowheads="1"/>
          </p:cNvSpPr>
          <p:nvPr/>
        </p:nvSpPr>
        <p:spPr bwMode="auto">
          <a:xfrm>
            <a:off x="4880605" y="3387725"/>
            <a:ext cx="1016000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64" name="Text Box 48"/>
          <p:cNvSpPr txBox="1">
            <a:spLocks noChangeArrowheads="1"/>
          </p:cNvSpPr>
          <p:nvPr/>
        </p:nvSpPr>
        <p:spPr bwMode="auto">
          <a:xfrm rot="16200000">
            <a:off x="4365462" y="4676008"/>
            <a:ext cx="2117725" cy="84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Daily Change</a:t>
            </a:r>
          </a:p>
        </p:txBody>
      </p:sp>
      <p:sp>
        <p:nvSpPr>
          <p:cNvPr id="111666" name="Text Box 50"/>
          <p:cNvSpPr txBox="1">
            <a:spLocks noChangeArrowheads="1"/>
          </p:cNvSpPr>
          <p:nvPr/>
        </p:nvSpPr>
        <p:spPr bwMode="auto">
          <a:xfrm rot="16200000">
            <a:off x="5195248" y="4872580"/>
            <a:ext cx="2278062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Lifetime High</a:t>
            </a:r>
          </a:p>
        </p:txBody>
      </p:sp>
      <p:sp>
        <p:nvSpPr>
          <p:cNvPr id="111668" name="Oval 52"/>
          <p:cNvSpPr>
            <a:spLocks noChangeArrowheads="1"/>
          </p:cNvSpPr>
          <p:nvPr/>
        </p:nvSpPr>
        <p:spPr bwMode="auto">
          <a:xfrm>
            <a:off x="8012743" y="3387725"/>
            <a:ext cx="847725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1670" name="Text Box 54"/>
          <p:cNvSpPr txBox="1">
            <a:spLocks noChangeArrowheads="1"/>
          </p:cNvSpPr>
          <p:nvPr/>
        </p:nvSpPr>
        <p:spPr bwMode="auto">
          <a:xfrm rot="16200000">
            <a:off x="7217400" y="4629713"/>
            <a:ext cx="2362200" cy="1027574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Open </a:t>
            </a:r>
          </a:p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Contracts</a:t>
            </a:r>
            <a:r>
              <a:rPr lang="en-US" sz="2400" dirty="0">
                <a:latin typeface="Century Gothic" panose="020B0502020202020204" pitchFamily="34" charset="0"/>
                <a:cs typeface="Arial" charset="0"/>
              </a:rPr>
              <a:t> ▪</a:t>
            </a:r>
            <a:endParaRPr lang="en-US" sz="2400" dirty="0">
              <a:solidFill>
                <a:srgbClr val="CC3300"/>
              </a:solidFill>
              <a:latin typeface="Century Gothic" panose="020B0502020202020204" pitchFamily="34" charset="0"/>
            </a:endParaRPr>
          </a:p>
        </p:txBody>
      </p:sp>
      <p:sp>
        <p:nvSpPr>
          <p:cNvPr id="111671" name="Text Box 55"/>
          <p:cNvSpPr txBox="1">
            <a:spLocks noChangeArrowheads="1"/>
          </p:cNvSpPr>
          <p:nvPr/>
        </p:nvSpPr>
        <p:spPr bwMode="auto">
          <a:xfrm rot="16200000">
            <a:off x="-274881" y="4695971"/>
            <a:ext cx="1788318" cy="473576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Expiration</a:t>
            </a:r>
          </a:p>
        </p:txBody>
      </p:sp>
      <p:sp>
        <p:nvSpPr>
          <p:cNvPr id="111672" name="Text Box 56"/>
          <p:cNvSpPr txBox="1">
            <a:spLocks noChangeArrowheads="1"/>
          </p:cNvSpPr>
          <p:nvPr/>
        </p:nvSpPr>
        <p:spPr bwMode="auto">
          <a:xfrm rot="16200000">
            <a:off x="395124" y="4760146"/>
            <a:ext cx="2286000" cy="842908"/>
          </a:xfrm>
          <a:prstGeom prst="rect">
            <a:avLst/>
          </a:prstGeom>
          <a:solidFill>
            <a:schemeClr val="bg1"/>
          </a:solidFill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Opening Price</a:t>
            </a:r>
          </a:p>
        </p:txBody>
      </p:sp>
      <p:sp>
        <p:nvSpPr>
          <p:cNvPr id="58" name="Text Box 50"/>
          <p:cNvSpPr txBox="1">
            <a:spLocks noChangeArrowheads="1"/>
          </p:cNvSpPr>
          <p:nvPr/>
        </p:nvSpPr>
        <p:spPr bwMode="auto">
          <a:xfrm rot="16200000">
            <a:off x="6258076" y="4792412"/>
            <a:ext cx="2133601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wrap="square"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400" dirty="0">
                <a:solidFill>
                  <a:srgbClr val="CC3300"/>
                </a:solidFill>
                <a:latin typeface="Century Gothic" panose="020B0502020202020204" pitchFamily="34" charset="0"/>
              </a:rPr>
              <a:t>Lifetime Low</a:t>
            </a:r>
          </a:p>
        </p:txBody>
      </p:sp>
      <p:sp>
        <p:nvSpPr>
          <p:cNvPr id="59" name="Oval 46"/>
          <p:cNvSpPr>
            <a:spLocks noChangeArrowheads="1"/>
          </p:cNvSpPr>
          <p:nvPr/>
        </p:nvSpPr>
        <p:spPr bwMode="auto">
          <a:xfrm>
            <a:off x="5845805" y="3352800"/>
            <a:ext cx="1016000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60" name="Oval 46"/>
          <p:cNvSpPr>
            <a:spLocks noChangeArrowheads="1"/>
          </p:cNvSpPr>
          <p:nvPr/>
        </p:nvSpPr>
        <p:spPr bwMode="auto">
          <a:xfrm>
            <a:off x="6760205" y="3352800"/>
            <a:ext cx="1016000" cy="615950"/>
          </a:xfrm>
          <a:prstGeom prst="ellipse">
            <a:avLst/>
          </a:prstGeom>
          <a:noFill/>
          <a:ln w="28575">
            <a:solidFill>
              <a:srgbClr val="CC33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" dur="500"/>
                                        <p:tgtEl>
                                          <p:spTgt spid="11167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0" dur="500"/>
                                        <p:tgtEl>
                                          <p:spTgt spid="11165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5" dur="500"/>
                                        <p:tgtEl>
                                          <p:spTgt spid="11165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18" dur="500"/>
                                        <p:tgtEl>
                                          <p:spTgt spid="11167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3" dur="500"/>
                                        <p:tgtEl>
                                          <p:spTgt spid="11165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26" dur="500"/>
                                        <p:tgtEl>
                                          <p:spTgt spid="11165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1" dur="500"/>
                                        <p:tgtEl>
                                          <p:spTgt spid="11165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3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4" dur="500"/>
                                        <p:tgtEl>
                                          <p:spTgt spid="1116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5" fill="hold">
                      <p:stCondLst>
                        <p:cond delay="indefinite"/>
                      </p:stCondLst>
                      <p:childTnLst>
                        <p:par>
                          <p:cTn id="36" fill="hold">
                            <p:stCondLst>
                              <p:cond delay="0"/>
                            </p:stCondLst>
                            <p:childTnLst>
                              <p:par>
                                <p:cTn id="37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39" dur="500"/>
                                        <p:tgtEl>
                                          <p:spTgt spid="1116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0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2" dur="500"/>
                                        <p:tgtEl>
                                          <p:spTgt spid="11166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47" dur="500"/>
                                        <p:tgtEl>
                                          <p:spTgt spid="11166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8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0" dur="500"/>
                                        <p:tgtEl>
                                          <p:spTgt spid="11166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1" fill="hold">
                      <p:stCondLst>
                        <p:cond delay="indefinite"/>
                      </p:stCondLst>
                      <p:childTnLst>
                        <p:par>
                          <p:cTn id="52" fill="hold">
                            <p:stCondLst>
                              <p:cond delay="0"/>
                            </p:stCondLst>
                            <p:childTnLst>
                              <p:par>
                                <p:cTn id="53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5" dur="500"/>
                                        <p:tgtEl>
                                          <p:spTgt spid="5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6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58" dur="500"/>
                                        <p:tgtEl>
                                          <p:spTgt spid="11166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9" fill="hold">
                      <p:stCondLst>
                        <p:cond delay="indefinite"/>
                      </p:stCondLst>
                      <p:childTnLst>
                        <p:par>
                          <p:cTn id="60" fill="hold">
                            <p:stCondLst>
                              <p:cond delay="0"/>
                            </p:stCondLst>
                            <p:childTnLst>
                              <p:par>
                                <p:cTn id="61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3" dur="500"/>
                                        <p:tgtEl>
                                          <p:spTgt spid="6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4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66" dur="500"/>
                                        <p:tgtEl>
                                          <p:spTgt spid="5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7" fill="hold">
                      <p:stCondLst>
                        <p:cond delay="indefinite"/>
                      </p:stCondLst>
                      <p:childTnLst>
                        <p:par>
                          <p:cTn id="68" fill="hold">
                            <p:stCondLst>
                              <p:cond delay="0"/>
                            </p:stCondLst>
                            <p:childTnLst>
                              <p:par>
                                <p:cTn id="69" presetID="9" presetClass="entr" presetSubtype="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6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1" dur="500"/>
                                        <p:tgtEl>
                                          <p:spTgt spid="11166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2" presetID="9" presetClass="entr" presetSubtype="0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167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dissolve">
                                      <p:cBhvr>
                                        <p:cTn id="74" dur="500"/>
                                        <p:tgtEl>
                                          <p:spTgt spid="11167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11650" grpId="0" animBg="1"/>
      <p:bldP spid="111652" grpId="0" animBg="1"/>
      <p:bldP spid="111654" grpId="0" animBg="1"/>
      <p:bldP spid="111655" grpId="0"/>
      <p:bldP spid="111656" grpId="0" animBg="1"/>
      <p:bldP spid="111658" grpId="0"/>
      <p:bldP spid="111659" grpId="0" animBg="1"/>
      <p:bldP spid="111661" grpId="0"/>
      <p:bldP spid="111662" grpId="0" animBg="1"/>
      <p:bldP spid="111664" grpId="0"/>
      <p:bldP spid="111666" grpId="0"/>
      <p:bldP spid="111668" grpId="0" animBg="1"/>
      <p:bldP spid="111670" grpId="0"/>
      <p:bldP spid="111671" grpId="0" animBg="1"/>
      <p:bldP spid="111672" grpId="0" animBg="1"/>
      <p:bldP spid="58" grpId="0"/>
      <p:bldP spid="59" grpId="0" animBg="1"/>
      <p:bldP spid="60" grpId="0" animBg="1"/>
    </p:bldLst>
  </p:timing>
</p:sld>
</file>

<file path=ppt/slides/slide23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5715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77500" lnSpcReduction="20000"/>
          </a:bodyPr>
          <a:lstStyle/>
          <a:p>
            <a:r>
              <a:rPr lang="en-US" i="1" dirty="0"/>
              <a:t>Open Interest</a:t>
            </a:r>
            <a:r>
              <a:rPr lang="en-US" dirty="0"/>
              <a:t> refers to the number of contracts outstanding for a particular delivery month.</a:t>
            </a:r>
          </a:p>
          <a:p>
            <a:endParaRPr lang="en-US" dirty="0"/>
          </a:p>
          <a:p>
            <a:r>
              <a:rPr lang="en-US" dirty="0"/>
              <a:t>Open interest is a good proxy for demand for a contract.</a:t>
            </a:r>
          </a:p>
          <a:p>
            <a:endParaRPr lang="en-US" dirty="0"/>
          </a:p>
          <a:p>
            <a:r>
              <a:rPr lang="en-US" dirty="0"/>
              <a:t>Some refer to open interest as the </a:t>
            </a:r>
            <a:r>
              <a:rPr lang="en-US" i="1" dirty="0"/>
              <a:t>depth</a:t>
            </a:r>
            <a:r>
              <a:rPr lang="en-US" dirty="0"/>
              <a:t> of the market. The </a:t>
            </a:r>
            <a:r>
              <a:rPr lang="en-US" i="1" dirty="0"/>
              <a:t>breadth</a:t>
            </a:r>
            <a:r>
              <a:rPr lang="en-US" dirty="0"/>
              <a:t> of the market would be how many different contracts (expiry month, currency) are outstanding.</a:t>
            </a:r>
          </a:p>
        </p:txBody>
      </p:sp>
      <p:sp>
        <p:nvSpPr>
          <p:cNvPr id="115714" name="Rectangle 2"/>
          <p:cNvSpPr>
            <a:spLocks noGrp="1" noChangeArrowheads="1"/>
          </p:cNvSpPr>
          <p:nvPr>
            <p:ph type="title"/>
          </p:nvPr>
        </p:nvSpPr>
        <p:spPr>
          <a:xfrm>
            <a:off x="457200" y="228600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Basic Currency </a:t>
            </a:r>
            <a:br>
              <a:rPr lang="en-US" dirty="0"/>
            </a:br>
            <a:r>
              <a:rPr lang="en-US" dirty="0"/>
              <a:t>Futures Relationships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7762" name="Rectangle 2"/>
          <p:cNvSpPr>
            <a:spLocks noGrp="1" noChangeArrowheads="1"/>
          </p:cNvSpPr>
          <p:nvPr>
            <p:ph type="title"/>
          </p:nvPr>
        </p:nvSpPr>
        <p:spPr>
          <a:xfrm>
            <a:off x="415131" y="20478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Reading Currency </a:t>
            </a:r>
            <a:br>
              <a:rPr lang="en-US" dirty="0"/>
            </a:br>
            <a:r>
              <a:rPr lang="en-US" dirty="0"/>
              <a:t>Futures Quotes</a:t>
            </a:r>
          </a:p>
        </p:txBody>
      </p:sp>
      <p:sp>
        <p:nvSpPr>
          <p:cNvPr id="117765" name="Text Box 5"/>
          <p:cNvSpPr txBox="1">
            <a:spLocks noChangeArrowheads="1"/>
          </p:cNvSpPr>
          <p:nvPr/>
        </p:nvSpPr>
        <p:spPr bwMode="auto">
          <a:xfrm>
            <a:off x="855663" y="2033588"/>
            <a:ext cx="106838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</a:t>
            </a:r>
          </a:p>
        </p:txBody>
      </p:sp>
      <p:sp>
        <p:nvSpPr>
          <p:cNvPr id="117766" name="Text Box 6"/>
          <p:cNvSpPr txBox="1">
            <a:spLocks noChangeArrowheads="1"/>
          </p:cNvSpPr>
          <p:nvPr/>
        </p:nvSpPr>
        <p:spPr bwMode="auto">
          <a:xfrm>
            <a:off x="1785938" y="2033588"/>
            <a:ext cx="106838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17767" name="Text Box 7"/>
          <p:cNvSpPr txBox="1">
            <a:spLocks noChangeArrowheads="1"/>
          </p:cNvSpPr>
          <p:nvPr/>
        </p:nvSpPr>
        <p:spPr bwMode="auto">
          <a:xfrm>
            <a:off x="2717800" y="2033588"/>
            <a:ext cx="102393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17768" name="Text Box 8"/>
          <p:cNvSpPr txBox="1">
            <a:spLocks noChangeArrowheads="1"/>
          </p:cNvSpPr>
          <p:nvPr/>
        </p:nvSpPr>
        <p:spPr bwMode="auto">
          <a:xfrm>
            <a:off x="3436938" y="2033588"/>
            <a:ext cx="1514475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SETTLE</a:t>
            </a:r>
          </a:p>
        </p:txBody>
      </p:sp>
      <p:sp>
        <p:nvSpPr>
          <p:cNvPr id="117769" name="Text Box 9"/>
          <p:cNvSpPr txBox="1">
            <a:spLocks noChangeArrowheads="1"/>
          </p:cNvSpPr>
          <p:nvPr/>
        </p:nvSpPr>
        <p:spPr bwMode="auto">
          <a:xfrm>
            <a:off x="4792663" y="2033588"/>
            <a:ext cx="889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CHG</a:t>
            </a:r>
          </a:p>
        </p:txBody>
      </p:sp>
      <p:sp>
        <p:nvSpPr>
          <p:cNvPr id="117770" name="Text Box 10"/>
          <p:cNvSpPr txBox="1">
            <a:spLocks noChangeArrowheads="1"/>
          </p:cNvSpPr>
          <p:nvPr/>
        </p:nvSpPr>
        <p:spPr bwMode="auto">
          <a:xfrm>
            <a:off x="5808663" y="1681163"/>
            <a:ext cx="1781175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LIFETIME</a:t>
            </a:r>
          </a:p>
        </p:txBody>
      </p:sp>
      <p:sp>
        <p:nvSpPr>
          <p:cNvPr id="117771" name="Text Box 11"/>
          <p:cNvSpPr txBox="1">
            <a:spLocks noChangeArrowheads="1"/>
          </p:cNvSpPr>
          <p:nvPr/>
        </p:nvSpPr>
        <p:spPr bwMode="auto">
          <a:xfrm>
            <a:off x="7332663" y="1681163"/>
            <a:ext cx="1514475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 INT</a:t>
            </a:r>
          </a:p>
        </p:txBody>
      </p:sp>
      <p:sp>
        <p:nvSpPr>
          <p:cNvPr id="117772" name="Text Box 12"/>
          <p:cNvSpPr txBox="1">
            <a:spLocks noChangeArrowheads="1"/>
          </p:cNvSpPr>
          <p:nvPr/>
        </p:nvSpPr>
        <p:spPr bwMode="auto">
          <a:xfrm>
            <a:off x="5765800" y="2033588"/>
            <a:ext cx="106838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17773" name="Text Box 13"/>
          <p:cNvSpPr txBox="1">
            <a:spLocks noChangeArrowheads="1"/>
          </p:cNvSpPr>
          <p:nvPr/>
        </p:nvSpPr>
        <p:spPr bwMode="auto">
          <a:xfrm>
            <a:off x="6697663" y="2033588"/>
            <a:ext cx="10239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17774" name="Line 14"/>
          <p:cNvSpPr>
            <a:spLocks noChangeShapeType="1"/>
          </p:cNvSpPr>
          <p:nvPr/>
        </p:nvSpPr>
        <p:spPr bwMode="auto">
          <a:xfrm>
            <a:off x="388938" y="2490788"/>
            <a:ext cx="8813800" cy="1587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7775" name="Line 15"/>
          <p:cNvSpPr>
            <a:spLocks noChangeShapeType="1"/>
          </p:cNvSpPr>
          <p:nvPr/>
        </p:nvSpPr>
        <p:spPr bwMode="auto">
          <a:xfrm>
            <a:off x="388938" y="1524000"/>
            <a:ext cx="8813800" cy="1588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7776" name="Text Box 16"/>
          <p:cNvSpPr txBox="1">
            <a:spLocks noChangeArrowheads="1"/>
          </p:cNvSpPr>
          <p:nvPr/>
        </p:nvSpPr>
        <p:spPr bwMode="auto">
          <a:xfrm>
            <a:off x="304800" y="2578100"/>
            <a:ext cx="7034213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b="1">
                <a:latin typeface="Century Gothic" panose="020B0502020202020204" pitchFamily="34" charset="0"/>
              </a:rPr>
              <a:t>Euro/US Dollar (CME)—</a:t>
            </a:r>
            <a:r>
              <a:rPr lang="en-US" sz="2400" b="1">
                <a:latin typeface="Century Gothic" panose="020B0502020202020204" pitchFamily="34" charset="0"/>
                <a:cs typeface="Times New Roman" pitchFamily="18" charset="0"/>
              </a:rPr>
              <a:t>€125,000; $ per €</a:t>
            </a:r>
            <a:endParaRPr lang="en-US" sz="2400" b="1">
              <a:latin typeface="Century Gothic" panose="020B0502020202020204" pitchFamily="34" charset="0"/>
            </a:endParaRPr>
          </a:p>
        </p:txBody>
      </p:sp>
      <p:sp>
        <p:nvSpPr>
          <p:cNvPr id="117777" name="Text Box 17"/>
          <p:cNvSpPr txBox="1">
            <a:spLocks noChangeArrowheads="1"/>
          </p:cNvSpPr>
          <p:nvPr/>
        </p:nvSpPr>
        <p:spPr bwMode="auto">
          <a:xfrm>
            <a:off x="939800" y="3105150"/>
            <a:ext cx="106838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1.3136</a:t>
            </a:r>
          </a:p>
        </p:txBody>
      </p:sp>
      <p:sp>
        <p:nvSpPr>
          <p:cNvPr id="117778" name="Text Box 18"/>
          <p:cNvSpPr txBox="1">
            <a:spLocks noChangeArrowheads="1"/>
          </p:cNvSpPr>
          <p:nvPr/>
        </p:nvSpPr>
        <p:spPr bwMode="auto">
          <a:xfrm>
            <a:off x="1871663" y="3105150"/>
            <a:ext cx="106838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1.3167</a:t>
            </a:r>
          </a:p>
        </p:txBody>
      </p:sp>
      <p:sp>
        <p:nvSpPr>
          <p:cNvPr id="117779" name="Text Box 19"/>
          <p:cNvSpPr txBox="1">
            <a:spLocks noChangeArrowheads="1"/>
          </p:cNvSpPr>
          <p:nvPr/>
        </p:nvSpPr>
        <p:spPr bwMode="auto">
          <a:xfrm>
            <a:off x="2801938" y="3105150"/>
            <a:ext cx="11128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1.3098</a:t>
            </a:r>
          </a:p>
        </p:txBody>
      </p:sp>
      <p:sp>
        <p:nvSpPr>
          <p:cNvPr id="117780" name="Text Box 20"/>
          <p:cNvSpPr txBox="1">
            <a:spLocks noChangeArrowheads="1"/>
          </p:cNvSpPr>
          <p:nvPr/>
        </p:nvSpPr>
        <p:spPr bwMode="auto">
          <a:xfrm>
            <a:off x="3776663" y="3105150"/>
            <a:ext cx="124618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1.3112</a:t>
            </a:r>
          </a:p>
        </p:txBody>
      </p:sp>
      <p:sp>
        <p:nvSpPr>
          <p:cNvPr id="117781" name="Text Box 21"/>
          <p:cNvSpPr txBox="1">
            <a:spLocks noChangeArrowheads="1"/>
          </p:cNvSpPr>
          <p:nvPr/>
        </p:nvSpPr>
        <p:spPr bwMode="auto">
          <a:xfrm>
            <a:off x="4792663" y="3105150"/>
            <a:ext cx="106838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17782" name="Text Box 22"/>
          <p:cNvSpPr txBox="1">
            <a:spLocks noChangeArrowheads="1"/>
          </p:cNvSpPr>
          <p:nvPr/>
        </p:nvSpPr>
        <p:spPr bwMode="auto">
          <a:xfrm>
            <a:off x="5765800" y="3105150"/>
            <a:ext cx="106838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1.3687</a:t>
            </a:r>
          </a:p>
        </p:txBody>
      </p:sp>
      <p:sp>
        <p:nvSpPr>
          <p:cNvPr id="117783" name="Text Box 23"/>
          <p:cNvSpPr txBox="1">
            <a:spLocks noChangeArrowheads="1"/>
          </p:cNvSpPr>
          <p:nvPr/>
        </p:nvSpPr>
        <p:spPr bwMode="auto">
          <a:xfrm>
            <a:off x="6697663" y="3105150"/>
            <a:ext cx="12017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1.1363</a:t>
            </a:r>
          </a:p>
        </p:txBody>
      </p:sp>
      <p:sp>
        <p:nvSpPr>
          <p:cNvPr id="117784" name="Text Box 24"/>
          <p:cNvSpPr txBox="1">
            <a:spLocks noChangeArrowheads="1"/>
          </p:cNvSpPr>
          <p:nvPr/>
        </p:nvSpPr>
        <p:spPr bwMode="auto">
          <a:xfrm>
            <a:off x="304800" y="3105150"/>
            <a:ext cx="106838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117785" name="Text Box 25"/>
          <p:cNvSpPr txBox="1">
            <a:spLocks noChangeArrowheads="1"/>
          </p:cNvSpPr>
          <p:nvPr/>
        </p:nvSpPr>
        <p:spPr bwMode="auto">
          <a:xfrm>
            <a:off x="7713663" y="3105150"/>
            <a:ext cx="12017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159,822</a:t>
            </a:r>
          </a:p>
        </p:txBody>
      </p:sp>
      <p:sp>
        <p:nvSpPr>
          <p:cNvPr id="117786" name="Text Box 26"/>
          <p:cNvSpPr txBox="1">
            <a:spLocks noChangeArrowheads="1"/>
          </p:cNvSpPr>
          <p:nvPr/>
        </p:nvSpPr>
        <p:spPr bwMode="auto">
          <a:xfrm>
            <a:off x="973138" y="3522663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1.3170</a:t>
            </a:r>
          </a:p>
        </p:txBody>
      </p:sp>
      <p:sp>
        <p:nvSpPr>
          <p:cNvPr id="117787" name="Text Box 27"/>
          <p:cNvSpPr txBox="1">
            <a:spLocks noChangeArrowheads="1"/>
          </p:cNvSpPr>
          <p:nvPr/>
        </p:nvSpPr>
        <p:spPr bwMode="auto">
          <a:xfrm>
            <a:off x="1905000" y="3522663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1.3193</a:t>
            </a:r>
          </a:p>
        </p:txBody>
      </p:sp>
      <p:sp>
        <p:nvSpPr>
          <p:cNvPr id="117788" name="Text Box 28"/>
          <p:cNvSpPr txBox="1">
            <a:spLocks noChangeArrowheads="1"/>
          </p:cNvSpPr>
          <p:nvPr/>
        </p:nvSpPr>
        <p:spPr bwMode="auto">
          <a:xfrm>
            <a:off x="2835275" y="3522663"/>
            <a:ext cx="1058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1.3126</a:t>
            </a:r>
          </a:p>
        </p:txBody>
      </p:sp>
      <p:sp>
        <p:nvSpPr>
          <p:cNvPr id="117789" name="Text Box 29"/>
          <p:cNvSpPr txBox="1">
            <a:spLocks noChangeArrowheads="1"/>
          </p:cNvSpPr>
          <p:nvPr/>
        </p:nvSpPr>
        <p:spPr bwMode="auto">
          <a:xfrm>
            <a:off x="3810000" y="3522663"/>
            <a:ext cx="1185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1.3140</a:t>
            </a:r>
          </a:p>
        </p:txBody>
      </p:sp>
      <p:sp>
        <p:nvSpPr>
          <p:cNvPr id="117790" name="Text Box 30"/>
          <p:cNvSpPr txBox="1">
            <a:spLocks noChangeArrowheads="1"/>
          </p:cNvSpPr>
          <p:nvPr/>
        </p:nvSpPr>
        <p:spPr bwMode="auto">
          <a:xfrm>
            <a:off x="4826000" y="3522663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17791" name="Text Box 31"/>
          <p:cNvSpPr txBox="1">
            <a:spLocks noChangeArrowheads="1"/>
          </p:cNvSpPr>
          <p:nvPr/>
        </p:nvSpPr>
        <p:spPr bwMode="auto">
          <a:xfrm>
            <a:off x="5799138" y="3522663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1.3699</a:t>
            </a:r>
          </a:p>
        </p:txBody>
      </p:sp>
      <p:sp>
        <p:nvSpPr>
          <p:cNvPr id="117792" name="Text Box 32"/>
          <p:cNvSpPr txBox="1">
            <a:spLocks noChangeArrowheads="1"/>
          </p:cNvSpPr>
          <p:nvPr/>
        </p:nvSpPr>
        <p:spPr bwMode="auto">
          <a:xfrm>
            <a:off x="6731000" y="3522663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1.1750</a:t>
            </a:r>
          </a:p>
        </p:txBody>
      </p:sp>
      <p:sp>
        <p:nvSpPr>
          <p:cNvPr id="117793" name="Text Box 33"/>
          <p:cNvSpPr txBox="1">
            <a:spLocks noChangeArrowheads="1"/>
          </p:cNvSpPr>
          <p:nvPr/>
        </p:nvSpPr>
        <p:spPr bwMode="auto">
          <a:xfrm>
            <a:off x="338138" y="3522663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Jun</a:t>
            </a:r>
          </a:p>
        </p:txBody>
      </p:sp>
      <p:sp>
        <p:nvSpPr>
          <p:cNvPr id="117794" name="Text Box 34"/>
          <p:cNvSpPr txBox="1">
            <a:spLocks noChangeArrowheads="1"/>
          </p:cNvSpPr>
          <p:nvPr/>
        </p:nvSpPr>
        <p:spPr bwMode="auto">
          <a:xfrm>
            <a:off x="7747000" y="3522663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10,096</a:t>
            </a:r>
          </a:p>
        </p:txBody>
      </p:sp>
      <p:sp>
        <p:nvSpPr>
          <p:cNvPr id="117795" name="Text Box 35"/>
          <p:cNvSpPr txBox="1">
            <a:spLocks noChangeArrowheads="1"/>
          </p:cNvSpPr>
          <p:nvPr/>
        </p:nvSpPr>
        <p:spPr bwMode="auto">
          <a:xfrm>
            <a:off x="973138" y="396240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1.3202</a:t>
            </a:r>
          </a:p>
        </p:txBody>
      </p:sp>
      <p:sp>
        <p:nvSpPr>
          <p:cNvPr id="117796" name="Text Box 36"/>
          <p:cNvSpPr txBox="1">
            <a:spLocks noChangeArrowheads="1"/>
          </p:cNvSpPr>
          <p:nvPr/>
        </p:nvSpPr>
        <p:spPr bwMode="auto">
          <a:xfrm>
            <a:off x="1905000" y="396240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1.3225</a:t>
            </a:r>
          </a:p>
        </p:txBody>
      </p:sp>
      <p:sp>
        <p:nvSpPr>
          <p:cNvPr id="117797" name="Text Box 37"/>
          <p:cNvSpPr txBox="1">
            <a:spLocks noChangeArrowheads="1"/>
          </p:cNvSpPr>
          <p:nvPr/>
        </p:nvSpPr>
        <p:spPr bwMode="auto">
          <a:xfrm>
            <a:off x="2835275" y="3962400"/>
            <a:ext cx="1058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1.3175</a:t>
            </a:r>
          </a:p>
        </p:txBody>
      </p:sp>
      <p:sp>
        <p:nvSpPr>
          <p:cNvPr id="117798" name="Text Box 38"/>
          <p:cNvSpPr txBox="1">
            <a:spLocks noChangeArrowheads="1"/>
          </p:cNvSpPr>
          <p:nvPr/>
        </p:nvSpPr>
        <p:spPr bwMode="auto">
          <a:xfrm>
            <a:off x="3810000" y="3962400"/>
            <a:ext cx="1185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1.3182</a:t>
            </a:r>
          </a:p>
        </p:txBody>
      </p:sp>
      <p:sp>
        <p:nvSpPr>
          <p:cNvPr id="117799" name="Text Box 39"/>
          <p:cNvSpPr txBox="1">
            <a:spLocks noChangeArrowheads="1"/>
          </p:cNvSpPr>
          <p:nvPr/>
        </p:nvSpPr>
        <p:spPr bwMode="auto">
          <a:xfrm>
            <a:off x="4826000" y="396240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17800" name="Text Box 40"/>
          <p:cNvSpPr txBox="1">
            <a:spLocks noChangeArrowheads="1"/>
          </p:cNvSpPr>
          <p:nvPr/>
        </p:nvSpPr>
        <p:spPr bwMode="auto">
          <a:xfrm>
            <a:off x="5799138" y="396240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1.3711</a:t>
            </a:r>
          </a:p>
        </p:txBody>
      </p:sp>
      <p:sp>
        <p:nvSpPr>
          <p:cNvPr id="117801" name="Text Box 41"/>
          <p:cNvSpPr txBox="1">
            <a:spLocks noChangeArrowheads="1"/>
          </p:cNvSpPr>
          <p:nvPr/>
        </p:nvSpPr>
        <p:spPr bwMode="auto">
          <a:xfrm>
            <a:off x="6731000" y="3962400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1.1750</a:t>
            </a:r>
          </a:p>
        </p:txBody>
      </p:sp>
      <p:sp>
        <p:nvSpPr>
          <p:cNvPr id="117802" name="Text Box 42"/>
          <p:cNvSpPr txBox="1">
            <a:spLocks noChangeArrowheads="1"/>
          </p:cNvSpPr>
          <p:nvPr/>
        </p:nvSpPr>
        <p:spPr bwMode="auto">
          <a:xfrm>
            <a:off x="338138" y="396240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Sept</a:t>
            </a:r>
          </a:p>
        </p:txBody>
      </p:sp>
      <p:sp>
        <p:nvSpPr>
          <p:cNvPr id="117803" name="Text Box 43"/>
          <p:cNvSpPr txBox="1">
            <a:spLocks noChangeArrowheads="1"/>
          </p:cNvSpPr>
          <p:nvPr/>
        </p:nvSpPr>
        <p:spPr bwMode="auto">
          <a:xfrm>
            <a:off x="7747000" y="3962400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600</a:t>
            </a:r>
          </a:p>
        </p:txBody>
      </p:sp>
      <p:sp>
        <p:nvSpPr>
          <p:cNvPr id="117804" name="Text Box 44"/>
          <p:cNvSpPr txBox="1">
            <a:spLocks noChangeArrowheads="1"/>
          </p:cNvSpPr>
          <p:nvPr/>
        </p:nvSpPr>
        <p:spPr bwMode="auto">
          <a:xfrm>
            <a:off x="533400" y="4572000"/>
            <a:ext cx="8212138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Open interest is generally greater in the nearer contracts, in this case March, 2005.  </a:t>
            </a:r>
          </a:p>
        </p:txBody>
      </p:sp>
      <p:sp>
        <p:nvSpPr>
          <p:cNvPr id="117805" name="Oval 45"/>
          <p:cNvSpPr>
            <a:spLocks noChangeArrowheads="1"/>
          </p:cNvSpPr>
          <p:nvPr/>
        </p:nvSpPr>
        <p:spPr bwMode="auto">
          <a:xfrm>
            <a:off x="7704138" y="2836863"/>
            <a:ext cx="1439862" cy="1582737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anchor="ctr"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7806" name="Rectangle 46"/>
          <p:cNvSpPr>
            <a:spLocks noChangeArrowheads="1"/>
          </p:cNvSpPr>
          <p:nvPr/>
        </p:nvSpPr>
        <p:spPr bwMode="auto">
          <a:xfrm>
            <a:off x="508000" y="5387975"/>
            <a:ext cx="8043863" cy="842908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But open interest typically decreases when mature is very close.</a:t>
            </a:r>
          </a:p>
        </p:txBody>
      </p:sp>
    </p:spTree>
  </p:cSld>
  <p:clrMapOvr>
    <a:masterClrMapping/>
  </p:clrMapOvr>
  <p:transition spd="med">
    <p:fade thruBlk="1"/>
  </p:transition>
</p:sld>
</file>

<file path=ppt/slides/slide25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19811" name="Rectangle 3"/>
          <p:cNvSpPr>
            <a:spLocks noGrp="1" noChangeArrowheads="1"/>
          </p:cNvSpPr>
          <p:nvPr>
            <p:ph idx="1"/>
          </p:nvPr>
        </p:nvSpPr>
        <p:spPr>
          <a:xfrm>
            <a:off x="338138" y="3868738"/>
            <a:ext cx="8545512" cy="263683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The holder of a long position is committing himself to pay $1.3112 per euro for </a:t>
            </a:r>
            <a:r>
              <a:rPr lang="en-US" sz="2600" dirty="0">
                <a:cs typeface="Times New Roman" pitchFamily="18" charset="0"/>
              </a:rPr>
              <a:t>€125,000–a $163,900 position.</a:t>
            </a:r>
          </a:p>
          <a:p>
            <a:pPr>
              <a:buFont typeface="Wingdings" pitchFamily="2" charset="2"/>
              <a:buNone/>
            </a:pPr>
            <a:r>
              <a:rPr lang="en-US" sz="2600" dirty="0">
                <a:cs typeface="Times New Roman" pitchFamily="18" charset="0"/>
              </a:rPr>
              <a:t>As there are 159,822 such contracts outstanding, this represents a notational principal of over $26 billion!</a:t>
            </a:r>
          </a:p>
        </p:txBody>
      </p:sp>
      <p:sp>
        <p:nvSpPr>
          <p:cNvPr id="119810" name="Rectangle 2"/>
          <p:cNvSpPr>
            <a:spLocks noGrp="1" noChangeArrowheads="1"/>
          </p:cNvSpPr>
          <p:nvPr>
            <p:ph type="title"/>
          </p:nvPr>
        </p:nvSpPr>
        <p:spPr>
          <a:xfrm>
            <a:off x="416011" y="222251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Basic Currency </a:t>
            </a:r>
            <a:br>
              <a:rPr lang="en-US" dirty="0"/>
            </a:br>
            <a:r>
              <a:rPr lang="en-US" dirty="0"/>
              <a:t>Futures Relationships</a:t>
            </a:r>
          </a:p>
        </p:txBody>
      </p:sp>
      <p:sp>
        <p:nvSpPr>
          <p:cNvPr id="119813" name="Text Box 5"/>
          <p:cNvSpPr txBox="1">
            <a:spLocks noChangeArrowheads="1"/>
          </p:cNvSpPr>
          <p:nvPr/>
        </p:nvSpPr>
        <p:spPr bwMode="auto">
          <a:xfrm>
            <a:off x="931863" y="22621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</a:t>
            </a:r>
          </a:p>
        </p:txBody>
      </p:sp>
      <p:sp>
        <p:nvSpPr>
          <p:cNvPr id="119814" name="Text Box 6"/>
          <p:cNvSpPr txBox="1">
            <a:spLocks noChangeArrowheads="1"/>
          </p:cNvSpPr>
          <p:nvPr/>
        </p:nvSpPr>
        <p:spPr bwMode="auto">
          <a:xfrm>
            <a:off x="1862138" y="22621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19815" name="Text Box 7"/>
          <p:cNvSpPr txBox="1">
            <a:spLocks noChangeArrowheads="1"/>
          </p:cNvSpPr>
          <p:nvPr/>
        </p:nvSpPr>
        <p:spPr bwMode="auto">
          <a:xfrm>
            <a:off x="2794000" y="2262188"/>
            <a:ext cx="97313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19816" name="Text Box 8"/>
          <p:cNvSpPr txBox="1">
            <a:spLocks noChangeArrowheads="1"/>
          </p:cNvSpPr>
          <p:nvPr/>
        </p:nvSpPr>
        <p:spPr bwMode="auto">
          <a:xfrm>
            <a:off x="3513138" y="2262188"/>
            <a:ext cx="1439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SETTLE</a:t>
            </a:r>
          </a:p>
        </p:txBody>
      </p:sp>
      <p:sp>
        <p:nvSpPr>
          <p:cNvPr id="119817" name="Text Box 9"/>
          <p:cNvSpPr txBox="1">
            <a:spLocks noChangeArrowheads="1"/>
          </p:cNvSpPr>
          <p:nvPr/>
        </p:nvSpPr>
        <p:spPr bwMode="auto">
          <a:xfrm>
            <a:off x="4868863" y="2262188"/>
            <a:ext cx="846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CHG</a:t>
            </a:r>
          </a:p>
        </p:txBody>
      </p:sp>
      <p:sp>
        <p:nvSpPr>
          <p:cNvPr id="119818" name="Text Box 10"/>
          <p:cNvSpPr txBox="1">
            <a:spLocks noChangeArrowheads="1"/>
          </p:cNvSpPr>
          <p:nvPr/>
        </p:nvSpPr>
        <p:spPr bwMode="auto">
          <a:xfrm>
            <a:off x="5884863" y="1909763"/>
            <a:ext cx="1693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LIFETIME</a:t>
            </a:r>
          </a:p>
        </p:txBody>
      </p:sp>
      <p:sp>
        <p:nvSpPr>
          <p:cNvPr id="119819" name="Text Box 11"/>
          <p:cNvSpPr txBox="1">
            <a:spLocks noChangeArrowheads="1"/>
          </p:cNvSpPr>
          <p:nvPr/>
        </p:nvSpPr>
        <p:spPr bwMode="auto">
          <a:xfrm>
            <a:off x="7408863" y="1909763"/>
            <a:ext cx="1439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 INT</a:t>
            </a:r>
          </a:p>
        </p:txBody>
      </p:sp>
      <p:sp>
        <p:nvSpPr>
          <p:cNvPr id="119820" name="Text Box 12"/>
          <p:cNvSpPr txBox="1">
            <a:spLocks noChangeArrowheads="1"/>
          </p:cNvSpPr>
          <p:nvPr/>
        </p:nvSpPr>
        <p:spPr bwMode="auto">
          <a:xfrm>
            <a:off x="5842000" y="22621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19821" name="Text Box 13"/>
          <p:cNvSpPr txBox="1">
            <a:spLocks noChangeArrowheads="1"/>
          </p:cNvSpPr>
          <p:nvPr/>
        </p:nvSpPr>
        <p:spPr bwMode="auto">
          <a:xfrm>
            <a:off x="6773863" y="2262188"/>
            <a:ext cx="973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19822" name="Line 14"/>
          <p:cNvSpPr>
            <a:spLocks noChangeShapeType="1"/>
          </p:cNvSpPr>
          <p:nvPr/>
        </p:nvSpPr>
        <p:spPr bwMode="auto">
          <a:xfrm>
            <a:off x="465138" y="2719388"/>
            <a:ext cx="8383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9823" name="Line 15"/>
          <p:cNvSpPr>
            <a:spLocks noChangeShapeType="1"/>
          </p:cNvSpPr>
          <p:nvPr/>
        </p:nvSpPr>
        <p:spPr bwMode="auto">
          <a:xfrm>
            <a:off x="465138" y="1752600"/>
            <a:ext cx="8383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19824" name="Text Box 16"/>
          <p:cNvSpPr txBox="1">
            <a:spLocks noChangeArrowheads="1"/>
          </p:cNvSpPr>
          <p:nvPr/>
        </p:nvSpPr>
        <p:spPr bwMode="auto">
          <a:xfrm>
            <a:off x="381000" y="2806700"/>
            <a:ext cx="6689725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b="1">
                <a:latin typeface="Century Gothic" panose="020B0502020202020204" pitchFamily="34" charset="0"/>
              </a:rPr>
              <a:t>Euro/US Dollar (CME)—</a:t>
            </a:r>
            <a:r>
              <a:rPr lang="en-US" sz="2400" b="1">
                <a:latin typeface="Century Gothic" panose="020B0502020202020204" pitchFamily="34" charset="0"/>
                <a:cs typeface="Times New Roman" pitchFamily="18" charset="0"/>
              </a:rPr>
              <a:t>€125,000; $ per €</a:t>
            </a:r>
            <a:endParaRPr lang="en-US" sz="2400" b="1">
              <a:latin typeface="Century Gothic" panose="020B0502020202020204" pitchFamily="34" charset="0"/>
            </a:endParaRPr>
          </a:p>
        </p:txBody>
      </p:sp>
      <p:sp>
        <p:nvSpPr>
          <p:cNvPr id="119825" name="Text Box 17"/>
          <p:cNvSpPr txBox="1">
            <a:spLocks noChangeArrowheads="1"/>
          </p:cNvSpPr>
          <p:nvPr/>
        </p:nvSpPr>
        <p:spPr bwMode="auto">
          <a:xfrm>
            <a:off x="1016000" y="33337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1.3136</a:t>
            </a:r>
          </a:p>
        </p:txBody>
      </p:sp>
      <p:sp>
        <p:nvSpPr>
          <p:cNvPr id="119826" name="Text Box 18"/>
          <p:cNvSpPr txBox="1">
            <a:spLocks noChangeArrowheads="1"/>
          </p:cNvSpPr>
          <p:nvPr/>
        </p:nvSpPr>
        <p:spPr bwMode="auto">
          <a:xfrm>
            <a:off x="1947863" y="33337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1.3167</a:t>
            </a:r>
          </a:p>
        </p:txBody>
      </p:sp>
      <p:sp>
        <p:nvSpPr>
          <p:cNvPr id="119827" name="Text Box 19"/>
          <p:cNvSpPr txBox="1">
            <a:spLocks noChangeArrowheads="1"/>
          </p:cNvSpPr>
          <p:nvPr/>
        </p:nvSpPr>
        <p:spPr bwMode="auto">
          <a:xfrm>
            <a:off x="2878138" y="3333750"/>
            <a:ext cx="1058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1.3098</a:t>
            </a:r>
          </a:p>
        </p:txBody>
      </p:sp>
      <p:sp>
        <p:nvSpPr>
          <p:cNvPr id="119828" name="Text Box 20"/>
          <p:cNvSpPr txBox="1">
            <a:spLocks noChangeArrowheads="1"/>
          </p:cNvSpPr>
          <p:nvPr/>
        </p:nvSpPr>
        <p:spPr bwMode="auto">
          <a:xfrm>
            <a:off x="3852863" y="3333750"/>
            <a:ext cx="1185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1.3112</a:t>
            </a:r>
          </a:p>
        </p:txBody>
      </p:sp>
      <p:sp>
        <p:nvSpPr>
          <p:cNvPr id="119829" name="Text Box 21"/>
          <p:cNvSpPr txBox="1">
            <a:spLocks noChangeArrowheads="1"/>
          </p:cNvSpPr>
          <p:nvPr/>
        </p:nvSpPr>
        <p:spPr bwMode="auto">
          <a:xfrm>
            <a:off x="4868863" y="33337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19830" name="Text Box 22"/>
          <p:cNvSpPr txBox="1">
            <a:spLocks noChangeArrowheads="1"/>
          </p:cNvSpPr>
          <p:nvPr/>
        </p:nvSpPr>
        <p:spPr bwMode="auto">
          <a:xfrm>
            <a:off x="5842000" y="33337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1.3687</a:t>
            </a:r>
          </a:p>
        </p:txBody>
      </p:sp>
      <p:sp>
        <p:nvSpPr>
          <p:cNvPr id="119831" name="Text Box 23"/>
          <p:cNvSpPr txBox="1">
            <a:spLocks noChangeArrowheads="1"/>
          </p:cNvSpPr>
          <p:nvPr/>
        </p:nvSpPr>
        <p:spPr bwMode="auto">
          <a:xfrm>
            <a:off x="6773863" y="3333750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1.1363</a:t>
            </a:r>
          </a:p>
        </p:txBody>
      </p:sp>
      <p:sp>
        <p:nvSpPr>
          <p:cNvPr id="119832" name="Text Box 24"/>
          <p:cNvSpPr txBox="1">
            <a:spLocks noChangeArrowheads="1"/>
          </p:cNvSpPr>
          <p:nvPr/>
        </p:nvSpPr>
        <p:spPr bwMode="auto">
          <a:xfrm>
            <a:off x="381000" y="33337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119833" name="Text Box 25"/>
          <p:cNvSpPr txBox="1">
            <a:spLocks noChangeArrowheads="1"/>
          </p:cNvSpPr>
          <p:nvPr/>
        </p:nvSpPr>
        <p:spPr bwMode="auto">
          <a:xfrm>
            <a:off x="7696200" y="3333750"/>
            <a:ext cx="12954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159,822</a:t>
            </a:r>
          </a:p>
        </p:txBody>
      </p:sp>
      <p:sp>
        <p:nvSpPr>
          <p:cNvPr id="119834" name="Oval 26"/>
          <p:cNvSpPr>
            <a:spLocks noChangeArrowheads="1"/>
          </p:cNvSpPr>
          <p:nvPr/>
        </p:nvSpPr>
        <p:spPr bwMode="auto">
          <a:xfrm>
            <a:off x="3725863" y="3252788"/>
            <a:ext cx="1100137" cy="615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pPr algn="ctr" defTabSz="1031875" eaLnBrk="0" hangingPunct="0"/>
            <a:endParaRPr lang="en-US" sz="2800">
              <a:latin typeface="Century Gothic" panose="020B0502020202020204" pitchFamily="34" charset="0"/>
            </a:endParaRPr>
          </a:p>
        </p:txBody>
      </p:sp>
      <p:sp>
        <p:nvSpPr>
          <p:cNvPr id="119835" name="Oval 27"/>
          <p:cNvSpPr>
            <a:spLocks noChangeArrowheads="1"/>
          </p:cNvSpPr>
          <p:nvPr/>
        </p:nvSpPr>
        <p:spPr bwMode="auto">
          <a:xfrm>
            <a:off x="7789863" y="3252788"/>
            <a:ext cx="1049337" cy="615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pPr algn="ctr" defTabSz="1031875" eaLnBrk="0" hangingPunct="0"/>
            <a:endParaRPr lang="en-US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6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1859" name="Rectangle 3"/>
          <p:cNvSpPr>
            <a:spLocks noGrp="1" noChangeArrowheads="1"/>
          </p:cNvSpPr>
          <p:nvPr>
            <p:ph idx="1"/>
          </p:nvPr>
        </p:nvSpPr>
        <p:spPr>
          <a:xfrm>
            <a:off x="381000" y="3546475"/>
            <a:ext cx="8545513" cy="2109788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	Notice that if you had been smart or lucky enough to open a long position at the lifetime low of $1.1363 by now your gains would have been </a:t>
            </a:r>
          </a:p>
          <a:p>
            <a:pPr algn="ctr">
              <a:buFont typeface="Wingdings" pitchFamily="2" charset="2"/>
              <a:buNone/>
            </a:pPr>
            <a:r>
              <a:rPr lang="en-US" sz="2600" dirty="0">
                <a:cs typeface="Times New Roman" pitchFamily="18" charset="0"/>
              </a:rPr>
              <a:t>$21,862.50 </a:t>
            </a:r>
            <a:r>
              <a:rPr lang="en-US" sz="2600" dirty="0"/>
              <a:t>= ($1.3112/</a:t>
            </a:r>
            <a:r>
              <a:rPr lang="en-US" sz="2600" dirty="0">
                <a:cs typeface="Times New Roman" pitchFamily="18" charset="0"/>
              </a:rPr>
              <a:t>€</a:t>
            </a:r>
            <a:r>
              <a:rPr lang="en-US" sz="2600" dirty="0"/>
              <a:t> </a:t>
            </a:r>
            <a:r>
              <a:rPr lang="en-US" sz="2600" dirty="0">
                <a:cs typeface="Times New Roman" pitchFamily="18" charset="0"/>
              </a:rPr>
              <a:t>– $1.1363/€) × €125,000</a:t>
            </a:r>
          </a:p>
        </p:txBody>
      </p:sp>
      <p:sp>
        <p:nvSpPr>
          <p:cNvPr id="121858" name="Rectangle 2"/>
          <p:cNvSpPr>
            <a:spLocks noGrp="1" noChangeArrowheads="1"/>
          </p:cNvSpPr>
          <p:nvPr>
            <p:ph type="title"/>
          </p:nvPr>
        </p:nvSpPr>
        <p:spPr>
          <a:xfrm>
            <a:off x="465138" y="230188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Basic Currency </a:t>
            </a:r>
            <a:br>
              <a:rPr lang="en-US" dirty="0"/>
            </a:br>
            <a:r>
              <a:rPr lang="en-US" dirty="0"/>
              <a:t>Futures Relationships</a:t>
            </a:r>
          </a:p>
        </p:txBody>
      </p:sp>
      <p:sp>
        <p:nvSpPr>
          <p:cNvPr id="121861" name="Text Box 5"/>
          <p:cNvSpPr txBox="1">
            <a:spLocks noChangeArrowheads="1"/>
          </p:cNvSpPr>
          <p:nvPr/>
        </p:nvSpPr>
        <p:spPr bwMode="auto">
          <a:xfrm>
            <a:off x="931863" y="20335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</a:t>
            </a:r>
          </a:p>
        </p:txBody>
      </p:sp>
      <p:sp>
        <p:nvSpPr>
          <p:cNvPr id="121862" name="Text Box 6"/>
          <p:cNvSpPr txBox="1">
            <a:spLocks noChangeArrowheads="1"/>
          </p:cNvSpPr>
          <p:nvPr/>
        </p:nvSpPr>
        <p:spPr bwMode="auto">
          <a:xfrm>
            <a:off x="1862138" y="20335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21863" name="Text Box 7"/>
          <p:cNvSpPr txBox="1">
            <a:spLocks noChangeArrowheads="1"/>
          </p:cNvSpPr>
          <p:nvPr/>
        </p:nvSpPr>
        <p:spPr bwMode="auto">
          <a:xfrm>
            <a:off x="2794000" y="2033588"/>
            <a:ext cx="97313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21864" name="Text Box 8"/>
          <p:cNvSpPr txBox="1">
            <a:spLocks noChangeArrowheads="1"/>
          </p:cNvSpPr>
          <p:nvPr/>
        </p:nvSpPr>
        <p:spPr bwMode="auto">
          <a:xfrm>
            <a:off x="3513138" y="2033588"/>
            <a:ext cx="1439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SETTLE</a:t>
            </a:r>
          </a:p>
        </p:txBody>
      </p:sp>
      <p:sp>
        <p:nvSpPr>
          <p:cNvPr id="121865" name="Text Box 9"/>
          <p:cNvSpPr txBox="1">
            <a:spLocks noChangeArrowheads="1"/>
          </p:cNvSpPr>
          <p:nvPr/>
        </p:nvSpPr>
        <p:spPr bwMode="auto">
          <a:xfrm>
            <a:off x="4868863" y="2033588"/>
            <a:ext cx="846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CHG</a:t>
            </a:r>
          </a:p>
        </p:txBody>
      </p:sp>
      <p:sp>
        <p:nvSpPr>
          <p:cNvPr id="121866" name="Text Box 10"/>
          <p:cNvSpPr txBox="1">
            <a:spLocks noChangeArrowheads="1"/>
          </p:cNvSpPr>
          <p:nvPr/>
        </p:nvSpPr>
        <p:spPr bwMode="auto">
          <a:xfrm>
            <a:off x="5884863" y="1681163"/>
            <a:ext cx="1693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LIFETIME</a:t>
            </a:r>
          </a:p>
        </p:txBody>
      </p:sp>
      <p:sp>
        <p:nvSpPr>
          <p:cNvPr id="121867" name="Text Box 11"/>
          <p:cNvSpPr txBox="1">
            <a:spLocks noChangeArrowheads="1"/>
          </p:cNvSpPr>
          <p:nvPr/>
        </p:nvSpPr>
        <p:spPr bwMode="auto">
          <a:xfrm>
            <a:off x="7408863" y="1681163"/>
            <a:ext cx="1439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 INT</a:t>
            </a:r>
          </a:p>
        </p:txBody>
      </p:sp>
      <p:sp>
        <p:nvSpPr>
          <p:cNvPr id="121868" name="Text Box 12"/>
          <p:cNvSpPr txBox="1">
            <a:spLocks noChangeArrowheads="1"/>
          </p:cNvSpPr>
          <p:nvPr/>
        </p:nvSpPr>
        <p:spPr bwMode="auto">
          <a:xfrm>
            <a:off x="5842000" y="20335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21869" name="Text Box 13"/>
          <p:cNvSpPr txBox="1">
            <a:spLocks noChangeArrowheads="1"/>
          </p:cNvSpPr>
          <p:nvPr/>
        </p:nvSpPr>
        <p:spPr bwMode="auto">
          <a:xfrm>
            <a:off x="6773863" y="2033588"/>
            <a:ext cx="973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21870" name="Line 14"/>
          <p:cNvSpPr>
            <a:spLocks noChangeShapeType="1"/>
          </p:cNvSpPr>
          <p:nvPr/>
        </p:nvSpPr>
        <p:spPr bwMode="auto">
          <a:xfrm>
            <a:off x="465138" y="2490788"/>
            <a:ext cx="8383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21871" name="Line 15"/>
          <p:cNvSpPr>
            <a:spLocks noChangeShapeType="1"/>
          </p:cNvSpPr>
          <p:nvPr/>
        </p:nvSpPr>
        <p:spPr bwMode="auto">
          <a:xfrm>
            <a:off x="465138" y="1524000"/>
            <a:ext cx="8383587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21872" name="Text Box 16"/>
          <p:cNvSpPr txBox="1">
            <a:spLocks noChangeArrowheads="1"/>
          </p:cNvSpPr>
          <p:nvPr/>
        </p:nvSpPr>
        <p:spPr bwMode="auto">
          <a:xfrm>
            <a:off x="381000" y="2578100"/>
            <a:ext cx="6689725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b="1">
                <a:latin typeface="Century Gothic" panose="020B0502020202020204" pitchFamily="34" charset="0"/>
              </a:rPr>
              <a:t>Euro/US Dollar (CME)—</a:t>
            </a:r>
            <a:r>
              <a:rPr lang="en-US" sz="2400" b="1">
                <a:latin typeface="Century Gothic" panose="020B0502020202020204" pitchFamily="34" charset="0"/>
                <a:cs typeface="Times New Roman" pitchFamily="18" charset="0"/>
              </a:rPr>
              <a:t>€125,000; $ per €</a:t>
            </a:r>
            <a:endParaRPr lang="en-US" sz="2400" b="1">
              <a:latin typeface="Century Gothic" panose="020B0502020202020204" pitchFamily="34" charset="0"/>
            </a:endParaRPr>
          </a:p>
        </p:txBody>
      </p:sp>
      <p:sp>
        <p:nvSpPr>
          <p:cNvPr id="121873" name="Text Box 17"/>
          <p:cNvSpPr txBox="1">
            <a:spLocks noChangeArrowheads="1"/>
          </p:cNvSpPr>
          <p:nvPr/>
        </p:nvSpPr>
        <p:spPr bwMode="auto">
          <a:xfrm>
            <a:off x="1016000" y="31051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1.3136</a:t>
            </a:r>
          </a:p>
        </p:txBody>
      </p:sp>
      <p:sp>
        <p:nvSpPr>
          <p:cNvPr id="121874" name="Text Box 18"/>
          <p:cNvSpPr txBox="1">
            <a:spLocks noChangeArrowheads="1"/>
          </p:cNvSpPr>
          <p:nvPr/>
        </p:nvSpPr>
        <p:spPr bwMode="auto">
          <a:xfrm>
            <a:off x="1947863" y="31051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1.3167</a:t>
            </a:r>
          </a:p>
        </p:txBody>
      </p:sp>
      <p:sp>
        <p:nvSpPr>
          <p:cNvPr id="121875" name="Text Box 19"/>
          <p:cNvSpPr txBox="1">
            <a:spLocks noChangeArrowheads="1"/>
          </p:cNvSpPr>
          <p:nvPr/>
        </p:nvSpPr>
        <p:spPr bwMode="auto">
          <a:xfrm>
            <a:off x="2878138" y="3105150"/>
            <a:ext cx="1058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1.3098</a:t>
            </a:r>
          </a:p>
        </p:txBody>
      </p:sp>
      <p:sp>
        <p:nvSpPr>
          <p:cNvPr id="121876" name="Text Box 20"/>
          <p:cNvSpPr txBox="1">
            <a:spLocks noChangeArrowheads="1"/>
          </p:cNvSpPr>
          <p:nvPr/>
        </p:nvSpPr>
        <p:spPr bwMode="auto">
          <a:xfrm>
            <a:off x="3852863" y="3105150"/>
            <a:ext cx="1185862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1.3112</a:t>
            </a:r>
          </a:p>
        </p:txBody>
      </p:sp>
      <p:sp>
        <p:nvSpPr>
          <p:cNvPr id="121877" name="Text Box 21"/>
          <p:cNvSpPr txBox="1">
            <a:spLocks noChangeArrowheads="1"/>
          </p:cNvSpPr>
          <p:nvPr/>
        </p:nvSpPr>
        <p:spPr bwMode="auto">
          <a:xfrm>
            <a:off x="4868863" y="31051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21878" name="Text Box 22"/>
          <p:cNvSpPr txBox="1">
            <a:spLocks noChangeArrowheads="1"/>
          </p:cNvSpPr>
          <p:nvPr/>
        </p:nvSpPr>
        <p:spPr bwMode="auto">
          <a:xfrm>
            <a:off x="5842000" y="31051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1.3687</a:t>
            </a:r>
          </a:p>
        </p:txBody>
      </p:sp>
      <p:sp>
        <p:nvSpPr>
          <p:cNvPr id="121879" name="Text Box 23"/>
          <p:cNvSpPr txBox="1">
            <a:spLocks noChangeArrowheads="1"/>
          </p:cNvSpPr>
          <p:nvPr/>
        </p:nvSpPr>
        <p:spPr bwMode="auto">
          <a:xfrm>
            <a:off x="6773863" y="3105150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1.1363</a:t>
            </a:r>
          </a:p>
        </p:txBody>
      </p:sp>
      <p:sp>
        <p:nvSpPr>
          <p:cNvPr id="121880" name="Text Box 24"/>
          <p:cNvSpPr txBox="1">
            <a:spLocks noChangeArrowheads="1"/>
          </p:cNvSpPr>
          <p:nvPr/>
        </p:nvSpPr>
        <p:spPr bwMode="auto">
          <a:xfrm>
            <a:off x="381000" y="3105150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121881" name="Text Box 25"/>
          <p:cNvSpPr txBox="1">
            <a:spLocks noChangeArrowheads="1"/>
          </p:cNvSpPr>
          <p:nvPr/>
        </p:nvSpPr>
        <p:spPr bwMode="auto">
          <a:xfrm>
            <a:off x="7696200" y="3105150"/>
            <a:ext cx="12192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159,822</a:t>
            </a:r>
          </a:p>
        </p:txBody>
      </p:sp>
      <p:sp>
        <p:nvSpPr>
          <p:cNvPr id="121882" name="Text Box 26"/>
          <p:cNvSpPr txBox="1">
            <a:spLocks noChangeArrowheads="1"/>
          </p:cNvSpPr>
          <p:nvPr/>
        </p:nvSpPr>
        <p:spPr bwMode="auto">
          <a:xfrm>
            <a:off x="381000" y="5392738"/>
            <a:ext cx="8297863" cy="835025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dirty="0">
                <a:latin typeface="Century Gothic" panose="020B0502020202020204" pitchFamily="34" charset="0"/>
              </a:rPr>
              <a:t>Bear in mind that someone </a:t>
            </a:r>
            <a:r>
              <a:rPr lang="en-US" sz="2400" u="sng" dirty="0">
                <a:latin typeface="Century Gothic" panose="020B0502020202020204" pitchFamily="34" charset="0"/>
              </a:rPr>
              <a:t>was</a:t>
            </a:r>
            <a:r>
              <a:rPr lang="en-US" sz="2400" dirty="0">
                <a:latin typeface="Century Gothic" panose="020B0502020202020204" pitchFamily="34" charset="0"/>
              </a:rPr>
              <a:t> unfortunate enough to take the short position at $1.1363!</a:t>
            </a:r>
          </a:p>
        </p:txBody>
      </p:sp>
      <p:sp>
        <p:nvSpPr>
          <p:cNvPr id="121883" name="Oval 27"/>
          <p:cNvSpPr>
            <a:spLocks noChangeArrowheads="1"/>
          </p:cNvSpPr>
          <p:nvPr/>
        </p:nvSpPr>
        <p:spPr bwMode="auto">
          <a:xfrm>
            <a:off x="3768725" y="3017838"/>
            <a:ext cx="1100138" cy="615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pPr algn="ctr" defTabSz="1031875" eaLnBrk="0" hangingPunct="0"/>
            <a:endParaRPr lang="en-US" sz="2800">
              <a:latin typeface="Century Gothic" panose="020B0502020202020204" pitchFamily="34" charset="0"/>
            </a:endParaRPr>
          </a:p>
        </p:txBody>
      </p:sp>
      <p:sp>
        <p:nvSpPr>
          <p:cNvPr id="121884" name="Oval 28"/>
          <p:cNvSpPr>
            <a:spLocks noChangeArrowheads="1"/>
          </p:cNvSpPr>
          <p:nvPr/>
        </p:nvSpPr>
        <p:spPr bwMode="auto">
          <a:xfrm>
            <a:off x="6731000" y="3017838"/>
            <a:ext cx="1101725" cy="615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pPr algn="ctr" defTabSz="1031875" eaLnBrk="0" hangingPunct="0"/>
            <a:endParaRPr lang="en-US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27.xml><?xml version="1.0" encoding="utf-8"?>
<p:sld xmlns:a="http://schemas.openxmlformats.org/drawingml/2006/main" xmlns:r="http://schemas.openxmlformats.org/officeDocument/2006/relationships" xmlns:p="http://schemas.openxmlformats.org/presentationml/2006/main" showMasterPhAnim="0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23907" name="Rectangle 3"/>
          <p:cNvSpPr>
            <a:spLocks noGrp="1" noChangeArrowheads="1"/>
          </p:cNvSpPr>
          <p:nvPr>
            <p:ph idx="1"/>
          </p:nvPr>
        </p:nvSpPr>
        <p:spPr>
          <a:xfrm>
            <a:off x="260350" y="3868738"/>
            <a:ext cx="8545513" cy="2109787"/>
          </a:xfrm>
        </p:spPr>
        <p:txBody>
          <a:bodyPr/>
          <a:lstStyle/>
          <a:p>
            <a:pPr>
              <a:buFont typeface="Wingdings" pitchFamily="2" charset="2"/>
              <a:buNone/>
            </a:pPr>
            <a:r>
              <a:rPr lang="en-US" sz="2600" dirty="0"/>
              <a:t>	If you had been smart or lucky enough to open a short position at the lifetime high of $1.3687 by now your gains would have been:</a:t>
            </a:r>
          </a:p>
          <a:p>
            <a:pPr>
              <a:buFont typeface="Wingdings" pitchFamily="2" charset="2"/>
              <a:buNone/>
            </a:pPr>
            <a:endParaRPr lang="en-US" sz="2600" dirty="0"/>
          </a:p>
          <a:p>
            <a:pPr algn="ctr">
              <a:buFont typeface="Wingdings" pitchFamily="2" charset="2"/>
              <a:buNone/>
            </a:pPr>
            <a:r>
              <a:rPr lang="en-US" sz="2600" dirty="0">
                <a:cs typeface="Times New Roman" pitchFamily="18" charset="0"/>
              </a:rPr>
              <a:t>$7,187.50 </a:t>
            </a:r>
            <a:r>
              <a:rPr lang="en-US" sz="2600" dirty="0"/>
              <a:t>= ($1.3687/</a:t>
            </a:r>
            <a:r>
              <a:rPr lang="en-US" sz="2600" dirty="0">
                <a:cs typeface="Times New Roman" pitchFamily="18" charset="0"/>
              </a:rPr>
              <a:t>€</a:t>
            </a:r>
            <a:r>
              <a:rPr lang="en-US" sz="2600" dirty="0"/>
              <a:t> </a:t>
            </a:r>
            <a:r>
              <a:rPr lang="en-US" sz="2600" dirty="0">
                <a:cs typeface="Times New Roman" pitchFamily="18" charset="0"/>
              </a:rPr>
              <a:t>– $1.</a:t>
            </a:r>
            <a:r>
              <a:rPr lang="en-US" sz="2600" dirty="0"/>
              <a:t>3112</a:t>
            </a:r>
            <a:r>
              <a:rPr lang="en-US" sz="2600" dirty="0">
                <a:cs typeface="Times New Roman" pitchFamily="18" charset="0"/>
              </a:rPr>
              <a:t>/€) × €125,000</a:t>
            </a:r>
          </a:p>
        </p:txBody>
      </p:sp>
      <p:sp>
        <p:nvSpPr>
          <p:cNvPr id="123906" name="Rectangle 2"/>
          <p:cNvSpPr>
            <a:spLocks noGrp="1" noChangeArrowheads="1"/>
          </p:cNvSpPr>
          <p:nvPr>
            <p:ph type="title"/>
          </p:nvPr>
        </p:nvSpPr>
        <p:spPr>
          <a:xfrm>
            <a:off x="453167" y="261937"/>
            <a:ext cx="8229600" cy="1143000"/>
          </a:xfrm>
        </p:spPr>
        <p:txBody>
          <a:bodyPr>
            <a:noAutofit/>
          </a:bodyPr>
          <a:lstStyle/>
          <a:p>
            <a:r>
              <a:rPr lang="en-US" dirty="0"/>
              <a:t>Basic Currency </a:t>
            </a:r>
            <a:br>
              <a:rPr lang="en-US" dirty="0"/>
            </a:br>
            <a:r>
              <a:rPr lang="en-US" dirty="0"/>
              <a:t>Futures Relationships</a:t>
            </a:r>
          </a:p>
        </p:txBody>
      </p:sp>
      <p:sp>
        <p:nvSpPr>
          <p:cNvPr id="123909" name="Text Box 5"/>
          <p:cNvSpPr txBox="1">
            <a:spLocks noChangeArrowheads="1"/>
          </p:cNvSpPr>
          <p:nvPr/>
        </p:nvSpPr>
        <p:spPr bwMode="auto">
          <a:xfrm>
            <a:off x="889000" y="226853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</a:t>
            </a:r>
          </a:p>
        </p:txBody>
      </p:sp>
      <p:sp>
        <p:nvSpPr>
          <p:cNvPr id="123910" name="Text Box 6"/>
          <p:cNvSpPr txBox="1">
            <a:spLocks noChangeArrowheads="1"/>
          </p:cNvSpPr>
          <p:nvPr/>
        </p:nvSpPr>
        <p:spPr bwMode="auto">
          <a:xfrm>
            <a:off x="1819275" y="226853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23911" name="Text Box 7"/>
          <p:cNvSpPr txBox="1">
            <a:spLocks noChangeArrowheads="1"/>
          </p:cNvSpPr>
          <p:nvPr/>
        </p:nvSpPr>
        <p:spPr bwMode="auto">
          <a:xfrm>
            <a:off x="2751138" y="2268538"/>
            <a:ext cx="973137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23912" name="Text Box 8"/>
          <p:cNvSpPr txBox="1">
            <a:spLocks noChangeArrowheads="1"/>
          </p:cNvSpPr>
          <p:nvPr/>
        </p:nvSpPr>
        <p:spPr bwMode="auto">
          <a:xfrm>
            <a:off x="3470275" y="2268538"/>
            <a:ext cx="1439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SETTLE</a:t>
            </a:r>
          </a:p>
        </p:txBody>
      </p:sp>
      <p:sp>
        <p:nvSpPr>
          <p:cNvPr id="123913" name="Text Box 9"/>
          <p:cNvSpPr txBox="1">
            <a:spLocks noChangeArrowheads="1"/>
          </p:cNvSpPr>
          <p:nvPr/>
        </p:nvSpPr>
        <p:spPr bwMode="auto">
          <a:xfrm>
            <a:off x="4826000" y="2268538"/>
            <a:ext cx="84613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CHG</a:t>
            </a:r>
          </a:p>
        </p:txBody>
      </p:sp>
      <p:sp>
        <p:nvSpPr>
          <p:cNvPr id="123914" name="Text Box 10"/>
          <p:cNvSpPr txBox="1">
            <a:spLocks noChangeArrowheads="1"/>
          </p:cNvSpPr>
          <p:nvPr/>
        </p:nvSpPr>
        <p:spPr bwMode="auto">
          <a:xfrm>
            <a:off x="5842000" y="1916113"/>
            <a:ext cx="1693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LIFETIME</a:t>
            </a:r>
          </a:p>
        </p:txBody>
      </p:sp>
      <p:sp>
        <p:nvSpPr>
          <p:cNvPr id="123915" name="Text Box 11"/>
          <p:cNvSpPr txBox="1">
            <a:spLocks noChangeArrowheads="1"/>
          </p:cNvSpPr>
          <p:nvPr/>
        </p:nvSpPr>
        <p:spPr bwMode="auto">
          <a:xfrm>
            <a:off x="7366000" y="1916113"/>
            <a:ext cx="1439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OPEN INT</a:t>
            </a:r>
          </a:p>
        </p:txBody>
      </p:sp>
      <p:sp>
        <p:nvSpPr>
          <p:cNvPr id="123916" name="Text Box 12"/>
          <p:cNvSpPr txBox="1">
            <a:spLocks noChangeArrowheads="1"/>
          </p:cNvSpPr>
          <p:nvPr/>
        </p:nvSpPr>
        <p:spPr bwMode="auto">
          <a:xfrm>
            <a:off x="5799138" y="226853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HIGH</a:t>
            </a:r>
          </a:p>
        </p:txBody>
      </p:sp>
      <p:sp>
        <p:nvSpPr>
          <p:cNvPr id="123917" name="Text Box 13"/>
          <p:cNvSpPr txBox="1">
            <a:spLocks noChangeArrowheads="1"/>
          </p:cNvSpPr>
          <p:nvPr/>
        </p:nvSpPr>
        <p:spPr bwMode="auto">
          <a:xfrm>
            <a:off x="6731000" y="2268538"/>
            <a:ext cx="973138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LOW</a:t>
            </a:r>
          </a:p>
        </p:txBody>
      </p:sp>
      <p:sp>
        <p:nvSpPr>
          <p:cNvPr id="123918" name="Line 14"/>
          <p:cNvSpPr>
            <a:spLocks noChangeShapeType="1"/>
          </p:cNvSpPr>
          <p:nvPr/>
        </p:nvSpPr>
        <p:spPr bwMode="auto">
          <a:xfrm>
            <a:off x="422275" y="2725738"/>
            <a:ext cx="8383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23919" name="Line 15"/>
          <p:cNvSpPr>
            <a:spLocks noChangeShapeType="1"/>
          </p:cNvSpPr>
          <p:nvPr/>
        </p:nvSpPr>
        <p:spPr bwMode="auto">
          <a:xfrm>
            <a:off x="422275" y="1758950"/>
            <a:ext cx="8383588" cy="0"/>
          </a:xfrm>
          <a:prstGeom prst="line">
            <a:avLst/>
          </a:prstGeom>
          <a:noFill/>
          <a:ln w="38100">
            <a:solidFill>
              <a:schemeClr val="tx1"/>
            </a:solidFill>
            <a:round/>
            <a:headEnd/>
            <a:tailEnd/>
          </a:ln>
          <a:effectLst/>
        </p:spPr>
        <p:txBody>
          <a:bodyPr/>
          <a:lstStyle/>
          <a:p>
            <a:endParaRPr lang="en-US" sz="1600">
              <a:latin typeface="Century Gothic" panose="020B0502020202020204" pitchFamily="34" charset="0"/>
            </a:endParaRPr>
          </a:p>
        </p:txBody>
      </p:sp>
      <p:sp>
        <p:nvSpPr>
          <p:cNvPr id="123920" name="Text Box 16"/>
          <p:cNvSpPr txBox="1">
            <a:spLocks noChangeArrowheads="1"/>
          </p:cNvSpPr>
          <p:nvPr/>
        </p:nvSpPr>
        <p:spPr bwMode="auto">
          <a:xfrm>
            <a:off x="338138" y="2813050"/>
            <a:ext cx="6689725" cy="473576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400" b="1" dirty="0">
                <a:latin typeface="Century Gothic" panose="020B0502020202020204" pitchFamily="34" charset="0"/>
              </a:rPr>
              <a:t>Euro/US Dollar (CME)—</a:t>
            </a:r>
            <a:r>
              <a:rPr lang="en-US" sz="2400" b="1" dirty="0">
                <a:latin typeface="Century Gothic" panose="020B0502020202020204" pitchFamily="34" charset="0"/>
                <a:cs typeface="Times New Roman" pitchFamily="18" charset="0"/>
              </a:rPr>
              <a:t>€125,000; $ per €</a:t>
            </a:r>
            <a:endParaRPr lang="en-US" sz="2400" b="1" dirty="0">
              <a:latin typeface="Century Gothic" panose="020B0502020202020204" pitchFamily="34" charset="0"/>
            </a:endParaRPr>
          </a:p>
        </p:txBody>
      </p:sp>
      <p:sp>
        <p:nvSpPr>
          <p:cNvPr id="123921" name="Text Box 17"/>
          <p:cNvSpPr txBox="1">
            <a:spLocks noChangeArrowheads="1"/>
          </p:cNvSpPr>
          <p:nvPr/>
        </p:nvSpPr>
        <p:spPr bwMode="auto">
          <a:xfrm>
            <a:off x="973138" y="33416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1.3136</a:t>
            </a:r>
          </a:p>
        </p:txBody>
      </p:sp>
      <p:sp>
        <p:nvSpPr>
          <p:cNvPr id="123922" name="Text Box 18"/>
          <p:cNvSpPr txBox="1">
            <a:spLocks noChangeArrowheads="1"/>
          </p:cNvSpPr>
          <p:nvPr/>
        </p:nvSpPr>
        <p:spPr bwMode="auto">
          <a:xfrm>
            <a:off x="1905000" y="33416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1.3167</a:t>
            </a:r>
          </a:p>
        </p:txBody>
      </p:sp>
      <p:sp>
        <p:nvSpPr>
          <p:cNvPr id="123923" name="Text Box 19"/>
          <p:cNvSpPr txBox="1">
            <a:spLocks noChangeArrowheads="1"/>
          </p:cNvSpPr>
          <p:nvPr/>
        </p:nvSpPr>
        <p:spPr bwMode="auto">
          <a:xfrm>
            <a:off x="2835275" y="3341688"/>
            <a:ext cx="1058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1.3098</a:t>
            </a:r>
          </a:p>
        </p:txBody>
      </p:sp>
      <p:sp>
        <p:nvSpPr>
          <p:cNvPr id="123924" name="Text Box 20"/>
          <p:cNvSpPr txBox="1">
            <a:spLocks noChangeArrowheads="1"/>
          </p:cNvSpPr>
          <p:nvPr/>
        </p:nvSpPr>
        <p:spPr bwMode="auto">
          <a:xfrm>
            <a:off x="3810000" y="3341688"/>
            <a:ext cx="1185863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1.3112</a:t>
            </a:r>
          </a:p>
        </p:txBody>
      </p:sp>
      <p:sp>
        <p:nvSpPr>
          <p:cNvPr id="123925" name="Text Box 21"/>
          <p:cNvSpPr txBox="1">
            <a:spLocks noChangeArrowheads="1"/>
          </p:cNvSpPr>
          <p:nvPr/>
        </p:nvSpPr>
        <p:spPr bwMode="auto">
          <a:xfrm>
            <a:off x="4826000" y="33416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-.0025</a:t>
            </a:r>
          </a:p>
        </p:txBody>
      </p:sp>
      <p:sp>
        <p:nvSpPr>
          <p:cNvPr id="123926" name="Text Box 22"/>
          <p:cNvSpPr txBox="1">
            <a:spLocks noChangeArrowheads="1"/>
          </p:cNvSpPr>
          <p:nvPr/>
        </p:nvSpPr>
        <p:spPr bwMode="auto">
          <a:xfrm>
            <a:off x="5799138" y="33416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1.3687</a:t>
            </a:r>
          </a:p>
        </p:txBody>
      </p:sp>
      <p:sp>
        <p:nvSpPr>
          <p:cNvPr id="123927" name="Text Box 23"/>
          <p:cNvSpPr txBox="1">
            <a:spLocks noChangeArrowheads="1"/>
          </p:cNvSpPr>
          <p:nvPr/>
        </p:nvSpPr>
        <p:spPr bwMode="auto">
          <a:xfrm>
            <a:off x="6731000" y="3341688"/>
            <a:ext cx="1143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1.1363</a:t>
            </a:r>
          </a:p>
        </p:txBody>
      </p:sp>
      <p:sp>
        <p:nvSpPr>
          <p:cNvPr id="123928" name="Text Box 24"/>
          <p:cNvSpPr txBox="1">
            <a:spLocks noChangeArrowheads="1"/>
          </p:cNvSpPr>
          <p:nvPr/>
        </p:nvSpPr>
        <p:spPr bwMode="auto">
          <a:xfrm>
            <a:off x="338138" y="3341688"/>
            <a:ext cx="1016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Mar</a:t>
            </a:r>
          </a:p>
        </p:txBody>
      </p:sp>
      <p:sp>
        <p:nvSpPr>
          <p:cNvPr id="123929" name="Text Box 25"/>
          <p:cNvSpPr txBox="1">
            <a:spLocks noChangeArrowheads="1"/>
          </p:cNvSpPr>
          <p:nvPr/>
        </p:nvSpPr>
        <p:spPr bwMode="auto">
          <a:xfrm>
            <a:off x="7620000" y="3341688"/>
            <a:ext cx="1270000" cy="412021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lIns="103236" tIns="51618" rIns="103236" bIns="51618">
            <a:spAutoFit/>
          </a:bodyPr>
          <a:lstStyle/>
          <a:p>
            <a:pPr algn="r" defTabSz="1031875" eaLnBrk="0" hangingPunct="0">
              <a:spcBef>
                <a:spcPct val="50000"/>
              </a:spcBef>
            </a:pPr>
            <a:r>
              <a:rPr lang="en-US" sz="2000">
                <a:latin typeface="Century Gothic" panose="020B0502020202020204" pitchFamily="34" charset="0"/>
              </a:rPr>
              <a:t>159,822</a:t>
            </a:r>
          </a:p>
        </p:txBody>
      </p:sp>
      <p:sp>
        <p:nvSpPr>
          <p:cNvPr id="123930" name="Oval 26"/>
          <p:cNvSpPr>
            <a:spLocks noChangeArrowheads="1"/>
          </p:cNvSpPr>
          <p:nvPr/>
        </p:nvSpPr>
        <p:spPr bwMode="auto">
          <a:xfrm>
            <a:off x="3725863" y="3252788"/>
            <a:ext cx="1100137" cy="615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pPr algn="ctr" defTabSz="1031875" eaLnBrk="0" hangingPunct="0"/>
            <a:endParaRPr lang="en-US" sz="2800">
              <a:latin typeface="Century Gothic" panose="020B0502020202020204" pitchFamily="34" charset="0"/>
            </a:endParaRPr>
          </a:p>
        </p:txBody>
      </p:sp>
      <p:sp>
        <p:nvSpPr>
          <p:cNvPr id="123931" name="Oval 27"/>
          <p:cNvSpPr>
            <a:spLocks noChangeArrowheads="1"/>
          </p:cNvSpPr>
          <p:nvPr/>
        </p:nvSpPr>
        <p:spPr bwMode="auto">
          <a:xfrm>
            <a:off x="5757863" y="3252788"/>
            <a:ext cx="1016000" cy="615950"/>
          </a:xfrm>
          <a:prstGeom prst="ellipse">
            <a:avLst/>
          </a:prstGeom>
          <a:noFill/>
          <a:ln w="38100">
            <a:solidFill>
              <a:srgbClr val="FF0000"/>
            </a:solidFill>
            <a:round/>
            <a:headEnd/>
            <a:tailEnd/>
          </a:ln>
          <a:effectLst/>
        </p:spPr>
        <p:txBody>
          <a:bodyPr wrap="none" lIns="103236" tIns="51618" rIns="103236" bIns="51618" anchor="ctr"/>
          <a:lstStyle/>
          <a:p>
            <a:pPr algn="ctr" defTabSz="1031875" eaLnBrk="0" hangingPunct="0"/>
            <a:endParaRPr lang="en-US" sz="2800">
              <a:latin typeface="Century Gothic" panose="020B0502020202020204" pitchFamily="34" charset="0"/>
            </a:endParaRPr>
          </a:p>
        </p:txBody>
      </p:sp>
    </p:spTree>
  </p:cSld>
  <p:clrMapOvr>
    <a:masterClrMapping/>
  </p:clrMapOvr>
  <p:transition spd="med">
    <p:fade thruBlk="1"/>
  </p:transition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Content Placeholder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742950" indent="-742950">
              <a:buFont typeface="+mj-lt"/>
              <a:buAutoNum type="arabicPeriod"/>
            </a:pPr>
            <a:r>
              <a:rPr lang="en-US" dirty="0"/>
              <a:t>Future and Forward Contracts</a:t>
            </a:r>
          </a:p>
          <a:p>
            <a:pPr marL="742950" indent="-742950">
              <a:buFont typeface="+mj-lt"/>
              <a:buAutoNum type="arabicPeriod"/>
            </a:pPr>
            <a:endParaRPr lang="en-US" dirty="0"/>
          </a:p>
          <a:p>
            <a:pPr marL="742950" indent="-742950">
              <a:buFont typeface="+mj-lt"/>
              <a:buAutoNum type="arabicPeriod"/>
            </a:pPr>
            <a:r>
              <a:rPr lang="en-US" dirty="0"/>
              <a:t>Reading Currency Futures Quotes</a:t>
            </a:r>
          </a:p>
        </p:txBody>
      </p:sp>
      <p:sp>
        <p:nvSpPr>
          <p:cNvPr id="3" name="Titl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Overview</a:t>
            </a:r>
          </a:p>
        </p:txBody>
      </p:sp>
    </p:spTree>
    <p:extLst>
      <p:ext uri="{BB962C8B-B14F-4D97-AF65-F5344CB8AC3E}">
        <p14:creationId xmlns:p14="http://schemas.microsoft.com/office/powerpoint/2010/main" val="2417646231"/>
      </p:ext>
    </p:extLst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5844" name="Rectangle 4"/>
          <p:cNvSpPr>
            <a:spLocks noGrp="1" noChangeArrowheads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/>
              <a:t>1. Future and Forward Contracts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7043" name="Rectangle 3"/>
          <p:cNvSpPr>
            <a:spLocks noGrp="1" noChangeArrowheads="1"/>
          </p:cNvSpPr>
          <p:nvPr>
            <p:ph idx="1"/>
          </p:nvPr>
        </p:nvSpPr>
        <p:spPr>
          <a:xfrm>
            <a:off x="457200" y="1719263"/>
            <a:ext cx="8229600" cy="4452937"/>
          </a:xfrm>
        </p:spPr>
        <p:txBody>
          <a:bodyPr>
            <a:normAutofit fontScale="92500" lnSpcReduction="10000"/>
          </a:bodyPr>
          <a:lstStyle/>
          <a:p>
            <a:r>
              <a:rPr lang="en-US" dirty="0"/>
              <a:t>What are ‘derivative securities’?</a:t>
            </a:r>
          </a:p>
          <a:p>
            <a:endParaRPr lang="en-US" dirty="0"/>
          </a:p>
          <a:p>
            <a:r>
              <a:rPr lang="en-US" dirty="0"/>
              <a:t>Examples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US" dirty="0"/>
              <a:t>Futures Contracts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US" dirty="0"/>
              <a:t>Forward Contracts</a:t>
            </a:r>
          </a:p>
          <a:p>
            <a:pPr lvl="2"/>
            <a:r>
              <a:rPr lang="en-US" dirty="0"/>
              <a:t>Forward contracts are similar to futures except that they trade in the over-the-counter market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US" dirty="0"/>
              <a:t>Swaps</a:t>
            </a:r>
          </a:p>
          <a:p>
            <a:pPr lvl="1">
              <a:buClr>
                <a:schemeClr val="tx1"/>
              </a:buClr>
              <a:buSzPct val="150000"/>
              <a:buFontTx/>
              <a:buChar char="•"/>
            </a:pPr>
            <a:r>
              <a:rPr lang="en-US" dirty="0"/>
              <a:t>Options</a:t>
            </a:r>
          </a:p>
          <a:p>
            <a:pPr>
              <a:buClr>
                <a:schemeClr val="tx1"/>
              </a:buClr>
              <a:buSzPct val="150000"/>
              <a:buFontTx/>
              <a:buChar char="•"/>
            </a:pPr>
            <a:endParaRPr lang="en-US" dirty="0"/>
          </a:p>
          <a:p>
            <a:pPr>
              <a:buClr>
                <a:schemeClr val="tx1"/>
              </a:buClr>
              <a:buSzPct val="150000"/>
              <a:buFontTx/>
              <a:buChar char="•"/>
            </a:pPr>
            <a:r>
              <a:rPr lang="en-US" dirty="0"/>
              <a:t>Hedging versus Speculation</a:t>
            </a:r>
          </a:p>
        </p:txBody>
      </p:sp>
      <p:sp>
        <p:nvSpPr>
          <p:cNvPr id="87042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Derivative Securities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9091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The forward price for a contract is the delivery price that would be applicable to the contract if were negotiated today.</a:t>
            </a:r>
          </a:p>
          <a:p>
            <a:endParaRPr lang="en-US" dirty="0"/>
          </a:p>
          <a:p>
            <a:r>
              <a:rPr lang="en-US" dirty="0"/>
              <a:t>The party that has agreed to </a:t>
            </a:r>
            <a:r>
              <a:rPr lang="en-US" i="1" dirty="0"/>
              <a:t>buy</a:t>
            </a:r>
            <a:r>
              <a:rPr lang="en-US" dirty="0"/>
              <a:t> has the </a:t>
            </a:r>
            <a:r>
              <a:rPr lang="en-US" i="1" dirty="0"/>
              <a:t>long</a:t>
            </a:r>
            <a:r>
              <a:rPr lang="en-US" dirty="0"/>
              <a:t> position.</a:t>
            </a:r>
          </a:p>
          <a:p>
            <a:endParaRPr lang="en-US" dirty="0"/>
          </a:p>
          <a:p>
            <a:r>
              <a:rPr lang="en-US" dirty="0"/>
              <a:t>The party that has agreed to </a:t>
            </a:r>
            <a:r>
              <a:rPr lang="en-US" i="1" dirty="0"/>
              <a:t>sell</a:t>
            </a:r>
            <a:r>
              <a:rPr lang="en-US" sz="3400" dirty="0"/>
              <a:t> </a:t>
            </a:r>
            <a:r>
              <a:rPr lang="en-US" dirty="0"/>
              <a:t>has the </a:t>
            </a:r>
            <a:r>
              <a:rPr lang="en-US" i="1" dirty="0"/>
              <a:t>short</a:t>
            </a:r>
            <a:r>
              <a:rPr lang="en-US" dirty="0"/>
              <a:t> position</a:t>
            </a:r>
          </a:p>
        </p:txBody>
      </p:sp>
      <p:sp>
        <p:nvSpPr>
          <p:cNvPr id="89090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Forward Price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Summary of Long/Short</a:t>
            </a:r>
          </a:p>
        </p:txBody>
      </p:sp>
      <p:graphicFrame>
        <p:nvGraphicFramePr>
          <p:cNvPr id="5" name="Table 4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962455741"/>
              </p:ext>
            </p:extLst>
          </p:nvPr>
        </p:nvGraphicFramePr>
        <p:xfrm>
          <a:off x="762000" y="1600200"/>
          <a:ext cx="7620000" cy="2712720"/>
        </p:xfrm>
        <a:graphic>
          <a:graphicData uri="http://schemas.openxmlformats.org/drawingml/2006/table">
            <a:tbl>
              <a:tblPr firstRow="1" bandRow="1">
                <a:tableStyleId>{5C22544A-7EE6-4342-B048-85BDC9FD1C3A}</a:tableStyleId>
              </a:tblPr>
              <a:tblGrid>
                <a:gridCol w="2540000">
                  <a:extLst>
                    <a:ext uri="{9D8B030D-6E8A-4147-A177-3AD203B41FA5}">
                      <a16:colId xmlns:a16="http://schemas.microsoft.com/office/drawing/2014/main" val="20000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1"/>
                    </a:ext>
                  </a:extLst>
                </a:gridCol>
                <a:gridCol w="2540000">
                  <a:extLst>
                    <a:ext uri="{9D8B030D-6E8A-4147-A177-3AD203B41FA5}">
                      <a16:colId xmlns:a16="http://schemas.microsoft.com/office/drawing/2014/main" val="20002"/>
                    </a:ext>
                  </a:extLst>
                </a:gridCol>
              </a:tblGrid>
              <a:tr h="533400">
                <a:tc>
                  <a:txBody>
                    <a:bodyPr/>
                    <a:lstStyle/>
                    <a:p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Long</a:t>
                      </a:r>
                      <a:r>
                        <a:rPr lang="en-US" sz="2400" baseline="0" dirty="0">
                          <a:latin typeface="Century Gothic" panose="020B0502020202020204" pitchFamily="34" charset="0"/>
                        </a:rPr>
                        <a:t> Position</a:t>
                      </a:r>
                      <a:endParaRPr lang="en-US" sz="2400" dirty="0">
                        <a:latin typeface="Century Gothic" panose="020B0502020202020204" pitchFamily="34" charset="0"/>
                      </a:endParaRP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Short Position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0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Equity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Buy the stock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Short sell the stock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1"/>
                  </a:ext>
                </a:extLst>
              </a:tr>
              <a:tr h="53340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Debt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Lend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Borrow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2"/>
                  </a:ext>
                </a:extLst>
              </a:tr>
              <a:tr h="822960"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Derivatives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r>
                        <a:rPr lang="en-US" sz="2400" dirty="0">
                          <a:latin typeface="Century Gothic" panose="020B0502020202020204" pitchFamily="34" charset="0"/>
                        </a:rPr>
                        <a:t>Buy the contract</a:t>
                      </a:r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marL="0" marR="0" indent="0" algn="l" defTabSz="914400" rtl="0" eaLnBrk="1" fontAlgn="auto" latinLnBrk="0" hangingPunct="1">
                        <a:lnSpc>
                          <a:spcPct val="100000"/>
                        </a:lnSpc>
                        <a:spcBef>
                          <a:spcPts val="0"/>
                        </a:spcBef>
                        <a:spcAft>
                          <a:spcPts val="0"/>
                        </a:spcAft>
                        <a:buClrTx/>
                        <a:buSzTx/>
                        <a:buFontTx/>
                        <a:buNone/>
                        <a:tabLst/>
                        <a:defRPr/>
                      </a:pPr>
                      <a:r>
                        <a:rPr lang="en-US" sz="2400" dirty="0">
                          <a:latin typeface="Century Gothic" panose="020B0502020202020204" pitchFamily="34" charset="0"/>
                        </a:rPr>
                        <a:t>Sell the contract</a:t>
                      </a:r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10003"/>
                  </a:ext>
                </a:extLst>
              </a:tr>
            </a:tbl>
          </a:graphicData>
        </a:graphic>
      </p:graphicFrame>
      <p:sp>
        <p:nvSpPr>
          <p:cNvPr id="6" name="Rectangle 3"/>
          <p:cNvSpPr txBox="1">
            <a:spLocks noChangeArrowheads="1"/>
          </p:cNvSpPr>
          <p:nvPr/>
        </p:nvSpPr>
        <p:spPr bwMode="auto">
          <a:xfrm>
            <a:off x="457200" y="4465114"/>
            <a:ext cx="8229600" cy="1676400"/>
          </a:xfrm>
          <a:prstGeom prst="rect">
            <a:avLst/>
          </a:prstGeom>
          <a:noFill/>
          <a:ln w="9525">
            <a:noFill/>
            <a:miter lim="800000"/>
            <a:headEnd/>
            <a:tailEnd/>
          </a:ln>
          <a:effectLst/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R="0" lvl="0" algn="l" defTabSz="914400" rtl="0" eaLnBrk="1" fontAlgn="base" latinLnBrk="0" hangingPunct="1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>
                <a:schemeClr val="tx2"/>
              </a:buClr>
              <a:buSzPct val="70000"/>
              <a:tabLst/>
              <a:defRPr/>
            </a:pPr>
            <a:r>
              <a:rPr kumimoji="0" lang="en-US" sz="3000" b="0" i="0" u="none" strike="noStrike" kern="0" cap="none" spc="0" normalizeH="0" baseline="0" noProof="0" dirty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entury Gothic" panose="020B0502020202020204" pitchFamily="34" charset="0"/>
              </a:rPr>
              <a:t>The short position frequently involves a cash inflow–futures and forward contracts are the exception.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36194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>
                <a:hlinkClick r:id="rId3"/>
              </a:rPr>
              <a:t>CME </a:t>
            </a:r>
            <a:r>
              <a:rPr lang="en-US" dirty="0" err="1">
                <a:hlinkClick r:id="rId3"/>
              </a:rPr>
              <a:t>RTH</a:t>
            </a:r>
            <a:r>
              <a:rPr lang="en-US" dirty="0">
                <a:hlinkClick r:id="rId3"/>
              </a:rPr>
              <a:t> Flash Quotes </a:t>
            </a:r>
            <a:endParaRPr lang="en-US" dirty="0"/>
          </a:p>
        </p:txBody>
      </p:sp>
      <p:pic>
        <p:nvPicPr>
          <p:cNvPr id="136196" name="Picture 4"/>
          <p:cNvPicPr>
            <a:picLocks noChangeAspect="1" noChangeArrowheads="1"/>
          </p:cNvPicPr>
          <p:nvPr/>
        </p:nvPicPr>
        <p:blipFill>
          <a:blip r:embed="rId4" cstate="print"/>
          <a:srcRect/>
          <a:stretch>
            <a:fillRect/>
          </a:stretch>
        </p:blipFill>
        <p:spPr bwMode="auto">
          <a:xfrm>
            <a:off x="2971800" y="1600200"/>
            <a:ext cx="2809875" cy="4368959"/>
          </a:xfrm>
          <a:prstGeom prst="rect">
            <a:avLst/>
          </a:prstGeom>
          <a:noFill/>
          <a:ln w="9525" algn="ctr">
            <a:noFill/>
            <a:miter lim="800000"/>
            <a:headEnd/>
            <a:tailEnd/>
          </a:ln>
          <a:effectLst/>
        </p:spPr>
      </p:pic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1139" name="Rectangle 3"/>
          <p:cNvSpPr>
            <a:spLocks noGrp="1" noChangeArrowheads="1"/>
          </p:cNvSpPr>
          <p:nvPr>
            <p:ph idx="1"/>
          </p:nvPr>
        </p:nvSpPr>
        <p:spPr/>
        <p:txBody>
          <a:bodyPr>
            <a:normAutofit fontScale="92500" lnSpcReduction="20000"/>
          </a:bodyPr>
          <a:lstStyle/>
          <a:p>
            <a:r>
              <a:rPr lang="en-US" dirty="0"/>
              <a:t>On June 3, 2003 the treasurer of a corporation enters into a long forward contract to buy £1 million in six months at an exchange rate of 1.6100</a:t>
            </a:r>
          </a:p>
          <a:p>
            <a:endParaRPr lang="en-US" dirty="0"/>
          </a:p>
          <a:p>
            <a:r>
              <a:rPr lang="en-US" dirty="0"/>
              <a:t>This obligates the corporation to pay $1,610,000 for £1 million on December 3, 2003</a:t>
            </a:r>
          </a:p>
          <a:p>
            <a:endParaRPr lang="en-US" dirty="0"/>
          </a:p>
          <a:p>
            <a:r>
              <a:rPr lang="en-US" dirty="0"/>
              <a:t>What are the possible outcomes?</a:t>
            </a:r>
          </a:p>
        </p:txBody>
      </p:sp>
      <p:sp>
        <p:nvSpPr>
          <p:cNvPr id="91138" name="Rectangle 2"/>
          <p:cNvSpPr>
            <a:spLocks noGrp="1" noChangeArrowheads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/>
              <a:t>Example</a:t>
            </a:r>
          </a:p>
        </p:txBody>
      </p:sp>
    </p:spTree>
  </p:cSld>
  <p:clrMapOvr>
    <a:masterClrMapping/>
  </p:clrMapOvr>
  <p:transition spd="med">
    <p:fade thruBlk="1"/>
  </p:transition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1_Contemporary blu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Module">
      <a:maj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ajorFont>
      <a:minorFont>
        <a:latin typeface="Corbel"/>
        <a:ea typeface=""/>
        <a:cs typeface=""/>
        <a:font script="Jpan" typeface="HGｺﾞｼｯｸM"/>
        <a:font script="Hang" typeface="HY엽서L"/>
        <a:font script="Hans" typeface="楷体_GB2312"/>
        <a:font script="Hant" typeface="新細明體"/>
        <a:font script="Arab" typeface="Tahoma"/>
        <a:font script="Hebr" typeface="Miriam"/>
        <a:font script="Thai" typeface="Dillenia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 Effects">
      <a: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65000"/>
                <a:shade val="100000"/>
                <a:satMod val="133000"/>
              </a:schemeClr>
            </a:gs>
            <a:gs pos="15000">
              <a:schemeClr val="phClr">
                <a:tint val="50000"/>
                <a:shade val="100000"/>
                <a:satMod val="140000"/>
              </a:schemeClr>
            </a:gs>
            <a:gs pos="100000">
              <a:schemeClr val="phClr">
                <a:tint val="10000"/>
                <a:shade val="100000"/>
                <a:satMod val="13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75000"/>
                <a:satMod val="160000"/>
              </a:schemeClr>
            </a:gs>
            <a:gs pos="62000">
              <a:schemeClr val="phClr">
                <a:tint val="100000"/>
                <a:shade val="100000"/>
                <a:satMod val="125000"/>
              </a:schemeClr>
            </a:gs>
            <a:gs pos="100000">
              <a:schemeClr val="phClr">
                <a:tint val="80000"/>
                <a:shade val="100000"/>
                <a:satMod val="140000"/>
              </a:schemeClr>
            </a:gs>
          </a:gsLst>
          <a:lin ang="16200000" scaled="1"/>
        </a:gradFill>
      </a:fillStyleLst>
      <a:lnStyleLst>
        <a:ln w="12700">
          <a:solidFill>
            <a:schemeClr val="phClr"/>
          </a:solidFill>
          <a:prstDash val="solid"/>
        </a:ln>
        <a:ln w="25400">
          <a:solidFill>
            <a:schemeClr val="phClr"/>
          </a:solidFill>
          <a:prstDash val="solid"/>
        </a:ln>
        <a:ln w="38100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400" dir="5400000">
              <a:srgbClr val="000000">
                <a:alpha val="43137"/>
              </a:srgbClr>
            </a:outerShdw>
          </a:effectLst>
        </a:effectStyle>
        <a:effectStyle>
          <a:effectLst>
            <a:outerShdw blurRad="50800" dist="38100" dir="5400000">
              <a:srgbClr val="000000">
                <a:alpha val="61176"/>
              </a:srgb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6500000"/>
            </a:lightRig>
          </a:scene3d>
          <a:sp3d contourW="12700" prstMaterial="powder">
            <a:bevelT h="508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  <a:effectStyle>
          <a:effectLst>
            <a:reflection blurRad="12700" stA="25000" endPos="28000" dist="38100" dir="5400000" sy="-100000" rotWithShape="0"/>
          </a:effectLst>
          <a:scene3d>
            <a:camera prst="orthographicFront" fov="0">
              <a:rot lat="0" lon="0" rev="0"/>
            </a:camera>
            <a:lightRig rig="threePt" dir="t">
              <a:rot lat="0" lon="0" rev="0"/>
            </a:lightRig>
          </a:scene3d>
          <a:sp3d>
            <a:bevelT w="139700" h="38100"/>
            <a:contourClr>
              <a:schemeClr val="phClr">
                <a:tint val="100000"/>
                <a:shade val="100000"/>
                <a:satMod val="100000"/>
              </a:schemeClr>
            </a:contourClr>
          </a:sp3d>
        </a:effectStyle>
      </a:effectStyleLst>
      <a:bgFillStyleLst>
        <a:solidFill>
          <a:schemeClr val="phClr">
            <a:tint val="100000"/>
            <a:shade val="100000"/>
            <a:satMod val="100000"/>
          </a:schemeClr>
        </a:soli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40000">
              <a:schemeClr val="phClr">
                <a:tint val="100000"/>
                <a:shade val="70000"/>
                <a:satMod val="145000"/>
              </a:schemeClr>
            </a:gs>
            <a:gs pos="100000">
              <a:schemeClr val="phClr">
                <a:tint val="85000"/>
                <a:shade val="100000"/>
                <a:satMod val="155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50000"/>
                <a:satMod val="145000"/>
              </a:schemeClr>
            </a:gs>
            <a:gs pos="30000">
              <a:schemeClr val="phClr">
                <a:tint val="100000"/>
                <a:shade val="65000"/>
                <a:satMod val="155000"/>
              </a:schemeClr>
            </a:gs>
            <a:gs pos="100000">
              <a:schemeClr val="phClr">
                <a:tint val="60000"/>
                <a:shade val="100000"/>
                <a:satMod val="170000"/>
              </a:schemeClr>
            </a:gs>
          </a:gsLst>
          <a:lin ang="16200000" scaled="1"/>
        </a:gradFill>
      </a:bgFillStyleLst>
    </a:fmtScheme>
  </a:themeElements>
  <a:objectDefaults/>
  <a:extraClrSchemeLst/>
</a:theme>
</file>

<file path=ppt/theme/theme2.xml><?xml version="1.0" encoding="utf-8"?>
<a:theme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000000"/>
      </a:dk2>
      <a:lt2>
        <a:srgbClr val="808080"/>
      </a:lt2>
      <a:accent1>
        <a:srgbClr val="BBE0E3"/>
      </a:accent1>
      <a:accent2>
        <a:srgbClr val="333399"/>
      </a:accent2>
      <a:accent3>
        <a:srgbClr val="FFFFFF"/>
      </a:accent3>
      <a:accent4>
        <a:srgbClr val="000000"/>
      </a:accent4>
      <a:accent5>
        <a:srgbClr val="DAEDEF"/>
      </a:accent5>
      <a:accent6>
        <a:srgbClr val="2D2D8A"/>
      </a:accent6>
      <a:hlink>
        <a:srgbClr val="009999"/>
      </a:hlink>
      <a:folHlink>
        <a:srgbClr val="99CC0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/>
  <TotalTime>609</TotalTime>
  <Words>1147</Words>
  <Application>Microsoft Office PowerPoint</Application>
  <PresentationFormat>On-screen Show (4:3)</PresentationFormat>
  <Paragraphs>380</Paragraphs>
  <Slides>27</Slides>
  <Notes>25</Notes>
  <HiddenSlides>0</HiddenSlides>
  <MMClips>0</MMClips>
  <ScaleCrop>false</ScaleCrop>
  <HeadingPairs>
    <vt:vector size="6" baseType="variant">
      <vt:variant>
        <vt:lpstr>Fonts Used</vt:lpstr>
      </vt:variant>
      <vt:variant>
        <vt:i4>4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27</vt:i4>
      </vt:variant>
    </vt:vector>
  </HeadingPairs>
  <TitlesOfParts>
    <vt:vector size="32" baseType="lpstr">
      <vt:lpstr>Arial</vt:lpstr>
      <vt:lpstr>Century Gothic</vt:lpstr>
      <vt:lpstr>Times New Roman</vt:lpstr>
      <vt:lpstr>Wingdings</vt:lpstr>
      <vt:lpstr>1_Contemporary blue</vt:lpstr>
      <vt:lpstr>FIN 440: International Finance</vt:lpstr>
      <vt:lpstr>Learning Objectives</vt:lpstr>
      <vt:lpstr>Overview</vt:lpstr>
      <vt:lpstr>1. Future and Forward Contracts</vt:lpstr>
      <vt:lpstr>Derivative Securities</vt:lpstr>
      <vt:lpstr>Forward Price</vt:lpstr>
      <vt:lpstr>Summary of Long/Short</vt:lpstr>
      <vt:lpstr>CME RTH Flash Quotes </vt:lpstr>
      <vt:lpstr>Example</vt:lpstr>
      <vt:lpstr>Profit from a Long Forward Position</vt:lpstr>
      <vt:lpstr>Profit from a Short Forward Position</vt:lpstr>
      <vt:lpstr>Futures Contracts</vt:lpstr>
      <vt:lpstr>Forward Contracts</vt:lpstr>
      <vt:lpstr>Forward Contracts vs  Futures Contracts</vt:lpstr>
      <vt:lpstr>Convergence of Futures  to Spot Price</vt:lpstr>
      <vt:lpstr>Forward Settlement: An Example</vt:lpstr>
      <vt:lpstr>Profit from a Long Forward Position</vt:lpstr>
      <vt:lpstr>Futures Resettlement:  An Example</vt:lpstr>
      <vt:lpstr>Futures Resettlement:  An Example (cont’d)</vt:lpstr>
      <vt:lpstr>Futures Resettlement:  An Example (cont’d)</vt:lpstr>
      <vt:lpstr>2. Reading Currency  Futures Quotes</vt:lpstr>
      <vt:lpstr>Reading Currency  Futures Quotes</vt:lpstr>
      <vt:lpstr>Basic Currency  Futures Relationships</vt:lpstr>
      <vt:lpstr>Reading Currency  Futures Quotes</vt:lpstr>
      <vt:lpstr>Basic Currency  Futures Relationships</vt:lpstr>
      <vt:lpstr>Basic Currency  Futures Relationships</vt:lpstr>
      <vt:lpstr>Basic Currency  Futures Relationships</vt:lpstr>
    </vt:vector>
  </TitlesOfParts>
  <Manager/>
  <Company>University of Baltimore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Slide 1</dc:title>
  <dc:subject/>
  <dc:creator>Lawrence Schrenk</dc:creator>
  <cp:keywords/>
  <dc:description/>
  <cp:lastModifiedBy>Schrenk, Lawrence</cp:lastModifiedBy>
  <cp:revision>62</cp:revision>
  <cp:lastPrinted>1601-01-01T00:00:00Z</cp:lastPrinted>
  <dcterms:created xsi:type="dcterms:W3CDTF">2008-08-13T15:55:47Z</dcterms:created>
  <dcterms:modified xsi:type="dcterms:W3CDTF">2017-02-10T14:54:09Z</dcterms:modified>
</cp:coreProperties>
</file>

<file path=docProps/custom.xml><?xml version="1.0" encoding="utf-8"?>
<Properties xmlns="http://schemas.openxmlformats.org/officeDocument/2006/custom-properties" xmlns:vt="http://schemas.openxmlformats.org/officeDocument/2006/docPropsVTypes">
  <property fmtid="{D5CDD505-2E9C-101B-9397-08002B2CF9AE}" pid="2" name="_TemplateID">
    <vt:lpwstr>TC010690101033</vt:lpwstr>
  </property>
</Properties>
</file>