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1"/>
  </p:notesMasterIdLst>
  <p:sldIdLst>
    <p:sldId id="310" r:id="rId2"/>
    <p:sldId id="261" r:id="rId3"/>
    <p:sldId id="311" r:id="rId4"/>
    <p:sldId id="264" r:id="rId5"/>
    <p:sldId id="266" r:id="rId6"/>
    <p:sldId id="298" r:id="rId7"/>
    <p:sldId id="267" r:id="rId8"/>
    <p:sldId id="268" r:id="rId9"/>
    <p:sldId id="270" r:id="rId10"/>
    <p:sldId id="272" r:id="rId11"/>
    <p:sldId id="274" r:id="rId12"/>
    <p:sldId id="277" r:id="rId13"/>
    <p:sldId id="278" r:id="rId14"/>
    <p:sldId id="279" r:id="rId15"/>
    <p:sldId id="312" r:id="rId16"/>
    <p:sldId id="309" r:id="rId17"/>
    <p:sldId id="290" r:id="rId18"/>
    <p:sldId id="304" r:id="rId19"/>
    <p:sldId id="305" r:id="rId20"/>
    <p:sldId id="306" r:id="rId21"/>
    <p:sldId id="292" r:id="rId22"/>
    <p:sldId id="303" r:id="rId23"/>
    <p:sldId id="313" r:id="rId24"/>
    <p:sldId id="294" r:id="rId25"/>
    <p:sldId id="295" r:id="rId26"/>
    <p:sldId id="296" r:id="rId27"/>
    <p:sldId id="297" r:id="rId28"/>
    <p:sldId id="308" r:id="rId29"/>
    <p:sldId id="30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>
        <p:scale>
          <a:sx n="100" d="100"/>
          <a:sy n="100" d="100"/>
        </p:scale>
        <p:origin x="206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30A176-6D29-4DA7-8219-B4BEE73065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CD638-D4F5-412C-B50B-FE69FA5BA614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DF0C3-FD28-4206-83C8-26B5A3A41013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6D586-1DCE-474A-8C8A-12181DB69165}" type="slidenum">
              <a:rPr lang="en-US"/>
              <a:pPr/>
              <a:t>13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4C194-7BE9-4703-818C-E0E9FAE32539}" type="slidenum">
              <a:rPr lang="en-US"/>
              <a:pPr/>
              <a:t>14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63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6A887-218A-4270-831D-4D1CA156A5F1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9E51F-09ED-44ED-98D9-780D1F5E5FF6}" type="slidenum">
              <a:rPr lang="en-US"/>
              <a:pPr/>
              <a:t>21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344EA-F3A3-4EA8-BD58-13D0344747FB}" type="slidenum">
              <a:rPr lang="en-US"/>
              <a:pPr/>
              <a:t>22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23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33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BEC96-A6F7-463A-8041-C5B2867E9F2B}" type="slidenum">
              <a:rPr lang="en-US"/>
              <a:pPr/>
              <a:t>24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F63DA-CA80-4580-9B5F-5C54B039D155}" type="slidenum">
              <a:rPr lang="en-US"/>
              <a:pPr/>
              <a:t>25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96ACE-FC02-472D-AF6D-428927C5863C}" type="slidenum">
              <a:rPr lang="en-US"/>
              <a:pPr/>
              <a:t>26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E4F7F-C17F-45FA-A602-239EFD4D8535}" type="slidenum">
              <a:rPr lang="en-US"/>
              <a:pPr/>
              <a:t>27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0A176-6D29-4DA7-8219-B4BEE730653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04286-1D6A-4167-BF5F-1E7CAA5193A4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1A711-C9FC-4181-9ED3-76A3FE82138C}" type="slidenum">
              <a:rPr lang="en-US"/>
              <a:pPr/>
              <a:t>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F57B1-2BA2-4DB1-8D70-09C06D374D03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Call is in the money if spot price is greater than strike price (opposite for a put).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4D04E-9A25-4DA0-888B-B52CAED3BF94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240F7-F838-4EAC-8549-332C7A40A050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504C0-6983-46F7-B8B3-0CC7683258E5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2FF2F-B0E5-4252-868D-D6A6E8B70E7F}" type="slidenum">
              <a:rPr lang="en-US"/>
              <a:pPr/>
              <a:t>11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36484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263322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73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892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513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1980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9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687858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37922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29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7:02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11-Options Contracts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3286270559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19263"/>
            <a:ext cx="7773988" cy="4148137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Put options gives the holder the right, but not the obligation, to </a:t>
            </a:r>
            <a:r>
              <a:rPr lang="en-US" sz="3500" i="1" dirty="0"/>
              <a:t>sell</a:t>
            </a:r>
            <a:r>
              <a:rPr lang="en-US" sz="3500" dirty="0"/>
              <a:t> a given quantity of an asset on or before some time in the future, at prices agreed upon today. </a:t>
            </a:r>
          </a:p>
          <a:p>
            <a:endParaRPr lang="en-US" sz="3500" dirty="0"/>
          </a:p>
          <a:p>
            <a:r>
              <a:rPr lang="en-US" sz="3500" dirty="0"/>
              <a:t>Payoff: P = Max[E – S</a:t>
            </a:r>
            <a:r>
              <a:rPr lang="en-US" sz="3500" baseline="-25000" dirty="0"/>
              <a:t>T</a:t>
            </a:r>
            <a:r>
              <a:rPr lang="en-US" sz="3500" dirty="0"/>
              <a:t>, 0]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Put Options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4951"/>
            <a:ext cx="8229600" cy="1225550"/>
          </a:xfrm>
        </p:spPr>
        <p:txBody>
          <a:bodyPr>
            <a:noAutofit/>
          </a:bodyPr>
          <a:lstStyle/>
          <a:p>
            <a:r>
              <a:rPr lang="en-US" dirty="0"/>
              <a:t>Put Option Payoffs (at expiration)</a:t>
            </a:r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>
            <a:off x="1752600" y="17526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1676400" y="48006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066800" y="55768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  <a:cs typeface="Arial" charset="0"/>
              </a:rPr>
              <a:t>–</a:t>
            </a:r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447800" y="4814888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4384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3528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42672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200650" y="48006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6096000" y="4814888"/>
            <a:ext cx="574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143000" y="37338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289050" y="4662488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1143000" y="27574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1143000" y="19050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6515100" y="5133975"/>
            <a:ext cx="1814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Stock price ($)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 rot="-5400000">
            <a:off x="-136169" y="2993509"/>
            <a:ext cx="2191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Option payoffs ($)</a:t>
            </a:r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63246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26670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>
            <a:off x="35814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>
            <a:off x="44958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4" name="Line 22"/>
          <p:cNvSpPr>
            <a:spLocks noChangeShapeType="1"/>
          </p:cNvSpPr>
          <p:nvPr/>
        </p:nvSpPr>
        <p:spPr bwMode="auto">
          <a:xfrm>
            <a:off x="542925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 rot="-5400000">
            <a:off x="1676400" y="56530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 rot="2759169">
            <a:off x="2404420" y="3254297"/>
            <a:ext cx="1358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3300"/>
                </a:solidFill>
                <a:latin typeface="Century Gothic" panose="020B0502020202020204" pitchFamily="34" charset="0"/>
              </a:rPr>
              <a:t>Buy a put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4038600" y="4814888"/>
            <a:ext cx="30099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>
            <a:off x="1752600" y="2514600"/>
            <a:ext cx="2286000" cy="228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286000" y="5715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Exercise price = $50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3810000" y="49657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4038600" y="4813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5505" name="Text Box 33"/>
          <p:cNvSpPr txBox="1">
            <a:spLocks noChangeArrowheads="1"/>
          </p:cNvSpPr>
          <p:nvPr/>
        </p:nvSpPr>
        <p:spPr bwMode="auto">
          <a:xfrm>
            <a:off x="1143000" y="23749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 rot="-5400000">
            <a:off x="1676400" y="24511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seller receives the option premium in exchange.</a:t>
            </a:r>
          </a:p>
          <a:p>
            <a:endParaRPr lang="en-US" dirty="0"/>
          </a:p>
          <a:p>
            <a:r>
              <a:rPr lang="en-US" dirty="0"/>
              <a:t>The seller of an option accepts a liability, i.e., the </a:t>
            </a:r>
            <a:r>
              <a:rPr lang="en-US" i="1" dirty="0"/>
              <a:t>obligation</a:t>
            </a:r>
            <a:r>
              <a:rPr lang="en-US" dirty="0"/>
              <a:t> if buyer exercises the option.</a:t>
            </a:r>
          </a:p>
          <a:p>
            <a:endParaRPr lang="en-US" dirty="0"/>
          </a:p>
          <a:p>
            <a:r>
              <a:rPr lang="en-US" dirty="0"/>
              <a:t>Unlike forward contracts, option contracts are not symmetric between buyer and seller.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Options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473" y="39807"/>
            <a:ext cx="7391400" cy="1371600"/>
          </a:xfrm>
        </p:spPr>
        <p:txBody>
          <a:bodyPr>
            <a:normAutofit/>
          </a:bodyPr>
          <a:lstStyle/>
          <a:p>
            <a:r>
              <a:rPr lang="en-US" dirty="0"/>
              <a:t>Call Option Payoffs </a:t>
            </a:r>
            <a:br>
              <a:rPr lang="en-US" dirty="0"/>
            </a:br>
            <a:r>
              <a:rPr lang="en-US" dirty="0"/>
              <a:t>(at expiration)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1828800" y="17526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1752600" y="48006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143000" y="55768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  <a:cs typeface="Arial" charset="0"/>
              </a:rPr>
              <a:t>–</a:t>
            </a:r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7105650" y="4814888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120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5146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34290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3434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276850" y="48006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6172200" y="4814888"/>
            <a:ext cx="574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219200" y="37338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1219200" y="27574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1219200" y="19050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6591300" y="5133975"/>
            <a:ext cx="1814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Stock price ($)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 rot="-5400000">
            <a:off x="-59969" y="2993509"/>
            <a:ext cx="2191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Option payoffs ($)</a:t>
            </a:r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>
            <a:off x="64008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733425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27432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>
            <a:off x="36576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45720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550545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 rot="-5400000">
            <a:off x="17526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 rot="-5400000">
            <a:off x="17526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 rot="-5400000">
            <a:off x="17526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 rot="-5400000">
            <a:off x="1752600" y="56530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91" name="Text Box 27"/>
          <p:cNvSpPr txBox="1">
            <a:spLocks noChangeArrowheads="1"/>
          </p:cNvSpPr>
          <p:nvPr/>
        </p:nvSpPr>
        <p:spPr bwMode="auto">
          <a:xfrm rot="2766565">
            <a:off x="4591546" y="5451446"/>
            <a:ext cx="1342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3300"/>
                </a:solidFill>
                <a:latin typeface="Century Gothic" panose="020B0502020202020204" pitchFamily="34" charset="0"/>
              </a:rPr>
              <a:t>Sell a call</a:t>
            </a:r>
          </a:p>
        </p:txBody>
      </p:sp>
      <p:sp>
        <p:nvSpPr>
          <p:cNvPr id="113692" name="Line 28"/>
          <p:cNvSpPr>
            <a:spLocks noChangeShapeType="1"/>
          </p:cNvSpPr>
          <p:nvPr/>
        </p:nvSpPr>
        <p:spPr bwMode="auto">
          <a:xfrm flipV="1">
            <a:off x="1828800" y="4800600"/>
            <a:ext cx="2286000" cy="14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>
            <a:off x="4114800" y="4800600"/>
            <a:ext cx="1524000" cy="152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533400" y="55626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Exercise price = $50</a:t>
            </a: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3886200" y="49657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13696" name="Line 32"/>
          <p:cNvSpPr>
            <a:spLocks noChangeShapeType="1"/>
          </p:cNvSpPr>
          <p:nvPr/>
        </p:nvSpPr>
        <p:spPr bwMode="auto">
          <a:xfrm>
            <a:off x="4114800" y="4813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352"/>
            <a:ext cx="8229600" cy="1447800"/>
          </a:xfrm>
        </p:spPr>
        <p:txBody>
          <a:bodyPr/>
          <a:lstStyle/>
          <a:p>
            <a:r>
              <a:rPr lang="en-US" dirty="0"/>
              <a:t>Put Option Payoffs </a:t>
            </a:r>
            <a:br>
              <a:rPr lang="en-US" dirty="0"/>
            </a:br>
            <a:r>
              <a:rPr lang="en-US" dirty="0"/>
              <a:t>(at expiration)</a:t>
            </a:r>
          </a:p>
        </p:txBody>
      </p:sp>
      <p:sp>
        <p:nvSpPr>
          <p:cNvPr id="115714" name="Line 2"/>
          <p:cNvSpPr>
            <a:spLocks noChangeShapeType="1"/>
          </p:cNvSpPr>
          <p:nvPr/>
        </p:nvSpPr>
        <p:spPr bwMode="auto">
          <a:xfrm>
            <a:off x="4191000" y="39751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1905000" y="17526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752600" y="39624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219200" y="47386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  <a:cs typeface="Arial" charset="0"/>
              </a:rPr>
              <a:t>–</a:t>
            </a:r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600200" y="3976688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2590800" y="39766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505200" y="39766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419600" y="39766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5353050" y="39624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6248400" y="3976688"/>
            <a:ext cx="574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1219200" y="5638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–40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1295400" y="28956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1441450" y="3824288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1295400" y="19192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1196975" y="60944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Century Gothic" panose="020B0502020202020204" pitchFamily="34" charset="0"/>
              </a:rPr>
              <a:t>–50 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6667500" y="4295775"/>
            <a:ext cx="1814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Stock price ($)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 rot="-5400000">
            <a:off x="1944" y="2993509"/>
            <a:ext cx="2191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Option payoffs ($)</a:t>
            </a: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6477000" y="3824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2819400" y="3824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3733800" y="3824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4648200" y="3824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558165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 rot="-5400000">
            <a:off x="1828800" y="61706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 rot="-5400000">
            <a:off x="1828800" y="20716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 rot="-5400000">
            <a:off x="1828800" y="2971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 rot="-5400000">
            <a:off x="1828800" y="4814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41" name="Line 29"/>
          <p:cNvSpPr>
            <a:spLocks noChangeShapeType="1"/>
          </p:cNvSpPr>
          <p:nvPr/>
        </p:nvSpPr>
        <p:spPr bwMode="auto">
          <a:xfrm rot="-5400000">
            <a:off x="18288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 rot="18858057">
            <a:off x="2188341" y="4770458"/>
            <a:ext cx="1314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3300"/>
                </a:solidFill>
                <a:latin typeface="Century Gothic" panose="020B0502020202020204" pitchFamily="34" charset="0"/>
              </a:rPr>
              <a:t>Sell a put</a:t>
            </a:r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 flipV="1">
            <a:off x="4191000" y="3962400"/>
            <a:ext cx="3200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 flipV="1">
            <a:off x="1905000" y="3962400"/>
            <a:ext cx="2286000" cy="228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2438400" y="55626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Exercise price = $50</a:t>
            </a:r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3962400" y="41275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50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FX Options</a:t>
            </a:r>
          </a:p>
        </p:txBody>
      </p:sp>
    </p:spTree>
    <p:extLst>
      <p:ext uri="{BB962C8B-B14F-4D97-AF65-F5344CB8AC3E}">
        <p14:creationId xmlns:p14="http://schemas.microsoft.com/office/powerpoint/2010/main" val="1162646711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Underlying Asset: The Forward Rate</a:t>
            </a:r>
          </a:p>
          <a:p>
            <a:pPr lvl="1"/>
            <a:r>
              <a:rPr lang="en-US" dirty="0"/>
              <a:t>Each option gives you the right to exchange a certain amount of one currency for another.</a:t>
            </a:r>
          </a:p>
          <a:p>
            <a:endParaRPr lang="en-US" dirty="0"/>
          </a:p>
          <a:p>
            <a:r>
              <a:rPr lang="en-US" dirty="0"/>
              <a:t>Exercise Price is an FX Rate</a:t>
            </a:r>
          </a:p>
          <a:p>
            <a:endParaRPr lang="en-US" dirty="0"/>
          </a:p>
          <a:p>
            <a:r>
              <a:rPr lang="en-US" dirty="0"/>
              <a:t>Risk Free Rate</a:t>
            </a:r>
          </a:p>
          <a:p>
            <a:pPr lvl="1"/>
            <a:r>
              <a:rPr lang="en-US" dirty="0"/>
              <a:t>Rate for the domestic currency</a:t>
            </a:r>
          </a:p>
          <a:p>
            <a:endParaRPr lang="en-US" dirty="0"/>
          </a:p>
          <a:p>
            <a:r>
              <a:rPr lang="en-US" dirty="0"/>
              <a:t>Premium is priced in the domestic currency.</a:t>
            </a:r>
          </a:p>
          <a:p>
            <a:endParaRPr lang="en-US" dirty="0"/>
          </a:p>
          <a:p>
            <a:r>
              <a:rPr lang="en-US" dirty="0"/>
              <a:t>The FX Black-Scholes formula is slightly different from the one used for stock options.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FX Options (versus </a:t>
            </a:r>
            <a:br>
              <a:rPr lang="en-US" dirty="0"/>
            </a:br>
            <a:r>
              <a:rPr lang="en-US" dirty="0"/>
              <a:t>Stock Options)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19263"/>
            <a:ext cx="8382000" cy="4148137"/>
          </a:xfrm>
        </p:spPr>
        <p:txBody>
          <a:bodyPr/>
          <a:lstStyle/>
          <a:p>
            <a:r>
              <a:rPr lang="en-US" sz="3000" dirty="0"/>
              <a:t>Two questions: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sz="2600" dirty="0"/>
              <a:t>What is the value of an option </a:t>
            </a:r>
            <a:r>
              <a:rPr lang="en-US" sz="2600" i="1" dirty="0"/>
              <a:t>at </a:t>
            </a:r>
            <a:r>
              <a:rPr lang="en-US" sz="2600" dirty="0"/>
              <a:t>expiration?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sz="2600" dirty="0"/>
              <a:t>What is the value of an option </a:t>
            </a:r>
            <a:r>
              <a:rPr lang="en-US" sz="2600" i="1" dirty="0"/>
              <a:t>prior to </a:t>
            </a:r>
            <a:r>
              <a:rPr lang="en-US" sz="2600" dirty="0"/>
              <a:t>expiration?</a:t>
            </a:r>
          </a:p>
          <a:p>
            <a:pPr marL="858837" lvl="1" indent="-514350">
              <a:buFont typeface="+mj-lt"/>
              <a:buAutoNum type="arabicPeriod"/>
            </a:pPr>
            <a:endParaRPr lang="en-US" sz="2600" dirty="0"/>
          </a:p>
          <a:p>
            <a:r>
              <a:rPr lang="en-US" sz="3000" dirty="0"/>
              <a:t>Two answers: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sz="2600" dirty="0"/>
              <a:t>Relatively easy and we have done it.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sz="2600" dirty="0"/>
              <a:t>A much more interesting (and difficult) question.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Valuing FX Options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48137"/>
          </a:xfrm>
        </p:spPr>
        <p:txBody>
          <a:bodyPr/>
          <a:lstStyle/>
          <a:p>
            <a:r>
              <a:rPr lang="en-US" dirty="0"/>
              <a:t>Call</a:t>
            </a:r>
          </a:p>
          <a:p>
            <a:pPr lvl="1"/>
            <a:r>
              <a:rPr lang="en-US" sz="2800" dirty="0"/>
              <a:t>C = Max[S</a:t>
            </a:r>
            <a:r>
              <a:rPr lang="en-US" sz="2800" baseline="-25000" dirty="0"/>
              <a:t>T</a:t>
            </a:r>
            <a:r>
              <a:rPr lang="en-US" sz="2800" dirty="0"/>
              <a:t>($/x) –  E, 0]</a:t>
            </a:r>
          </a:p>
          <a:p>
            <a:endParaRPr lang="en-US" sz="3200" dirty="0"/>
          </a:p>
          <a:p>
            <a:r>
              <a:rPr lang="en-US" sz="3200" dirty="0"/>
              <a:t>Put</a:t>
            </a:r>
          </a:p>
          <a:p>
            <a:pPr lvl="1"/>
            <a:r>
              <a:rPr lang="en-US" sz="2800" dirty="0"/>
              <a:t>P = Max[E – S</a:t>
            </a:r>
            <a:r>
              <a:rPr lang="en-US" sz="2800" baseline="-25000" dirty="0"/>
              <a:t>T</a:t>
            </a:r>
            <a:r>
              <a:rPr lang="en-US" sz="2800" dirty="0"/>
              <a:t>($/x), 0]</a:t>
            </a:r>
          </a:p>
          <a:p>
            <a:pPr lvl="1">
              <a:buNone/>
            </a:pPr>
            <a:endParaRPr lang="en-US" sz="2800" dirty="0"/>
          </a:p>
          <a:p>
            <a:pPr>
              <a:buNone/>
            </a:pPr>
            <a:r>
              <a:rPr lang="en-US" sz="2400" dirty="0"/>
              <a:t>Note: S</a:t>
            </a:r>
            <a:r>
              <a:rPr lang="en-US" sz="2400" baseline="-25000" dirty="0"/>
              <a:t>T</a:t>
            </a:r>
            <a:r>
              <a:rPr lang="en-US" sz="2400" dirty="0"/>
              <a:t>($/x) is the FX spot rate at expiration, i.e., time T.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at Expiration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/>
              <a:t>Issues:</a:t>
            </a:r>
          </a:p>
          <a:p>
            <a:pPr lvl="1"/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sz="2800" dirty="0"/>
              <a:t>($/x) is not known.</a:t>
            </a:r>
          </a:p>
          <a:p>
            <a:pPr lvl="1"/>
            <a:r>
              <a:rPr lang="en-US" sz="2800" dirty="0"/>
              <a:t>E[S</a:t>
            </a:r>
            <a:r>
              <a:rPr lang="en-US" sz="2800" baseline="-25000" dirty="0"/>
              <a:t>T</a:t>
            </a:r>
            <a:r>
              <a:rPr lang="en-US" sz="2800" dirty="0"/>
              <a:t>($/x)]</a:t>
            </a:r>
          </a:p>
          <a:p>
            <a:pPr lvl="1"/>
            <a:r>
              <a:rPr lang="en-US" sz="2800" dirty="0"/>
              <a:t>Probability known</a:t>
            </a:r>
          </a:p>
          <a:p>
            <a:pPr lvl="1"/>
            <a:r>
              <a:rPr lang="en-US" sz="2800" dirty="0"/>
              <a:t>Assume normal distribution</a:t>
            </a:r>
          </a:p>
          <a:p>
            <a:endParaRPr lang="en-US" sz="3200" dirty="0"/>
          </a:p>
          <a:p>
            <a:r>
              <a:rPr lang="en-US" sz="3200" dirty="0"/>
              <a:t>Solution</a:t>
            </a:r>
          </a:p>
          <a:p>
            <a:pPr lvl="1"/>
            <a:r>
              <a:rPr lang="en-US" sz="2800" dirty="0"/>
              <a:t>Calculate E</a:t>
            </a:r>
            <a:r>
              <a:rPr lang="en-US" sz="4000" dirty="0"/>
              <a:t>[</a:t>
            </a:r>
            <a:r>
              <a:rPr lang="en-US" sz="2800" dirty="0"/>
              <a:t>Max[S</a:t>
            </a:r>
            <a:r>
              <a:rPr lang="en-US" sz="2800" baseline="-25000" dirty="0"/>
              <a:t>T</a:t>
            </a:r>
            <a:r>
              <a:rPr lang="en-US" sz="2800" dirty="0"/>
              <a:t>($/x)  –  E, 0]</a:t>
            </a:r>
            <a:r>
              <a:rPr lang="en-US" sz="4000" dirty="0"/>
              <a:t>]</a:t>
            </a:r>
            <a:endParaRPr lang="en-US" sz="2800" dirty="0"/>
          </a:p>
          <a:p>
            <a:pPr lvl="1"/>
            <a:r>
              <a:rPr lang="en-US" sz="2800" dirty="0"/>
              <a:t>We use F</a:t>
            </a:r>
            <a:r>
              <a:rPr lang="en-US" sz="2800" baseline="-25000" dirty="0"/>
              <a:t>T</a:t>
            </a:r>
            <a:r>
              <a:rPr lang="en-US" sz="2800" dirty="0"/>
              <a:t>($/x) to estimate E[S</a:t>
            </a:r>
            <a:r>
              <a:rPr lang="en-US" sz="2800" baseline="-25000" dirty="0"/>
              <a:t>T</a:t>
            </a:r>
            <a:r>
              <a:rPr lang="en-US" sz="2800" dirty="0"/>
              <a:t>($/x)] </a:t>
            </a:r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Prior to Expiration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basic characteristics of options (using stock options).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Determine the value of a FX option at expiration.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Price European FX call options using the Black-Scholes model.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defTabSz="1031875"/>
            <a:r>
              <a:rPr lang="en-US" sz="3200" dirty="0"/>
              <a:t>F</a:t>
            </a:r>
            <a:r>
              <a:rPr lang="en-US" sz="3200" baseline="-25000" dirty="0"/>
              <a:t>T</a:t>
            </a:r>
            <a:r>
              <a:rPr lang="en-US" sz="3200" dirty="0"/>
              <a:t>($/x) = Forward Rate at T</a:t>
            </a:r>
          </a:p>
          <a:p>
            <a:pPr defTabSz="1031875"/>
            <a:endParaRPr lang="en-US" sz="3200" dirty="0"/>
          </a:p>
          <a:p>
            <a:pPr defTabSz="1031875"/>
            <a:r>
              <a:rPr lang="en-US" sz="3200" dirty="0"/>
              <a:t>E = Exercise Rate</a:t>
            </a:r>
          </a:p>
          <a:p>
            <a:pPr defTabSz="1031875"/>
            <a:endParaRPr lang="en-US" sz="3200" dirty="0"/>
          </a:p>
          <a:p>
            <a:pPr defTabSz="1031875"/>
            <a:r>
              <a:rPr lang="en-US" sz="3200" dirty="0"/>
              <a:t>i</a:t>
            </a:r>
            <a:r>
              <a:rPr lang="en-US" sz="3200" baseline="-25000" dirty="0"/>
              <a:t>$</a:t>
            </a:r>
            <a:r>
              <a:rPr lang="en-US" sz="3200" dirty="0"/>
              <a:t> = Dollar Risk Free Rate (Annual)</a:t>
            </a:r>
          </a:p>
          <a:p>
            <a:pPr defTabSz="1031875"/>
            <a:endParaRPr lang="en-US" sz="3200" dirty="0"/>
          </a:p>
          <a:p>
            <a:pPr defTabSz="1031875"/>
            <a:r>
              <a:rPr lang="en-US" sz="3200" dirty="0"/>
              <a:t> </a:t>
            </a:r>
            <a:r>
              <a:rPr lang="en-US" sz="3200" dirty="0">
                <a:latin typeface="Symbol" pitchFamily="18" charset="2"/>
              </a:rPr>
              <a:t>s</a:t>
            </a:r>
            <a:r>
              <a:rPr lang="en-US" sz="3200" dirty="0"/>
              <a:t> = Volatility of the Forward Rate (Annual)</a:t>
            </a:r>
          </a:p>
          <a:p>
            <a:pPr defTabSz="1031875"/>
            <a:endParaRPr lang="en-US" sz="3200" dirty="0"/>
          </a:p>
          <a:p>
            <a:pPr defTabSz="1031875"/>
            <a:r>
              <a:rPr lang="en-US" sz="3200" dirty="0"/>
              <a:t>T = Time to Expiration (Years)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781800" cy="4724400"/>
          </a:xfrm>
        </p:spPr>
        <p:txBody>
          <a:bodyPr>
            <a:normAutofit lnSpcReduction="10000"/>
          </a:bodyPr>
          <a:lstStyle/>
          <a:p>
            <a:pPr defTabSz="1031875"/>
            <a:r>
              <a:rPr lang="en-US" sz="3200" dirty="0"/>
              <a:t>What happens to the call premium if the following increase?</a:t>
            </a:r>
          </a:p>
          <a:p>
            <a:pPr lvl="1" defTabSz="1031875">
              <a:lnSpc>
                <a:spcPct val="150000"/>
              </a:lnSpc>
            </a:pPr>
            <a:r>
              <a:rPr lang="en-US" sz="2800" dirty="0"/>
              <a:t>Forward Rate		</a:t>
            </a:r>
          </a:p>
          <a:p>
            <a:pPr lvl="1" defTabSz="1031875">
              <a:lnSpc>
                <a:spcPct val="150000"/>
              </a:lnSpc>
            </a:pPr>
            <a:r>
              <a:rPr lang="en-US" sz="2800" dirty="0"/>
              <a:t>Exercise Rate	</a:t>
            </a:r>
          </a:p>
          <a:p>
            <a:pPr lvl="1" defTabSz="1031875">
              <a:lnSpc>
                <a:spcPct val="150000"/>
              </a:lnSpc>
            </a:pPr>
            <a:r>
              <a:rPr lang="en-US" sz="2800" dirty="0"/>
              <a:t>Risk Free Rate 	</a:t>
            </a:r>
          </a:p>
          <a:p>
            <a:pPr lvl="1" defTabSz="1031875">
              <a:lnSpc>
                <a:spcPct val="150000"/>
              </a:lnSpc>
            </a:pPr>
            <a:r>
              <a:rPr lang="en-US" sz="2800" dirty="0"/>
              <a:t>Volatility 	</a:t>
            </a:r>
          </a:p>
          <a:p>
            <a:pPr lvl="1" defTabSz="1031875">
              <a:lnSpc>
                <a:spcPct val="150000"/>
              </a:lnSpc>
            </a:pPr>
            <a:r>
              <a:rPr lang="en-US" sz="2800" dirty="0"/>
              <a:t>Time to Expiration</a:t>
            </a:r>
          </a:p>
          <a:p>
            <a:pPr defTabSz="1031875"/>
            <a:endParaRPr lang="en-US" sz="3200" dirty="0"/>
          </a:p>
          <a:p>
            <a:pPr>
              <a:buNone/>
            </a:pP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38800" y="2362200"/>
            <a:ext cx="12192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10318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↑</a:t>
            </a:r>
          </a:p>
          <a:p>
            <a:pPr marL="342900" indent="-342900" defTabSz="10318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b="1" kern="0" dirty="0">
                <a:latin typeface="+mn-lt"/>
              </a:rPr>
              <a:t>↓</a:t>
            </a:r>
          </a:p>
          <a:p>
            <a:pPr marL="342900" lvl="0" indent="-342900" defTabSz="10318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000" b="1" kern="0" dirty="0"/>
              <a:t>↑</a:t>
            </a:r>
          </a:p>
          <a:p>
            <a:pPr marL="342900" lvl="0" indent="-342900" defTabSz="10318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000" b="1" kern="0" dirty="0"/>
              <a:t>↑</a:t>
            </a:r>
          </a:p>
          <a:p>
            <a:pPr marL="342900" lvl="0" indent="-342900" defTabSz="10318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000" b="1" kern="0" dirty="0"/>
              <a:t>↑</a:t>
            </a:r>
            <a:r>
              <a:rPr lang="en-US" sz="4000" dirty="0">
                <a:cs typeface="Arial" charset="0"/>
              </a:rPr>
              <a:t> </a:t>
            </a:r>
            <a:endParaRPr lang="en-US" sz="4400" b="1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47825" y="1527175"/>
          <a:ext cx="5695950" cy="440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5" name="Acrobat Document" r:id="rId4" imgW="7128000" imgH="5508000" progId="AcroExch.Document.7">
                  <p:embed/>
                </p:oleObj>
              </mc:Choice>
              <mc:Fallback>
                <p:oleObj name="Acrobat Document" r:id="rId4" imgW="7128000" imgH="5508000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549" b="14117"/>
                      <a:stretch>
                        <a:fillRect/>
                      </a:stretch>
                    </p:blipFill>
                    <p:spPr bwMode="auto">
                      <a:xfrm>
                        <a:off x="1647825" y="1527175"/>
                        <a:ext cx="5695950" cy="440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Prince and Time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FX Black-Scholes Model</a:t>
            </a:r>
          </a:p>
        </p:txBody>
      </p:sp>
    </p:spTree>
    <p:extLst>
      <p:ext uri="{BB962C8B-B14F-4D97-AF65-F5344CB8AC3E}">
        <p14:creationId xmlns:p14="http://schemas.microsoft.com/office/powerpoint/2010/main" val="2112225189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FX </a:t>
            </a:r>
            <a:r>
              <a:rPr lang="en-US" dirty="0"/>
              <a:t>Black-Scholes Model</a:t>
            </a: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09035"/>
              </p:ext>
            </p:extLst>
          </p:nvPr>
        </p:nvGraphicFramePr>
        <p:xfrm>
          <a:off x="609600" y="1777664"/>
          <a:ext cx="52006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3" name="Equation" r:id="rId4" imgW="2133360" imgH="279360" progId="Equation.DSMT4">
                  <p:embed/>
                </p:oleObj>
              </mc:Choice>
              <mc:Fallback>
                <p:oleObj name="Equation" r:id="rId4" imgW="21333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77664"/>
                        <a:ext cx="520065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195630" y="3733800"/>
            <a:ext cx="3865562" cy="232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defTabSz="1031875"/>
            <a:r>
              <a:rPr lang="en-US" dirty="0">
                <a:latin typeface="Century Gothic" panose="020B0502020202020204" pitchFamily="34" charset="0"/>
              </a:rPr>
              <a:t>C = Call Price (in dollars)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F</a:t>
            </a:r>
            <a:r>
              <a:rPr lang="en-US" baseline="-25000" dirty="0">
                <a:latin typeface="Century Gothic" panose="020B0502020202020204" pitchFamily="34" charset="0"/>
              </a:rPr>
              <a:t>T</a:t>
            </a:r>
            <a:r>
              <a:rPr lang="en-US" dirty="0">
                <a:latin typeface="Century Gothic" panose="020B0502020202020204" pitchFamily="34" charset="0"/>
              </a:rPr>
              <a:t>($/x) = Forward Rate at T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E = Exercise Rate</a:t>
            </a:r>
          </a:p>
          <a:p>
            <a:pPr defTabSz="1031875"/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baseline="-25000" dirty="0">
                <a:latin typeface="Century Gothic" panose="020B0502020202020204" pitchFamily="34" charset="0"/>
              </a:rPr>
              <a:t>$</a:t>
            </a:r>
            <a:r>
              <a:rPr lang="en-US" dirty="0">
                <a:latin typeface="Century Gothic" panose="020B0502020202020204" pitchFamily="34" charset="0"/>
              </a:rPr>
              <a:t> = Dollar Risk Free Rate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s = Volatility of the Forward Rate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T = Time to Expiration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N( ) = Standard Normal Dist.</a:t>
            </a:r>
          </a:p>
          <a:p>
            <a:pPr defTabSz="1031875"/>
            <a:r>
              <a:rPr lang="en-US" dirty="0">
                <a:latin typeface="Century Gothic" panose="020B0502020202020204" pitchFamily="34" charset="0"/>
              </a:rPr>
              <a:t>e = Exponential</a:t>
            </a:r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55826"/>
              </p:ext>
            </p:extLst>
          </p:nvPr>
        </p:nvGraphicFramePr>
        <p:xfrm>
          <a:off x="1066800" y="2553260"/>
          <a:ext cx="370046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4" name="Equation" r:id="rId6" imgW="1701720" imgH="698400" progId="Equation.DSMT4">
                  <p:embed/>
                </p:oleObj>
              </mc:Choice>
              <mc:Fallback>
                <p:oleObj name="Equation" r:id="rId6" imgW="1701720" imgH="698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53260"/>
                        <a:ext cx="3700462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819901"/>
              </p:ext>
            </p:extLst>
          </p:nvPr>
        </p:nvGraphicFramePr>
        <p:xfrm>
          <a:off x="1066800" y="4339879"/>
          <a:ext cx="19907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5" name="Equation" r:id="rId8" imgW="914400" imgH="253800" progId="Equation.DSMT4">
                  <p:embed/>
                </p:oleObj>
              </mc:Choice>
              <mc:Fallback>
                <p:oleObj name="Equation" r:id="rId8" imgW="9144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39879"/>
                        <a:ext cx="19907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2"/>
            <a:ext cx="8231188" cy="4376737"/>
          </a:xfrm>
          <a:ln/>
        </p:spPr>
        <p:txBody>
          <a:bodyPr>
            <a:normAutofit/>
          </a:bodyPr>
          <a:lstStyle/>
          <a:p>
            <a:pPr marL="171450" indent="-171450" defTabSz="809625">
              <a:buFont typeface="Wingdings" pitchFamily="2" charset="2"/>
              <a:buNone/>
            </a:pPr>
            <a:r>
              <a:rPr lang="en-US" sz="2900" dirty="0"/>
              <a:t>Find the value of a three-month call option:</a:t>
            </a:r>
          </a:p>
          <a:p>
            <a:pPr marL="171450" indent="-171450" defTabSz="809625"/>
            <a:endParaRPr lang="en-US" sz="2400" dirty="0"/>
          </a:p>
          <a:p>
            <a:pPr marL="171450" indent="-171450" defTabSz="809625"/>
            <a:r>
              <a:rPr lang="en-US" sz="2400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($/</a:t>
            </a:r>
            <a:r>
              <a:rPr lang="en-US" sz="2400" dirty="0">
                <a:cs typeface="Arial" charset="0"/>
              </a:rPr>
              <a:t>£) = 1.7278</a:t>
            </a:r>
          </a:p>
          <a:p>
            <a:pPr marL="171450" indent="-171450" defTabSz="809625"/>
            <a:endParaRPr lang="en-US" sz="2400" dirty="0"/>
          </a:p>
          <a:p>
            <a:pPr marL="171450" indent="-171450" defTabSz="809625"/>
            <a:r>
              <a:rPr lang="en-US" sz="2400" dirty="0"/>
              <a:t>Exercise Rate</a:t>
            </a:r>
            <a:r>
              <a:rPr lang="en-US" sz="2400" dirty="0">
                <a:cs typeface="Arial" charset="0"/>
              </a:rPr>
              <a:t> = 1.7.00</a:t>
            </a:r>
            <a:endParaRPr lang="en-US" sz="2400" dirty="0"/>
          </a:p>
          <a:p>
            <a:pPr marL="171450" indent="-171450" defTabSz="809625"/>
            <a:endParaRPr lang="en-US" sz="2400" dirty="0"/>
          </a:p>
          <a:p>
            <a:pPr marL="171450" indent="-171450" defTabSz="809625"/>
            <a:r>
              <a:rPr lang="en-US" sz="2400" dirty="0"/>
              <a:t>Risk free interest rate available in the US (i</a:t>
            </a:r>
            <a:r>
              <a:rPr lang="en-US" sz="2400" baseline="-25000" dirty="0"/>
              <a:t>$</a:t>
            </a:r>
            <a:r>
              <a:rPr lang="en-US" sz="2400" dirty="0"/>
              <a:t>) = 4%</a:t>
            </a:r>
          </a:p>
          <a:p>
            <a:pPr marL="171450" indent="-171450" defTabSz="809625"/>
            <a:endParaRPr lang="en-US" sz="2400" dirty="0"/>
          </a:p>
          <a:p>
            <a:pPr marL="171450" indent="-171450" defTabSz="809625"/>
            <a:r>
              <a:rPr lang="en-US" sz="2400" dirty="0"/>
              <a:t>Annual forward rate volatility </a:t>
            </a:r>
            <a:r>
              <a:rPr lang="en-US" sz="2400" dirty="0">
                <a:cs typeface="Times New Roman" pitchFamily="18" charset="0"/>
              </a:rPr>
              <a:t>= 11%</a:t>
            </a:r>
          </a:p>
          <a:p>
            <a:pPr marL="171450" indent="-171450" defTabSz="809625"/>
            <a:endParaRPr lang="en-US" sz="2400" dirty="0">
              <a:cs typeface="Times New Roman" pitchFamily="18" charset="0"/>
            </a:endParaRPr>
          </a:p>
          <a:p>
            <a:pPr marL="171450" indent="-171450" defTabSz="809625"/>
            <a:r>
              <a:rPr lang="en-US" sz="2400" dirty="0">
                <a:cs typeface="Times New Roman" pitchFamily="18" charset="0"/>
              </a:rPr>
              <a:t>Time to expiration = 0.25 (= 3/12 months)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FX </a:t>
            </a:r>
            <a:r>
              <a:rPr lang="en-US" dirty="0"/>
              <a:t>Black-Scholes </a:t>
            </a:r>
            <a:br>
              <a:rPr lang="en-US" dirty="0"/>
            </a:br>
            <a:r>
              <a:rPr lang="en-US" dirty="0"/>
              <a:t>Model: Example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0884"/>
            <a:ext cx="8229600" cy="642937"/>
          </a:xfrm>
        </p:spPr>
        <p:txBody>
          <a:bodyPr/>
          <a:lstStyle/>
          <a:p>
            <a:pPr marL="0" indent="0" defTabSz="809625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/>
              <a:t>First, calculate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</a:p>
          <a:p>
            <a:pPr marL="0" indent="0" defTabSz="809625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FX Black-Scholes Model</a:t>
            </a:r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00067"/>
              </p:ext>
            </p:extLst>
          </p:nvPr>
        </p:nvGraphicFramePr>
        <p:xfrm>
          <a:off x="1093788" y="2297113"/>
          <a:ext cx="3706812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6" name="Equation" r:id="rId4" imgW="1701720" imgH="698400" progId="Equation.DSMT4">
                  <p:embed/>
                </p:oleObj>
              </mc:Choice>
              <mc:Fallback>
                <p:oleObj name="Equation" r:id="rId4" imgW="1701720" imgH="698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297113"/>
                        <a:ext cx="3706812" cy="151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483877"/>
              </p:ext>
            </p:extLst>
          </p:nvPr>
        </p:nvGraphicFramePr>
        <p:xfrm>
          <a:off x="1122363" y="5410200"/>
          <a:ext cx="49736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7" name="Equation" r:id="rId6" imgW="2374560" imgH="253800" progId="Equation.DSMT4">
                  <p:embed/>
                </p:oleObj>
              </mc:Choice>
              <mc:Fallback>
                <p:oleObj name="Equation" r:id="rId6" imgW="23745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5410200"/>
                        <a:ext cx="4973637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904652"/>
              </p:ext>
            </p:extLst>
          </p:nvPr>
        </p:nvGraphicFramePr>
        <p:xfrm>
          <a:off x="1122363" y="3787775"/>
          <a:ext cx="4786313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8" name="Equation" r:id="rId8" imgW="2197080" imgH="634680" progId="Equation.DSMT4">
                  <p:embed/>
                </p:oleObj>
              </mc:Choice>
              <mc:Fallback>
                <p:oleObj name="Equation" r:id="rId8" imgW="2197080" imgH="634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87775"/>
                        <a:ext cx="4786313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216474"/>
              </p:ext>
            </p:extLst>
          </p:nvPr>
        </p:nvGraphicFramePr>
        <p:xfrm>
          <a:off x="5867400" y="4479131"/>
          <a:ext cx="11334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9" name="Equation" r:id="rId10" imgW="520560" imgH="177480" progId="Equation.DSMT4">
                  <p:embed/>
                </p:oleObj>
              </mc:Choice>
              <mc:Fallback>
                <p:oleObj name="Equation" r:id="rId10" imgW="520560" imgH="177480" progId="Equation.DSMT4">
                  <p:embed/>
                  <p:pic>
                    <p:nvPicPr>
                      <p:cNvPr id="1505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79131"/>
                        <a:ext cx="11334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394510"/>
              </p:ext>
            </p:extLst>
          </p:nvPr>
        </p:nvGraphicFramePr>
        <p:xfrm>
          <a:off x="6096000" y="5493543"/>
          <a:ext cx="10906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0" name="Equation" r:id="rId12" imgW="520560" imgH="177480" progId="Equation.DSMT4">
                  <p:embed/>
                </p:oleObj>
              </mc:Choice>
              <mc:Fallback>
                <p:oleObj name="Equation" r:id="rId12" imgW="520560" imgH="177480" progId="Equation.DSMT4">
                  <p:embed/>
                  <p:pic>
                    <p:nvPicPr>
                      <p:cNvPr id="150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93543"/>
                        <a:ext cx="10906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4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642938"/>
          </a:xfrm>
          <a:noFill/>
          <a:ln/>
        </p:spPr>
        <p:txBody>
          <a:bodyPr/>
          <a:lstStyle/>
          <a:p>
            <a:pPr marL="0" indent="0" defTabSz="809625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The find C</a:t>
            </a:r>
          </a:p>
          <a:p>
            <a:pPr marL="0" indent="0" defTabSz="809625">
              <a:buFont typeface="Wingdings" pitchFamily="2" charset="2"/>
              <a:buNone/>
            </a:pPr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FX </a:t>
            </a:r>
            <a:r>
              <a:rPr lang="en-US" dirty="0"/>
              <a:t>Black-Scholes Model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914400" y="3505200"/>
            <a:ext cx="75438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i="1" dirty="0" err="1">
                <a:latin typeface="Century Gothic" panose="020B0502020202020204" pitchFamily="34" charset="0"/>
              </a:rPr>
              <a:t>d</a:t>
            </a:r>
            <a:r>
              <a:rPr lang="en-US" sz="2800" baseline="-25000" dirty="0" err="1">
                <a:latin typeface="Century Gothic" panose="020B0502020202020204" pitchFamily="34" charset="0"/>
              </a:rPr>
              <a:t>1</a:t>
            </a:r>
            <a:r>
              <a:rPr lang="en-US" sz="2800" dirty="0">
                <a:latin typeface="Century Gothic" panose="020B0502020202020204" pitchFamily="34" charset="0"/>
              </a:rPr>
              <a:t> =0.3224       N(</a:t>
            </a:r>
            <a:r>
              <a:rPr lang="en-US" sz="2800" i="1" dirty="0" err="1">
                <a:latin typeface="Century Gothic" panose="020B0502020202020204" pitchFamily="34" charset="0"/>
              </a:rPr>
              <a:t>d</a:t>
            </a:r>
            <a:r>
              <a:rPr lang="en-US" sz="2800" baseline="-25000" dirty="0" err="1">
                <a:latin typeface="Century Gothic" panose="020B0502020202020204" pitchFamily="34" charset="0"/>
              </a:rPr>
              <a:t>1</a:t>
            </a:r>
            <a:r>
              <a:rPr lang="en-US" sz="2800" dirty="0">
                <a:latin typeface="Century Gothic" panose="020B0502020202020204" pitchFamily="34" charset="0"/>
              </a:rPr>
              <a:t>) = N(0.3224) = 0.6264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i="1" dirty="0" err="1">
                <a:latin typeface="Century Gothic" panose="020B0502020202020204" pitchFamily="34" charset="0"/>
              </a:rPr>
              <a:t>d</a:t>
            </a:r>
            <a:r>
              <a:rPr lang="en-US" sz="2800" baseline="-25000" dirty="0" err="1">
                <a:latin typeface="Century Gothic" panose="020B0502020202020204" pitchFamily="34" charset="0"/>
              </a:rPr>
              <a:t>2</a:t>
            </a:r>
            <a:r>
              <a:rPr lang="en-US" sz="2800" dirty="0">
                <a:latin typeface="Century Gothic" panose="020B0502020202020204" pitchFamily="34" charset="0"/>
              </a:rPr>
              <a:t> =0.2674       N(</a:t>
            </a:r>
            <a:r>
              <a:rPr lang="en-US" sz="2800" i="1" dirty="0" err="1">
                <a:latin typeface="Century Gothic" panose="020B0502020202020204" pitchFamily="34" charset="0"/>
              </a:rPr>
              <a:t>d</a:t>
            </a:r>
            <a:r>
              <a:rPr lang="en-US" sz="2800" baseline="-25000" dirty="0" err="1">
                <a:latin typeface="Century Gothic" panose="020B0502020202020204" pitchFamily="34" charset="0"/>
              </a:rPr>
              <a:t>2</a:t>
            </a:r>
            <a:r>
              <a:rPr lang="en-US" sz="2800" dirty="0">
                <a:latin typeface="Century Gothic" panose="020B0502020202020204" pitchFamily="34" charset="0"/>
              </a:rPr>
              <a:t>) = N(0.2674) = </a:t>
            </a:r>
            <a:r>
              <a:rPr lang="en-US" sz="2800" dirty="0">
                <a:latin typeface="Century Gothic" panose="020B0502020202020204" pitchFamily="34" charset="0"/>
                <a:cs typeface="Arial" charset="0"/>
              </a:rPr>
              <a:t>0.6054</a:t>
            </a:r>
          </a:p>
        </p:txBody>
      </p:sp>
      <p:graphicFrame>
        <p:nvGraphicFramePr>
          <p:cNvPr id="152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77773"/>
              </p:ext>
            </p:extLst>
          </p:nvPr>
        </p:nvGraphicFramePr>
        <p:xfrm>
          <a:off x="655638" y="2667000"/>
          <a:ext cx="52022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8" name="Equation" r:id="rId4" imgW="2133360" imgH="279360" progId="Equation.DSMT4">
                  <p:embed/>
                </p:oleObj>
              </mc:Choice>
              <mc:Fallback>
                <p:oleObj name="Equation" r:id="rId4" imgW="21333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2667000"/>
                        <a:ext cx="52022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141329"/>
              </p:ext>
            </p:extLst>
          </p:nvPr>
        </p:nvGraphicFramePr>
        <p:xfrm>
          <a:off x="672306" y="4775200"/>
          <a:ext cx="77993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9" name="Equation" r:id="rId6" imgW="3200400" imgH="291960" progId="Equation.DSMT4">
                  <p:embed/>
                </p:oleObj>
              </mc:Choice>
              <mc:Fallback>
                <p:oleObj name="Equation" r:id="rId6" imgW="320040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" y="4775200"/>
                        <a:ext cx="779938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40318"/>
              </p:ext>
            </p:extLst>
          </p:nvPr>
        </p:nvGraphicFramePr>
        <p:xfrm>
          <a:off x="914400" y="5649913"/>
          <a:ext cx="1857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0" name="Equation" r:id="rId8" imgW="761760" imgH="203040" progId="Equation.DSMT4">
                  <p:embed/>
                </p:oleObj>
              </mc:Choice>
              <mc:Fallback>
                <p:oleObj name="Equation" r:id="rId8" imgW="761760" imgH="203040" progId="Equation.DSMT4">
                  <p:embed/>
                  <p:pic>
                    <p:nvPicPr>
                      <p:cNvPr id="152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49913"/>
                        <a:ext cx="18573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52450" y="4495800"/>
            <a:ext cx="8229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Find x in the bold row and column, N(x) is the value at the intersection.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None/>
            </a:pPr>
            <a:r>
              <a:rPr lang="en-US" sz="2400" dirty="0"/>
              <a:t>	N(</a:t>
            </a:r>
            <a:r>
              <a:rPr lang="en-US" sz="2400" i="1" dirty="0" err="1"/>
              <a:t>d</a:t>
            </a:r>
            <a:r>
              <a:rPr lang="en-US" sz="2400" baseline="-25000" dirty="0" err="1"/>
              <a:t>1</a:t>
            </a:r>
            <a:r>
              <a:rPr lang="en-US" sz="2400" dirty="0"/>
              <a:t>) = N(0.3224) = 0.6255       N(</a:t>
            </a:r>
            <a:r>
              <a:rPr lang="en-US" sz="2400" i="1" dirty="0" err="1"/>
              <a:t>d</a:t>
            </a:r>
            <a:r>
              <a:rPr lang="en-US" sz="2400" baseline="-25000" dirty="0" err="1"/>
              <a:t>2</a:t>
            </a:r>
            <a:r>
              <a:rPr lang="en-US" sz="2400" dirty="0"/>
              <a:t>) = N(0.2674) = </a:t>
            </a:r>
            <a:r>
              <a:rPr lang="en-US" sz="2400" dirty="0">
                <a:cs typeface="Arial" charset="0"/>
              </a:rPr>
              <a:t>0.6026</a:t>
            </a:r>
            <a:endParaRPr lang="en-US" sz="2400" dirty="0"/>
          </a:p>
          <a:p>
            <a:r>
              <a:rPr lang="en-US" sz="2400" dirty="0"/>
              <a:t>This is a partial table. There is also a table for x &lt; 0.</a:t>
            </a:r>
          </a:p>
          <a:p>
            <a:r>
              <a:rPr lang="en-US" sz="2400" dirty="0"/>
              <a:t>Table values are only approximate; Excel function better.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Normal Distribution</a:t>
            </a:r>
          </a:p>
        </p:txBody>
      </p:sp>
      <p:pic>
        <p:nvPicPr>
          <p:cNvPr id="184323" name="Picture 3"/>
          <p:cNvPicPr>
            <a:picLocks noChangeAspect="1" noChangeArrowheads="1"/>
          </p:cNvPicPr>
          <p:nvPr/>
        </p:nvPicPr>
        <p:blipFill>
          <a:blip r:embed="rId3"/>
          <a:srcRect l="50178" b="56605"/>
          <a:stretch>
            <a:fillRect/>
          </a:stretch>
        </p:blipFill>
        <p:spPr bwMode="auto">
          <a:xfrm>
            <a:off x="677987" y="2045390"/>
            <a:ext cx="797852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97037" y="32730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54437" y="23586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54437" y="32730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97037" y="30444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26237" y="23586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6237" y="3044480"/>
            <a:ext cx="762000" cy="304800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06562" y="1552575"/>
            <a:ext cx="8229600" cy="1524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Century Gothic" panose="020B0502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Century Gothic" panose="020B0502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Century Gothic" panose="020B0502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Century Gothic" panose="020B0502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Century Gothic" panose="020B0502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None/>
            </a:pPr>
            <a:r>
              <a:rPr lang="en-US" sz="2400" i="1" dirty="0" err="1">
                <a:solidFill>
                  <a:srgbClr val="FF0000"/>
                </a:solidFill>
              </a:rPr>
              <a:t>d</a:t>
            </a:r>
            <a:r>
              <a:rPr lang="en-US" sz="2400" baseline="-25000" dirty="0" err="1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=0.3224      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=0.2674</a:t>
            </a:r>
            <a:endParaRPr lang="en-US" sz="2400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Time is stated in years, so it is normally less than 1.</a:t>
            </a:r>
          </a:p>
          <a:p>
            <a:endParaRPr lang="en-US" sz="2800" dirty="0"/>
          </a:p>
          <a:p>
            <a:r>
              <a:rPr lang="en-US" sz="2800" dirty="0"/>
              <a:t>In the formula for d</a:t>
            </a:r>
            <a:r>
              <a:rPr lang="en-US" sz="2800" baseline="-25000" dirty="0"/>
              <a:t>1</a:t>
            </a:r>
            <a:r>
              <a:rPr lang="en-US" sz="2800" dirty="0"/>
              <a:t>, you need variance (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800" baseline="30000" dirty="0"/>
              <a:t>2</a:t>
            </a:r>
            <a:r>
              <a:rPr lang="en-US" sz="2800" dirty="0"/>
              <a:t>) in the numerator, but standard deviation (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800" dirty="0"/>
              <a:t>) in the denominator.</a:t>
            </a:r>
          </a:p>
          <a:p>
            <a:endParaRPr lang="en-US" sz="2800" dirty="0"/>
          </a:p>
          <a:p>
            <a:r>
              <a:rPr lang="en-US" sz="2800" dirty="0"/>
              <a:t>In the data, volatility can be given as either variance or standard </a:t>
            </a:r>
            <a:r>
              <a:rPr lang="en-US" sz="2800"/>
              <a:t>deviation.</a:t>
            </a:r>
          </a:p>
          <a:p>
            <a:endParaRPr lang="en-US" sz="2800" dirty="0"/>
          </a:p>
          <a:p>
            <a:r>
              <a:rPr lang="en-US" sz="2800" dirty="0"/>
              <a:t>d</a:t>
            </a:r>
            <a:r>
              <a:rPr lang="en-US" sz="2800" baseline="-25000" dirty="0"/>
              <a:t>1</a:t>
            </a:r>
            <a:r>
              <a:rPr lang="en-US" sz="2800" dirty="0"/>
              <a:t> and d</a:t>
            </a:r>
            <a:r>
              <a:rPr lang="en-US" sz="2800" baseline="-25000" dirty="0"/>
              <a:t>2</a:t>
            </a:r>
            <a:r>
              <a:rPr lang="en-US" sz="2800" dirty="0"/>
              <a:t> can be positive or negative, but C is </a:t>
            </a:r>
            <a:r>
              <a:rPr lang="en-US" sz="2800" i="1" dirty="0"/>
              <a:t>always</a:t>
            </a:r>
            <a:r>
              <a:rPr lang="en-US" sz="2800" dirty="0"/>
              <a:t> positive.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FX </a:t>
            </a:r>
            <a:r>
              <a:rPr lang="en-US" dirty="0"/>
              <a:t>Black-Scholes Reminders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Option Basics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FX Options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FX Black-Scholes Model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94887741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Option Basics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30212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An option gives the holder the </a:t>
            </a:r>
            <a:r>
              <a:rPr lang="en-US" sz="3200" i="1" dirty="0"/>
              <a:t>right, but not the obligation</a:t>
            </a:r>
            <a:r>
              <a:rPr lang="en-US" sz="3200" dirty="0"/>
              <a:t>, to buy or sell a given quantity of an asset on (or before) a given date, at prices agreed upon today.</a:t>
            </a:r>
          </a:p>
          <a:p>
            <a:endParaRPr lang="en-US" sz="3200" dirty="0"/>
          </a:p>
          <a:p>
            <a:r>
              <a:rPr lang="en-US" sz="3200" dirty="0"/>
              <a:t>The buyer has the long position; the seller has the short position.</a:t>
            </a:r>
          </a:p>
          <a:p>
            <a:endParaRPr lang="en-US" sz="3200" dirty="0"/>
          </a:p>
          <a:p>
            <a:r>
              <a:rPr lang="en-US" sz="3200" dirty="0"/>
              <a:t>Roughly analogous to a forward contract with optional exercise by the buyer.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Basics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4302125"/>
          </a:xfrm>
        </p:spPr>
        <p:txBody>
          <a:bodyPr/>
          <a:lstStyle/>
          <a:p>
            <a:r>
              <a:rPr lang="en-US" sz="2800" dirty="0"/>
              <a:t>Exercising the Option</a:t>
            </a:r>
          </a:p>
          <a:p>
            <a:pPr lvl="1"/>
            <a:r>
              <a:rPr lang="en-US" sz="2400" dirty="0"/>
              <a:t>The act of buying or selling the underlying asset 	</a:t>
            </a:r>
          </a:p>
          <a:p>
            <a:endParaRPr lang="en-US" sz="2800" dirty="0"/>
          </a:p>
          <a:p>
            <a:r>
              <a:rPr lang="en-US" sz="2800" dirty="0"/>
              <a:t>Strike Price or Exercise Price</a:t>
            </a:r>
          </a:p>
          <a:p>
            <a:pPr lvl="1"/>
            <a:r>
              <a:rPr lang="en-US" sz="2800" dirty="0"/>
              <a:t>Refers to the fixed price in the option contract at which the holder can buy or sell the underlying asset.</a:t>
            </a:r>
          </a:p>
          <a:p>
            <a:endParaRPr lang="en-US" sz="2800" dirty="0"/>
          </a:p>
          <a:p>
            <a:r>
              <a:rPr lang="en-US" sz="2800" dirty="0"/>
              <a:t>Expiry (Expiration Date)</a:t>
            </a:r>
          </a:p>
          <a:p>
            <a:pPr lvl="1"/>
            <a:r>
              <a:rPr lang="en-US" sz="2800" dirty="0"/>
              <a:t>The maturity date of the option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Basics (cont’d)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4302125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European versus American options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European options exercised </a:t>
            </a:r>
            <a:r>
              <a:rPr lang="en-US" sz="2400" i="1" dirty="0"/>
              <a:t>only at expiry</a:t>
            </a:r>
            <a:r>
              <a:rPr lang="en-US" sz="24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American options exercised </a:t>
            </a:r>
            <a:r>
              <a:rPr lang="en-US" sz="2400" i="1" dirty="0"/>
              <a:t>at any time up to expiry</a:t>
            </a:r>
            <a:r>
              <a:rPr lang="en-US" sz="2400" dirty="0"/>
              <a:t>.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In</a:t>
            </a:r>
            <a:r>
              <a:rPr lang="en-US" sz="2800" dirty="0">
                <a:cs typeface="Times New Roman" pitchFamily="18" charset="0"/>
              </a:rPr>
              <a:t>-</a:t>
            </a:r>
            <a:r>
              <a:rPr lang="en-US" sz="2800" dirty="0"/>
              <a:t>the</a:t>
            </a:r>
            <a:r>
              <a:rPr lang="en-US" sz="2800" dirty="0">
                <a:cs typeface="Times New Roman" pitchFamily="18" charset="0"/>
              </a:rPr>
              <a:t>-</a:t>
            </a:r>
            <a:r>
              <a:rPr lang="en-US" sz="2800" dirty="0"/>
              <a:t>Money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Exercising the option would result in a positive payoff.</a:t>
            </a:r>
            <a:r>
              <a:rPr lang="en-US" sz="2800" dirty="0"/>
              <a:t> 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At-the-Money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Exercising the option would result in a zero payoff.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Out-of-the-Money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Exercising the option would result in a negative payoff.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Premium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Price paid for the option.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Basics (cont’d)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Call Options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19263"/>
            <a:ext cx="7773988" cy="4148137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Call options gives the holder the right, but not the obligation, to </a:t>
            </a:r>
            <a:r>
              <a:rPr lang="en-US" sz="3500" i="1" dirty="0"/>
              <a:t>buy</a:t>
            </a:r>
            <a:r>
              <a:rPr lang="en-US" sz="3500" dirty="0"/>
              <a:t> a given quantity of some asset on or before some time in the future, at prices agreed upon today. </a:t>
            </a:r>
          </a:p>
          <a:p>
            <a:endParaRPr lang="en-US" sz="3500" dirty="0"/>
          </a:p>
          <a:p>
            <a:r>
              <a:rPr lang="en-US" sz="3500" dirty="0"/>
              <a:t>Payoff: C = Max[S</a:t>
            </a:r>
            <a:r>
              <a:rPr lang="en-US" sz="3500" baseline="-25000" dirty="0"/>
              <a:t>T</a:t>
            </a:r>
            <a:r>
              <a:rPr lang="en-US" sz="3500" dirty="0"/>
              <a:t>  –  E, 0]</a:t>
            </a:r>
          </a:p>
          <a:p>
            <a:endParaRPr lang="en-US" sz="35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601451"/>
            <a:ext cx="8229600" cy="685800"/>
          </a:xfrm>
        </p:spPr>
        <p:txBody>
          <a:bodyPr>
            <a:noAutofit/>
          </a:bodyPr>
          <a:lstStyle/>
          <a:p>
            <a:r>
              <a:rPr lang="en-US" dirty="0"/>
              <a:t>Call Option Payoffs </a:t>
            </a:r>
            <a:br>
              <a:rPr lang="en-US" dirty="0"/>
            </a:br>
            <a:r>
              <a:rPr lang="en-US" dirty="0"/>
              <a:t>(at expiration)</a:t>
            </a:r>
          </a:p>
        </p:txBody>
      </p:sp>
      <p:sp>
        <p:nvSpPr>
          <p:cNvPr id="97283" name="Line 3"/>
          <p:cNvSpPr>
            <a:spLocks noChangeShapeType="1"/>
          </p:cNvSpPr>
          <p:nvPr/>
        </p:nvSpPr>
        <p:spPr bwMode="auto">
          <a:xfrm>
            <a:off x="1752600" y="17526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1676400" y="4800600"/>
            <a:ext cx="667385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066800" y="55768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  <a:cs typeface="Arial" charset="0"/>
              </a:rPr>
              <a:t>–</a:t>
            </a:r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029450" y="4814888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120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4384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3528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267200" y="48148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5200650" y="48006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096000" y="4814888"/>
            <a:ext cx="574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143000" y="37338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143000" y="2757488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1143000" y="19050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6515100" y="5133975"/>
            <a:ext cx="1814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entury Gothic" panose="020B0502020202020204" pitchFamily="34" charset="0"/>
              </a:rPr>
              <a:t>Stock price ($)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 rot="-5400000">
            <a:off x="-136169" y="2993509"/>
            <a:ext cx="2191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Option payoffs ($)</a:t>
            </a: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63246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725805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26670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35814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4495800" y="46624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542925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 rot="-5400000">
            <a:off x="1676400" y="198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 rot="-5400000">
            <a:off x="1676400" y="2909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 rot="-5400000">
            <a:off x="1676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 rot="-5400000">
            <a:off x="1676400" y="56530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 rot="18781969">
            <a:off x="4117677" y="3393248"/>
            <a:ext cx="1385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3300"/>
                </a:solidFill>
                <a:latin typeface="Century Gothic" panose="020B0502020202020204" pitchFamily="34" charset="0"/>
              </a:rPr>
              <a:t>Buy a call</a:t>
            </a:r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 flipV="1">
            <a:off x="1752600" y="48006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V="1">
            <a:off x="4038600" y="2514600"/>
            <a:ext cx="2286000" cy="228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1314450" y="5550938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Exercise price = $50</a:t>
            </a: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3810000" y="4965700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4038600" y="4813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1065</Words>
  <Application>Microsoft Office PowerPoint</Application>
  <PresentationFormat>On-screen Show (4:3)</PresentationFormat>
  <Paragraphs>261</Paragraphs>
  <Slides>29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Century Gothic</vt:lpstr>
      <vt:lpstr>Corbel</vt:lpstr>
      <vt:lpstr>Symbol</vt:lpstr>
      <vt:lpstr>Times New Roman</vt:lpstr>
      <vt:lpstr>Wingdings</vt:lpstr>
      <vt:lpstr>1_Contemporary blue</vt:lpstr>
      <vt:lpstr>Acrobat Document</vt:lpstr>
      <vt:lpstr>MathType 6.0 Equation</vt:lpstr>
      <vt:lpstr>FIN 440: International Finance</vt:lpstr>
      <vt:lpstr>Learning Objectives</vt:lpstr>
      <vt:lpstr>Overview</vt:lpstr>
      <vt:lpstr>1. Option Basics</vt:lpstr>
      <vt:lpstr>Option Basics</vt:lpstr>
      <vt:lpstr>Option Basics (cont’d)</vt:lpstr>
      <vt:lpstr>Option Basics (cont’d)</vt:lpstr>
      <vt:lpstr>Call Options</vt:lpstr>
      <vt:lpstr>Call Option Payoffs  (at expiration)</vt:lpstr>
      <vt:lpstr>Put Options</vt:lpstr>
      <vt:lpstr>Put Option Payoffs (at expiration)</vt:lpstr>
      <vt:lpstr>Selling Options</vt:lpstr>
      <vt:lpstr>Call Option Payoffs  (at expiration)</vt:lpstr>
      <vt:lpstr>Put Option Payoffs  (at expiration)</vt:lpstr>
      <vt:lpstr>2. FX Options</vt:lpstr>
      <vt:lpstr>FX Options (versus  Stock Options)</vt:lpstr>
      <vt:lpstr>Valuing FX Options</vt:lpstr>
      <vt:lpstr>Value at Expiration</vt:lpstr>
      <vt:lpstr>Value Prior to Expiration</vt:lpstr>
      <vt:lpstr>Data</vt:lpstr>
      <vt:lpstr>Sensitivities</vt:lpstr>
      <vt:lpstr>Prince and Time</vt:lpstr>
      <vt:lpstr>3. FX Black-Scholes Model</vt:lpstr>
      <vt:lpstr>FX Black-Scholes Model</vt:lpstr>
      <vt:lpstr>FX Black-Scholes  Model: Example</vt:lpstr>
      <vt:lpstr>FX Black-Scholes Model</vt:lpstr>
      <vt:lpstr>FX Black-Scholes Model</vt:lpstr>
      <vt:lpstr>Standard Normal Distribution</vt:lpstr>
      <vt:lpstr>FX Black-Scholes Reminders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71</cp:revision>
  <cp:lastPrinted>1601-01-01T00:00:00Z</cp:lastPrinted>
  <dcterms:created xsi:type="dcterms:W3CDTF">2008-08-13T15:55:47Z</dcterms:created>
  <dcterms:modified xsi:type="dcterms:W3CDTF">2017-02-11T01:21:07Z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