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25"/>
  </p:notesMasterIdLst>
  <p:sldIdLst>
    <p:sldId id="294" r:id="rId2"/>
    <p:sldId id="261" r:id="rId3"/>
    <p:sldId id="295" r:id="rId4"/>
    <p:sldId id="296" r:id="rId5"/>
    <p:sldId id="275" r:id="rId6"/>
    <p:sldId id="265" r:id="rId7"/>
    <p:sldId id="297" r:id="rId8"/>
    <p:sldId id="266" r:id="rId9"/>
    <p:sldId id="279" r:id="rId10"/>
    <p:sldId id="280" r:id="rId11"/>
    <p:sldId id="267" r:id="rId12"/>
    <p:sldId id="277" r:id="rId13"/>
    <p:sldId id="278" r:id="rId14"/>
    <p:sldId id="268" r:id="rId15"/>
    <p:sldId id="281" r:id="rId16"/>
    <p:sldId id="282" r:id="rId17"/>
    <p:sldId id="283" r:id="rId18"/>
    <p:sldId id="284" r:id="rId19"/>
    <p:sldId id="291" r:id="rId20"/>
    <p:sldId id="289" r:id="rId21"/>
    <p:sldId id="290" r:id="rId22"/>
    <p:sldId id="292" r:id="rId23"/>
    <p:sldId id="29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0000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5" autoAdjust="0"/>
    <p:restoredTop sz="94660"/>
  </p:normalViewPr>
  <p:slideViewPr>
    <p:cSldViewPr>
      <p:cViewPr>
        <p:scale>
          <a:sx n="100" d="100"/>
          <a:sy n="100" d="100"/>
        </p:scale>
        <p:origin x="2064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C71DB4-9105-45BB-9CC1-B11E077F6A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9B9A24-B073-4FA1-95E5-0200DA0D7BD0}" type="slidenum">
              <a:rPr lang="en-US"/>
              <a:pPr/>
              <a:t>2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AE485D-4AAF-40A7-A8F0-36C6A6EC5FB3}" type="slidenum">
              <a:rPr lang="en-US"/>
              <a:pPr/>
              <a:t>12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53006F-CBC3-4469-B880-891D1F7C4F64}" type="slidenum">
              <a:rPr lang="en-US"/>
              <a:pPr/>
              <a:t>13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0218F-3869-4FA9-9104-EECDFAA6E2F1}" type="slidenum">
              <a:rPr lang="en-US"/>
              <a:pPr/>
              <a:t>14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90905-F47B-44C2-96EA-CE87D23BB030}" type="slidenum">
              <a:rPr lang="en-US"/>
              <a:pPr/>
              <a:t>15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BDC6C-AF41-45FE-924F-DB2F448DD7DA}" type="slidenum">
              <a:rPr lang="en-US"/>
              <a:pPr/>
              <a:t>16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2AAE29-215E-4813-A61E-C2CC84207F16}" type="slidenum">
              <a:rPr lang="en-US"/>
              <a:pPr/>
              <a:t>17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001CE3-2CD9-46AA-919C-0E8140EA3D62}" type="slidenum">
              <a:rPr lang="en-US"/>
              <a:pPr/>
              <a:t>18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34234-3BA3-4C1B-BE40-E17CB9444905}" type="slidenum">
              <a:rPr lang="en-US"/>
              <a:pPr/>
              <a:t>19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BD02CE-984A-42A6-A521-9D7A32BDB681}" type="slidenum">
              <a:rPr lang="en-US"/>
              <a:pPr/>
              <a:t>20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3ED8C-D2AC-4CFF-A5A3-7B9EB8C7603A}" type="slidenum">
              <a:rPr lang="en-US"/>
              <a:pPr/>
              <a:t>21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319FA-F725-4A37-A5B2-983846BF97E1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581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D46A1-602D-41A8-AC3C-D52A43098666}" type="slidenum">
              <a:rPr lang="en-US"/>
              <a:pPr/>
              <a:t>22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D9C58D-5FFE-459A-8F4A-268B82B0456A}" type="slidenum">
              <a:rPr lang="en-US"/>
              <a:pPr/>
              <a:t>23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B540BC-172A-440F-B543-09274378E82C}" type="slidenum">
              <a:rPr lang="en-US"/>
              <a:pPr/>
              <a:t>5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ECAB5-0699-42B5-839A-E2AE2C59B0A5}" type="slidenum">
              <a:rPr lang="en-US"/>
              <a:pPr/>
              <a:t>6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319FA-F725-4A37-A5B2-983846BF97E1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12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7C84A6-342B-46C8-A6E3-6DD939321AD1}" type="slidenum">
              <a:rPr lang="en-US"/>
              <a:pPr/>
              <a:t>8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5E3C0B-FC6F-4A91-80C4-0EF6C18A62F1}" type="slidenum">
              <a:rPr lang="en-US"/>
              <a:pPr/>
              <a:t>9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7F8D47-D7D2-49DB-A117-D0707775CF82}" type="slidenum">
              <a:rPr lang="en-US"/>
              <a:pPr/>
              <a:t>10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CE744-BB5E-4C2A-9E3D-939023F602A7}" type="slidenum">
              <a:rPr lang="en-US"/>
              <a:pPr/>
              <a:t>11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864315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148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199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8738"/>
            <a:ext cx="4038600" cy="1998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01CD640-CEB2-4D03-99B4-21E76398286C}" type="slidenum">
              <a:rPr lang="en-US" altLang="en-US"/>
              <a:pPr/>
              <a:t>‹#›</a:t>
            </a:fld>
            <a:r>
              <a:rPr lang="en-US" altLang="en-US"/>
              <a:t> (of 18)</a:t>
            </a:r>
          </a:p>
        </p:txBody>
      </p:sp>
    </p:spTree>
    <p:extLst>
      <p:ext uri="{BB962C8B-B14F-4D97-AF65-F5344CB8AC3E}">
        <p14:creationId xmlns:p14="http://schemas.microsoft.com/office/powerpoint/2010/main" val="30444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148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148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B0FC6-60ED-401F-83C7-4372950A1FF9}" type="slidenum">
              <a:rPr lang="en-US" altLang="en-US"/>
              <a:pPr/>
              <a:t>‹#›</a:t>
            </a:fld>
            <a:r>
              <a:rPr lang="en-US" altLang="en-US"/>
              <a:t> (of 31)</a:t>
            </a:r>
          </a:p>
        </p:txBody>
      </p:sp>
    </p:spTree>
    <p:extLst>
      <p:ext uri="{BB962C8B-B14F-4D97-AF65-F5344CB8AC3E}">
        <p14:creationId xmlns:p14="http://schemas.microsoft.com/office/powerpoint/2010/main" val="13076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0509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54969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6915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785418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8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80772C-0D10-422D-A1B7-C5CFD693CF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1481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CD19C50-B0FB-48EC-9F4D-EA1A5326E3EE}" type="slidenum">
              <a:rPr lang="en-US" altLang="en-US"/>
              <a:pPr/>
              <a:t>‹#›</a:t>
            </a:fld>
            <a:r>
              <a:rPr lang="en-US" altLang="en-US"/>
              <a:t> (of 22)</a:t>
            </a:r>
          </a:p>
        </p:txBody>
      </p:sp>
    </p:spTree>
    <p:extLst>
      <p:ext uri="{BB962C8B-B14F-4D97-AF65-F5344CB8AC3E}">
        <p14:creationId xmlns:p14="http://schemas.microsoft.com/office/powerpoint/2010/main" val="30985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</a:t>
            </a:r>
            <a:r>
              <a:rPr lang="en-US" dirty="0" smtClean="0">
                <a:latin typeface="Century Gothic" pitchFamily="34" charset="0"/>
              </a:rPr>
              <a:t>23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8:50 AM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79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ctr" eaLnBrk="1" hangingPunct="1">
        <a:buNone/>
        <a:defRPr sz="40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anose="020B0502020202020204" pitchFamily="34" charset="0"/>
        </a:defRPr>
      </a:lvl1pPr>
      <a:lvl2pPr marL="742950" indent="-285750" eaLnBrk="1" hangingPunct="1">
        <a:buChar char="–"/>
        <a:defRPr sz="2800">
          <a:latin typeface="Century Gothic" panose="020B0502020202020204" pitchFamily="34" charset="0"/>
        </a:defRPr>
      </a:lvl2pPr>
      <a:lvl3pPr marL="1143000" indent="-228600" eaLnBrk="1" hangingPunct="1">
        <a:buChar char="•"/>
        <a:defRPr sz="2400">
          <a:latin typeface="Century Gothic" panose="020B0502020202020204" pitchFamily="34" charset="0"/>
        </a:defRPr>
      </a:lvl3pPr>
      <a:lvl4pPr marL="1600200" indent="-228600" eaLnBrk="1" hangingPunct="1">
        <a:buChar char="–"/>
        <a:defRPr sz="2000">
          <a:latin typeface="Century Gothic" panose="020B0502020202020204" pitchFamily="34" charset="0"/>
        </a:defRPr>
      </a:lvl4pPr>
      <a:lvl5pPr marL="2057400" indent="-228600" eaLnBrk="1" hangingPunct="1">
        <a:buChar char="»"/>
        <a:defRPr sz="1800">
          <a:latin typeface="Century Gothic" panose="020B0502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inance.wharton.upenn.edu/weiss/survey98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Topic </a:t>
            </a:r>
            <a:r>
              <a:rPr lang="en-US"/>
              <a:t>12–Transaction Exposure</a:t>
            </a:r>
            <a:endParaRPr lang="en-US" dirty="0"/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440: International Finance</a:t>
            </a:r>
          </a:p>
        </p:txBody>
      </p:sp>
    </p:spTree>
    <p:extLst>
      <p:ext uri="{BB962C8B-B14F-4D97-AF65-F5344CB8AC3E}">
        <p14:creationId xmlns:p14="http://schemas.microsoft.com/office/powerpoint/2010/main" val="287761242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Overall, Firms’ Behavior </a:t>
            </a:r>
            <a:r>
              <a:rPr lang="en-US" dirty="0" smtClean="0"/>
              <a:t>Diverse</a:t>
            </a:r>
          </a:p>
          <a:p>
            <a:endParaRPr lang="en-US" dirty="0"/>
          </a:p>
          <a:p>
            <a:r>
              <a:rPr lang="en-US" dirty="0"/>
              <a:t>50% of surveyed firms do use derivatives for risk management</a:t>
            </a:r>
            <a:r>
              <a:rPr lang="en-US" dirty="0">
                <a:cs typeface="Arial" charset="0"/>
              </a:rPr>
              <a:t>–</a:t>
            </a:r>
            <a:r>
              <a:rPr lang="en-US" dirty="0"/>
              <a:t>especially large firms (83%), and especially for FX risk. 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Mainly hedging, but some speculation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1998 Wharton/CIBC World Markets Survey of Financial Risk Management by US Non-Financial Firms</a:t>
            </a:r>
            <a:r>
              <a:rPr lang="en-US" dirty="0"/>
              <a:t> 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Firms Hedge?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534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Forwards and futures</a:t>
            </a:r>
          </a:p>
          <a:p>
            <a:pPr lvl="1"/>
            <a:r>
              <a:rPr lang="en-US" dirty="0"/>
              <a:t>A contract to exchange an asset in the future at a specified price </a:t>
            </a:r>
          </a:p>
          <a:p>
            <a:pPr lvl="1"/>
            <a:r>
              <a:rPr lang="en-US" dirty="0"/>
              <a:t>Obligation for both </a:t>
            </a:r>
          </a:p>
          <a:p>
            <a:endParaRPr lang="en-US" dirty="0" smtClean="0"/>
          </a:p>
          <a:p>
            <a:r>
              <a:rPr lang="en-US" dirty="0" smtClean="0"/>
              <a:t>Options </a:t>
            </a:r>
            <a:endParaRPr lang="en-US" dirty="0"/>
          </a:p>
          <a:p>
            <a:pPr lvl="1"/>
            <a:r>
              <a:rPr lang="en-US" dirty="0"/>
              <a:t>Gives the holder the right to buy (call option) or sell (put option) an asset at a specified price and time. </a:t>
            </a:r>
          </a:p>
          <a:p>
            <a:pPr lvl="1"/>
            <a:r>
              <a:rPr lang="en-US" dirty="0"/>
              <a:t>Preserve the upside potential</a:t>
            </a:r>
          </a:p>
          <a:p>
            <a:pPr lvl="1"/>
            <a:r>
              <a:rPr lang="en-US" dirty="0"/>
              <a:t>Buyer has the choice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Hedging Instruments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you are going to </a:t>
            </a:r>
            <a:r>
              <a:rPr lang="en-US" i="1" dirty="0"/>
              <a:t>owe</a:t>
            </a:r>
            <a:r>
              <a:rPr lang="en-US" dirty="0"/>
              <a:t> foreign currency in the future, agree to </a:t>
            </a:r>
            <a:r>
              <a:rPr lang="en-US" i="1" dirty="0"/>
              <a:t>buy</a:t>
            </a:r>
            <a:r>
              <a:rPr lang="en-US" dirty="0"/>
              <a:t> the foreign currency now by entering into long position in a forward contract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If you are going to </a:t>
            </a:r>
            <a:r>
              <a:rPr lang="en-US" i="1" dirty="0"/>
              <a:t>receive</a:t>
            </a:r>
            <a:r>
              <a:rPr lang="en-US" dirty="0"/>
              <a:t> foreign currency in the future, agree to </a:t>
            </a:r>
            <a:r>
              <a:rPr lang="en-US" i="1" dirty="0"/>
              <a:t>sell</a:t>
            </a:r>
            <a:r>
              <a:rPr lang="en-US" dirty="0"/>
              <a:t> the foreign currency now by entering into short position in a forward contract.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Market Hedge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/>
              <a:t>Options provide a flexible hedge against the downside, while preserving the upside potential</a:t>
            </a:r>
            <a:r>
              <a:rPr lang="en-US" sz="2600" dirty="0" smtClean="0"/>
              <a:t>.</a:t>
            </a:r>
          </a:p>
          <a:p>
            <a:endParaRPr lang="en-US" sz="2600" dirty="0"/>
          </a:p>
          <a:p>
            <a:r>
              <a:rPr lang="en-US" sz="2600" dirty="0"/>
              <a:t>To hedge a foreign currency payable buy calls on the currency.</a:t>
            </a:r>
          </a:p>
          <a:p>
            <a:pPr lvl="1"/>
            <a:r>
              <a:rPr lang="en-US" sz="2200" dirty="0"/>
              <a:t>If the currency appreciates, your call option lets you buy the currency at the exercise price of the call.</a:t>
            </a:r>
          </a:p>
          <a:p>
            <a:endParaRPr lang="en-US" sz="2600" dirty="0" smtClean="0"/>
          </a:p>
          <a:p>
            <a:r>
              <a:rPr lang="en-US" sz="2600" dirty="0" smtClean="0"/>
              <a:t>To </a:t>
            </a:r>
            <a:r>
              <a:rPr lang="en-US" sz="2600" dirty="0"/>
              <a:t>hedge a foreign currency receivable buy puts on the currency.</a:t>
            </a:r>
          </a:p>
          <a:p>
            <a:pPr lvl="1"/>
            <a:r>
              <a:rPr lang="en-US" sz="2200" dirty="0"/>
              <a:t>If the currency depreciates, your put option lets you sell the currency for the exercise price.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Market Hedge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Your company, headquartered in the U.S., supplies auto parts to Jaguar PLC in Britain. You have just signed a contract worth ₤18.2 million to deliver parts next year. Payment is certain and occurs at the end of the year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The $/₤ exchange rate is currently S($/₤) = 1.4794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How do fluctuations in exchange rates affect dollar ($) revenues? How can you hedge this risk?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FX Hedging Example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	Now				One Year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   0						1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sz="3200" dirty="0"/>
              <a:t>S($/₤) = 1.4794 		</a:t>
            </a:r>
            <a:r>
              <a:rPr lang="en-US" sz="3200" dirty="0" smtClean="0"/>
              <a:t>F</a:t>
            </a:r>
            <a:r>
              <a:rPr lang="en-US" sz="3200" baseline="-25000" dirty="0" smtClean="0"/>
              <a:t>1</a:t>
            </a:r>
            <a:r>
              <a:rPr lang="en-US" sz="3200" dirty="0"/>
              <a:t>($/₤) = 1.4513</a:t>
            </a:r>
          </a:p>
          <a:p>
            <a:pPr>
              <a:buFont typeface="Wingdings" pitchFamily="2" charset="2"/>
              <a:buNone/>
            </a:pPr>
            <a:r>
              <a:rPr lang="en-US" sz="3200" dirty="0"/>
              <a:t>						CF = ₤18.2 million</a:t>
            </a:r>
          </a:p>
          <a:p>
            <a:pPr>
              <a:buFont typeface="Wingdings" pitchFamily="2" charset="2"/>
              <a:buNone/>
            </a:pPr>
            <a:r>
              <a:rPr lang="en-US" sz="3200" dirty="0"/>
              <a:t>							</a:t>
            </a:r>
            <a:r>
              <a:rPr lang="en-US" sz="3200" dirty="0"/>
              <a:t> </a:t>
            </a:r>
            <a:r>
              <a:rPr lang="en-US" sz="3200" dirty="0" smtClean="0"/>
              <a:t>$ </a:t>
            </a:r>
            <a:r>
              <a:rPr lang="en-US" sz="3200" dirty="0"/>
              <a:t>???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19812" name="Line 4"/>
          <p:cNvSpPr>
            <a:spLocks noChangeShapeType="1"/>
          </p:cNvSpPr>
          <p:nvPr/>
        </p:nvSpPr>
        <p:spPr bwMode="auto">
          <a:xfrm>
            <a:off x="1295400" y="3048000"/>
            <a:ext cx="579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19813" name="Line 5"/>
          <p:cNvSpPr>
            <a:spLocks noChangeShapeType="1"/>
          </p:cNvSpPr>
          <p:nvPr/>
        </p:nvSpPr>
        <p:spPr bwMode="auto">
          <a:xfrm>
            <a:off x="1295400" y="2895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19814" name="Line 6"/>
          <p:cNvSpPr>
            <a:spLocks noChangeShapeType="1"/>
          </p:cNvSpPr>
          <p:nvPr/>
        </p:nvSpPr>
        <p:spPr bwMode="auto">
          <a:xfrm>
            <a:off x="7086600" y="2895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Expected</a:t>
            </a:r>
            <a:r>
              <a:rPr lang="en-US" dirty="0"/>
              <a:t> Cash Flow</a:t>
            </a:r>
          </a:p>
          <a:p>
            <a:pPr lvl="1"/>
            <a:r>
              <a:rPr lang="en-US" dirty="0"/>
              <a:t>E[S</a:t>
            </a:r>
            <a:r>
              <a:rPr lang="en-US" baseline="-25000" dirty="0"/>
              <a:t>1</a:t>
            </a:r>
            <a:r>
              <a:rPr lang="en-US" dirty="0"/>
              <a:t>($/₤)] = F</a:t>
            </a:r>
            <a:r>
              <a:rPr lang="en-US" baseline="-25000" dirty="0"/>
              <a:t>1</a:t>
            </a:r>
            <a:r>
              <a:rPr lang="en-US" dirty="0"/>
              <a:t>($/₤) = 1.4513</a:t>
            </a:r>
          </a:p>
          <a:p>
            <a:pPr lvl="1"/>
            <a:r>
              <a:rPr lang="en-US" dirty="0"/>
              <a:t>Expected Cash Flow =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		1.4513 x ₤18.2 million = $26.41 million</a:t>
            </a:r>
          </a:p>
          <a:p>
            <a:endParaRPr lang="en-US" dirty="0" smtClean="0"/>
          </a:p>
          <a:p>
            <a:r>
              <a:rPr lang="en-US" dirty="0" smtClean="0"/>
              <a:t>Risk</a:t>
            </a:r>
            <a:endParaRPr lang="en-US" dirty="0"/>
          </a:p>
          <a:p>
            <a:pPr lvl="1"/>
            <a:r>
              <a:rPr lang="en-US" dirty="0"/>
              <a:t>Upside FX Exposure:	</a:t>
            </a:r>
            <a:r>
              <a:rPr lang="en-US" dirty="0" smtClean="0"/>
              <a:t>	Yes</a:t>
            </a:r>
            <a:endParaRPr lang="en-US" dirty="0"/>
          </a:p>
          <a:p>
            <a:pPr lvl="1"/>
            <a:r>
              <a:rPr lang="en-US" dirty="0"/>
              <a:t>Downside FX Exposure:	Yes</a:t>
            </a:r>
          </a:p>
          <a:p>
            <a:endParaRPr lang="en-US" dirty="0" smtClean="0"/>
          </a:p>
          <a:p>
            <a:r>
              <a:rPr lang="en-US" dirty="0" smtClean="0"/>
              <a:t>Cost </a:t>
            </a:r>
            <a:r>
              <a:rPr lang="en-US" dirty="0"/>
              <a:t>of Hedge Position: 	$0</a:t>
            </a:r>
          </a:p>
          <a:p>
            <a:pPr lvl="1"/>
            <a:endParaRPr lang="en-US" dirty="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Possibility 1: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</a:t>
            </a:r>
            <a:r>
              <a:rPr lang="en-US" dirty="0"/>
              <a:t>Not Hedge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Possibility 1: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Payoff</a:t>
            </a:r>
            <a:endParaRPr lang="en-US" dirty="0"/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1752600" y="1752600"/>
            <a:ext cx="0" cy="396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3909" name="Line 5"/>
          <p:cNvSpPr>
            <a:spLocks noChangeShapeType="1"/>
          </p:cNvSpPr>
          <p:nvPr/>
        </p:nvSpPr>
        <p:spPr bwMode="auto">
          <a:xfrm>
            <a:off x="1752600" y="5715000"/>
            <a:ext cx="6673850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3048000" y="5867400"/>
            <a:ext cx="638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1.40</a:t>
            </a:r>
          </a:p>
        </p:txBody>
      </p:sp>
      <p:sp>
        <p:nvSpPr>
          <p:cNvPr id="123914" name="Text Box 10"/>
          <p:cNvSpPr txBox="1">
            <a:spLocks noChangeArrowheads="1"/>
          </p:cNvSpPr>
          <p:nvPr/>
        </p:nvSpPr>
        <p:spPr bwMode="auto">
          <a:xfrm>
            <a:off x="4038600" y="5867400"/>
            <a:ext cx="638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1.45</a:t>
            </a:r>
          </a:p>
        </p:txBody>
      </p:sp>
      <p:sp>
        <p:nvSpPr>
          <p:cNvPr id="123917" name="Text Box 13"/>
          <p:cNvSpPr txBox="1">
            <a:spLocks noChangeArrowheads="1"/>
          </p:cNvSpPr>
          <p:nvPr/>
        </p:nvSpPr>
        <p:spPr bwMode="auto">
          <a:xfrm>
            <a:off x="762000" y="3657600"/>
            <a:ext cx="898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$26.41</a:t>
            </a:r>
          </a:p>
        </p:txBody>
      </p:sp>
      <p:sp>
        <p:nvSpPr>
          <p:cNvPr id="123920" name="Text Box 16"/>
          <p:cNvSpPr txBox="1">
            <a:spLocks noChangeArrowheads="1"/>
          </p:cNvSpPr>
          <p:nvPr/>
        </p:nvSpPr>
        <p:spPr bwMode="auto">
          <a:xfrm>
            <a:off x="8001000" y="5791200"/>
            <a:ext cx="9332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S</a:t>
            </a:r>
            <a:r>
              <a:rPr lang="en-US" b="1" baseline="-25000">
                <a:latin typeface="Century Gothic" panose="020B0502020202020204" pitchFamily="34" charset="0"/>
              </a:rPr>
              <a:t>1</a:t>
            </a:r>
            <a:r>
              <a:rPr lang="en-US" b="1">
                <a:latin typeface="Century Gothic" panose="020B0502020202020204" pitchFamily="34" charset="0"/>
              </a:rPr>
              <a:t>($/₤)</a:t>
            </a:r>
          </a:p>
        </p:txBody>
      </p:sp>
      <p:sp>
        <p:nvSpPr>
          <p:cNvPr id="123921" name="Text Box 17"/>
          <p:cNvSpPr txBox="1">
            <a:spLocks noChangeArrowheads="1"/>
          </p:cNvSpPr>
          <p:nvPr/>
        </p:nvSpPr>
        <p:spPr bwMode="auto">
          <a:xfrm rot="-5400000">
            <a:off x="-279784" y="2555359"/>
            <a:ext cx="1688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Cash Flow ($)</a:t>
            </a:r>
          </a:p>
        </p:txBody>
      </p:sp>
      <p:sp>
        <p:nvSpPr>
          <p:cNvPr id="123922" name="Line 18"/>
          <p:cNvSpPr>
            <a:spLocks noChangeShapeType="1"/>
          </p:cNvSpPr>
          <p:nvPr/>
        </p:nvSpPr>
        <p:spPr bwMode="auto">
          <a:xfrm>
            <a:off x="6153150" y="57292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3924" name="Line 20"/>
          <p:cNvSpPr>
            <a:spLocks noChangeShapeType="1"/>
          </p:cNvSpPr>
          <p:nvPr/>
        </p:nvSpPr>
        <p:spPr bwMode="auto">
          <a:xfrm>
            <a:off x="2495550" y="57292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3925" name="Line 21"/>
          <p:cNvSpPr>
            <a:spLocks noChangeShapeType="1"/>
          </p:cNvSpPr>
          <p:nvPr/>
        </p:nvSpPr>
        <p:spPr bwMode="auto">
          <a:xfrm>
            <a:off x="3409950" y="57292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3926" name="Line 22"/>
          <p:cNvSpPr>
            <a:spLocks noChangeShapeType="1"/>
          </p:cNvSpPr>
          <p:nvPr/>
        </p:nvSpPr>
        <p:spPr bwMode="auto">
          <a:xfrm>
            <a:off x="4324350" y="57292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3927" name="Line 23"/>
          <p:cNvSpPr>
            <a:spLocks noChangeShapeType="1"/>
          </p:cNvSpPr>
          <p:nvPr/>
        </p:nvSpPr>
        <p:spPr bwMode="auto">
          <a:xfrm>
            <a:off x="52578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3928" name="Line 24"/>
          <p:cNvSpPr>
            <a:spLocks noChangeShapeType="1"/>
          </p:cNvSpPr>
          <p:nvPr/>
        </p:nvSpPr>
        <p:spPr bwMode="auto">
          <a:xfrm rot="-5400000">
            <a:off x="1676400" y="198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3929" name="Line 25"/>
          <p:cNvSpPr>
            <a:spLocks noChangeShapeType="1"/>
          </p:cNvSpPr>
          <p:nvPr/>
        </p:nvSpPr>
        <p:spPr bwMode="auto">
          <a:xfrm rot="-5400000">
            <a:off x="1676400" y="29098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3930" name="Line 26"/>
          <p:cNvSpPr>
            <a:spLocks noChangeShapeType="1"/>
          </p:cNvSpPr>
          <p:nvPr/>
        </p:nvSpPr>
        <p:spPr bwMode="auto">
          <a:xfrm rot="-5400000">
            <a:off x="1676400" y="3810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3931" name="Line 27"/>
          <p:cNvSpPr>
            <a:spLocks noChangeShapeType="1"/>
          </p:cNvSpPr>
          <p:nvPr/>
        </p:nvSpPr>
        <p:spPr bwMode="auto">
          <a:xfrm rot="-5400000">
            <a:off x="1676400" y="5638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3934" name="Line 30"/>
          <p:cNvSpPr>
            <a:spLocks noChangeShapeType="1"/>
          </p:cNvSpPr>
          <p:nvPr/>
        </p:nvSpPr>
        <p:spPr bwMode="auto">
          <a:xfrm flipV="1">
            <a:off x="2209800" y="1447800"/>
            <a:ext cx="4724400" cy="4724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3938" name="Text Box 34"/>
          <p:cNvSpPr txBox="1">
            <a:spLocks noChangeArrowheads="1"/>
          </p:cNvSpPr>
          <p:nvPr/>
        </p:nvSpPr>
        <p:spPr bwMode="auto">
          <a:xfrm>
            <a:off x="4953000" y="5867400"/>
            <a:ext cx="638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1.50</a:t>
            </a:r>
          </a:p>
        </p:txBody>
      </p:sp>
      <p:sp>
        <p:nvSpPr>
          <p:cNvPr id="123939" name="Text Box 35"/>
          <p:cNvSpPr txBox="1">
            <a:spLocks noChangeArrowheads="1"/>
          </p:cNvSpPr>
          <p:nvPr/>
        </p:nvSpPr>
        <p:spPr bwMode="auto">
          <a:xfrm>
            <a:off x="5867400" y="5867400"/>
            <a:ext cx="638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1.55</a:t>
            </a:r>
          </a:p>
        </p:txBody>
      </p:sp>
      <p:sp>
        <p:nvSpPr>
          <p:cNvPr id="123940" name="Text Box 36"/>
          <p:cNvSpPr txBox="1">
            <a:spLocks noChangeArrowheads="1"/>
          </p:cNvSpPr>
          <p:nvPr/>
        </p:nvSpPr>
        <p:spPr bwMode="auto">
          <a:xfrm>
            <a:off x="2209800" y="5867400"/>
            <a:ext cx="638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1.35</a:t>
            </a:r>
          </a:p>
        </p:txBody>
      </p:sp>
      <p:sp>
        <p:nvSpPr>
          <p:cNvPr id="123942" name="Line 38"/>
          <p:cNvSpPr>
            <a:spLocks noChangeShapeType="1"/>
          </p:cNvSpPr>
          <p:nvPr/>
        </p:nvSpPr>
        <p:spPr bwMode="auto">
          <a:xfrm rot="-5400000">
            <a:off x="1676400" y="4724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3943" name="Text Box 39"/>
          <p:cNvSpPr txBox="1">
            <a:spLocks noChangeArrowheads="1"/>
          </p:cNvSpPr>
          <p:nvPr/>
        </p:nvSpPr>
        <p:spPr bwMode="auto">
          <a:xfrm>
            <a:off x="762000" y="4572000"/>
            <a:ext cx="898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$25.48</a:t>
            </a:r>
          </a:p>
        </p:txBody>
      </p:sp>
      <p:sp>
        <p:nvSpPr>
          <p:cNvPr id="123944" name="Text Box 40"/>
          <p:cNvSpPr txBox="1">
            <a:spLocks noChangeArrowheads="1"/>
          </p:cNvSpPr>
          <p:nvPr/>
        </p:nvSpPr>
        <p:spPr bwMode="auto">
          <a:xfrm>
            <a:off x="762000" y="5486400"/>
            <a:ext cx="898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$24.57</a:t>
            </a:r>
          </a:p>
        </p:txBody>
      </p:sp>
      <p:sp>
        <p:nvSpPr>
          <p:cNvPr id="123945" name="Text Box 41"/>
          <p:cNvSpPr txBox="1">
            <a:spLocks noChangeArrowheads="1"/>
          </p:cNvSpPr>
          <p:nvPr/>
        </p:nvSpPr>
        <p:spPr bwMode="auto">
          <a:xfrm>
            <a:off x="762000" y="2819400"/>
            <a:ext cx="898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$27.30</a:t>
            </a:r>
          </a:p>
        </p:txBody>
      </p:sp>
      <p:sp>
        <p:nvSpPr>
          <p:cNvPr id="123946" name="Text Box 42"/>
          <p:cNvSpPr txBox="1">
            <a:spLocks noChangeArrowheads="1"/>
          </p:cNvSpPr>
          <p:nvPr/>
        </p:nvSpPr>
        <p:spPr bwMode="auto">
          <a:xfrm>
            <a:off x="762000" y="1828800"/>
            <a:ext cx="898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$28.21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Known</a:t>
            </a:r>
            <a:r>
              <a:rPr lang="en-US" dirty="0"/>
              <a:t> Cash Flow</a:t>
            </a:r>
          </a:p>
          <a:p>
            <a:pPr lvl="1"/>
            <a:r>
              <a:rPr lang="en-US" dirty="0"/>
              <a:t>E[S</a:t>
            </a:r>
            <a:r>
              <a:rPr lang="en-US" baseline="-25000" dirty="0"/>
              <a:t>1</a:t>
            </a:r>
            <a:r>
              <a:rPr lang="en-US" dirty="0"/>
              <a:t>($/₤)] = F</a:t>
            </a:r>
            <a:r>
              <a:rPr lang="en-US" baseline="-25000" dirty="0"/>
              <a:t>1</a:t>
            </a:r>
            <a:r>
              <a:rPr lang="en-US" dirty="0"/>
              <a:t>($/₤) = 1.4513</a:t>
            </a:r>
          </a:p>
          <a:p>
            <a:pPr lvl="1"/>
            <a:r>
              <a:rPr lang="en-US" dirty="0"/>
              <a:t>Lock in Revenues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		1.4513 x ₤18.2 million = $26.41 million</a:t>
            </a:r>
          </a:p>
          <a:p>
            <a:endParaRPr lang="en-US" dirty="0" smtClean="0"/>
          </a:p>
          <a:p>
            <a:r>
              <a:rPr lang="en-US" dirty="0" smtClean="0"/>
              <a:t>Risk</a:t>
            </a:r>
            <a:endParaRPr lang="en-US" dirty="0"/>
          </a:p>
          <a:p>
            <a:pPr lvl="1"/>
            <a:r>
              <a:rPr lang="en-US" dirty="0"/>
              <a:t>Upside FX Exposure:	No</a:t>
            </a:r>
          </a:p>
          <a:p>
            <a:pPr lvl="1"/>
            <a:r>
              <a:rPr lang="en-US" dirty="0"/>
              <a:t>Downside FX Exposure:	No</a:t>
            </a:r>
          </a:p>
          <a:p>
            <a:endParaRPr lang="en-US" dirty="0" smtClean="0"/>
          </a:p>
          <a:p>
            <a:r>
              <a:rPr lang="en-US" dirty="0" smtClean="0"/>
              <a:t>Cost </a:t>
            </a:r>
            <a:r>
              <a:rPr lang="en-US" dirty="0"/>
              <a:t>of Hedge Position: 	Minimal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Possibility 2: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Forward </a:t>
            </a:r>
            <a:r>
              <a:rPr lang="en-US" dirty="0"/>
              <a:t>Market Hedge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Possibility 2: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Payoff</a:t>
            </a:r>
            <a:endParaRPr lang="en-US" dirty="0"/>
          </a:p>
        </p:txBody>
      </p:sp>
      <p:sp>
        <p:nvSpPr>
          <p:cNvPr id="144387" name="Line 3"/>
          <p:cNvSpPr>
            <a:spLocks noChangeShapeType="1"/>
          </p:cNvSpPr>
          <p:nvPr/>
        </p:nvSpPr>
        <p:spPr bwMode="auto">
          <a:xfrm>
            <a:off x="1752600" y="1752600"/>
            <a:ext cx="0" cy="396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4388" name="Line 4"/>
          <p:cNvSpPr>
            <a:spLocks noChangeShapeType="1"/>
          </p:cNvSpPr>
          <p:nvPr/>
        </p:nvSpPr>
        <p:spPr bwMode="auto">
          <a:xfrm>
            <a:off x="1752600" y="5715000"/>
            <a:ext cx="6673850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3048000" y="5867400"/>
            <a:ext cx="638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1.40</a:t>
            </a:r>
          </a:p>
        </p:txBody>
      </p:sp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4038600" y="5867400"/>
            <a:ext cx="638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1.45</a:t>
            </a:r>
          </a:p>
        </p:txBody>
      </p:sp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762000" y="3657600"/>
            <a:ext cx="898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$26.41</a:t>
            </a: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8001000" y="5791200"/>
            <a:ext cx="9332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S</a:t>
            </a:r>
            <a:r>
              <a:rPr lang="en-US" b="1" baseline="-25000">
                <a:latin typeface="Century Gothic" panose="020B0502020202020204" pitchFamily="34" charset="0"/>
              </a:rPr>
              <a:t>1</a:t>
            </a:r>
            <a:r>
              <a:rPr lang="en-US" b="1">
                <a:latin typeface="Century Gothic" panose="020B0502020202020204" pitchFamily="34" charset="0"/>
              </a:rPr>
              <a:t>($/₤)</a:t>
            </a:r>
          </a:p>
        </p:txBody>
      </p:sp>
      <p:sp>
        <p:nvSpPr>
          <p:cNvPr id="144393" name="Text Box 9"/>
          <p:cNvSpPr txBox="1">
            <a:spLocks noChangeArrowheads="1"/>
          </p:cNvSpPr>
          <p:nvPr/>
        </p:nvSpPr>
        <p:spPr bwMode="auto">
          <a:xfrm rot="-5400000">
            <a:off x="-279784" y="2555359"/>
            <a:ext cx="1688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Cash Flow ($)</a:t>
            </a:r>
          </a:p>
        </p:txBody>
      </p:sp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6153150" y="57292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4395" name="Line 11"/>
          <p:cNvSpPr>
            <a:spLocks noChangeShapeType="1"/>
          </p:cNvSpPr>
          <p:nvPr/>
        </p:nvSpPr>
        <p:spPr bwMode="auto">
          <a:xfrm>
            <a:off x="2495550" y="57292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4396" name="Line 12"/>
          <p:cNvSpPr>
            <a:spLocks noChangeShapeType="1"/>
          </p:cNvSpPr>
          <p:nvPr/>
        </p:nvSpPr>
        <p:spPr bwMode="auto">
          <a:xfrm>
            <a:off x="3409950" y="57292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4397" name="Line 13"/>
          <p:cNvSpPr>
            <a:spLocks noChangeShapeType="1"/>
          </p:cNvSpPr>
          <p:nvPr/>
        </p:nvSpPr>
        <p:spPr bwMode="auto">
          <a:xfrm>
            <a:off x="4324350" y="57292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4398" name="Line 14"/>
          <p:cNvSpPr>
            <a:spLocks noChangeShapeType="1"/>
          </p:cNvSpPr>
          <p:nvPr/>
        </p:nvSpPr>
        <p:spPr bwMode="auto">
          <a:xfrm>
            <a:off x="52578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4399" name="Line 15"/>
          <p:cNvSpPr>
            <a:spLocks noChangeShapeType="1"/>
          </p:cNvSpPr>
          <p:nvPr/>
        </p:nvSpPr>
        <p:spPr bwMode="auto">
          <a:xfrm rot="-5400000">
            <a:off x="1676400" y="198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4400" name="Line 16"/>
          <p:cNvSpPr>
            <a:spLocks noChangeShapeType="1"/>
          </p:cNvSpPr>
          <p:nvPr/>
        </p:nvSpPr>
        <p:spPr bwMode="auto">
          <a:xfrm rot="-5400000">
            <a:off x="1676400" y="29098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4401" name="Line 17"/>
          <p:cNvSpPr>
            <a:spLocks noChangeShapeType="1"/>
          </p:cNvSpPr>
          <p:nvPr/>
        </p:nvSpPr>
        <p:spPr bwMode="auto">
          <a:xfrm rot="-5400000">
            <a:off x="1676400" y="3810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4402" name="Line 18"/>
          <p:cNvSpPr>
            <a:spLocks noChangeShapeType="1"/>
          </p:cNvSpPr>
          <p:nvPr/>
        </p:nvSpPr>
        <p:spPr bwMode="auto">
          <a:xfrm rot="-5400000">
            <a:off x="1676400" y="5638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4403" name="Line 19"/>
          <p:cNvSpPr>
            <a:spLocks noChangeShapeType="1"/>
          </p:cNvSpPr>
          <p:nvPr/>
        </p:nvSpPr>
        <p:spPr bwMode="auto">
          <a:xfrm flipV="1">
            <a:off x="1752600" y="3886200"/>
            <a:ext cx="472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4404" name="Text Box 20"/>
          <p:cNvSpPr txBox="1">
            <a:spLocks noChangeArrowheads="1"/>
          </p:cNvSpPr>
          <p:nvPr/>
        </p:nvSpPr>
        <p:spPr bwMode="auto">
          <a:xfrm>
            <a:off x="4953000" y="5867400"/>
            <a:ext cx="638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1.50</a:t>
            </a:r>
          </a:p>
        </p:txBody>
      </p:sp>
      <p:sp>
        <p:nvSpPr>
          <p:cNvPr id="144405" name="Text Box 21"/>
          <p:cNvSpPr txBox="1">
            <a:spLocks noChangeArrowheads="1"/>
          </p:cNvSpPr>
          <p:nvPr/>
        </p:nvSpPr>
        <p:spPr bwMode="auto">
          <a:xfrm>
            <a:off x="5867400" y="5867400"/>
            <a:ext cx="638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1.55</a:t>
            </a:r>
          </a:p>
        </p:txBody>
      </p:sp>
      <p:sp>
        <p:nvSpPr>
          <p:cNvPr id="144406" name="Text Box 22"/>
          <p:cNvSpPr txBox="1">
            <a:spLocks noChangeArrowheads="1"/>
          </p:cNvSpPr>
          <p:nvPr/>
        </p:nvSpPr>
        <p:spPr bwMode="auto">
          <a:xfrm>
            <a:off x="2209800" y="5867400"/>
            <a:ext cx="638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1.35</a:t>
            </a:r>
          </a:p>
        </p:txBody>
      </p:sp>
      <p:sp>
        <p:nvSpPr>
          <p:cNvPr id="144407" name="Line 23"/>
          <p:cNvSpPr>
            <a:spLocks noChangeShapeType="1"/>
          </p:cNvSpPr>
          <p:nvPr/>
        </p:nvSpPr>
        <p:spPr bwMode="auto">
          <a:xfrm rot="-5400000">
            <a:off x="1676400" y="4724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4408" name="Text Box 24"/>
          <p:cNvSpPr txBox="1">
            <a:spLocks noChangeArrowheads="1"/>
          </p:cNvSpPr>
          <p:nvPr/>
        </p:nvSpPr>
        <p:spPr bwMode="auto">
          <a:xfrm>
            <a:off x="762000" y="4572000"/>
            <a:ext cx="898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$25.48</a:t>
            </a:r>
          </a:p>
        </p:txBody>
      </p:sp>
      <p:sp>
        <p:nvSpPr>
          <p:cNvPr id="144409" name="Text Box 25"/>
          <p:cNvSpPr txBox="1">
            <a:spLocks noChangeArrowheads="1"/>
          </p:cNvSpPr>
          <p:nvPr/>
        </p:nvSpPr>
        <p:spPr bwMode="auto">
          <a:xfrm>
            <a:off x="762000" y="5486400"/>
            <a:ext cx="898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$24.57</a:t>
            </a:r>
          </a:p>
        </p:txBody>
      </p:sp>
      <p:sp>
        <p:nvSpPr>
          <p:cNvPr id="144410" name="Text Box 26"/>
          <p:cNvSpPr txBox="1">
            <a:spLocks noChangeArrowheads="1"/>
          </p:cNvSpPr>
          <p:nvPr/>
        </p:nvSpPr>
        <p:spPr bwMode="auto">
          <a:xfrm>
            <a:off x="762000" y="2819400"/>
            <a:ext cx="898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$27.30</a:t>
            </a:r>
          </a:p>
        </p:txBody>
      </p:sp>
      <p:sp>
        <p:nvSpPr>
          <p:cNvPr id="144411" name="Text Box 27"/>
          <p:cNvSpPr txBox="1">
            <a:spLocks noChangeArrowheads="1"/>
          </p:cNvSpPr>
          <p:nvPr/>
        </p:nvSpPr>
        <p:spPr bwMode="auto">
          <a:xfrm>
            <a:off x="762000" y="1828800"/>
            <a:ext cx="898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$28.21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en-US" dirty="0"/>
              <a:t>Explain the three forms of exposure to FX risk</a:t>
            </a:r>
            <a:r>
              <a:rPr lang="en-US" dirty="0" smtClean="0"/>
              <a:t>.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Discuss the benefits and disadvantage to </a:t>
            </a:r>
            <a:r>
              <a:rPr lang="en-US" dirty="0" smtClean="0"/>
              <a:t>hedging.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Construct and compare no hedging with forward and option market hedges</a:t>
            </a:r>
            <a:r>
              <a:rPr lang="en-US" dirty="0" smtClean="0"/>
              <a:t>.</a:t>
            </a:r>
            <a:endParaRPr lang="en-US" dirty="0">
              <a:cs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37673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The relevant option has three possible strike prices</a:t>
            </a:r>
            <a:r>
              <a:rPr lang="en-US" dirty="0" smtClean="0"/>
              <a:t>:</a:t>
            </a:r>
            <a:r>
              <a:rPr lang="en-US" b="1" dirty="0"/>
              <a:t>	</a:t>
            </a:r>
            <a:endParaRPr lang="en-US" b="1" dirty="0" smtClean="0"/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b="1" dirty="0" smtClean="0"/>
              <a:t>				Put Options</a:t>
            </a:r>
            <a:endParaRPr lang="en-US" dirty="0" smtClean="0"/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en-US" u="sng" dirty="0" smtClean="0"/>
              <a:t>Strike  </a:t>
            </a:r>
            <a:r>
              <a:rPr lang="en-US" u="sng" dirty="0"/>
              <a:t>	Min. Rev. 	Premium 	Cost (×18.2 M)</a:t>
            </a:r>
            <a:r>
              <a:rPr lang="en-US" dirty="0"/>
              <a:t>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/>
              <a:t>	1.35 	$24.6 M 	$0.012 	$221,859 	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/>
              <a:t>	1.40 	$25.5 M 	$0.026 	$470,112 	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b="1" dirty="0"/>
              <a:t>1.45 	$26.4 M 	$0.047 	$862,771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/>
              <a:t>	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sz="2400" dirty="0"/>
              <a:t>		NOTE: Premium from Black-Scholes Formula</a:t>
            </a: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Possibility 3: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Option </a:t>
            </a:r>
            <a:r>
              <a:rPr lang="en-US" dirty="0"/>
              <a:t>Market Hedge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Minimum </a:t>
            </a:r>
            <a:r>
              <a:rPr lang="en-US" dirty="0"/>
              <a:t>Cash Flow</a:t>
            </a:r>
          </a:p>
          <a:p>
            <a:pPr lvl="1"/>
            <a:r>
              <a:rPr lang="en-US" dirty="0"/>
              <a:t>E[S</a:t>
            </a:r>
            <a:r>
              <a:rPr lang="en-US" baseline="-25000" dirty="0"/>
              <a:t>1</a:t>
            </a:r>
            <a:r>
              <a:rPr lang="en-US" dirty="0"/>
              <a:t>($/₤)] = F</a:t>
            </a:r>
            <a:r>
              <a:rPr lang="en-US" baseline="-25000" dirty="0"/>
              <a:t>1</a:t>
            </a:r>
            <a:r>
              <a:rPr lang="en-US" dirty="0"/>
              <a:t>($/₤) = 1.4513</a:t>
            </a:r>
          </a:p>
          <a:p>
            <a:pPr lvl="1"/>
            <a:r>
              <a:rPr lang="en-US" dirty="0"/>
              <a:t>Lock in Minimum Revenue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		1.4513 x ₤18.2 million = $26.41 million</a:t>
            </a:r>
          </a:p>
          <a:p>
            <a:endParaRPr lang="en-US" dirty="0" smtClean="0"/>
          </a:p>
          <a:p>
            <a:r>
              <a:rPr lang="en-US" dirty="0" smtClean="0"/>
              <a:t>Risk</a:t>
            </a:r>
            <a:endParaRPr lang="en-US" dirty="0"/>
          </a:p>
          <a:p>
            <a:pPr lvl="1"/>
            <a:r>
              <a:rPr lang="en-US" dirty="0"/>
              <a:t>Upside FX Exposure:	Yes</a:t>
            </a:r>
          </a:p>
          <a:p>
            <a:pPr lvl="1"/>
            <a:r>
              <a:rPr lang="en-US" dirty="0"/>
              <a:t>Downside FX Exposure:	No</a:t>
            </a:r>
          </a:p>
          <a:p>
            <a:endParaRPr lang="en-US" dirty="0" smtClean="0"/>
          </a:p>
          <a:p>
            <a:r>
              <a:rPr lang="en-US" dirty="0" smtClean="0"/>
              <a:t>Cost </a:t>
            </a:r>
            <a:r>
              <a:rPr lang="en-US" dirty="0"/>
              <a:t>of Hedge Position: 	$862,771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Possibility 3: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Option </a:t>
            </a:r>
            <a:r>
              <a:rPr lang="en-US" dirty="0"/>
              <a:t>Market Hedge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Possibility 3: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Payoff</a:t>
            </a:r>
            <a:endParaRPr lang="en-US" dirty="0"/>
          </a:p>
        </p:txBody>
      </p:sp>
      <p:sp>
        <p:nvSpPr>
          <p:cNvPr id="146435" name="Line 3"/>
          <p:cNvSpPr>
            <a:spLocks noChangeShapeType="1"/>
          </p:cNvSpPr>
          <p:nvPr/>
        </p:nvSpPr>
        <p:spPr bwMode="auto">
          <a:xfrm>
            <a:off x="1752600" y="1752600"/>
            <a:ext cx="0" cy="396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6436" name="Line 4"/>
          <p:cNvSpPr>
            <a:spLocks noChangeShapeType="1"/>
          </p:cNvSpPr>
          <p:nvPr/>
        </p:nvSpPr>
        <p:spPr bwMode="auto">
          <a:xfrm>
            <a:off x="1752600" y="5715000"/>
            <a:ext cx="6673850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3048000" y="5867400"/>
            <a:ext cx="638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1.40</a:t>
            </a:r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4038600" y="5867400"/>
            <a:ext cx="638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1.45</a:t>
            </a: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762000" y="3657600"/>
            <a:ext cx="898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$26.41</a:t>
            </a:r>
          </a:p>
        </p:txBody>
      </p:sp>
      <p:sp>
        <p:nvSpPr>
          <p:cNvPr id="146440" name="Text Box 8"/>
          <p:cNvSpPr txBox="1">
            <a:spLocks noChangeArrowheads="1"/>
          </p:cNvSpPr>
          <p:nvPr/>
        </p:nvSpPr>
        <p:spPr bwMode="auto">
          <a:xfrm>
            <a:off x="8001000" y="5791200"/>
            <a:ext cx="9332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S</a:t>
            </a:r>
            <a:r>
              <a:rPr lang="en-US" b="1" baseline="-25000">
                <a:latin typeface="Century Gothic" panose="020B0502020202020204" pitchFamily="34" charset="0"/>
              </a:rPr>
              <a:t>1</a:t>
            </a:r>
            <a:r>
              <a:rPr lang="en-US" b="1">
                <a:latin typeface="Century Gothic" panose="020B0502020202020204" pitchFamily="34" charset="0"/>
              </a:rPr>
              <a:t>($/₤)</a:t>
            </a:r>
          </a:p>
        </p:txBody>
      </p:sp>
      <p:sp>
        <p:nvSpPr>
          <p:cNvPr id="146441" name="Text Box 9"/>
          <p:cNvSpPr txBox="1">
            <a:spLocks noChangeArrowheads="1"/>
          </p:cNvSpPr>
          <p:nvPr/>
        </p:nvSpPr>
        <p:spPr bwMode="auto">
          <a:xfrm rot="-5400000">
            <a:off x="-279784" y="2555359"/>
            <a:ext cx="1688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Cash Flow ($)</a:t>
            </a:r>
          </a:p>
        </p:txBody>
      </p:sp>
      <p:sp>
        <p:nvSpPr>
          <p:cNvPr id="146442" name="Line 10"/>
          <p:cNvSpPr>
            <a:spLocks noChangeShapeType="1"/>
          </p:cNvSpPr>
          <p:nvPr/>
        </p:nvSpPr>
        <p:spPr bwMode="auto">
          <a:xfrm>
            <a:off x="6153150" y="57292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6443" name="Line 11"/>
          <p:cNvSpPr>
            <a:spLocks noChangeShapeType="1"/>
          </p:cNvSpPr>
          <p:nvPr/>
        </p:nvSpPr>
        <p:spPr bwMode="auto">
          <a:xfrm>
            <a:off x="2495550" y="57292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6444" name="Line 12"/>
          <p:cNvSpPr>
            <a:spLocks noChangeShapeType="1"/>
          </p:cNvSpPr>
          <p:nvPr/>
        </p:nvSpPr>
        <p:spPr bwMode="auto">
          <a:xfrm>
            <a:off x="3409950" y="57292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6445" name="Line 13"/>
          <p:cNvSpPr>
            <a:spLocks noChangeShapeType="1"/>
          </p:cNvSpPr>
          <p:nvPr/>
        </p:nvSpPr>
        <p:spPr bwMode="auto">
          <a:xfrm>
            <a:off x="4324350" y="57292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6446" name="Line 14"/>
          <p:cNvSpPr>
            <a:spLocks noChangeShapeType="1"/>
          </p:cNvSpPr>
          <p:nvPr/>
        </p:nvSpPr>
        <p:spPr bwMode="auto">
          <a:xfrm>
            <a:off x="52578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6447" name="Line 15"/>
          <p:cNvSpPr>
            <a:spLocks noChangeShapeType="1"/>
          </p:cNvSpPr>
          <p:nvPr/>
        </p:nvSpPr>
        <p:spPr bwMode="auto">
          <a:xfrm rot="-5400000">
            <a:off x="1676400" y="198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6448" name="Line 16"/>
          <p:cNvSpPr>
            <a:spLocks noChangeShapeType="1"/>
          </p:cNvSpPr>
          <p:nvPr/>
        </p:nvSpPr>
        <p:spPr bwMode="auto">
          <a:xfrm rot="-5400000">
            <a:off x="1676400" y="29098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6449" name="Line 17"/>
          <p:cNvSpPr>
            <a:spLocks noChangeShapeType="1"/>
          </p:cNvSpPr>
          <p:nvPr/>
        </p:nvSpPr>
        <p:spPr bwMode="auto">
          <a:xfrm rot="-5400000">
            <a:off x="1676400" y="3810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6450" name="Line 18"/>
          <p:cNvSpPr>
            <a:spLocks noChangeShapeType="1"/>
          </p:cNvSpPr>
          <p:nvPr/>
        </p:nvSpPr>
        <p:spPr bwMode="auto">
          <a:xfrm rot="-5400000">
            <a:off x="1676400" y="5638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6451" name="Line 19"/>
          <p:cNvSpPr>
            <a:spLocks noChangeShapeType="1"/>
          </p:cNvSpPr>
          <p:nvPr/>
        </p:nvSpPr>
        <p:spPr bwMode="auto">
          <a:xfrm flipV="1">
            <a:off x="1752600" y="3886200"/>
            <a:ext cx="2590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6452" name="Text Box 20"/>
          <p:cNvSpPr txBox="1">
            <a:spLocks noChangeArrowheads="1"/>
          </p:cNvSpPr>
          <p:nvPr/>
        </p:nvSpPr>
        <p:spPr bwMode="auto">
          <a:xfrm>
            <a:off x="4953000" y="5867400"/>
            <a:ext cx="638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1.50</a:t>
            </a:r>
          </a:p>
        </p:txBody>
      </p:sp>
      <p:sp>
        <p:nvSpPr>
          <p:cNvPr id="146453" name="Text Box 21"/>
          <p:cNvSpPr txBox="1">
            <a:spLocks noChangeArrowheads="1"/>
          </p:cNvSpPr>
          <p:nvPr/>
        </p:nvSpPr>
        <p:spPr bwMode="auto">
          <a:xfrm>
            <a:off x="5867400" y="5867400"/>
            <a:ext cx="638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1.55</a:t>
            </a:r>
          </a:p>
        </p:txBody>
      </p:sp>
      <p:sp>
        <p:nvSpPr>
          <p:cNvPr id="146454" name="Text Box 22"/>
          <p:cNvSpPr txBox="1">
            <a:spLocks noChangeArrowheads="1"/>
          </p:cNvSpPr>
          <p:nvPr/>
        </p:nvSpPr>
        <p:spPr bwMode="auto">
          <a:xfrm>
            <a:off x="2209800" y="5867400"/>
            <a:ext cx="638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1.35</a:t>
            </a:r>
          </a:p>
        </p:txBody>
      </p:sp>
      <p:sp>
        <p:nvSpPr>
          <p:cNvPr id="146455" name="Line 23"/>
          <p:cNvSpPr>
            <a:spLocks noChangeShapeType="1"/>
          </p:cNvSpPr>
          <p:nvPr/>
        </p:nvSpPr>
        <p:spPr bwMode="auto">
          <a:xfrm rot="-5400000">
            <a:off x="1676400" y="4724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6456" name="Text Box 24"/>
          <p:cNvSpPr txBox="1">
            <a:spLocks noChangeArrowheads="1"/>
          </p:cNvSpPr>
          <p:nvPr/>
        </p:nvSpPr>
        <p:spPr bwMode="auto">
          <a:xfrm>
            <a:off x="762000" y="4572000"/>
            <a:ext cx="898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$25.48</a:t>
            </a:r>
          </a:p>
        </p:txBody>
      </p:sp>
      <p:sp>
        <p:nvSpPr>
          <p:cNvPr id="146457" name="Text Box 25"/>
          <p:cNvSpPr txBox="1">
            <a:spLocks noChangeArrowheads="1"/>
          </p:cNvSpPr>
          <p:nvPr/>
        </p:nvSpPr>
        <p:spPr bwMode="auto">
          <a:xfrm>
            <a:off x="762000" y="5486400"/>
            <a:ext cx="898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$24.57</a:t>
            </a:r>
          </a:p>
        </p:txBody>
      </p:sp>
      <p:sp>
        <p:nvSpPr>
          <p:cNvPr id="146458" name="Text Box 26"/>
          <p:cNvSpPr txBox="1">
            <a:spLocks noChangeArrowheads="1"/>
          </p:cNvSpPr>
          <p:nvPr/>
        </p:nvSpPr>
        <p:spPr bwMode="auto">
          <a:xfrm>
            <a:off x="762000" y="2819400"/>
            <a:ext cx="898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$27.30</a:t>
            </a:r>
          </a:p>
        </p:txBody>
      </p:sp>
      <p:sp>
        <p:nvSpPr>
          <p:cNvPr id="146459" name="Text Box 27"/>
          <p:cNvSpPr txBox="1">
            <a:spLocks noChangeArrowheads="1"/>
          </p:cNvSpPr>
          <p:nvPr/>
        </p:nvSpPr>
        <p:spPr bwMode="auto">
          <a:xfrm>
            <a:off x="762000" y="1828800"/>
            <a:ext cx="898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$28.21</a:t>
            </a:r>
          </a:p>
        </p:txBody>
      </p:sp>
      <p:sp>
        <p:nvSpPr>
          <p:cNvPr id="146460" name="Line 28"/>
          <p:cNvSpPr>
            <a:spLocks noChangeShapeType="1"/>
          </p:cNvSpPr>
          <p:nvPr/>
        </p:nvSpPr>
        <p:spPr bwMode="auto">
          <a:xfrm flipV="1">
            <a:off x="4343400" y="1676400"/>
            <a:ext cx="2438400" cy="2209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6461" name="Line 29"/>
          <p:cNvSpPr>
            <a:spLocks noChangeShapeType="1"/>
          </p:cNvSpPr>
          <p:nvPr/>
        </p:nvSpPr>
        <p:spPr bwMode="auto">
          <a:xfrm flipV="1">
            <a:off x="1752600" y="4648200"/>
            <a:ext cx="2590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6462" name="Line 30"/>
          <p:cNvSpPr>
            <a:spLocks noChangeShapeType="1"/>
          </p:cNvSpPr>
          <p:nvPr/>
        </p:nvSpPr>
        <p:spPr bwMode="auto">
          <a:xfrm flipV="1">
            <a:off x="4343400" y="2438400"/>
            <a:ext cx="2514600" cy="2209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6464" name="Text Box 32"/>
          <p:cNvSpPr txBox="1">
            <a:spLocks noChangeArrowheads="1"/>
          </p:cNvSpPr>
          <p:nvPr/>
        </p:nvSpPr>
        <p:spPr bwMode="auto">
          <a:xfrm>
            <a:off x="5562600" y="1752600"/>
            <a:ext cx="8402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>
                <a:latin typeface="Century Gothic" panose="020B0502020202020204" pitchFamily="34" charset="0"/>
              </a:rPr>
              <a:t>Value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46465" name="Text Box 33"/>
          <p:cNvSpPr txBox="1">
            <a:spLocks noChangeArrowheads="1"/>
          </p:cNvSpPr>
          <p:nvPr/>
        </p:nvSpPr>
        <p:spPr bwMode="auto">
          <a:xfrm>
            <a:off x="6477000" y="2819400"/>
            <a:ext cx="7248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>
                <a:latin typeface="Century Gothic" panose="020B0502020202020204" pitchFamily="34" charset="0"/>
              </a:rPr>
              <a:t>Profit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46466" name="AutoShape 34"/>
          <p:cNvSpPr>
            <a:spLocks noChangeArrowheads="1"/>
          </p:cNvSpPr>
          <p:nvPr/>
        </p:nvSpPr>
        <p:spPr bwMode="auto">
          <a:xfrm>
            <a:off x="1828800" y="3962400"/>
            <a:ext cx="1095375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6467" name="Text Box 35"/>
          <p:cNvSpPr txBox="1">
            <a:spLocks noChangeArrowheads="1"/>
          </p:cNvSpPr>
          <p:nvPr/>
        </p:nvSpPr>
        <p:spPr bwMode="auto">
          <a:xfrm>
            <a:off x="3048000" y="4038600"/>
            <a:ext cx="12538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-$862,771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61" grpId="1" animBg="1"/>
      <p:bldP spid="146462" grpId="1" animBg="1"/>
      <p:bldP spid="146465" grpId="0"/>
      <p:bldP spid="146466" grpId="0" animBg="1"/>
      <p:bldP spid="14646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Payoff Comparisons</a:t>
            </a:r>
          </a:p>
        </p:txBody>
      </p:sp>
      <p:sp>
        <p:nvSpPr>
          <p:cNvPr id="148483" name="Line 3"/>
          <p:cNvSpPr>
            <a:spLocks noChangeShapeType="1"/>
          </p:cNvSpPr>
          <p:nvPr/>
        </p:nvSpPr>
        <p:spPr bwMode="auto">
          <a:xfrm>
            <a:off x="1752600" y="1752600"/>
            <a:ext cx="0" cy="396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8484" name="Line 4"/>
          <p:cNvSpPr>
            <a:spLocks noChangeShapeType="1"/>
          </p:cNvSpPr>
          <p:nvPr/>
        </p:nvSpPr>
        <p:spPr bwMode="auto">
          <a:xfrm>
            <a:off x="1752600" y="5715000"/>
            <a:ext cx="6673850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3048000" y="5867400"/>
            <a:ext cx="638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1.40</a:t>
            </a: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4038600" y="5867400"/>
            <a:ext cx="638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1.45</a:t>
            </a:r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762000" y="3657600"/>
            <a:ext cx="898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$26.41</a:t>
            </a: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8001000" y="5791200"/>
            <a:ext cx="9332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S</a:t>
            </a:r>
            <a:r>
              <a:rPr lang="en-US" b="1" baseline="-25000">
                <a:latin typeface="Century Gothic" panose="020B0502020202020204" pitchFamily="34" charset="0"/>
              </a:rPr>
              <a:t>1</a:t>
            </a:r>
            <a:r>
              <a:rPr lang="en-US" b="1">
                <a:latin typeface="Century Gothic" panose="020B0502020202020204" pitchFamily="34" charset="0"/>
              </a:rPr>
              <a:t>($/₤)</a:t>
            </a: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 rot="-5400000">
            <a:off x="-279784" y="2555359"/>
            <a:ext cx="1688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Cash Flow ($)</a:t>
            </a:r>
          </a:p>
        </p:txBody>
      </p:sp>
      <p:sp>
        <p:nvSpPr>
          <p:cNvPr id="148490" name="Line 10"/>
          <p:cNvSpPr>
            <a:spLocks noChangeShapeType="1"/>
          </p:cNvSpPr>
          <p:nvPr/>
        </p:nvSpPr>
        <p:spPr bwMode="auto">
          <a:xfrm>
            <a:off x="6153150" y="57292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8491" name="Line 11"/>
          <p:cNvSpPr>
            <a:spLocks noChangeShapeType="1"/>
          </p:cNvSpPr>
          <p:nvPr/>
        </p:nvSpPr>
        <p:spPr bwMode="auto">
          <a:xfrm>
            <a:off x="2495550" y="57292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8492" name="Line 12"/>
          <p:cNvSpPr>
            <a:spLocks noChangeShapeType="1"/>
          </p:cNvSpPr>
          <p:nvPr/>
        </p:nvSpPr>
        <p:spPr bwMode="auto">
          <a:xfrm>
            <a:off x="3409950" y="57292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8493" name="Line 13"/>
          <p:cNvSpPr>
            <a:spLocks noChangeShapeType="1"/>
          </p:cNvSpPr>
          <p:nvPr/>
        </p:nvSpPr>
        <p:spPr bwMode="auto">
          <a:xfrm>
            <a:off x="4324350" y="57292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>
            <a:off x="52578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8495" name="Line 15"/>
          <p:cNvSpPr>
            <a:spLocks noChangeShapeType="1"/>
          </p:cNvSpPr>
          <p:nvPr/>
        </p:nvSpPr>
        <p:spPr bwMode="auto">
          <a:xfrm rot="-5400000">
            <a:off x="1676400" y="198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8496" name="Line 16"/>
          <p:cNvSpPr>
            <a:spLocks noChangeShapeType="1"/>
          </p:cNvSpPr>
          <p:nvPr/>
        </p:nvSpPr>
        <p:spPr bwMode="auto">
          <a:xfrm rot="-5400000">
            <a:off x="1676400" y="29098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 rot="-5400000">
            <a:off x="1676400" y="3810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8498" name="Line 18"/>
          <p:cNvSpPr>
            <a:spLocks noChangeShapeType="1"/>
          </p:cNvSpPr>
          <p:nvPr/>
        </p:nvSpPr>
        <p:spPr bwMode="auto">
          <a:xfrm rot="-5400000">
            <a:off x="1676400" y="5638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8500" name="Text Box 20"/>
          <p:cNvSpPr txBox="1">
            <a:spLocks noChangeArrowheads="1"/>
          </p:cNvSpPr>
          <p:nvPr/>
        </p:nvSpPr>
        <p:spPr bwMode="auto">
          <a:xfrm>
            <a:off x="4953000" y="5867400"/>
            <a:ext cx="638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1.50</a:t>
            </a:r>
          </a:p>
        </p:txBody>
      </p:sp>
      <p:sp>
        <p:nvSpPr>
          <p:cNvPr id="148501" name="Text Box 21"/>
          <p:cNvSpPr txBox="1">
            <a:spLocks noChangeArrowheads="1"/>
          </p:cNvSpPr>
          <p:nvPr/>
        </p:nvSpPr>
        <p:spPr bwMode="auto">
          <a:xfrm>
            <a:off x="5867400" y="5867400"/>
            <a:ext cx="638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1.55</a:t>
            </a:r>
          </a:p>
        </p:txBody>
      </p:sp>
      <p:sp>
        <p:nvSpPr>
          <p:cNvPr id="148502" name="Text Box 22"/>
          <p:cNvSpPr txBox="1">
            <a:spLocks noChangeArrowheads="1"/>
          </p:cNvSpPr>
          <p:nvPr/>
        </p:nvSpPr>
        <p:spPr bwMode="auto">
          <a:xfrm>
            <a:off x="2209800" y="5867400"/>
            <a:ext cx="638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1.35</a:t>
            </a:r>
          </a:p>
        </p:txBody>
      </p:sp>
      <p:sp>
        <p:nvSpPr>
          <p:cNvPr id="148503" name="Line 23"/>
          <p:cNvSpPr>
            <a:spLocks noChangeShapeType="1"/>
          </p:cNvSpPr>
          <p:nvPr/>
        </p:nvSpPr>
        <p:spPr bwMode="auto">
          <a:xfrm rot="-5400000">
            <a:off x="1676400" y="4724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8504" name="Text Box 24"/>
          <p:cNvSpPr txBox="1">
            <a:spLocks noChangeArrowheads="1"/>
          </p:cNvSpPr>
          <p:nvPr/>
        </p:nvSpPr>
        <p:spPr bwMode="auto">
          <a:xfrm>
            <a:off x="762000" y="4572000"/>
            <a:ext cx="898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$25.48</a:t>
            </a:r>
          </a:p>
        </p:txBody>
      </p:sp>
      <p:sp>
        <p:nvSpPr>
          <p:cNvPr id="148505" name="Text Box 25"/>
          <p:cNvSpPr txBox="1">
            <a:spLocks noChangeArrowheads="1"/>
          </p:cNvSpPr>
          <p:nvPr/>
        </p:nvSpPr>
        <p:spPr bwMode="auto">
          <a:xfrm>
            <a:off x="762000" y="5486400"/>
            <a:ext cx="898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$24.57</a:t>
            </a:r>
          </a:p>
        </p:txBody>
      </p:sp>
      <p:sp>
        <p:nvSpPr>
          <p:cNvPr id="148506" name="Text Box 26"/>
          <p:cNvSpPr txBox="1">
            <a:spLocks noChangeArrowheads="1"/>
          </p:cNvSpPr>
          <p:nvPr/>
        </p:nvSpPr>
        <p:spPr bwMode="auto">
          <a:xfrm>
            <a:off x="762000" y="2819400"/>
            <a:ext cx="898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$27.30</a:t>
            </a:r>
          </a:p>
        </p:txBody>
      </p:sp>
      <p:sp>
        <p:nvSpPr>
          <p:cNvPr id="148507" name="Text Box 27"/>
          <p:cNvSpPr txBox="1">
            <a:spLocks noChangeArrowheads="1"/>
          </p:cNvSpPr>
          <p:nvPr/>
        </p:nvSpPr>
        <p:spPr bwMode="auto">
          <a:xfrm>
            <a:off x="762000" y="1828800"/>
            <a:ext cx="898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$28.21</a:t>
            </a:r>
          </a:p>
        </p:txBody>
      </p:sp>
      <p:sp>
        <p:nvSpPr>
          <p:cNvPr id="148509" name="Line 29"/>
          <p:cNvSpPr>
            <a:spLocks noChangeShapeType="1"/>
          </p:cNvSpPr>
          <p:nvPr/>
        </p:nvSpPr>
        <p:spPr bwMode="auto">
          <a:xfrm flipV="1">
            <a:off x="1752600" y="4648200"/>
            <a:ext cx="2590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8510" name="Line 30"/>
          <p:cNvSpPr>
            <a:spLocks noChangeShapeType="1"/>
          </p:cNvSpPr>
          <p:nvPr/>
        </p:nvSpPr>
        <p:spPr bwMode="auto">
          <a:xfrm flipV="1">
            <a:off x="4343400" y="2362200"/>
            <a:ext cx="2362200" cy="2286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8512" name="Text Box 32"/>
          <p:cNvSpPr txBox="1">
            <a:spLocks noChangeArrowheads="1"/>
          </p:cNvSpPr>
          <p:nvPr/>
        </p:nvSpPr>
        <p:spPr bwMode="auto">
          <a:xfrm rot="-24304274">
            <a:off x="5583151" y="2428359"/>
            <a:ext cx="26116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Option Market Hedge</a:t>
            </a:r>
          </a:p>
        </p:txBody>
      </p:sp>
      <p:sp>
        <p:nvSpPr>
          <p:cNvPr id="148515" name="Text Box 35"/>
          <p:cNvSpPr txBox="1">
            <a:spLocks noChangeArrowheads="1"/>
          </p:cNvSpPr>
          <p:nvPr/>
        </p:nvSpPr>
        <p:spPr bwMode="auto">
          <a:xfrm>
            <a:off x="1828800" y="3429000"/>
            <a:ext cx="2749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Forward Market Hedge</a:t>
            </a:r>
          </a:p>
        </p:txBody>
      </p:sp>
      <p:sp>
        <p:nvSpPr>
          <p:cNvPr id="148516" name="Line 36"/>
          <p:cNvSpPr>
            <a:spLocks noChangeShapeType="1"/>
          </p:cNvSpPr>
          <p:nvPr/>
        </p:nvSpPr>
        <p:spPr bwMode="auto">
          <a:xfrm flipV="1">
            <a:off x="1752600" y="3886200"/>
            <a:ext cx="4724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8517" name="Line 37"/>
          <p:cNvSpPr>
            <a:spLocks noChangeShapeType="1"/>
          </p:cNvSpPr>
          <p:nvPr/>
        </p:nvSpPr>
        <p:spPr bwMode="auto">
          <a:xfrm flipV="1">
            <a:off x="2209800" y="1447800"/>
            <a:ext cx="4724400" cy="4724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8518" name="Text Box 38"/>
          <p:cNvSpPr txBox="1">
            <a:spLocks noChangeArrowheads="1"/>
          </p:cNvSpPr>
          <p:nvPr/>
        </p:nvSpPr>
        <p:spPr bwMode="auto">
          <a:xfrm rot="-2572469">
            <a:off x="4992474" y="2056091"/>
            <a:ext cx="13244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No Hedge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Risk Exposure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Hedging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0426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 Exposure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28274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Transaction</a:t>
            </a:r>
          </a:p>
          <a:p>
            <a:pPr lvl="1"/>
            <a:r>
              <a:rPr lang="en-US" dirty="0"/>
              <a:t>Risk to cash flows due to changes in FX rates.</a:t>
            </a:r>
          </a:p>
          <a:p>
            <a:endParaRPr lang="en-US" dirty="0" smtClean="0"/>
          </a:p>
          <a:p>
            <a:r>
              <a:rPr lang="en-US" dirty="0" smtClean="0"/>
              <a:t>Economic</a:t>
            </a:r>
            <a:endParaRPr lang="en-US" dirty="0"/>
          </a:p>
          <a:p>
            <a:pPr lvl="1"/>
            <a:r>
              <a:rPr lang="en-US" dirty="0"/>
              <a:t>Risk to firm value, i.e., market value, due to changes in FX rates.</a:t>
            </a:r>
          </a:p>
          <a:p>
            <a:endParaRPr lang="en-US" dirty="0" smtClean="0"/>
          </a:p>
          <a:p>
            <a:r>
              <a:rPr lang="en-US" dirty="0" smtClean="0"/>
              <a:t>Translation</a:t>
            </a:r>
            <a:endParaRPr lang="en-US" dirty="0"/>
          </a:p>
          <a:p>
            <a:pPr lvl="1"/>
            <a:r>
              <a:rPr lang="en-US" dirty="0"/>
              <a:t>Risk to accounting statements , i.e., book value, due to changes in FX rates.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Your company, based in the U.S., supplies machine tools to manufacturers in Germany and Brazil. Prices are quoted in each country’s currency, so fluctuations in the €/$ and R$/$ exchange rate have a big impact on the firm’s revenues. How can the firm hedge these risks? Should it? 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smtClean="0"/>
              <a:t>Hedging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633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Hedging is Irrelevant or Wasteful</a:t>
            </a:r>
          </a:p>
          <a:p>
            <a:pPr lvl="1"/>
            <a:r>
              <a:rPr lang="en-US" dirty="0"/>
              <a:t>Purely financial </a:t>
            </a:r>
            <a:r>
              <a:rPr lang="en-US" dirty="0" smtClean="0"/>
              <a:t>transaction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Diversified shareholders don’t care about firm-specific </a:t>
            </a:r>
            <a:r>
              <a:rPr lang="en-US" dirty="0" smtClean="0"/>
              <a:t>risks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Since markets are efficient, </a:t>
            </a:r>
            <a:r>
              <a:rPr lang="en-US" dirty="0" smtClean="0"/>
              <a:t>risk management </a:t>
            </a:r>
            <a:r>
              <a:rPr lang="en-US" dirty="0"/>
              <a:t>does not add to firm </a:t>
            </a:r>
            <a:r>
              <a:rPr lang="en-US" dirty="0" smtClean="0"/>
              <a:t>value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Active risk management wastes </a:t>
            </a:r>
            <a:r>
              <a:rPr lang="en-US" dirty="0" smtClean="0"/>
              <a:t>resources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Agency cost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Hedge? Con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Hedging creates Value</a:t>
            </a:r>
          </a:p>
          <a:p>
            <a:pPr lvl="1"/>
            <a:r>
              <a:rPr lang="en-US" dirty="0"/>
              <a:t>Helps ensure that cash is available for positive NPV investments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Reduces dependence on (expensive) external finance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Reduces probability of financial distress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Improves performance evaluation and compensation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Reduces tax obligation</a:t>
            </a: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Hedge? Pro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</TotalTime>
  <Words>775</Words>
  <Application>Microsoft Office PowerPoint</Application>
  <PresentationFormat>On-screen Show (4:3)</PresentationFormat>
  <Paragraphs>212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Century Gothic</vt:lpstr>
      <vt:lpstr>Times New Roman</vt:lpstr>
      <vt:lpstr>Wingdings</vt:lpstr>
      <vt:lpstr>1_Contemporary blue</vt:lpstr>
      <vt:lpstr>FIN 440: International Finance</vt:lpstr>
      <vt:lpstr>Learning Objectives</vt:lpstr>
      <vt:lpstr>Overview</vt:lpstr>
      <vt:lpstr>1. Exposure</vt:lpstr>
      <vt:lpstr>Exposure</vt:lpstr>
      <vt:lpstr>Example</vt:lpstr>
      <vt:lpstr>2. Hedging</vt:lpstr>
      <vt:lpstr>Why Hedge? Con</vt:lpstr>
      <vt:lpstr>Why Hedge? Pro</vt:lpstr>
      <vt:lpstr>Do Firms Hedge?</vt:lpstr>
      <vt:lpstr>Hedging Instruments</vt:lpstr>
      <vt:lpstr>Forward Market Hedge</vt:lpstr>
      <vt:lpstr>Options Market Hedge</vt:lpstr>
      <vt:lpstr>FX Hedging Example</vt:lpstr>
      <vt:lpstr>Timeline</vt:lpstr>
      <vt:lpstr>Possibility 1:  Do Not Hedge</vt:lpstr>
      <vt:lpstr>Possibility 1:  Payoff</vt:lpstr>
      <vt:lpstr>Possibility 2:  Forward Market Hedge</vt:lpstr>
      <vt:lpstr>Possibility 2:  Payoff</vt:lpstr>
      <vt:lpstr>Possibility 3:  Option Market Hedge</vt:lpstr>
      <vt:lpstr>Possibility 3:  Option Market Hedge</vt:lpstr>
      <vt:lpstr>Possibility 3:  Payoff</vt:lpstr>
      <vt:lpstr>Payoff Comparisons</vt:lpstr>
    </vt:vector>
  </TitlesOfParts>
  <Manager/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Lawrence Schrenk</dc:creator>
  <cp:keywords/>
  <dc:description/>
  <cp:lastModifiedBy>Schrenk, Lawrence</cp:lastModifiedBy>
  <cp:revision>47</cp:revision>
  <cp:lastPrinted>1601-01-01T00:00:00Z</cp:lastPrinted>
  <dcterms:created xsi:type="dcterms:W3CDTF">2008-08-13T15:55:47Z</dcterms:created>
  <dcterms:modified xsi:type="dcterms:W3CDTF">2017-02-17T14:55:26Z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TC010690101033</vt:lpwstr>
  </property>
</Properties>
</file>