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30"/>
  </p:notesMasterIdLst>
  <p:sldIdLst>
    <p:sldId id="299" r:id="rId2"/>
    <p:sldId id="261" r:id="rId3"/>
    <p:sldId id="300" r:id="rId4"/>
    <p:sldId id="301" r:id="rId5"/>
    <p:sldId id="275" r:id="rId6"/>
    <p:sldId id="296" r:id="rId7"/>
    <p:sldId id="278" r:id="rId8"/>
    <p:sldId id="277" r:id="rId9"/>
    <p:sldId id="297" r:id="rId10"/>
    <p:sldId id="298" r:id="rId11"/>
    <p:sldId id="279" r:id="rId12"/>
    <p:sldId id="280" r:id="rId13"/>
    <p:sldId id="282" r:id="rId14"/>
    <p:sldId id="283" r:id="rId15"/>
    <p:sldId id="284" r:id="rId16"/>
    <p:sldId id="302" r:id="rId17"/>
    <p:sldId id="285" r:id="rId18"/>
    <p:sldId id="286" r:id="rId19"/>
    <p:sldId id="287" r:id="rId20"/>
    <p:sldId id="303" r:id="rId21"/>
    <p:sldId id="281" r:id="rId22"/>
    <p:sldId id="288" r:id="rId23"/>
    <p:sldId id="289" r:id="rId24"/>
    <p:sldId id="291" r:id="rId25"/>
    <p:sldId id="292" r:id="rId26"/>
    <p:sldId id="293" r:id="rId27"/>
    <p:sldId id="294" r:id="rId28"/>
    <p:sldId id="295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0000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5" autoAdjust="0"/>
    <p:restoredTop sz="94660"/>
  </p:normalViewPr>
  <p:slideViewPr>
    <p:cSldViewPr>
      <p:cViewPr varScale="1">
        <p:scale>
          <a:sx n="115" d="100"/>
          <a:sy n="115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B7B6D7-8953-482D-B513-6D7E07026D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AC346-D2B2-44EA-A786-8BCFB7E80B5D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43AA3E-08C4-4231-ACA0-D65352D10316}" type="slidenum">
              <a:rPr lang="en-US"/>
              <a:pPr/>
              <a:t>12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CD3AD-DB82-4DAE-AA37-799D024D4921}" type="slidenum">
              <a:rPr lang="en-US"/>
              <a:pPr/>
              <a:t>13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FD65A-5B93-4E71-AC96-98B83747480E}" type="slidenum">
              <a:rPr lang="en-US"/>
              <a:pPr/>
              <a:t>14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802E3-3D00-40CA-98C7-BC9C5DAC4FFD}" type="slidenum">
              <a:rPr lang="en-US"/>
              <a:pPr/>
              <a:t>15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319FA-F725-4A37-A5B2-983846BF97E1}" type="slidenum">
              <a:rPr lang="en-US"/>
              <a:pPr/>
              <a:t>16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713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3083E-9575-4519-9D32-87A3FB1532DA}" type="slidenum">
              <a:rPr lang="en-US"/>
              <a:pPr/>
              <a:t>17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0D279-1B6F-40A6-99FA-688C764154E2}" type="slidenum">
              <a:rPr lang="en-US"/>
              <a:pPr/>
              <a:t>18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D0AFF-6332-42AE-91CA-8FEE29BCC129}" type="slidenum">
              <a:rPr lang="en-US"/>
              <a:pPr/>
              <a:t>19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319FA-F725-4A37-A5B2-983846BF97E1}" type="slidenum">
              <a:rPr lang="en-US"/>
              <a:pPr/>
              <a:t>20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43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FE0E4-F179-43D1-906A-E99437F3712E}" type="slidenum">
              <a:rPr lang="en-US"/>
              <a:pPr/>
              <a:t>21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319FA-F725-4A37-A5B2-983846BF97E1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099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AF2D76-2131-483E-8C61-B02A68FFB179}" type="slidenum">
              <a:rPr lang="en-US"/>
              <a:pPr/>
              <a:t>22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1BE3A-00CA-4FB5-A726-149FAB4604F7}" type="slidenum">
              <a:rPr lang="en-US"/>
              <a:pPr/>
              <a:t>23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B89C6-4978-46CE-A810-D5A02E7DD8A4}" type="slidenum">
              <a:rPr lang="en-US"/>
              <a:pPr/>
              <a:t>24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C4A47-7ADA-40F5-B249-DA46B1E689CA}" type="slidenum">
              <a:rPr lang="en-US"/>
              <a:pPr/>
              <a:t>25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EF9CEC-CAD3-4886-82EC-07E4FA13F6A1}" type="slidenum">
              <a:rPr lang="en-US"/>
              <a:pPr/>
              <a:t>26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1C9A2-15E4-4D95-97AB-70CFFBCDACFC}" type="slidenum">
              <a:rPr lang="en-US"/>
              <a:pPr/>
              <a:t>27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68A03-8B7A-43F2-98BB-89402629A0BC}" type="slidenum">
              <a:rPr lang="en-US"/>
              <a:pPr/>
              <a:t>28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F2F5DC-EB65-43DE-BEE3-3343297FF42E}" type="slidenum">
              <a:rPr lang="en-US"/>
              <a:pPr/>
              <a:t>5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666A3F-1508-4A0A-A277-BD1B762353A1}" type="slidenum">
              <a:rPr lang="en-US"/>
              <a:pPr/>
              <a:t>6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6FCCB-F948-4ADA-9931-A7FDE090C431}" type="slidenum">
              <a:rPr lang="en-US"/>
              <a:pPr/>
              <a:t>7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A8DF3-4F96-4BB7-8779-E900B295054D}" type="slidenum">
              <a:rPr lang="en-US"/>
              <a:pPr/>
              <a:t>8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245682-FB82-45EA-8394-B60357765B6F}" type="slidenum">
              <a:rPr lang="en-US"/>
              <a:pPr/>
              <a:t>9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86F1DF-81C5-465E-B6D4-919F2D668B9E}" type="slidenum">
              <a:rPr lang="en-US"/>
              <a:pPr/>
              <a:t>10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7F21E-879B-4427-9B23-3AC10E9C48C8}" type="slidenum">
              <a:rPr lang="en-US"/>
              <a:pPr/>
              <a:t>11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653073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199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8738"/>
            <a:ext cx="4038600" cy="1998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01CD640-CEB2-4D03-99B4-21E76398286C}" type="slidenum">
              <a:rPr lang="en-US" altLang="en-US"/>
              <a:pPr/>
              <a:t>‹#›</a:t>
            </a:fld>
            <a:r>
              <a:rPr lang="en-US" altLang="en-US"/>
              <a:t> (of 18)</a:t>
            </a:r>
          </a:p>
        </p:txBody>
      </p:sp>
    </p:spTree>
    <p:extLst>
      <p:ext uri="{BB962C8B-B14F-4D97-AF65-F5344CB8AC3E}">
        <p14:creationId xmlns:p14="http://schemas.microsoft.com/office/powerpoint/2010/main" val="181234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148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B0FC6-60ED-401F-83C7-4372950A1FF9}" type="slidenum">
              <a:rPr lang="en-US" altLang="en-US"/>
              <a:pPr/>
              <a:t>‹#›</a:t>
            </a:fld>
            <a:r>
              <a:rPr lang="en-US" altLang="en-US"/>
              <a:t> (of 31)</a:t>
            </a:r>
          </a:p>
        </p:txBody>
      </p:sp>
    </p:spTree>
    <p:extLst>
      <p:ext uri="{BB962C8B-B14F-4D97-AF65-F5344CB8AC3E}">
        <p14:creationId xmlns:p14="http://schemas.microsoft.com/office/powerpoint/2010/main" val="425231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522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4105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77556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3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5362640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3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0772C-0D10-422D-A1B7-C5CFD693C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6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CD19C50-B0FB-48EC-9F4D-EA1A5326E3EE}" type="slidenum">
              <a:rPr lang="en-US" altLang="en-US"/>
              <a:pPr/>
              <a:t>‹#›</a:t>
            </a:fld>
            <a:r>
              <a:rPr lang="en-US" altLang="en-US"/>
              <a:t> (of 22)</a:t>
            </a:r>
          </a:p>
        </p:txBody>
      </p:sp>
    </p:spTree>
    <p:extLst>
      <p:ext uri="{BB962C8B-B14F-4D97-AF65-F5344CB8AC3E}">
        <p14:creationId xmlns:p14="http://schemas.microsoft.com/office/powerpoint/2010/main" val="127935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</a:t>
            </a:r>
            <a:r>
              <a:rPr lang="en-US" dirty="0" smtClean="0">
                <a:latin typeface="Century Gothic" pitchFamily="34" charset="0"/>
              </a:rPr>
              <a:t>28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8:35 AM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0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ctr" eaLnBrk="1" hangingPunct="1">
        <a:buNone/>
        <a:defRPr sz="40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anose="020B0502020202020204" pitchFamily="34" charset="0"/>
        </a:defRPr>
      </a:lvl1pPr>
      <a:lvl2pPr marL="742950" indent="-285750" eaLnBrk="1" hangingPunct="1">
        <a:buChar char="–"/>
        <a:defRPr sz="2800">
          <a:latin typeface="Century Gothic" panose="020B0502020202020204" pitchFamily="34" charset="0"/>
        </a:defRPr>
      </a:lvl2pPr>
      <a:lvl3pPr marL="1143000" indent="-228600" eaLnBrk="1" hangingPunct="1">
        <a:buChar char="•"/>
        <a:defRPr sz="2400">
          <a:latin typeface="Century Gothic" panose="020B0502020202020204" pitchFamily="34" charset="0"/>
        </a:defRPr>
      </a:lvl3pPr>
      <a:lvl4pPr marL="1600200" indent="-228600" eaLnBrk="1" hangingPunct="1">
        <a:buChar char="–"/>
        <a:defRPr sz="2000">
          <a:latin typeface="Century Gothic" panose="020B0502020202020204" pitchFamily="34" charset="0"/>
        </a:defRPr>
      </a:lvl4pPr>
      <a:lvl5pPr marL="2057400" indent="-228600" eaLnBrk="1" hangingPunct="1">
        <a:buChar char="»"/>
        <a:defRPr sz="1800">
          <a:latin typeface="Century Gothic" panose="020B0502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Topic 13-International Bonds</a:t>
            </a:r>
            <a:endParaRPr lang="en-US" dirty="0">
              <a:cs typeface="Arial" charset="0"/>
            </a:endParaRP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440: International Finance</a:t>
            </a:r>
          </a:p>
        </p:txBody>
      </p:sp>
    </p:spTree>
    <p:extLst>
      <p:ext uri="{BB962C8B-B14F-4D97-AF65-F5344CB8AC3E}">
        <p14:creationId xmlns:p14="http://schemas.microsoft.com/office/powerpoint/2010/main" val="162727162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Premium versus Discount </a:t>
            </a:r>
            <a:r>
              <a:rPr lang="en-US" dirty="0" smtClean="0"/>
              <a:t>Bonds</a:t>
            </a:r>
          </a:p>
          <a:p>
            <a:endParaRPr lang="en-US" dirty="0"/>
          </a:p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Callable Bonds</a:t>
            </a:r>
          </a:p>
          <a:p>
            <a:pPr lvl="1"/>
            <a:r>
              <a:rPr lang="en-US" dirty="0"/>
              <a:t>Convertible Bonds</a:t>
            </a:r>
          </a:p>
          <a:p>
            <a:pPr lvl="1"/>
            <a:r>
              <a:rPr lang="en-US" dirty="0"/>
              <a:t>Sinking Funds</a:t>
            </a:r>
          </a:p>
          <a:p>
            <a:endParaRPr lang="en-US" dirty="0" smtClean="0"/>
          </a:p>
          <a:p>
            <a:r>
              <a:rPr lang="en-US" dirty="0" smtClean="0"/>
              <a:t>Debt </a:t>
            </a:r>
            <a:r>
              <a:rPr lang="en-US" dirty="0"/>
              <a:t>Covenant</a:t>
            </a:r>
          </a:p>
          <a:p>
            <a:pPr lvl="1"/>
            <a:r>
              <a:rPr lang="en-US" dirty="0"/>
              <a:t>Financial Ratios</a:t>
            </a:r>
          </a:p>
          <a:p>
            <a:pPr lvl="1"/>
            <a:r>
              <a:rPr lang="en-US" dirty="0"/>
              <a:t>Technical Default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Domestic Bonds: Review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Issued by foreign </a:t>
            </a:r>
            <a:r>
              <a:rPr lang="en-US" dirty="0" smtClean="0"/>
              <a:t>entity</a:t>
            </a:r>
          </a:p>
          <a:p>
            <a:endParaRPr lang="en-US" dirty="0"/>
          </a:p>
          <a:p>
            <a:r>
              <a:rPr lang="en-US" dirty="0"/>
              <a:t>Outside the country where the entity </a:t>
            </a:r>
            <a:r>
              <a:rPr lang="en-US" dirty="0" smtClean="0"/>
              <a:t>resides</a:t>
            </a:r>
          </a:p>
          <a:p>
            <a:endParaRPr lang="en-US" dirty="0"/>
          </a:p>
          <a:p>
            <a:r>
              <a:rPr lang="en-US" dirty="0"/>
              <a:t>Denominated </a:t>
            </a:r>
            <a:r>
              <a:rPr lang="en-US" u="sng" dirty="0"/>
              <a:t>IN THE</a:t>
            </a:r>
            <a:r>
              <a:rPr lang="en-US" dirty="0"/>
              <a:t> currency of the country where </a:t>
            </a:r>
            <a:r>
              <a:rPr lang="en-US" dirty="0" smtClean="0"/>
              <a:t>issued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Toyota issues $ denominated bonds in USA.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Bonds–Type I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Issued by foreign </a:t>
            </a:r>
            <a:r>
              <a:rPr lang="en-US" dirty="0" smtClean="0"/>
              <a:t>entity</a:t>
            </a:r>
          </a:p>
          <a:p>
            <a:endParaRPr lang="en-US" dirty="0"/>
          </a:p>
          <a:p>
            <a:r>
              <a:rPr lang="en-US" dirty="0"/>
              <a:t>Outside the country where the entity </a:t>
            </a:r>
            <a:r>
              <a:rPr lang="en-US" dirty="0" smtClean="0"/>
              <a:t>resides</a:t>
            </a:r>
          </a:p>
          <a:p>
            <a:endParaRPr lang="en-US" dirty="0"/>
          </a:p>
          <a:p>
            <a:r>
              <a:rPr lang="en-US" dirty="0"/>
              <a:t>Denominated in currency </a:t>
            </a:r>
            <a:r>
              <a:rPr lang="en-US" u="sng" dirty="0"/>
              <a:t>OTHER THAN THAT</a:t>
            </a:r>
            <a:r>
              <a:rPr lang="en-US" dirty="0"/>
              <a:t> of the country where </a:t>
            </a:r>
            <a:r>
              <a:rPr lang="en-US" dirty="0" smtClean="0"/>
              <a:t>issued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Toyota issues Yen denominated bonds in USA</a:t>
            </a:r>
          </a:p>
          <a:p>
            <a:endParaRPr lang="en-US" dirty="0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Bonds–Type II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Who are the potential investors for such a bond</a:t>
            </a:r>
            <a:r>
              <a:rPr lang="en-US" sz="2600" dirty="0" smtClean="0"/>
              <a:t>?</a:t>
            </a:r>
          </a:p>
          <a:p>
            <a:endParaRPr lang="en-US" sz="2600" dirty="0"/>
          </a:p>
          <a:p>
            <a:r>
              <a:rPr lang="en-US" sz="2600" dirty="0"/>
              <a:t>Toyota issues Yen denominated bonds in </a:t>
            </a:r>
            <a:r>
              <a:rPr lang="en-US" sz="2600" dirty="0" smtClean="0"/>
              <a:t>USA</a:t>
            </a:r>
          </a:p>
          <a:p>
            <a:endParaRPr lang="en-US" sz="2600" dirty="0"/>
          </a:p>
          <a:p>
            <a:r>
              <a:rPr lang="en-US" sz="2600" dirty="0"/>
              <a:t>Hedger:</a:t>
            </a:r>
          </a:p>
          <a:p>
            <a:pPr lvl="1"/>
            <a:r>
              <a:rPr lang="en-US" sz="2200" dirty="0"/>
              <a:t>Your Firm imports from Japan and has Yen A/P</a:t>
            </a:r>
          </a:p>
          <a:p>
            <a:pPr lvl="1"/>
            <a:r>
              <a:rPr lang="en-US" sz="2200" dirty="0"/>
              <a:t>Yen bond interest you receive is used to pay Yen A/P on your imports. Like a forward contract</a:t>
            </a:r>
          </a:p>
          <a:p>
            <a:endParaRPr lang="en-US" sz="2600" dirty="0" smtClean="0"/>
          </a:p>
          <a:p>
            <a:r>
              <a:rPr lang="en-US" sz="2600" dirty="0" smtClean="0"/>
              <a:t>Speculator</a:t>
            </a:r>
            <a:r>
              <a:rPr lang="en-US" sz="2600" dirty="0"/>
              <a:t>:</a:t>
            </a:r>
          </a:p>
          <a:p>
            <a:pPr lvl="1"/>
            <a:r>
              <a:rPr lang="en-US" sz="2200" dirty="0"/>
              <a:t>Speculate that Yen will appreciate (buy more $)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Bonds–Type II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Similar to Foreign bonds, but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Simultaneously issued in many different countries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Denominated in 1 or many currencies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Registered in each market where issued.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Bonds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60533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Issued outside the country in bond is denominated (same as second type of foreign bond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OR, issued in same country, but only to ‘non-residents</a:t>
            </a:r>
            <a:r>
              <a:rPr lang="en-US" dirty="0" smtClean="0"/>
              <a:t>’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Not Registered, i.e., Bearer </a:t>
            </a:r>
            <a:r>
              <a:rPr lang="en-US" dirty="0" smtClean="0"/>
              <a:t>Bonds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Toyota issues Yen-denominated bonds in “offshore” market.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EUROYEN Bond</a:t>
            </a: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EuroBonds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 Bond Yields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1856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534400" cy="4148137"/>
          </a:xfrm>
        </p:spPr>
        <p:txBody>
          <a:bodyPr/>
          <a:lstStyle/>
          <a:p>
            <a:r>
              <a:rPr lang="en-US" dirty="0"/>
              <a:t>RETURN 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=  local currency return 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	</a:t>
            </a:r>
            <a:r>
              <a:rPr lang="en-US" dirty="0" smtClean="0"/>
              <a:t>+  </a:t>
            </a:r>
            <a:r>
              <a:rPr lang="en-US" dirty="0"/>
              <a:t>foreign exchange </a:t>
            </a:r>
            <a:r>
              <a:rPr lang="en-US" dirty="0" smtClean="0"/>
              <a:t>return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=  YTM   +   %change in spot </a:t>
            </a:r>
            <a:r>
              <a:rPr lang="en-US" dirty="0" smtClean="0"/>
              <a:t>				exchange </a:t>
            </a:r>
            <a:r>
              <a:rPr lang="en-US" dirty="0"/>
              <a:t>rate</a:t>
            </a:r>
          </a:p>
          <a:p>
            <a:endParaRPr lang="en-US" dirty="0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Bond Return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Foreign </a:t>
            </a:r>
            <a:r>
              <a:rPr lang="en-US" dirty="0"/>
              <a:t>Currency Bonds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/>
              <a:t>U.S. Bonds pay semiannual </a:t>
            </a:r>
            <a:r>
              <a:rPr lang="en-US" sz="2600" dirty="0" smtClean="0"/>
              <a:t>coupons</a:t>
            </a:r>
          </a:p>
          <a:p>
            <a:endParaRPr lang="en-US" sz="2600" dirty="0"/>
          </a:p>
          <a:p>
            <a:r>
              <a:rPr lang="en-US" sz="2600" dirty="0"/>
              <a:t>Eurobonds pay annual </a:t>
            </a:r>
            <a:r>
              <a:rPr lang="en-US" sz="2600" dirty="0" smtClean="0"/>
              <a:t>coupons</a:t>
            </a:r>
          </a:p>
          <a:p>
            <a:endParaRPr lang="en-US" sz="2600" dirty="0"/>
          </a:p>
          <a:p>
            <a:r>
              <a:rPr lang="en-US" sz="2600" dirty="0"/>
              <a:t>Bond Equivalent Yield (BEY) of Eurobond </a:t>
            </a:r>
          </a:p>
          <a:p>
            <a:pPr lvl="1">
              <a:buFont typeface="Wingdings" pitchFamily="2" charset="2"/>
              <a:buNone/>
            </a:pPr>
            <a:r>
              <a:rPr lang="en-US" sz="2200" dirty="0"/>
              <a:t>	= 2[(1 + YTM on </a:t>
            </a:r>
            <a:r>
              <a:rPr lang="en-US" sz="2200" dirty="0" err="1"/>
              <a:t>eurobond</a:t>
            </a:r>
            <a:r>
              <a:rPr lang="en-US" sz="2200" dirty="0"/>
              <a:t>)</a:t>
            </a:r>
            <a:r>
              <a:rPr lang="en-US" sz="2200" baseline="30000" dirty="0"/>
              <a:t>1/2</a:t>
            </a:r>
            <a:r>
              <a:rPr lang="en-US" sz="2200" dirty="0"/>
              <a:t> - 1]</a:t>
            </a:r>
          </a:p>
          <a:p>
            <a:endParaRPr lang="en-US" sz="2600" dirty="0" smtClean="0"/>
          </a:p>
          <a:p>
            <a:r>
              <a:rPr lang="en-US" sz="2600" dirty="0" smtClean="0"/>
              <a:t>Example</a:t>
            </a:r>
            <a:r>
              <a:rPr lang="en-US" sz="2600" dirty="0"/>
              <a:t>:</a:t>
            </a:r>
          </a:p>
          <a:p>
            <a:pPr lvl="1">
              <a:buFont typeface="Wingdings" pitchFamily="2" charset="2"/>
              <a:buNone/>
            </a:pPr>
            <a:r>
              <a:rPr lang="en-US" sz="2200" dirty="0"/>
              <a:t>	YTM on Eurobond = 10%.</a:t>
            </a:r>
          </a:p>
          <a:p>
            <a:pPr lvl="1">
              <a:buFont typeface="Wingdings" pitchFamily="2" charset="2"/>
              <a:buNone/>
            </a:pPr>
            <a:r>
              <a:rPr lang="en-US" sz="2200" dirty="0"/>
              <a:t>	BEY = 2[(1.1)</a:t>
            </a:r>
            <a:r>
              <a:rPr lang="en-US" sz="2200" baseline="30000" dirty="0"/>
              <a:t>.5</a:t>
            </a:r>
            <a:r>
              <a:rPr lang="en-US" sz="2200" dirty="0"/>
              <a:t> -1] = 0.09762 = 9.762%</a:t>
            </a:r>
          </a:p>
          <a:p>
            <a:endParaRPr lang="en-US" sz="2600" dirty="0" smtClean="0"/>
          </a:p>
          <a:p>
            <a:r>
              <a:rPr lang="en-US" sz="2600" dirty="0" smtClean="0"/>
              <a:t>Thus</a:t>
            </a:r>
            <a:r>
              <a:rPr lang="en-US" sz="2600" dirty="0"/>
              <a:t>, Eurobonds must offer higher yields (all else is equal).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Comparing Yields on US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Bonds </a:t>
            </a:r>
            <a:r>
              <a:rPr lang="en-US" dirty="0"/>
              <a:t>and Eurodollar Bonds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Summary of Features Affecting Eurobond Yields</a:t>
            </a:r>
          </a:p>
        </p:txBody>
      </p:sp>
      <p:graphicFrame>
        <p:nvGraphicFramePr>
          <p:cNvPr id="177185" name="Group 33"/>
          <p:cNvGraphicFramePr>
            <a:graphicFrameLocks noGrp="1"/>
          </p:cNvGraphicFramePr>
          <p:nvPr>
            <p:ph type="tbl" idx="1"/>
          </p:nvPr>
        </p:nvGraphicFramePr>
        <p:xfrm>
          <a:off x="457200" y="1719263"/>
          <a:ext cx="8229600" cy="4048127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Yield impact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Eurobond Feature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Tax Free Interest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Registration and Regulation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Annual Coupons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Quality of Issuer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en-US" dirty="0"/>
              <a:t>Describe the general characteristics of international bond markets</a:t>
            </a:r>
            <a:r>
              <a:rPr lang="en-US" dirty="0" smtClean="0"/>
              <a:t>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Explain the classification of international bonds</a:t>
            </a:r>
            <a:r>
              <a:rPr lang="en-US" dirty="0" smtClean="0"/>
              <a:t>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Explain the types of instruments available in the international bond market</a:t>
            </a:r>
            <a:r>
              <a:rPr lang="en-US" dirty="0" smtClean="0"/>
              <a:t>.</a:t>
            </a:r>
            <a:endParaRPr lang="en-US" dirty="0"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Objectives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 Bond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79087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Straight Fixed Rate </a:t>
            </a:r>
            <a:r>
              <a:rPr lang="en-US" dirty="0" smtClean="0"/>
              <a:t>Debt</a:t>
            </a:r>
          </a:p>
          <a:p>
            <a:endParaRPr lang="en-US" dirty="0"/>
          </a:p>
          <a:p>
            <a:r>
              <a:rPr lang="en-US" dirty="0"/>
              <a:t>Floating-Rate </a:t>
            </a:r>
            <a:r>
              <a:rPr lang="en-US" dirty="0" smtClean="0"/>
              <a:t>Notes</a:t>
            </a:r>
          </a:p>
          <a:p>
            <a:endParaRPr lang="en-US" dirty="0"/>
          </a:p>
          <a:p>
            <a:r>
              <a:rPr lang="en-US" dirty="0"/>
              <a:t>Zero Coupon </a:t>
            </a:r>
            <a:r>
              <a:rPr lang="en-US" dirty="0" smtClean="0"/>
              <a:t>Bonds</a:t>
            </a:r>
          </a:p>
          <a:p>
            <a:endParaRPr lang="en-US" dirty="0"/>
          </a:p>
          <a:p>
            <a:r>
              <a:rPr lang="en-US" dirty="0"/>
              <a:t>Equity-Related </a:t>
            </a:r>
            <a:r>
              <a:rPr lang="en-US" dirty="0" smtClean="0"/>
              <a:t>Bonds</a:t>
            </a:r>
          </a:p>
          <a:p>
            <a:endParaRPr lang="en-US" dirty="0"/>
          </a:p>
          <a:p>
            <a:r>
              <a:rPr lang="en-US" dirty="0"/>
              <a:t>Dual-Currency Bonds 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Instruments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‘Plain Vanilla’ Bonds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Typically have annual coupons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Since most Eurobonds are </a:t>
            </a:r>
            <a:r>
              <a:rPr lang="en-US" i="1" dirty="0"/>
              <a:t>bearer bonds</a:t>
            </a:r>
            <a:r>
              <a:rPr lang="en-US" dirty="0"/>
              <a:t>, coupon dates tend to be annual rather than </a:t>
            </a:r>
            <a:r>
              <a:rPr lang="en-US" dirty="0" smtClean="0"/>
              <a:t>semi-annual</a:t>
            </a:r>
            <a:r>
              <a:rPr lang="en-US" dirty="0"/>
              <a:t>, less costly for issuer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vast majority (71% in 2002) of new international bond offerings are straight fixed-rate issues.</a:t>
            </a:r>
          </a:p>
          <a:p>
            <a:endParaRPr lang="en-US" dirty="0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Straight Fixed Rate Debt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Coupon rate reset every 6 or 12 </a:t>
            </a:r>
            <a:r>
              <a:rPr lang="en-US" dirty="0" smtClean="0"/>
              <a:t>months</a:t>
            </a:r>
          </a:p>
          <a:p>
            <a:endParaRPr lang="en-US" dirty="0"/>
          </a:p>
          <a:p>
            <a:r>
              <a:rPr lang="en-US" dirty="0"/>
              <a:t>Eurobonds commonly use LIBOR as reference rates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sz="3000" dirty="0"/>
              <a:t>LIBOR = London Interbank Offer Rate</a:t>
            </a:r>
          </a:p>
          <a:p>
            <a:endParaRPr lang="en-US" dirty="0" smtClean="0"/>
          </a:p>
          <a:p>
            <a:r>
              <a:rPr lang="en-US" dirty="0" smtClean="0"/>
              <a:t>Usually </a:t>
            </a:r>
            <a:r>
              <a:rPr lang="en-US" dirty="0"/>
              <a:t>pay quarterly or semiannual coupons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Floating-Rate Notes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 Explicit Interest </a:t>
            </a:r>
            <a:r>
              <a:rPr lang="en-US" dirty="0" smtClean="0"/>
              <a:t>Paid</a:t>
            </a:r>
          </a:p>
          <a:p>
            <a:endParaRPr lang="en-US" dirty="0"/>
          </a:p>
          <a:p>
            <a:r>
              <a:rPr lang="en-US" dirty="0"/>
              <a:t>Issued in one of two ways:</a:t>
            </a:r>
          </a:p>
          <a:p>
            <a:pPr lvl="1"/>
            <a:r>
              <a:rPr lang="en-US" dirty="0"/>
              <a:t>At a discount to face value</a:t>
            </a:r>
          </a:p>
          <a:p>
            <a:pPr lvl="2"/>
            <a:r>
              <a:rPr lang="en-US" dirty="0"/>
              <a:t>Issued as a zero at a 50% discount to $100 face value in 4 years  </a:t>
            </a:r>
          </a:p>
          <a:p>
            <a:pPr lvl="2"/>
            <a:r>
              <a:rPr lang="en-US" dirty="0"/>
              <a:t>Yield = 18.9</a:t>
            </a:r>
            <a:r>
              <a:rPr lang="en-US" dirty="0" smtClean="0"/>
              <a:t>%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At face value, but pay a premium at maturity</a:t>
            </a:r>
          </a:p>
          <a:p>
            <a:pPr lvl="2"/>
            <a:r>
              <a:rPr lang="en-US" dirty="0"/>
              <a:t>Issue at $100 (Face Value), Pay $200 in 4 years</a:t>
            </a:r>
          </a:p>
          <a:p>
            <a:pPr lvl="2"/>
            <a:r>
              <a:rPr lang="en-US" dirty="0"/>
              <a:t>yield = 18.9%</a:t>
            </a:r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 Coupon Bonds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Convertibles</a:t>
            </a:r>
          </a:p>
          <a:p>
            <a:pPr lvl="1"/>
            <a:r>
              <a:rPr lang="en-US" dirty="0"/>
              <a:t>Allow the holder to convert bond in exchange for a specified number of shares in the firm of the issuer (or for some other specified commodity</a:t>
            </a:r>
            <a:r>
              <a:rPr lang="en-US" dirty="0" smtClean="0"/>
              <a:t>).</a:t>
            </a:r>
          </a:p>
          <a:p>
            <a:pPr lvl="1"/>
            <a:endParaRPr lang="en-US" dirty="0"/>
          </a:p>
          <a:p>
            <a:r>
              <a:rPr lang="en-US" dirty="0"/>
              <a:t>Bonds with Equity Warrants</a:t>
            </a:r>
          </a:p>
          <a:p>
            <a:pPr lvl="1"/>
            <a:r>
              <a:rPr lang="en-US" dirty="0"/>
              <a:t>Allow the holder to keep his bond but still buy a specified number of shares in the firm of the issuer at a specified price.</a:t>
            </a:r>
          </a:p>
          <a:p>
            <a:endParaRPr lang="en-US" dirty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Equity-Related Bonds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Fixed-rate bond</a:t>
            </a:r>
          </a:p>
          <a:p>
            <a:pPr lvl="1"/>
            <a:r>
              <a:rPr lang="en-US" dirty="0"/>
              <a:t>Price and interest in one currency.</a:t>
            </a:r>
          </a:p>
          <a:p>
            <a:pPr lvl="1"/>
            <a:r>
              <a:rPr lang="en-US" dirty="0"/>
              <a:t>Principal in another currency.</a:t>
            </a:r>
          </a:p>
          <a:p>
            <a:endParaRPr lang="en-US" dirty="0" smtClean="0"/>
          </a:p>
          <a:p>
            <a:r>
              <a:rPr lang="en-US" dirty="0" smtClean="0"/>
              <a:t>Japanese </a:t>
            </a:r>
            <a:r>
              <a:rPr lang="en-US" dirty="0"/>
              <a:t>firms have been big issuers with coupons in yen and principal in dollars.</a:t>
            </a:r>
          </a:p>
          <a:p>
            <a:endParaRPr lang="en-US" dirty="0" smtClean="0"/>
          </a:p>
          <a:p>
            <a:r>
              <a:rPr lang="en-US" dirty="0" smtClean="0"/>
              <a:t>Good </a:t>
            </a:r>
            <a:r>
              <a:rPr lang="en-US" dirty="0"/>
              <a:t>option for a MNC financing a foreign subsidiary.</a:t>
            </a:r>
          </a:p>
          <a:p>
            <a:endParaRPr lang="en-US" dirty="0" smtClean="0"/>
          </a:p>
          <a:p>
            <a:r>
              <a:rPr lang="en-US" dirty="0" smtClean="0"/>
              <a:t>Straight </a:t>
            </a:r>
            <a:r>
              <a:rPr lang="en-US" dirty="0"/>
              <a:t>Bond + Forward Contract on ‘FV’</a:t>
            </a: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Dual-Currency Bonds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Corporate Debt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Fitch IBCA, Moody’s and Standard &amp; Poor’s sell credit rating analysis.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Focus on default risk, not exchange rate risk.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Sovereign </a:t>
            </a:r>
            <a:r>
              <a:rPr lang="en-US" dirty="0"/>
              <a:t>Debt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Assessing sovereign debt focuses on political risk and economic risk.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Sovereign debt is the obligation of a country’s central government.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Ratings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There are several international bond market indices</a:t>
            </a:r>
            <a:r>
              <a:rPr lang="en-US" smtClean="0"/>
              <a:t>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dirty="0"/>
              <a:t>J.P. Morgan and Company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Domestic Bond Indices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International Government bond index for 18 countries.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Widely referenced and often used as a benchmark.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Appears daily in </a:t>
            </a:r>
            <a:r>
              <a:rPr lang="en-US" i="1" dirty="0"/>
              <a:t>The Wall Street Journal</a:t>
            </a:r>
            <a:endParaRPr lang="en-US" dirty="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International Bond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Market Indices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Bond Markets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Bond Yields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Bond Types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0942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Bond Markets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5400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bond markets are NOT unified into a single market (like FX and Eurocurrency market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/>
              <a:t>International Bonds are viewed as substitutes to Domestic bonds.</a:t>
            </a:r>
          </a:p>
          <a:p>
            <a:endParaRPr lang="en-US" dirty="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Bond Markets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Bond Market Segments: Domestic Bonds, Foreign Bonds, </a:t>
            </a:r>
            <a:r>
              <a:rPr lang="en-US" dirty="0" smtClean="0"/>
              <a:t>Eurobond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Total market value of the world’s bond markets are about 50% </a:t>
            </a:r>
            <a:r>
              <a:rPr lang="en-US" i="1" dirty="0"/>
              <a:t>larger</a:t>
            </a:r>
            <a:r>
              <a:rPr lang="en-US" dirty="0"/>
              <a:t> than the world’s equity markets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Denominations: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/>
              <a:t>		1. U.S. $ = 47%     (46% of international)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dirty="0"/>
              <a:t>		2. Euro = 18%       (23% of international)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dirty="0"/>
              <a:t>		3. Yen = </a:t>
            </a:r>
            <a:r>
              <a:rPr lang="en-US" dirty="0" smtClean="0"/>
              <a:t>19%        (</a:t>
            </a:r>
            <a:r>
              <a:rPr lang="en-US" dirty="0"/>
              <a:t>4.0% of international)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Demographics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31" name="Rectangle 11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  <a:ln/>
        </p:spPr>
        <p:txBody>
          <a:bodyPr anchor="ctr"/>
          <a:lstStyle/>
          <a:p>
            <a:r>
              <a:rPr lang="en-US" dirty="0"/>
              <a:t>Classification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381000" y="1676400"/>
            <a:ext cx="83058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3000"/>
              <a:t>Domestic Bond Market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3000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3000"/>
              <a:t>Foreign Bond Market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3000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3000"/>
              <a:t>Global Bond Market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3000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3000"/>
              <a:t>EuroBond Market</a:t>
            </a:r>
          </a:p>
        </p:txBody>
      </p:sp>
      <p:sp>
        <p:nvSpPr>
          <p:cNvPr id="158725" name="AutoShape 5"/>
          <p:cNvSpPr>
            <a:spLocks/>
          </p:cNvSpPr>
          <p:nvPr/>
        </p:nvSpPr>
        <p:spPr bwMode="auto">
          <a:xfrm>
            <a:off x="4267200" y="2895600"/>
            <a:ext cx="609600" cy="33528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4876800" y="4343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International</a:t>
            </a:r>
          </a:p>
        </p:txBody>
      </p:sp>
      <p:sp>
        <p:nvSpPr>
          <p:cNvPr id="158727" name="AutoShape 7"/>
          <p:cNvSpPr>
            <a:spLocks/>
          </p:cNvSpPr>
          <p:nvPr/>
        </p:nvSpPr>
        <p:spPr bwMode="auto">
          <a:xfrm>
            <a:off x="6553200" y="1828800"/>
            <a:ext cx="838200" cy="3657600"/>
          </a:xfrm>
          <a:prstGeom prst="rightBrace">
            <a:avLst>
              <a:gd name="adj1" fmla="val 363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7696200" y="3429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Internal</a:t>
            </a:r>
          </a:p>
        </p:txBody>
      </p:sp>
      <p:sp>
        <p:nvSpPr>
          <p:cNvPr id="158729" name="AutoShape 9"/>
          <p:cNvSpPr>
            <a:spLocks/>
          </p:cNvSpPr>
          <p:nvPr/>
        </p:nvSpPr>
        <p:spPr bwMode="auto">
          <a:xfrm>
            <a:off x="6553200" y="5562600"/>
            <a:ext cx="685800" cy="762000"/>
          </a:xfrm>
          <a:prstGeom prst="rightBrace">
            <a:avLst>
              <a:gd name="adj1" fmla="val 925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30" name="Text Box 10"/>
          <p:cNvSpPr txBox="1">
            <a:spLocks noChangeArrowheads="1"/>
          </p:cNvSpPr>
          <p:nvPr/>
        </p:nvSpPr>
        <p:spPr bwMode="auto">
          <a:xfrm>
            <a:off x="7467600" y="5562600"/>
            <a:ext cx="167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External / Offshore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0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 anchor="ctr"/>
          <a:lstStyle/>
          <a:p>
            <a:r>
              <a:rPr lang="en-US" dirty="0"/>
              <a:t>Domestic Bonds</a:t>
            </a:r>
          </a:p>
        </p:txBody>
      </p:sp>
      <p:sp>
        <p:nvSpPr>
          <p:cNvPr id="156681" name="Text Box 9"/>
          <p:cNvSpPr txBox="1">
            <a:spLocks noChangeArrowheads="1"/>
          </p:cNvSpPr>
          <p:nvPr/>
        </p:nvSpPr>
        <p:spPr bwMode="auto">
          <a:xfrm>
            <a:off x="609600" y="1752600"/>
            <a:ext cx="7848600" cy="434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dirty="0"/>
              <a:t>Issued by domestic </a:t>
            </a:r>
            <a:r>
              <a:rPr lang="en-US" sz="2400" dirty="0" smtClean="0"/>
              <a:t>entity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dirty="0"/>
              <a:t>Denominated in that country’s </a:t>
            </a:r>
            <a:r>
              <a:rPr lang="en-US" sz="2400" dirty="0" smtClean="0"/>
              <a:t>currency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dirty="0"/>
              <a:t>Corporate </a:t>
            </a:r>
          </a:p>
          <a:p>
            <a:pPr marL="692150" lvl="1" indent="-347663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 dirty="0"/>
              <a:t>IBM issues $ denominated bonds in USA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400" dirty="0" smtClean="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dirty="0" smtClean="0"/>
              <a:t>Governments</a:t>
            </a:r>
            <a:r>
              <a:rPr lang="en-US" sz="2400" dirty="0"/>
              <a:t>:</a:t>
            </a:r>
          </a:p>
          <a:p>
            <a:pPr marL="692150" lvl="1" indent="-347663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 dirty="0"/>
              <a:t>Treasury Bonds (USA)</a:t>
            </a:r>
          </a:p>
          <a:p>
            <a:pPr marL="692150" lvl="1" indent="-347663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 dirty="0"/>
              <a:t>Gilts (UK)</a:t>
            </a:r>
          </a:p>
          <a:p>
            <a:pPr marL="692150" lvl="1" indent="-347663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000" dirty="0"/>
              <a:t>Bunds (Germany)</a:t>
            </a:r>
          </a:p>
          <a:p>
            <a:pPr marL="692150" lvl="1" indent="-347663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4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Domestic Bonds: Review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458200" cy="4148138"/>
          </a:xfrm>
        </p:spPr>
        <p:txBody>
          <a:bodyPr/>
          <a:lstStyle/>
          <a:p>
            <a:r>
              <a:rPr lang="en-US" sz="2600"/>
              <a:t>Key Variables</a:t>
            </a:r>
          </a:p>
          <a:p>
            <a:pPr lvl="1"/>
            <a:r>
              <a:rPr lang="en-US" sz="2200"/>
              <a:t>Principal, Par Value, Face Value</a:t>
            </a:r>
          </a:p>
          <a:p>
            <a:pPr lvl="1"/>
            <a:r>
              <a:rPr lang="en-US" sz="2200"/>
              <a:t>Coupon, Coupon Rate</a:t>
            </a:r>
          </a:p>
          <a:p>
            <a:pPr lvl="1"/>
            <a:r>
              <a:rPr lang="en-US" sz="2200"/>
              <a:t>Maturity (t)</a:t>
            </a:r>
          </a:p>
          <a:p>
            <a:pPr lvl="1"/>
            <a:r>
              <a:rPr lang="en-US" sz="2200"/>
              <a:t>Discount Rate (r)</a:t>
            </a:r>
          </a:p>
          <a:p>
            <a:pPr lvl="1"/>
            <a:r>
              <a:rPr lang="en-US" sz="2200"/>
              <a:t>Periods (per year), (m)</a:t>
            </a:r>
          </a:p>
          <a:p>
            <a:pPr lvl="1"/>
            <a:endParaRPr lang="en-US" sz="2200"/>
          </a:p>
        </p:txBody>
      </p:sp>
      <p:graphicFrame>
        <p:nvGraphicFramePr>
          <p:cNvPr id="201735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296988" y="3886200"/>
          <a:ext cx="6245225" cy="225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43" name="Equation" r:id="rId4" imgW="2603160" imgH="939600" progId="Equation.3">
                  <p:embed/>
                </p:oleObj>
              </mc:Choice>
              <mc:Fallback>
                <p:oleObj name="Equation" r:id="rId4" imgW="2603160" imgH="939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3886200"/>
                        <a:ext cx="6245225" cy="225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878</Words>
  <Application>Microsoft Office PowerPoint</Application>
  <PresentationFormat>On-screen Show (4:3)</PresentationFormat>
  <Paragraphs>243</Paragraphs>
  <Slides>28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Century Gothic</vt:lpstr>
      <vt:lpstr>Times New Roman</vt:lpstr>
      <vt:lpstr>Wingdings</vt:lpstr>
      <vt:lpstr>1_Contemporary blue</vt:lpstr>
      <vt:lpstr>Equation</vt:lpstr>
      <vt:lpstr>FIN 440: International Finance</vt:lpstr>
      <vt:lpstr>Learning Objectives</vt:lpstr>
      <vt:lpstr>Overview</vt:lpstr>
      <vt:lpstr>1. Bond Markets </vt:lpstr>
      <vt:lpstr>International Bond Markets</vt:lpstr>
      <vt:lpstr>Market Demographics</vt:lpstr>
      <vt:lpstr>Classification</vt:lpstr>
      <vt:lpstr>Domestic Bonds</vt:lpstr>
      <vt:lpstr>Domestic Bonds: Review</vt:lpstr>
      <vt:lpstr>Domestic Bonds: Review</vt:lpstr>
      <vt:lpstr>Foreign Bonds–Type I</vt:lpstr>
      <vt:lpstr>Foreign Bonds–Type II</vt:lpstr>
      <vt:lpstr>Foreign Bonds–Type II</vt:lpstr>
      <vt:lpstr>Global Bonds</vt:lpstr>
      <vt:lpstr>EuroBonds</vt:lpstr>
      <vt:lpstr>2. Bond Yields </vt:lpstr>
      <vt:lpstr>Bond Return of  Foreign Currency Bonds</vt:lpstr>
      <vt:lpstr>Comparing Yields on US  Bonds and Eurodollar Bonds</vt:lpstr>
      <vt:lpstr>Summary of Features Affecting Eurobond Yields</vt:lpstr>
      <vt:lpstr>3. Bond Types</vt:lpstr>
      <vt:lpstr>Types of Instruments</vt:lpstr>
      <vt:lpstr>Straight Fixed Rate Debt</vt:lpstr>
      <vt:lpstr>Floating-Rate Notes</vt:lpstr>
      <vt:lpstr>Zero Coupon Bonds</vt:lpstr>
      <vt:lpstr>Equity-Related Bonds</vt:lpstr>
      <vt:lpstr>Dual-Currency Bonds</vt:lpstr>
      <vt:lpstr>Credit Ratings</vt:lpstr>
      <vt:lpstr>International Bond  Market Indices</vt:lpstr>
    </vt:vector>
  </TitlesOfParts>
  <Manager/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Lawrence Schrenk</dc:creator>
  <cp:keywords/>
  <dc:description/>
  <cp:lastModifiedBy>Schrenk, Lawrence</cp:lastModifiedBy>
  <cp:revision>55</cp:revision>
  <cp:lastPrinted>1601-01-01T00:00:00Z</cp:lastPrinted>
  <dcterms:created xsi:type="dcterms:W3CDTF">2008-08-13T15:55:47Z</dcterms:created>
  <dcterms:modified xsi:type="dcterms:W3CDTF">2017-02-22T14:35:53Z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TC010690101033</vt:lpwstr>
  </property>
</Properties>
</file>