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4" r:id="rId1"/>
  </p:sldMasterIdLst>
  <p:notesMasterIdLst>
    <p:notesMasterId r:id="rId53"/>
  </p:notesMasterIdLst>
  <p:sldIdLst>
    <p:sldId id="345" r:id="rId2"/>
    <p:sldId id="261" r:id="rId3"/>
    <p:sldId id="346" r:id="rId4"/>
    <p:sldId id="302" r:id="rId5"/>
    <p:sldId id="353" r:id="rId6"/>
    <p:sldId id="335" r:id="rId7"/>
    <p:sldId id="354" r:id="rId8"/>
    <p:sldId id="377" r:id="rId9"/>
    <p:sldId id="336" r:id="rId10"/>
    <p:sldId id="337" r:id="rId11"/>
    <p:sldId id="338" r:id="rId12"/>
    <p:sldId id="339" r:id="rId13"/>
    <p:sldId id="347" r:id="rId14"/>
    <p:sldId id="370" r:id="rId15"/>
    <p:sldId id="343" r:id="rId16"/>
    <p:sldId id="340" r:id="rId17"/>
    <p:sldId id="355" r:id="rId18"/>
    <p:sldId id="356" r:id="rId19"/>
    <p:sldId id="357" r:id="rId20"/>
    <p:sldId id="352" r:id="rId21"/>
    <p:sldId id="378" r:id="rId22"/>
    <p:sldId id="358" r:id="rId23"/>
    <p:sldId id="359" r:id="rId24"/>
    <p:sldId id="360" r:id="rId25"/>
    <p:sldId id="361" r:id="rId26"/>
    <p:sldId id="362" r:id="rId27"/>
    <p:sldId id="363" r:id="rId28"/>
    <p:sldId id="364" r:id="rId29"/>
    <p:sldId id="365" r:id="rId30"/>
    <p:sldId id="366" r:id="rId31"/>
    <p:sldId id="350" r:id="rId32"/>
    <p:sldId id="371" r:id="rId33"/>
    <p:sldId id="368" r:id="rId34"/>
    <p:sldId id="369" r:id="rId35"/>
    <p:sldId id="372" r:id="rId36"/>
    <p:sldId id="373" r:id="rId37"/>
    <p:sldId id="374" r:id="rId38"/>
    <p:sldId id="375" r:id="rId39"/>
    <p:sldId id="376" r:id="rId40"/>
    <p:sldId id="348" r:id="rId41"/>
    <p:sldId id="326" r:id="rId42"/>
    <p:sldId id="301" r:id="rId43"/>
    <p:sldId id="328" r:id="rId44"/>
    <p:sldId id="330" r:id="rId45"/>
    <p:sldId id="327" r:id="rId46"/>
    <p:sldId id="300" r:id="rId47"/>
    <p:sldId id="299" r:id="rId48"/>
    <p:sldId id="349" r:id="rId49"/>
    <p:sldId id="332" r:id="rId50"/>
    <p:sldId id="333" r:id="rId51"/>
    <p:sldId id="334" r:id="rId5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00FF"/>
    <a:srgbClr val="FF0000"/>
    <a:srgbClr val="000000"/>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65" autoAdjust="0"/>
    <p:restoredTop sz="94660"/>
  </p:normalViewPr>
  <p:slideViewPr>
    <p:cSldViewPr>
      <p:cViewPr>
        <p:scale>
          <a:sx n="100" d="100"/>
          <a:sy n="100" d="100"/>
        </p:scale>
        <p:origin x="2064" y="4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5.bin"/><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2250083546423639E-2"/>
          <c:y val="4.8718098878613801E-2"/>
          <c:w val="0.89344376480836896"/>
          <c:h val="0.82886890659965684"/>
        </c:manualLayout>
      </c:layout>
      <c:scatterChart>
        <c:scatterStyle val="lineMarker"/>
        <c:varyColors val="0"/>
        <c:ser>
          <c:idx val="0"/>
          <c:order val="0"/>
          <c:tx>
            <c:strRef>
              <c:f>AvgRetCorrStockIdx!$B$1</c:f>
              <c:strCache>
                <c:ptCount val="1"/>
                <c:pt idx="0">
                  <c:v>Correlation</c:v>
                </c:pt>
              </c:strCache>
            </c:strRef>
          </c:tx>
          <c:spPr>
            <a:ln w="15875"/>
          </c:spPr>
          <c:marker>
            <c:symbol val="none"/>
          </c:marker>
          <c:xVal>
            <c:numRef>
              <c:f>AvgRetCorrStockIdx!$A$2:$A$33</c:f>
              <c:numCache>
                <c:formatCode>General</c:formatCode>
                <c:ptCount val="32"/>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numCache>
            </c:numRef>
          </c:xVal>
          <c:yVal>
            <c:numRef>
              <c:f>AvgRetCorrStockIdx!$B$2:$B$33</c:f>
              <c:numCache>
                <c:formatCode>0.00</c:formatCode>
                <c:ptCount val="32"/>
                <c:pt idx="0">
                  <c:v>0.36171459084102803</c:v>
                </c:pt>
                <c:pt idx="1">
                  <c:v>0.48982605013266201</c:v>
                </c:pt>
                <c:pt idx="2">
                  <c:v>0.27512242005778298</c:v>
                </c:pt>
                <c:pt idx="3">
                  <c:v>0.39942428597205298</c:v>
                </c:pt>
                <c:pt idx="4">
                  <c:v>0.24996802388910999</c:v>
                </c:pt>
                <c:pt idx="5">
                  <c:v>0.227564876480953</c:v>
                </c:pt>
                <c:pt idx="6">
                  <c:v>0.55969861905121698</c:v>
                </c:pt>
                <c:pt idx="7">
                  <c:v>0.33213650051762</c:v>
                </c:pt>
                <c:pt idx="8">
                  <c:v>0.319584925932765</c:v>
                </c:pt>
                <c:pt idx="9">
                  <c:v>0.406313916906751</c:v>
                </c:pt>
                <c:pt idx="10">
                  <c:v>0.48101737527716698</c:v>
                </c:pt>
                <c:pt idx="11">
                  <c:v>0.21839544471613501</c:v>
                </c:pt>
                <c:pt idx="12">
                  <c:v>0.32851886963798999</c:v>
                </c:pt>
                <c:pt idx="13">
                  <c:v>0.38668636434597797</c:v>
                </c:pt>
                <c:pt idx="14">
                  <c:v>0.223246205186762</c:v>
                </c:pt>
                <c:pt idx="15">
                  <c:v>0.44628034487360302</c:v>
                </c:pt>
                <c:pt idx="16">
                  <c:v>0.51394300998840103</c:v>
                </c:pt>
                <c:pt idx="17">
                  <c:v>0.68451215732792603</c:v>
                </c:pt>
                <c:pt idx="18">
                  <c:v>0.48617016862732199</c:v>
                </c:pt>
                <c:pt idx="19">
                  <c:v>0.55190141861489495</c:v>
                </c:pt>
                <c:pt idx="20">
                  <c:v>0.59996882051177902</c:v>
                </c:pt>
                <c:pt idx="21">
                  <c:v>0.67368396553148702</c:v>
                </c:pt>
                <c:pt idx="22">
                  <c:v>0.64332868131416998</c:v>
                </c:pt>
                <c:pt idx="23">
                  <c:v>0.68101923099904005</c:v>
                </c:pt>
                <c:pt idx="24">
                  <c:v>0.60239607253933802</c:v>
                </c:pt>
                <c:pt idx="25">
                  <c:v>0.75123643302109699</c:v>
                </c:pt>
                <c:pt idx="26">
                  <c:v>0.70380728570740103</c:v>
                </c:pt>
                <c:pt idx="27">
                  <c:v>0.75724043949494702</c:v>
                </c:pt>
                <c:pt idx="28">
                  <c:v>0.77581458635525002</c:v>
                </c:pt>
                <c:pt idx="29">
                  <c:v>0.787552274691384</c:v>
                </c:pt>
                <c:pt idx="30">
                  <c:v>0.77735638934157403</c:v>
                </c:pt>
                <c:pt idx="31">
                  <c:v>0.78301216799370399</c:v>
                </c:pt>
              </c:numCache>
            </c:numRef>
          </c:yVal>
          <c:smooth val="0"/>
          <c:extLst>
            <c:ext xmlns:c16="http://schemas.microsoft.com/office/drawing/2014/chart" uri="{C3380CC4-5D6E-409C-BE32-E72D297353CC}">
              <c16:uniqueId val="{00000000-0228-45FF-A785-2BB3C25DCA4F}"/>
            </c:ext>
          </c:extLst>
        </c:ser>
        <c:dLbls>
          <c:showLegendKey val="0"/>
          <c:showVal val="0"/>
          <c:showCatName val="0"/>
          <c:showSerName val="0"/>
          <c:showPercent val="0"/>
          <c:showBubbleSize val="0"/>
        </c:dLbls>
        <c:axId val="6210688"/>
        <c:axId val="6212224"/>
      </c:scatterChart>
      <c:valAx>
        <c:axId val="6210688"/>
        <c:scaling>
          <c:orientation val="minMax"/>
          <c:max val="2012"/>
          <c:min val="1981"/>
        </c:scaling>
        <c:delete val="0"/>
        <c:axPos val="b"/>
        <c:numFmt formatCode="General" sourceLinked="1"/>
        <c:majorTickMark val="out"/>
        <c:minorTickMark val="out"/>
        <c:tickLblPos val="nextTo"/>
        <c:txPr>
          <a:bodyPr rot="-5400000" vert="horz"/>
          <a:lstStyle/>
          <a:p>
            <a:pPr>
              <a:defRPr/>
            </a:pPr>
            <a:endParaRPr lang="en-US"/>
          </a:p>
        </c:txPr>
        <c:crossAx val="6212224"/>
        <c:crosses val="autoZero"/>
        <c:crossBetween val="midCat"/>
        <c:majorUnit val="2"/>
        <c:minorUnit val="1"/>
      </c:valAx>
      <c:valAx>
        <c:axId val="6212224"/>
        <c:scaling>
          <c:orientation val="minMax"/>
          <c:max val="1"/>
          <c:min val="0"/>
        </c:scaling>
        <c:delete val="0"/>
        <c:axPos val="l"/>
        <c:majorGridlines/>
        <c:title>
          <c:tx>
            <c:rich>
              <a:bodyPr rot="-5400000" vert="horz"/>
              <a:lstStyle/>
              <a:p>
                <a:pPr>
                  <a:defRPr/>
                </a:pPr>
                <a:r>
                  <a:rPr lang="en-US"/>
                  <a:t>Correlation</a:t>
                </a:r>
              </a:p>
            </c:rich>
          </c:tx>
          <c:layout>
            <c:manualLayout>
              <c:xMode val="edge"/>
              <c:yMode val="edge"/>
              <c:x val="5.729159571198547E-3"/>
              <c:y val="0.38772508564540786"/>
            </c:manualLayout>
          </c:layout>
          <c:overlay val="0"/>
        </c:title>
        <c:numFmt formatCode="0.0" sourceLinked="0"/>
        <c:majorTickMark val="out"/>
        <c:minorTickMark val="none"/>
        <c:tickLblPos val="nextTo"/>
        <c:crossAx val="6210688"/>
        <c:crosses val="autoZero"/>
        <c:crossBetween val="midCat"/>
        <c:majorUnit val="0.2"/>
      </c:valAx>
      <c:spPr>
        <a:ln>
          <a:solidFill>
            <a:schemeClr val="tx1">
              <a:lumMod val="50000"/>
              <a:lumOff val="50000"/>
            </a:schemeClr>
          </a:solidFill>
        </a:ln>
      </c:spPr>
    </c:plotArea>
    <c:plotVisOnly val="1"/>
    <c:dispBlanksAs val="gap"/>
    <c:showDLblsOverMax val="0"/>
  </c:chart>
  <c:spPr>
    <a:ln>
      <a:noFill/>
    </a:ln>
  </c:spPr>
  <c:txPr>
    <a:bodyPr/>
    <a:lstStyle/>
    <a:p>
      <a:pPr>
        <a:defRPr sz="1600">
          <a:latin typeface="Century Gothic" panose="020B0502020202020204" pitchFamily="34" charset="0"/>
          <a:cs typeface="Times New Roman" pitchFamily="18" charset="0"/>
        </a:defRPr>
      </a:pPr>
      <a:endParaRPr lang="en-US"/>
    </a:p>
  </c:txPr>
  <c:externalData r:id="rId2">
    <c:autoUpdate val="0"/>
  </c:externalData>
</c:chartSpace>
</file>

<file path=ppt/drawings/_rels/vmlDrawing1.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481154F-84A9-4A10-B43E-ECEDFBD1B23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3E6588-1EFD-4280-A47D-979863EA3F2C}" type="slidenum">
              <a:rPr lang="en-US"/>
              <a:pPr/>
              <a:t>2</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77A7D0-C657-4433-979B-84F7D522639F}" type="slidenum">
              <a:rPr lang="en-US"/>
              <a:pPr/>
              <a:t>13</a:t>
            </a:fld>
            <a:endParaRPr lang="en-US"/>
          </a:p>
        </p:txBody>
      </p:sp>
      <p:sp>
        <p:nvSpPr>
          <p:cNvPr id="301058" name="Rectangle 2"/>
          <p:cNvSpPr>
            <a:spLocks noGrp="1" noRot="1" noChangeAspect="1" noChangeArrowheads="1" noTextEdit="1"/>
          </p:cNvSpPr>
          <p:nvPr>
            <p:ph type="sldImg"/>
          </p:nvPr>
        </p:nvSpPr>
        <p:spPr>
          <a:ln/>
        </p:spPr>
      </p:sp>
      <p:sp>
        <p:nvSpPr>
          <p:cNvPr id="3010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204826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77A7D0-C657-4433-979B-84F7D522639F}" type="slidenum">
              <a:rPr lang="en-US"/>
              <a:pPr/>
              <a:t>14</a:t>
            </a:fld>
            <a:endParaRPr lang="en-US"/>
          </a:p>
        </p:txBody>
      </p:sp>
      <p:sp>
        <p:nvSpPr>
          <p:cNvPr id="301058" name="Rectangle 2"/>
          <p:cNvSpPr>
            <a:spLocks noGrp="1" noRot="1" noChangeAspect="1" noChangeArrowheads="1" noTextEdit="1"/>
          </p:cNvSpPr>
          <p:nvPr>
            <p:ph type="sldImg"/>
          </p:nvPr>
        </p:nvSpPr>
        <p:spPr>
          <a:ln/>
        </p:spPr>
      </p:sp>
      <p:sp>
        <p:nvSpPr>
          <p:cNvPr id="3010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716965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5247A1-D0B4-41E7-BAAD-D228D3835F01}" type="slidenum">
              <a:rPr lang="en-US"/>
              <a:pPr/>
              <a:t>15</a:t>
            </a:fld>
            <a:endParaRPr lang="en-US"/>
          </a:p>
        </p:txBody>
      </p:sp>
      <p:sp>
        <p:nvSpPr>
          <p:cNvPr id="295938" name="Rectangle 2"/>
          <p:cNvSpPr>
            <a:spLocks noGrp="1" noRot="1" noChangeAspect="1" noChangeArrowheads="1" noTextEdit="1"/>
          </p:cNvSpPr>
          <p:nvPr>
            <p:ph type="sldImg"/>
          </p:nvPr>
        </p:nvSpPr>
        <p:spPr>
          <a:xfrm>
            <a:off x="1163638" y="688975"/>
            <a:ext cx="4533900" cy="3400425"/>
          </a:xfrm>
          <a:ln w="12700" cap="flat">
            <a:solidFill>
              <a:schemeClr val="tx1"/>
            </a:solidFill>
          </a:ln>
        </p:spPr>
      </p:sp>
      <p:sp>
        <p:nvSpPr>
          <p:cNvPr id="295939" name="Rectangle 3"/>
          <p:cNvSpPr>
            <a:spLocks noGrp="1" noChangeArrowheads="1"/>
          </p:cNvSpPr>
          <p:nvPr>
            <p:ph type="body" idx="1"/>
          </p:nvPr>
        </p:nvSpPr>
        <p:spPr>
          <a:xfrm>
            <a:off x="857250" y="4343400"/>
            <a:ext cx="5286375" cy="4114800"/>
          </a:xfrm>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99537D-3DEA-418F-AB74-BD1531E2D254}" type="slidenum">
              <a:rPr lang="en-US"/>
              <a:pPr/>
              <a:t>16</a:t>
            </a:fld>
            <a:endParaRPr lang="en-US"/>
          </a:p>
        </p:txBody>
      </p:sp>
      <p:sp>
        <p:nvSpPr>
          <p:cNvPr id="289794" name="Rectangle 2"/>
          <p:cNvSpPr>
            <a:spLocks noGrp="1" noRot="1" noChangeAspect="1" noChangeArrowheads="1" noTextEdit="1"/>
          </p:cNvSpPr>
          <p:nvPr>
            <p:ph type="sldImg"/>
          </p:nvPr>
        </p:nvSpPr>
        <p:spPr>
          <a:xfrm>
            <a:off x="1163638" y="688975"/>
            <a:ext cx="4533900" cy="3400425"/>
          </a:xfrm>
          <a:ln w="12700" cap="flat">
            <a:solidFill>
              <a:schemeClr val="tx1"/>
            </a:solidFill>
          </a:ln>
        </p:spPr>
      </p:sp>
      <p:sp>
        <p:nvSpPr>
          <p:cNvPr id="289795" name="Rectangle 3"/>
          <p:cNvSpPr>
            <a:spLocks noGrp="1" noChangeArrowheads="1"/>
          </p:cNvSpPr>
          <p:nvPr>
            <p:ph type="body" idx="1"/>
          </p:nvPr>
        </p:nvSpPr>
        <p:spPr>
          <a:xfrm>
            <a:off x="857250" y="4343400"/>
            <a:ext cx="5286375" cy="4114800"/>
          </a:xfrm>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latin typeface="Times New Roman" pitchFamily="18" charset="0"/>
              </a:rPr>
              <a:t>Relatively low international correlations imply that investors should be able to reduce portfolio risk more if they diversify internationally rather than domestically</a:t>
            </a:r>
            <a:r>
              <a:rPr lang="en-US" altLang="en-US" sz="1400">
                <a:latin typeface="Times New Roman" pitchFamily="18" charset="0"/>
              </a:rPr>
              <a:t>.</a:t>
            </a:r>
          </a:p>
          <a:p>
            <a:pPr eaLnBrk="1" hangingPunct="1"/>
            <a:endParaRPr lang="en-US" altLang="en-US"/>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5E92475-1BF3-4B18-95A2-D16C5E4E4480}" type="slidenum">
              <a:rPr lang="en-US" altLang="en-US" smtClean="0"/>
              <a:pPr eaLnBrk="1" hangingPunct="1"/>
              <a:t>18</a:t>
            </a:fld>
            <a:endParaRPr lang="en-US" altLang="en-US"/>
          </a:p>
        </p:txBody>
      </p:sp>
    </p:spTree>
    <p:extLst>
      <p:ext uri="{BB962C8B-B14F-4D97-AF65-F5344CB8AC3E}">
        <p14:creationId xmlns:p14="http://schemas.microsoft.com/office/powerpoint/2010/main" val="21601158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The 10 markets are Australia, Canada, France, Germany, Hong Kong, Italy, Japan, the Netherlands, the United Kingdom, and the United States. Weekly stock market index returns, in U.S. dollars, are used to computer the correlations for each year of the study period.</a:t>
            </a: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5ADEC41-317B-4D30-A44D-EF046A4E47DB}" type="slidenum">
              <a:rPr lang="en-US" altLang="en-US" smtClean="0"/>
              <a:pPr eaLnBrk="1" hangingPunct="1"/>
              <a:t>19</a:t>
            </a:fld>
            <a:endParaRPr lang="en-US" altLang="en-US"/>
          </a:p>
        </p:txBody>
      </p:sp>
    </p:spTree>
    <p:extLst>
      <p:ext uri="{BB962C8B-B14F-4D97-AF65-F5344CB8AC3E}">
        <p14:creationId xmlns:p14="http://schemas.microsoft.com/office/powerpoint/2010/main" val="20889707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5247A1-D0B4-41E7-BAAD-D228D3835F01}" type="slidenum">
              <a:rPr lang="en-US"/>
              <a:pPr/>
              <a:t>20</a:t>
            </a:fld>
            <a:endParaRPr lang="en-US"/>
          </a:p>
        </p:txBody>
      </p:sp>
      <p:sp>
        <p:nvSpPr>
          <p:cNvPr id="295938" name="Rectangle 2"/>
          <p:cNvSpPr>
            <a:spLocks noGrp="1" noRot="1" noChangeAspect="1" noChangeArrowheads="1" noTextEdit="1"/>
          </p:cNvSpPr>
          <p:nvPr>
            <p:ph type="sldImg"/>
          </p:nvPr>
        </p:nvSpPr>
        <p:spPr>
          <a:xfrm>
            <a:off x="1163638" y="688975"/>
            <a:ext cx="4533900" cy="3400425"/>
          </a:xfrm>
          <a:ln w="12700" cap="flat">
            <a:solidFill>
              <a:schemeClr val="tx1"/>
            </a:solidFill>
          </a:ln>
        </p:spPr>
      </p:sp>
      <p:sp>
        <p:nvSpPr>
          <p:cNvPr id="295939" name="Rectangle 3"/>
          <p:cNvSpPr>
            <a:spLocks noGrp="1" noChangeArrowheads="1"/>
          </p:cNvSpPr>
          <p:nvPr>
            <p:ph type="body" idx="1"/>
          </p:nvPr>
        </p:nvSpPr>
        <p:spPr>
          <a:xfrm>
            <a:off x="857250" y="4343400"/>
            <a:ext cx="5286375" cy="4114800"/>
          </a:xfrm>
        </p:spPr>
        <p:txBody>
          <a:bodyPr/>
          <a:lstStyle/>
          <a:p>
            <a:endParaRPr lang="en-US"/>
          </a:p>
        </p:txBody>
      </p:sp>
    </p:spTree>
    <p:extLst>
      <p:ext uri="{BB962C8B-B14F-4D97-AF65-F5344CB8AC3E}">
        <p14:creationId xmlns:p14="http://schemas.microsoft.com/office/powerpoint/2010/main" val="10452005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fontAlgn="b" hangingPunct="1"/>
            <a:r>
              <a:rPr lang="en-US" altLang="en-US" baseline="30000"/>
              <a:t>a</a:t>
            </a:r>
            <a:r>
              <a:rPr lang="en-US" altLang="en-US"/>
              <a:t>The number provided in parentheses represents the percentage increase in the Sharpe performance measure relative to that of the domestic portfolio, i.e., </a:t>
            </a:r>
          </a:p>
          <a:p>
            <a:pPr eaLnBrk="1" fontAlgn="b" hangingPunct="1"/>
            <a:r>
              <a:rPr lang="en-US" altLang="en-US"/>
              <a:t>[Δ𝑆𝐻𝑃/𝑆𝐻𝑃(𝐷𝑃)]×100, where Δ𝑆𝐻𝑃 denotes the difference in the Sharpe ratio between the optimal international portfolio and the domestic portfolio</a:t>
            </a:r>
          </a:p>
          <a:p>
            <a:pPr eaLnBrk="1" fontAlgn="b" hangingPunct="1"/>
            <a:r>
              <a:rPr lang="en-US" altLang="en-US" baseline="30000"/>
              <a:t>b</a:t>
            </a:r>
            <a:r>
              <a:rPr lang="en-US" altLang="en-US"/>
              <a:t>This column provides the extra return accruing to the optimal international portfolio at the domestic-equivalent risk level.</a:t>
            </a:r>
          </a:p>
          <a:p>
            <a:pPr eaLnBrk="1" fontAlgn="b" hangingPunct="1"/>
            <a:r>
              <a:rPr lang="en-US" altLang="en-US" baseline="30000"/>
              <a:t>c</a:t>
            </a:r>
            <a:r>
              <a:rPr lang="en-US" altLang="en-US"/>
              <a:t>This column provides the annualized extra return accruing to the optimal international portfolio.</a:t>
            </a:r>
          </a:p>
          <a:p>
            <a:pPr eaLnBrk="1" hangingPunct="1"/>
            <a:endParaRPr lang="en-US" altLang="en-US"/>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EB7B9C2-29EB-4C8D-AD54-7AFD2D6C536D}" type="slidenum">
              <a:rPr lang="en-US" altLang="en-US" smtClean="0"/>
              <a:pPr eaLnBrk="1" hangingPunct="1"/>
              <a:t>23</a:t>
            </a:fld>
            <a:endParaRPr lang="en-US" altLang="en-US"/>
          </a:p>
        </p:txBody>
      </p:sp>
    </p:spTree>
    <p:extLst>
      <p:ext uri="{BB962C8B-B14F-4D97-AF65-F5344CB8AC3E}">
        <p14:creationId xmlns:p14="http://schemas.microsoft.com/office/powerpoint/2010/main" val="7754701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fontAlgn="b" hangingPunct="1"/>
            <a:r>
              <a:rPr lang="en-US" altLang="en-US" baseline="30000"/>
              <a:t>a</a:t>
            </a:r>
            <a:r>
              <a:rPr lang="en-US" altLang="en-US"/>
              <a:t>LC column provides the composition of the optimal international portfolio without considering exchange rate changes.</a:t>
            </a:r>
          </a:p>
          <a:p>
            <a:pPr eaLnBrk="1" fontAlgn="b" hangingPunct="1"/>
            <a:r>
              <a:rPr lang="en-US" altLang="en-US" baseline="30000"/>
              <a:t>b</a:t>
            </a:r>
            <a:r>
              <a:rPr lang="en-US" altLang="en-US"/>
              <a:t>The risk-free rate denotes the risk-free interest rate faced by investors domiciled in the corresponding country in December 2012. It is proxied by the one-month Treasury bill  rate or eurocurrency interest rate.</a:t>
            </a:r>
          </a:p>
          <a:p>
            <a:pPr eaLnBrk="1" hangingPunct="1"/>
            <a:endParaRPr lang="en-US" altLang="en-US"/>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C06B0D6-018A-47FA-AD54-1C5C8598429B}" type="slidenum">
              <a:rPr lang="en-US" altLang="en-US" smtClean="0"/>
              <a:pPr eaLnBrk="1" hangingPunct="1"/>
              <a:t>24</a:t>
            </a:fld>
            <a:endParaRPr lang="en-US" altLang="en-US"/>
          </a:p>
        </p:txBody>
      </p:sp>
    </p:spTree>
    <p:extLst>
      <p:ext uri="{BB962C8B-B14F-4D97-AF65-F5344CB8AC3E}">
        <p14:creationId xmlns:p14="http://schemas.microsoft.com/office/powerpoint/2010/main" val="42391718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fontAlgn="b" hangingPunct="1"/>
            <a:r>
              <a:rPr lang="en-US" altLang="en-US" baseline="30000"/>
              <a:t>a</a:t>
            </a:r>
            <a:r>
              <a:rPr lang="en-US" altLang="en-US"/>
              <a:t>LC column provides the composition of the optimal international portfolio without considering exchange rate changes.</a:t>
            </a:r>
          </a:p>
          <a:p>
            <a:pPr eaLnBrk="1" fontAlgn="b" hangingPunct="1"/>
            <a:r>
              <a:rPr lang="en-US" altLang="en-US" baseline="30000"/>
              <a:t>b</a:t>
            </a:r>
            <a:r>
              <a:rPr lang="en-US" altLang="en-US"/>
              <a:t>The risk-free rate denotes the risk-free interest rate faced by investors domiciled in the corresponding country in December 2012. It is proxied by the one-month Treasury bill  </a:t>
            </a:r>
          </a:p>
          <a:p>
            <a:pPr eaLnBrk="1" fontAlgn="b" hangingPunct="1"/>
            <a:r>
              <a:rPr lang="en-US" altLang="en-US"/>
              <a:t>rate or eurocurrency interest rate.</a:t>
            </a:r>
          </a:p>
          <a:p>
            <a:pPr eaLnBrk="1" hangingPunct="1"/>
            <a:endParaRPr lang="en-US" altLang="en-US"/>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17001D-F286-481A-AAE8-81D10B60C2FF}" type="slidenum">
              <a:rPr lang="en-US" altLang="en-US" smtClean="0"/>
              <a:pPr eaLnBrk="1" hangingPunct="1"/>
              <a:t>25</a:t>
            </a:fld>
            <a:endParaRPr lang="en-US" altLang="en-US"/>
          </a:p>
        </p:txBody>
      </p:sp>
    </p:spTree>
    <p:extLst>
      <p:ext uri="{BB962C8B-B14F-4D97-AF65-F5344CB8AC3E}">
        <p14:creationId xmlns:p14="http://schemas.microsoft.com/office/powerpoint/2010/main" val="2551799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77A7D0-C657-4433-979B-84F7D522639F}" type="slidenum">
              <a:rPr lang="en-US"/>
              <a:pPr/>
              <a:t>4</a:t>
            </a:fld>
            <a:endParaRPr lang="en-US"/>
          </a:p>
        </p:txBody>
      </p:sp>
      <p:sp>
        <p:nvSpPr>
          <p:cNvPr id="301058" name="Rectangle 2"/>
          <p:cNvSpPr>
            <a:spLocks noGrp="1" noRot="1" noChangeAspect="1" noChangeArrowheads="1" noTextEdit="1"/>
          </p:cNvSpPr>
          <p:nvPr>
            <p:ph type="sldImg"/>
          </p:nvPr>
        </p:nvSpPr>
        <p:spPr>
          <a:ln/>
        </p:spPr>
      </p:sp>
      <p:sp>
        <p:nvSpPr>
          <p:cNvPr id="301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78BE93-ED83-4186-BCB2-D429190A2786}" type="slidenum">
              <a:rPr lang="en-US"/>
              <a:pPr/>
              <a:t>31</a:t>
            </a:fld>
            <a:endParaRPr lang="en-US"/>
          </a:p>
        </p:txBody>
      </p:sp>
      <p:sp>
        <p:nvSpPr>
          <p:cNvPr id="297986" name="Rectangle 2"/>
          <p:cNvSpPr>
            <a:spLocks noGrp="1" noRot="1" noChangeAspect="1" noChangeArrowheads="1" noTextEdit="1"/>
          </p:cNvSpPr>
          <p:nvPr>
            <p:ph type="sldImg"/>
          </p:nvPr>
        </p:nvSpPr>
        <p:spPr>
          <a:xfrm>
            <a:off x="1152525" y="701675"/>
            <a:ext cx="4533900" cy="3400425"/>
          </a:xfrm>
          <a:ln w="12700" cap="flat">
            <a:solidFill>
              <a:schemeClr val="tx1"/>
            </a:solidFill>
          </a:ln>
        </p:spPr>
      </p:sp>
      <p:sp>
        <p:nvSpPr>
          <p:cNvPr id="297987" name="Rectangle 3"/>
          <p:cNvSpPr>
            <a:spLocks noGrp="1" noChangeArrowheads="1"/>
          </p:cNvSpPr>
          <p:nvPr>
            <p:ph type="body" idx="1"/>
          </p:nvPr>
        </p:nvSpPr>
        <p:spPr>
          <a:xfrm>
            <a:off x="857250" y="4343400"/>
            <a:ext cx="5286375" cy="4114800"/>
          </a:xfrm>
        </p:spPr>
        <p:txBody>
          <a:bodyPr/>
          <a:lstStyle/>
          <a:p>
            <a:endParaRPr lang="en-US"/>
          </a:p>
        </p:txBody>
      </p:sp>
    </p:spTree>
    <p:extLst>
      <p:ext uri="{BB962C8B-B14F-4D97-AF65-F5344CB8AC3E}">
        <p14:creationId xmlns:p14="http://schemas.microsoft.com/office/powerpoint/2010/main" val="12553250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77A7D0-C657-4433-979B-84F7D522639F}" type="slidenum">
              <a:rPr lang="en-US"/>
              <a:pPr/>
              <a:t>32</a:t>
            </a:fld>
            <a:endParaRPr lang="en-US"/>
          </a:p>
        </p:txBody>
      </p:sp>
      <p:sp>
        <p:nvSpPr>
          <p:cNvPr id="301058" name="Rectangle 2"/>
          <p:cNvSpPr>
            <a:spLocks noGrp="1" noRot="1" noChangeAspect="1" noChangeArrowheads="1" noTextEdit="1"/>
          </p:cNvSpPr>
          <p:nvPr>
            <p:ph type="sldImg"/>
          </p:nvPr>
        </p:nvSpPr>
        <p:spPr>
          <a:ln/>
        </p:spPr>
      </p:sp>
      <p:sp>
        <p:nvSpPr>
          <p:cNvPr id="3010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380351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baseline="30000">
                <a:solidFill>
                  <a:srgbClr val="000000"/>
                </a:solidFill>
                <a:cs typeface="Times New Roman" pitchFamily="18" charset="0"/>
              </a:rPr>
              <a:t>a</a:t>
            </a:r>
            <a:r>
              <a:rPr lang="en-US" altLang="en-US">
                <a:solidFill>
                  <a:srgbClr val="000000"/>
                </a:solidFill>
                <a:cs typeface="Times New Roman" pitchFamily="18" charset="0"/>
              </a:rPr>
              <a:t>The optimal international bond portfolio is solved allowing for short sales and using one-month U.S. Treasury-bill rate as the monthly risk-free interest rate. The risk-free rate is 0.018% for </a:t>
            </a:r>
            <a:r>
              <a:rPr lang="en-US" altLang="en-US">
                <a:solidFill>
                  <a:srgbClr val="000000"/>
                </a:solidFill>
              </a:rPr>
              <a:t>December 2012. Benchmark 10-year </a:t>
            </a:r>
            <a:r>
              <a:rPr lang="en-US" altLang="en-US" i="1">
                <a:solidFill>
                  <a:srgbClr val="000000"/>
                </a:solidFill>
              </a:rPr>
              <a:t>Datastream</a:t>
            </a:r>
            <a:r>
              <a:rPr lang="en-US" altLang="en-US">
                <a:solidFill>
                  <a:srgbClr val="000000"/>
                </a:solidFill>
              </a:rPr>
              <a:t> government bond indexes are used.</a:t>
            </a:r>
            <a:endParaRPr lang="en-US" altLang="en-US" sz="1800"/>
          </a:p>
          <a:p>
            <a:pPr eaLnBrk="1" hangingPunct="1"/>
            <a:r>
              <a:rPr lang="en-US" altLang="en-US" b="1">
                <a:solidFill>
                  <a:srgbClr val="000000"/>
                </a:solidFill>
                <a:cs typeface="Times New Roman" pitchFamily="18" charset="0"/>
              </a:rPr>
              <a:t>Source:</a:t>
            </a:r>
            <a:r>
              <a:rPr lang="en-US" altLang="en-US">
                <a:solidFill>
                  <a:srgbClr val="000000"/>
                </a:solidFill>
                <a:cs typeface="Times New Roman" pitchFamily="18" charset="0"/>
              </a:rPr>
              <a:t> Bond returns data are obtained from </a:t>
            </a:r>
            <a:r>
              <a:rPr lang="en-US" altLang="en-US" i="1">
                <a:solidFill>
                  <a:srgbClr val="000000"/>
                </a:solidFill>
                <a:cs typeface="Times New Roman" pitchFamily="18" charset="0"/>
              </a:rPr>
              <a:t>Datastream.</a:t>
            </a:r>
            <a:endParaRPr lang="en-US" altLang="en-US" sz="1800"/>
          </a:p>
          <a:p>
            <a:pPr eaLnBrk="1" hangingPunct="1"/>
            <a:endParaRPr lang="en-US" altLang="en-US"/>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7BFE89A-4055-4727-A117-C0FBAFFFBB9E}" type="slidenum">
              <a:rPr lang="en-US" altLang="en-US" smtClean="0"/>
              <a:pPr eaLnBrk="1" hangingPunct="1"/>
              <a:t>33</a:t>
            </a:fld>
            <a:endParaRPr lang="en-US" altLang="en-US"/>
          </a:p>
        </p:txBody>
      </p:sp>
    </p:spTree>
    <p:extLst>
      <p:ext uri="{BB962C8B-B14F-4D97-AF65-F5344CB8AC3E}">
        <p14:creationId xmlns:p14="http://schemas.microsoft.com/office/powerpoint/2010/main" val="41830728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fontAlgn="b" hangingPunct="1"/>
            <a:r>
              <a:rPr lang="en-US" altLang="en-US" baseline="30000"/>
              <a:t>a</a:t>
            </a:r>
            <a:r>
              <a:rPr lang="en-US" altLang="en-US"/>
              <a:t>The portfolio variances are computed using the monthly percentage returns.</a:t>
            </a:r>
          </a:p>
          <a:p>
            <a:pPr eaLnBrk="1" fontAlgn="b" hangingPunct="1"/>
            <a:r>
              <a:rPr lang="en-US" altLang="en-US" baseline="30000"/>
              <a:t>b</a:t>
            </a:r>
            <a:r>
              <a:rPr lang="en-US" altLang="en-US"/>
              <a:t>The relative contributions of individual components to the total risk appear in parentheses.</a:t>
            </a:r>
          </a:p>
          <a:p>
            <a:pPr eaLnBrk="1" fontAlgn="b" hangingPunct="1"/>
            <a:r>
              <a:rPr lang="en-US" altLang="en-US" b="1"/>
              <a:t>Source:</a:t>
            </a:r>
            <a:r>
              <a:rPr lang="en-US" altLang="en-US"/>
              <a:t> Monthly stock and bond returns data are obtained from the </a:t>
            </a:r>
            <a:r>
              <a:rPr lang="en-US" altLang="en-US" i="1"/>
              <a:t>Datastream</a:t>
            </a:r>
            <a:r>
              <a:rPr lang="en-US" altLang="en-US"/>
              <a:t> database. Specifically, Morgan Stanley Capital International (MSCI stock market indexes and </a:t>
            </a:r>
            <a:r>
              <a:rPr lang="en-US" altLang="en-US" i="1"/>
              <a:t>Datastream</a:t>
            </a:r>
            <a:r>
              <a:rPr lang="en-US" altLang="en-US"/>
              <a:t> benchmark 10-year government bond indexes are used.</a:t>
            </a:r>
          </a:p>
          <a:p>
            <a:pPr eaLnBrk="1" hangingPunct="1"/>
            <a:endParaRPr lang="en-US" altLang="en-US"/>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52E5894-8A0B-4957-80F7-3D8C0DBC59ED}" type="slidenum">
              <a:rPr lang="en-US" altLang="en-US" smtClean="0"/>
              <a:pPr eaLnBrk="1" hangingPunct="1"/>
              <a:t>34</a:t>
            </a:fld>
            <a:endParaRPr lang="en-US" altLang="en-US"/>
          </a:p>
        </p:txBody>
      </p:sp>
    </p:spTree>
    <p:extLst>
      <p:ext uri="{BB962C8B-B14F-4D97-AF65-F5344CB8AC3E}">
        <p14:creationId xmlns:p14="http://schemas.microsoft.com/office/powerpoint/2010/main" val="34048111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77A7D0-C657-4433-979B-84F7D522639F}" type="slidenum">
              <a:rPr lang="en-US"/>
              <a:pPr/>
              <a:t>35</a:t>
            </a:fld>
            <a:endParaRPr lang="en-US"/>
          </a:p>
        </p:txBody>
      </p:sp>
      <p:sp>
        <p:nvSpPr>
          <p:cNvPr id="301058" name="Rectangle 2"/>
          <p:cNvSpPr>
            <a:spLocks noGrp="1" noRot="1" noChangeAspect="1" noChangeArrowheads="1" noTextEdit="1"/>
          </p:cNvSpPr>
          <p:nvPr>
            <p:ph type="sldImg"/>
          </p:nvPr>
        </p:nvSpPr>
        <p:spPr>
          <a:ln/>
        </p:spPr>
      </p:sp>
      <p:sp>
        <p:nvSpPr>
          <p:cNvPr id="3010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32852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77A7D0-C657-4433-979B-84F7D522639F}" type="slidenum">
              <a:rPr lang="en-US"/>
              <a:pPr/>
              <a:t>40</a:t>
            </a:fld>
            <a:endParaRPr lang="en-US"/>
          </a:p>
        </p:txBody>
      </p:sp>
      <p:sp>
        <p:nvSpPr>
          <p:cNvPr id="301058" name="Rectangle 2"/>
          <p:cNvSpPr>
            <a:spLocks noGrp="1" noRot="1" noChangeAspect="1" noChangeArrowheads="1" noTextEdit="1"/>
          </p:cNvSpPr>
          <p:nvPr>
            <p:ph type="sldImg"/>
          </p:nvPr>
        </p:nvSpPr>
        <p:spPr>
          <a:ln/>
        </p:spPr>
      </p:sp>
      <p:sp>
        <p:nvSpPr>
          <p:cNvPr id="3010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81892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E1E338-2BD8-4435-972F-5EE25CC03767}" type="slidenum">
              <a:rPr lang="en-US"/>
              <a:pPr/>
              <a:t>41</a:t>
            </a:fld>
            <a:endParaRPr lang="en-US"/>
          </a:p>
        </p:txBody>
      </p:sp>
      <p:sp>
        <p:nvSpPr>
          <p:cNvPr id="303106" name="Rectangle 2"/>
          <p:cNvSpPr>
            <a:spLocks noGrp="1" noRot="1" noChangeAspect="1" noChangeArrowheads="1" noTextEdit="1"/>
          </p:cNvSpPr>
          <p:nvPr>
            <p:ph type="sldImg"/>
          </p:nvPr>
        </p:nvSpPr>
        <p:spPr>
          <a:ln/>
        </p:spPr>
      </p:sp>
      <p:sp>
        <p:nvSpPr>
          <p:cNvPr id="30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717295-1584-4656-9687-318E62130C03}" type="slidenum">
              <a:rPr lang="en-US"/>
              <a:pPr/>
              <a:t>42</a:t>
            </a:fld>
            <a:endParaRPr lang="en-US"/>
          </a:p>
        </p:txBody>
      </p:sp>
      <p:sp>
        <p:nvSpPr>
          <p:cNvPr id="304130" name="Rectangle 2"/>
          <p:cNvSpPr>
            <a:spLocks noGrp="1" noRot="1" noChangeAspect="1" noChangeArrowheads="1" noTextEdit="1"/>
          </p:cNvSpPr>
          <p:nvPr>
            <p:ph type="sldImg"/>
          </p:nvPr>
        </p:nvSpPr>
        <p:spPr>
          <a:ln/>
        </p:spPr>
      </p:sp>
      <p:sp>
        <p:nvSpPr>
          <p:cNvPr id="304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7736F7-59C3-4F45-BE32-0EA2AAD94F1A}" type="slidenum">
              <a:rPr lang="en-US"/>
              <a:pPr/>
              <a:t>43</a:t>
            </a:fld>
            <a:endParaRPr lang="en-US"/>
          </a:p>
        </p:txBody>
      </p:sp>
      <p:sp>
        <p:nvSpPr>
          <p:cNvPr id="305154" name="Rectangle 2"/>
          <p:cNvSpPr>
            <a:spLocks noGrp="1" noRot="1" noChangeAspect="1" noChangeArrowheads="1" noTextEdit="1"/>
          </p:cNvSpPr>
          <p:nvPr>
            <p:ph type="sldImg"/>
          </p:nvPr>
        </p:nvSpPr>
        <p:spPr>
          <a:ln/>
        </p:spPr>
      </p:sp>
      <p:sp>
        <p:nvSpPr>
          <p:cNvPr id="305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789C93-4D92-412B-9575-139B649A7E3D}" type="slidenum">
              <a:rPr lang="en-US"/>
              <a:pPr/>
              <a:t>44</a:t>
            </a:fld>
            <a:endParaRPr lang="en-US"/>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9CAE8A-5A46-4027-85C5-4917A0657411}" type="slidenum">
              <a:rPr lang="en-US"/>
              <a:pPr/>
              <a:t>6</a:t>
            </a:fld>
            <a:endParaRPr lang="en-US"/>
          </a:p>
        </p:txBody>
      </p:sp>
      <p:sp>
        <p:nvSpPr>
          <p:cNvPr id="279554" name="Rectangle 2"/>
          <p:cNvSpPr>
            <a:spLocks noGrp="1" noRot="1" noChangeAspect="1" noChangeArrowheads="1" noTextEdit="1"/>
          </p:cNvSpPr>
          <p:nvPr>
            <p:ph type="sldImg"/>
          </p:nvPr>
        </p:nvSpPr>
        <p:spPr>
          <a:xfrm>
            <a:off x="1163638" y="688975"/>
            <a:ext cx="4533900" cy="3400425"/>
          </a:xfrm>
          <a:ln w="12700" cap="flat">
            <a:solidFill>
              <a:schemeClr val="tx1"/>
            </a:solidFill>
          </a:ln>
        </p:spPr>
      </p:sp>
      <p:sp>
        <p:nvSpPr>
          <p:cNvPr id="279555" name="Rectangle 3"/>
          <p:cNvSpPr>
            <a:spLocks noGrp="1" noChangeArrowheads="1"/>
          </p:cNvSpPr>
          <p:nvPr>
            <p:ph type="body" idx="1"/>
          </p:nvPr>
        </p:nvSpPr>
        <p:spPr>
          <a:xfrm>
            <a:off x="857250" y="4343400"/>
            <a:ext cx="5286375" cy="4114800"/>
          </a:xfrm>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63A93F-2550-400E-B244-E6BDA2886683}" type="slidenum">
              <a:rPr lang="en-US"/>
              <a:pPr/>
              <a:t>45</a:t>
            </a:fld>
            <a:endParaRPr lang="en-US"/>
          </a:p>
        </p:txBody>
      </p:sp>
      <p:sp>
        <p:nvSpPr>
          <p:cNvPr id="307202" name="Rectangle 2"/>
          <p:cNvSpPr>
            <a:spLocks noGrp="1" noRot="1" noChangeAspect="1" noChangeArrowheads="1" noTextEdit="1"/>
          </p:cNvSpPr>
          <p:nvPr>
            <p:ph type="sldImg"/>
          </p:nvPr>
        </p:nvSpPr>
        <p:spPr>
          <a:ln/>
        </p:spPr>
      </p:sp>
      <p:sp>
        <p:nvSpPr>
          <p:cNvPr id="307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400A5F-4243-4539-A075-DDF2CC1E57D8}" type="slidenum">
              <a:rPr lang="en-US"/>
              <a:pPr/>
              <a:t>46</a:t>
            </a:fld>
            <a:endParaRPr lang="en-US"/>
          </a:p>
        </p:txBody>
      </p:sp>
      <p:sp>
        <p:nvSpPr>
          <p:cNvPr id="308226" name="Rectangle 2"/>
          <p:cNvSpPr>
            <a:spLocks noGrp="1" noRot="1" noChangeAspect="1" noChangeArrowheads="1" noTextEdit="1"/>
          </p:cNvSpPr>
          <p:nvPr>
            <p:ph type="sldImg"/>
          </p:nvPr>
        </p:nvSpPr>
        <p:spPr>
          <a:ln/>
        </p:spPr>
      </p:sp>
      <p:sp>
        <p:nvSpPr>
          <p:cNvPr id="308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E5FD1C-F774-4020-A2DD-1CD74990720A}" type="slidenum">
              <a:rPr lang="en-US"/>
              <a:pPr/>
              <a:t>47</a:t>
            </a:fld>
            <a:endParaRPr lang="en-US"/>
          </a:p>
        </p:txBody>
      </p:sp>
      <p:sp>
        <p:nvSpPr>
          <p:cNvPr id="309250" name="Rectangle 2"/>
          <p:cNvSpPr>
            <a:spLocks noGrp="1" noRot="1" noChangeAspect="1" noChangeArrowheads="1" noTextEdit="1"/>
          </p:cNvSpPr>
          <p:nvPr>
            <p:ph type="sldImg"/>
          </p:nvPr>
        </p:nvSpPr>
        <p:spPr>
          <a:ln/>
        </p:spPr>
      </p:sp>
      <p:sp>
        <p:nvSpPr>
          <p:cNvPr id="309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77A7D0-C657-4433-979B-84F7D522639F}" type="slidenum">
              <a:rPr lang="en-US"/>
              <a:pPr/>
              <a:t>48</a:t>
            </a:fld>
            <a:endParaRPr lang="en-US"/>
          </a:p>
        </p:txBody>
      </p:sp>
      <p:sp>
        <p:nvSpPr>
          <p:cNvPr id="301058" name="Rectangle 2"/>
          <p:cNvSpPr>
            <a:spLocks noGrp="1" noRot="1" noChangeAspect="1" noChangeArrowheads="1" noTextEdit="1"/>
          </p:cNvSpPr>
          <p:nvPr>
            <p:ph type="sldImg"/>
          </p:nvPr>
        </p:nvSpPr>
        <p:spPr>
          <a:ln/>
        </p:spPr>
      </p:sp>
      <p:sp>
        <p:nvSpPr>
          <p:cNvPr id="3010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9779554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17DFA3-7C70-457A-AFAF-38F2F86C6B55}" type="slidenum">
              <a:rPr lang="en-US"/>
              <a:pPr/>
              <a:t>49</a:t>
            </a:fld>
            <a:endParaRPr lang="en-US"/>
          </a:p>
        </p:txBody>
      </p:sp>
      <p:sp>
        <p:nvSpPr>
          <p:cNvPr id="310274" name="Rectangle 2"/>
          <p:cNvSpPr>
            <a:spLocks noGrp="1" noRot="1" noChangeAspect="1" noChangeArrowheads="1" noTextEdit="1"/>
          </p:cNvSpPr>
          <p:nvPr>
            <p:ph type="sldImg"/>
          </p:nvPr>
        </p:nvSpPr>
        <p:spPr>
          <a:ln/>
        </p:spPr>
      </p:sp>
      <p:sp>
        <p:nvSpPr>
          <p:cNvPr id="310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E36170-1A04-4506-A9CF-ECD8EBE841ED}" type="slidenum">
              <a:rPr lang="en-US"/>
              <a:pPr/>
              <a:t>50</a:t>
            </a:fld>
            <a:endParaRPr lang="en-US"/>
          </a:p>
        </p:txBody>
      </p:sp>
      <p:sp>
        <p:nvSpPr>
          <p:cNvPr id="311298" name="Rectangle 2"/>
          <p:cNvSpPr>
            <a:spLocks noGrp="1" noRot="1" noChangeAspect="1" noChangeArrowheads="1" noTextEdit="1"/>
          </p:cNvSpPr>
          <p:nvPr>
            <p:ph type="sldImg"/>
          </p:nvPr>
        </p:nvSpPr>
        <p:spPr>
          <a:ln/>
        </p:spPr>
      </p:sp>
      <p:sp>
        <p:nvSpPr>
          <p:cNvPr id="311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95C0AD-8EB1-4FA5-B6A7-105224AA63E6}" type="slidenum">
              <a:rPr lang="en-US"/>
              <a:pPr/>
              <a:t>51</a:t>
            </a:fld>
            <a:endParaRPr lang="en-US"/>
          </a:p>
        </p:txBody>
      </p:sp>
      <p:sp>
        <p:nvSpPr>
          <p:cNvPr id="277506" name="Rectangle 2"/>
          <p:cNvSpPr>
            <a:spLocks noGrp="1" noRot="1" noChangeAspect="1" noChangeArrowheads="1" noTextEdit="1"/>
          </p:cNvSpPr>
          <p:nvPr>
            <p:ph type="sldImg"/>
          </p:nvPr>
        </p:nvSpPr>
        <p:spPr>
          <a:ln/>
        </p:spPr>
      </p:sp>
      <p:sp>
        <p:nvSpPr>
          <p:cNvPr id="277507"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9CAE8A-5A46-4027-85C5-4917A0657411}" type="slidenum">
              <a:rPr lang="en-US"/>
              <a:pPr/>
              <a:t>7</a:t>
            </a:fld>
            <a:endParaRPr lang="en-US"/>
          </a:p>
        </p:txBody>
      </p:sp>
      <p:sp>
        <p:nvSpPr>
          <p:cNvPr id="279554" name="Rectangle 2"/>
          <p:cNvSpPr>
            <a:spLocks noGrp="1" noRot="1" noChangeAspect="1" noChangeArrowheads="1" noTextEdit="1"/>
          </p:cNvSpPr>
          <p:nvPr>
            <p:ph type="sldImg"/>
          </p:nvPr>
        </p:nvSpPr>
        <p:spPr>
          <a:xfrm>
            <a:off x="1163638" y="688975"/>
            <a:ext cx="4533900" cy="3400425"/>
          </a:xfrm>
          <a:ln w="12700" cap="flat">
            <a:solidFill>
              <a:schemeClr val="tx1"/>
            </a:solidFill>
          </a:ln>
        </p:spPr>
      </p:sp>
      <p:sp>
        <p:nvSpPr>
          <p:cNvPr id="279555" name="Rectangle 3"/>
          <p:cNvSpPr>
            <a:spLocks noGrp="1" noChangeArrowheads="1"/>
          </p:cNvSpPr>
          <p:nvPr>
            <p:ph type="body" idx="1"/>
          </p:nvPr>
        </p:nvSpPr>
        <p:spPr>
          <a:xfrm>
            <a:off x="857250" y="4343400"/>
            <a:ext cx="5286375" cy="4114800"/>
          </a:xfrm>
        </p:spPr>
        <p:txBody>
          <a:bodyPr/>
          <a:lstStyle/>
          <a:p>
            <a:endParaRPr lang="en-US"/>
          </a:p>
        </p:txBody>
      </p:sp>
    </p:spTree>
    <p:extLst>
      <p:ext uri="{BB962C8B-B14F-4D97-AF65-F5344CB8AC3E}">
        <p14:creationId xmlns:p14="http://schemas.microsoft.com/office/powerpoint/2010/main" val="28080766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9CAE8A-5A46-4027-85C5-4917A0657411}" type="slidenum">
              <a:rPr lang="en-US"/>
              <a:pPr/>
              <a:t>8</a:t>
            </a:fld>
            <a:endParaRPr lang="en-US"/>
          </a:p>
        </p:txBody>
      </p:sp>
      <p:sp>
        <p:nvSpPr>
          <p:cNvPr id="279554" name="Rectangle 2"/>
          <p:cNvSpPr>
            <a:spLocks noGrp="1" noRot="1" noChangeAspect="1" noChangeArrowheads="1" noTextEdit="1"/>
          </p:cNvSpPr>
          <p:nvPr>
            <p:ph type="sldImg"/>
          </p:nvPr>
        </p:nvSpPr>
        <p:spPr>
          <a:xfrm>
            <a:off x="1163638" y="688975"/>
            <a:ext cx="4533900" cy="3400425"/>
          </a:xfrm>
          <a:ln w="12700" cap="flat">
            <a:solidFill>
              <a:schemeClr val="tx1"/>
            </a:solidFill>
          </a:ln>
        </p:spPr>
      </p:sp>
      <p:sp>
        <p:nvSpPr>
          <p:cNvPr id="279555" name="Rectangle 3"/>
          <p:cNvSpPr>
            <a:spLocks noGrp="1" noChangeArrowheads="1"/>
          </p:cNvSpPr>
          <p:nvPr>
            <p:ph type="body" idx="1"/>
          </p:nvPr>
        </p:nvSpPr>
        <p:spPr>
          <a:xfrm>
            <a:off x="857250" y="4343400"/>
            <a:ext cx="5286375" cy="4114800"/>
          </a:xfrm>
        </p:spPr>
        <p:txBody>
          <a:bodyPr/>
          <a:lstStyle/>
          <a:p>
            <a:endParaRPr lang="en-US"/>
          </a:p>
        </p:txBody>
      </p:sp>
    </p:spTree>
    <p:extLst>
      <p:ext uri="{BB962C8B-B14F-4D97-AF65-F5344CB8AC3E}">
        <p14:creationId xmlns:p14="http://schemas.microsoft.com/office/powerpoint/2010/main" val="28738787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4D3534-5E6F-4946-A2C5-7B9BFCACDA30}" type="slidenum">
              <a:rPr lang="en-US"/>
              <a:pPr/>
              <a:t>9</a:t>
            </a:fld>
            <a:endParaRPr lang="en-US"/>
          </a:p>
        </p:txBody>
      </p:sp>
      <p:sp>
        <p:nvSpPr>
          <p:cNvPr id="281602" name="Rectangle 2"/>
          <p:cNvSpPr>
            <a:spLocks noGrp="1" noRot="1" noChangeAspect="1" noChangeArrowheads="1" noTextEdit="1"/>
          </p:cNvSpPr>
          <p:nvPr>
            <p:ph type="sldImg"/>
          </p:nvPr>
        </p:nvSpPr>
        <p:spPr>
          <a:xfrm>
            <a:off x="1163638" y="688975"/>
            <a:ext cx="4533900" cy="3400425"/>
          </a:xfrm>
          <a:ln w="12700" cap="flat">
            <a:solidFill>
              <a:schemeClr val="tx1"/>
            </a:solidFill>
          </a:ln>
        </p:spPr>
      </p:sp>
      <p:sp>
        <p:nvSpPr>
          <p:cNvPr id="281603" name="Rectangle 3"/>
          <p:cNvSpPr>
            <a:spLocks noGrp="1" noChangeArrowheads="1"/>
          </p:cNvSpPr>
          <p:nvPr>
            <p:ph type="body" idx="1"/>
          </p:nvPr>
        </p:nvSpPr>
        <p:spPr>
          <a:xfrm>
            <a:off x="857250" y="4343400"/>
            <a:ext cx="5286375" cy="4114800"/>
          </a:xfrm>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BBA442-3F5D-419E-99DC-B02F8502CADA}" type="slidenum">
              <a:rPr lang="en-US"/>
              <a:pPr/>
              <a:t>10</a:t>
            </a:fld>
            <a:endParaRPr lang="en-US"/>
          </a:p>
        </p:txBody>
      </p:sp>
      <p:sp>
        <p:nvSpPr>
          <p:cNvPr id="283650" name="Rectangle 2"/>
          <p:cNvSpPr>
            <a:spLocks noGrp="1" noRot="1" noChangeAspect="1" noChangeArrowheads="1" noTextEdit="1"/>
          </p:cNvSpPr>
          <p:nvPr>
            <p:ph type="sldImg"/>
          </p:nvPr>
        </p:nvSpPr>
        <p:spPr>
          <a:xfrm>
            <a:off x="1163638" y="688975"/>
            <a:ext cx="4533900" cy="3400425"/>
          </a:xfrm>
          <a:ln w="12700" cap="flat">
            <a:solidFill>
              <a:schemeClr val="tx1"/>
            </a:solidFill>
          </a:ln>
        </p:spPr>
      </p:sp>
      <p:sp>
        <p:nvSpPr>
          <p:cNvPr id="283651" name="Rectangle 3"/>
          <p:cNvSpPr>
            <a:spLocks noGrp="1" noChangeArrowheads="1"/>
          </p:cNvSpPr>
          <p:nvPr>
            <p:ph type="body" idx="1"/>
          </p:nvPr>
        </p:nvSpPr>
        <p:spPr>
          <a:xfrm>
            <a:off x="857250" y="4343400"/>
            <a:ext cx="5286375" cy="4114800"/>
          </a:xfrm>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28181D-60D0-420F-80DA-D30EDED696C5}" type="slidenum">
              <a:rPr lang="en-US"/>
              <a:pPr/>
              <a:t>11</a:t>
            </a:fld>
            <a:endParaRPr lang="en-US"/>
          </a:p>
        </p:txBody>
      </p:sp>
      <p:sp>
        <p:nvSpPr>
          <p:cNvPr id="285698" name="Rectangle 2"/>
          <p:cNvSpPr>
            <a:spLocks noGrp="1" noRot="1" noChangeAspect="1" noChangeArrowheads="1" noTextEdit="1"/>
          </p:cNvSpPr>
          <p:nvPr>
            <p:ph type="sldImg"/>
          </p:nvPr>
        </p:nvSpPr>
        <p:spPr>
          <a:xfrm>
            <a:off x="1163638" y="688975"/>
            <a:ext cx="4533900" cy="3400425"/>
          </a:xfrm>
          <a:ln w="12700" cap="flat">
            <a:solidFill>
              <a:schemeClr val="tx1"/>
            </a:solidFill>
          </a:ln>
        </p:spPr>
      </p:sp>
      <p:sp>
        <p:nvSpPr>
          <p:cNvPr id="285699" name="Rectangle 3"/>
          <p:cNvSpPr>
            <a:spLocks noGrp="1" noChangeArrowheads="1"/>
          </p:cNvSpPr>
          <p:nvPr>
            <p:ph type="body" idx="1"/>
          </p:nvPr>
        </p:nvSpPr>
        <p:spPr>
          <a:xfrm>
            <a:off x="857250" y="4343400"/>
            <a:ext cx="5286375" cy="4114800"/>
          </a:xfrm>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3F0DF9-B88C-48AC-BBA1-B35CAA8F5DAE}" type="slidenum">
              <a:rPr lang="en-US"/>
              <a:pPr/>
              <a:t>12</a:t>
            </a:fld>
            <a:endParaRPr lang="en-US"/>
          </a:p>
        </p:txBody>
      </p:sp>
      <p:sp>
        <p:nvSpPr>
          <p:cNvPr id="287746" name="Rectangle 2"/>
          <p:cNvSpPr>
            <a:spLocks noGrp="1" noRot="1" noChangeAspect="1" noChangeArrowheads="1" noTextEdit="1"/>
          </p:cNvSpPr>
          <p:nvPr>
            <p:ph type="sldImg"/>
          </p:nvPr>
        </p:nvSpPr>
        <p:spPr>
          <a:xfrm>
            <a:off x="1163638" y="688975"/>
            <a:ext cx="4533900" cy="3400425"/>
          </a:xfrm>
          <a:ln w="12700" cap="flat">
            <a:solidFill>
              <a:schemeClr val="tx1"/>
            </a:solidFill>
          </a:ln>
        </p:spPr>
      </p:sp>
      <p:sp>
        <p:nvSpPr>
          <p:cNvPr id="287747" name="Rectangle 3"/>
          <p:cNvSpPr>
            <a:spLocks noGrp="1" noChangeArrowheads="1"/>
          </p:cNvSpPr>
          <p:nvPr>
            <p:ph type="body" idx="1"/>
          </p:nvPr>
        </p:nvSpPr>
        <p:spPr>
          <a:xfrm>
            <a:off x="857250" y="4343400"/>
            <a:ext cx="5286375" cy="4114800"/>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3.JPG"/><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image1.jpg"/>
          <p:cNvPicPr>
            <a:picLocks noChangeAspect="1"/>
          </p:cNvPicPr>
          <p:nvPr/>
        </p:nvPicPr>
        <p:blipFill>
          <a:blip r:embed="rId2" cstate="print">
            <a:duotone>
              <a:schemeClr val="accent1"/>
              <a:srgbClr val="FFFFFF"/>
            </a:duotone>
          </a:blip>
          <a:stretch>
            <a:fillRect/>
          </a:stretch>
        </p:blipFill>
        <p:spPr>
          <a:xfrm>
            <a:off x="0" y="0"/>
            <a:ext cx="9144000" cy="6858000"/>
          </a:xfrm>
          <a:prstGeom prst="rect">
            <a:avLst/>
          </a:prstGeom>
          <a:noFill/>
          <a:ln>
            <a:noFill/>
          </a:ln>
        </p:spPr>
      </p:pic>
      <p:pic>
        <p:nvPicPr>
          <p:cNvPr id="7" name="image2.png"/>
          <p:cNvPicPr>
            <a:picLocks noChangeAspect="1"/>
          </p:cNvPicPr>
          <p:nvPr/>
        </p:nvPicPr>
        <p:blipFill>
          <a:blip r:embed="rId3" cstate="print">
            <a:duotone>
              <a:schemeClr val="accent1"/>
              <a:srgbClr val="FFFFFF"/>
            </a:duotone>
          </a:blip>
          <a:stretch>
            <a:fillRect/>
          </a:stretch>
        </p:blipFill>
        <p:spPr>
          <a:xfrm>
            <a:off x="571" y="428"/>
            <a:ext cx="9142858" cy="6857143"/>
          </a:xfrm>
          <a:prstGeom prst="rect">
            <a:avLst/>
          </a:prstGeom>
          <a:noFill/>
          <a:ln>
            <a:noFill/>
          </a:ln>
        </p:spPr>
      </p:pic>
      <p:pic>
        <p:nvPicPr>
          <p:cNvPr id="8" name="image3.png"/>
          <p:cNvPicPr>
            <a:picLocks noChangeAspect="1"/>
          </p:cNvPicPr>
          <p:nvPr/>
        </p:nvPicPr>
        <p:blipFill>
          <a:blip r:embed="rId4" cstate="print">
            <a:duotone>
              <a:schemeClr val="accent1"/>
              <a:srgbClr val="FFFFFF"/>
            </a:duotone>
          </a:blip>
          <a:stretch>
            <a:fillRect/>
          </a:stretch>
        </p:blipFill>
        <p:spPr>
          <a:xfrm>
            <a:off x="571" y="428"/>
            <a:ext cx="9142858" cy="6857143"/>
          </a:xfrm>
          <a:prstGeom prst="rect">
            <a:avLst/>
          </a:prstGeom>
          <a:noFill/>
          <a:ln>
            <a:noFill/>
          </a:ln>
        </p:spPr>
      </p:pic>
      <p:pic>
        <p:nvPicPr>
          <p:cNvPr id="9" name="image4.png"/>
          <p:cNvPicPr>
            <a:picLocks noChangeAspect="1"/>
          </p:cNvPicPr>
          <p:nvPr/>
        </p:nvPicPr>
        <p:blipFill>
          <a:blip r:embed="rId5" cstate="print"/>
          <a:stretch>
            <a:fillRect/>
          </a:stretch>
        </p:blipFill>
        <p:spPr>
          <a:xfrm>
            <a:off x="571" y="428"/>
            <a:ext cx="9142858" cy="6857143"/>
          </a:xfrm>
          <a:prstGeom prst="rect">
            <a:avLst/>
          </a:prstGeom>
          <a:noFill/>
          <a:ln>
            <a:noFill/>
          </a:ln>
        </p:spPr>
      </p:pic>
      <p:sp>
        <p:nvSpPr>
          <p:cNvPr id="31" name="Rectangle 31"/>
          <p:cNvSpPr>
            <a:spLocks noGrp="1"/>
          </p:cNvSpPr>
          <p:nvPr>
            <p:ph type="subTitle" idx="1"/>
          </p:nvPr>
        </p:nvSpPr>
        <p:spPr>
          <a:xfrm>
            <a:off x="2492734" y="5094577"/>
            <a:ext cx="6194066" cy="925223"/>
          </a:xfrm>
        </p:spPr>
        <p:txBody>
          <a:bodyPr/>
          <a:lstStyle>
            <a:lvl1pPr marL="0" indent="0" algn="r">
              <a:buNone/>
              <a:defRPr sz="2800">
                <a:latin typeface="Century Gothic"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Rectangle 5"/>
          <p:cNvSpPr>
            <a:spLocks noGrp="1"/>
          </p:cNvSpPr>
          <p:nvPr>
            <p:ph type="ctrTitle"/>
          </p:nvPr>
        </p:nvSpPr>
        <p:spPr>
          <a:xfrm>
            <a:off x="1108986" y="3606800"/>
            <a:ext cx="7577814" cy="1470025"/>
          </a:xfrm>
        </p:spPr>
        <p:txBody>
          <a:bodyPr anchor="b" anchorCtr="0"/>
          <a:lstStyle>
            <a:lvl1pPr algn="r">
              <a:defRPr sz="4000">
                <a:latin typeface="Century Gothic" pitchFamily="34" charset="0"/>
              </a:defRPr>
            </a:lvl1pPr>
          </a:lstStyle>
          <a:p>
            <a:r>
              <a:rPr lang="en-US"/>
              <a:t>Click to edit Master title style</a:t>
            </a:r>
          </a:p>
        </p:txBody>
      </p:sp>
      <p:sp>
        <p:nvSpPr>
          <p:cNvPr id="12" name="Footer Placeholder 11"/>
          <p:cNvSpPr>
            <a:spLocks noGrp="1"/>
          </p:cNvSpPr>
          <p:nvPr>
            <p:ph type="ftr" sz="quarter" idx="12"/>
          </p:nvPr>
        </p:nvSpPr>
        <p:spPr>
          <a:xfrm>
            <a:off x="3124200" y="6245225"/>
            <a:ext cx="2895600" cy="476250"/>
          </a:xfrm>
          <a:prstGeom prst="rect">
            <a:avLst/>
          </a:prstGeom>
        </p:spPr>
        <p:txBody>
          <a:bodyPr/>
          <a:lstStyle>
            <a:lvl1pPr>
              <a:defRPr>
                <a:latin typeface="Century Gothic" pitchFamily="34" charset="0"/>
              </a:defRPr>
            </a:lvl1pPr>
          </a:lstStyle>
          <a:p>
            <a:endParaRPr lang="en-US"/>
          </a:p>
        </p:txBody>
      </p:sp>
      <p:pic>
        <p:nvPicPr>
          <p:cNvPr id="2" name="Picture 1"/>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752600" y="395839"/>
            <a:ext cx="5638273" cy="3089704"/>
          </a:xfrm>
          <a:prstGeom prst="rect">
            <a:avLst/>
          </a:prstGeom>
        </p:spPr>
      </p:pic>
    </p:spTree>
    <p:extLst>
      <p:ext uri="{BB962C8B-B14F-4D97-AF65-F5344CB8AC3E}">
        <p14:creationId xmlns:p14="http://schemas.microsoft.com/office/powerpoint/2010/main" val="3942695248"/>
      </p:ext>
    </p:extLst>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a:t>Click to edit Master title style</a:t>
            </a:r>
          </a:p>
        </p:txBody>
      </p:sp>
      <p:sp>
        <p:nvSpPr>
          <p:cNvPr id="3" name="Text Placeholder 2"/>
          <p:cNvSpPr>
            <a:spLocks noGrp="1"/>
          </p:cNvSpPr>
          <p:nvPr>
            <p:ph type="body" sz="half" idx="1"/>
          </p:nvPr>
        </p:nvSpPr>
        <p:spPr>
          <a:xfrm>
            <a:off x="457200" y="1719263"/>
            <a:ext cx="4038600" cy="41481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719263"/>
            <a:ext cx="4038600" cy="199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868738"/>
            <a:ext cx="4038600" cy="1998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8" name="Slide Number Placeholder 7"/>
          <p:cNvSpPr>
            <a:spLocks noGrp="1"/>
          </p:cNvSpPr>
          <p:nvPr>
            <p:ph type="sldNum" sz="quarter" idx="12"/>
          </p:nvPr>
        </p:nvSpPr>
        <p:spPr>
          <a:xfrm>
            <a:off x="6553200" y="6248400"/>
            <a:ext cx="2133600" cy="457200"/>
          </a:xfrm>
        </p:spPr>
        <p:txBody>
          <a:bodyPr/>
          <a:lstStyle>
            <a:lvl1pPr>
              <a:defRPr/>
            </a:lvl1pPr>
          </a:lstStyle>
          <a:p>
            <a:fld id="{001CD640-CEB2-4D03-99B4-21E76398286C}" type="slidenum">
              <a:rPr lang="en-US" altLang="en-US"/>
              <a:pPr/>
              <a:t>‹#›</a:t>
            </a:fld>
            <a:r>
              <a:rPr lang="en-US" altLang="en-US"/>
              <a:t> (of 18)</a:t>
            </a:r>
          </a:p>
        </p:txBody>
      </p:sp>
    </p:spTree>
    <p:extLst>
      <p:ext uri="{BB962C8B-B14F-4D97-AF65-F5344CB8AC3E}">
        <p14:creationId xmlns:p14="http://schemas.microsoft.com/office/powerpoint/2010/main" val="2775723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1481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1481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71B0FC6-60ED-401F-83C7-4372950A1FF9}" type="slidenum">
              <a:rPr lang="en-US" altLang="en-US"/>
              <a:pPr/>
              <a:t>‹#›</a:t>
            </a:fld>
            <a:r>
              <a:rPr lang="en-US" altLang="en-US"/>
              <a:t> (of 31)</a:t>
            </a:r>
          </a:p>
        </p:txBody>
      </p:sp>
    </p:spTree>
    <p:extLst>
      <p:ext uri="{BB962C8B-B14F-4D97-AF65-F5344CB8AC3E}">
        <p14:creationId xmlns:p14="http://schemas.microsoft.com/office/powerpoint/2010/main" val="5074731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a:t>Click to edit Master title style</a:t>
            </a:r>
          </a:p>
        </p:txBody>
      </p:sp>
      <p:sp>
        <p:nvSpPr>
          <p:cNvPr id="3" name="Chart Placeholder 2"/>
          <p:cNvSpPr>
            <a:spLocks noGrp="1"/>
          </p:cNvSpPr>
          <p:nvPr>
            <p:ph type="chart" idx="1"/>
          </p:nvPr>
        </p:nvSpPr>
        <p:spPr>
          <a:xfrm>
            <a:off x="457200" y="1719263"/>
            <a:ext cx="8229600" cy="4148137"/>
          </a:xfrm>
        </p:spPr>
        <p:txBody>
          <a:bodyPr/>
          <a:lstStyle/>
          <a:p>
            <a:endParaRPr lang="en-US"/>
          </a:p>
        </p:txBody>
      </p:sp>
      <p:sp>
        <p:nvSpPr>
          <p:cNvPr id="4" name="Date Placeholder 3"/>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fld id="{1B5FC28B-8C1F-453A-898C-C9BE63B347E4}" type="slidenum">
              <a:rPr lang="en-US" altLang="en-US"/>
              <a:pPr/>
              <a:t>‹#›</a:t>
            </a:fld>
            <a:r>
              <a:rPr lang="en-US" altLang="en-US"/>
              <a:t> (of 32)</a:t>
            </a:r>
          </a:p>
        </p:txBody>
      </p:sp>
    </p:spTree>
    <p:extLst>
      <p:ext uri="{BB962C8B-B14F-4D97-AF65-F5344CB8AC3E}">
        <p14:creationId xmlns:p14="http://schemas.microsoft.com/office/powerpoint/2010/main" val="640916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22238"/>
            <a:ext cx="8229600" cy="5745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5" name="Slide Number Placeholder 4"/>
          <p:cNvSpPr>
            <a:spLocks noGrp="1"/>
          </p:cNvSpPr>
          <p:nvPr>
            <p:ph type="sldNum" sz="quarter" idx="12"/>
          </p:nvPr>
        </p:nvSpPr>
        <p:spPr>
          <a:xfrm>
            <a:off x="6553200" y="6248400"/>
            <a:ext cx="2133600" cy="457200"/>
          </a:xfrm>
        </p:spPr>
        <p:txBody>
          <a:bodyPr/>
          <a:lstStyle>
            <a:lvl1pPr>
              <a:defRPr/>
            </a:lvl1pPr>
          </a:lstStyle>
          <a:p>
            <a:fld id="{65445A83-61E7-4AB4-B9FB-CF2B9457F825}" type="slidenum">
              <a:rPr lang="en-US" altLang="en-US"/>
              <a:pPr/>
              <a:t>‹#›</a:t>
            </a:fld>
            <a:r>
              <a:rPr lang="en-US" altLang="en-US"/>
              <a:t> (of 32)</a:t>
            </a:r>
          </a:p>
        </p:txBody>
      </p:sp>
    </p:spTree>
    <p:extLst>
      <p:ext uri="{BB962C8B-B14F-4D97-AF65-F5344CB8AC3E}">
        <p14:creationId xmlns:p14="http://schemas.microsoft.com/office/powerpoint/2010/main" val="3845615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Tree>
    <p:extLst>
      <p:ext uri="{BB962C8B-B14F-4D97-AF65-F5344CB8AC3E}">
        <p14:creationId xmlns:p14="http://schemas.microsoft.com/office/powerpoint/2010/main" val="3649110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457200" y="359465"/>
            <a:ext cx="8229600" cy="1143000"/>
          </a:xfrm>
          <a:prstGeom prst="rect">
            <a:avLst/>
          </a:prstGeom>
        </p:spPr>
        <p:txBody>
          <a:bodyPr anchor="b" anchorCtr="0">
            <a:normAutofit/>
          </a:bodyPr>
          <a:lstStyle>
            <a:lvl1pPr>
              <a:defRPr>
                <a:latin typeface="Century Gothic" pitchFamily="34" charset="0"/>
              </a:defRPr>
            </a:lvl1pPr>
          </a:lstStyle>
          <a:p>
            <a:pPr algn="l"/>
            <a:r>
              <a:rPr lang="en-US"/>
              <a:t>Click to edit Master title style</a:t>
            </a:r>
          </a:p>
        </p:txBody>
      </p:sp>
      <p:sp>
        <p:nvSpPr>
          <p:cNvPr id="9" name="Footer Placeholder 8"/>
          <p:cNvSpPr>
            <a:spLocks noGrp="1"/>
          </p:cNvSpPr>
          <p:nvPr>
            <p:ph type="ftr" sz="quarter" idx="12"/>
          </p:nvPr>
        </p:nvSpPr>
        <p:spPr>
          <a:xfrm>
            <a:off x="3124200" y="6245225"/>
            <a:ext cx="2895600" cy="476250"/>
          </a:xfrm>
          <a:prstGeom prst="rect">
            <a:avLst/>
          </a:prstGeom>
        </p:spPr>
        <p:txBody>
          <a:bodyPr/>
          <a:lstStyle>
            <a:lvl1pPr>
              <a:defRPr>
                <a:latin typeface="Century Gothic" pitchFamily="34" charset="0"/>
              </a:defRPr>
            </a:lvl1pPr>
          </a:lstStyle>
          <a:p>
            <a:endParaRPr lang="en-US"/>
          </a:p>
        </p:txBody>
      </p:sp>
    </p:spTree>
    <p:extLst>
      <p:ext uri="{BB962C8B-B14F-4D97-AF65-F5344CB8AC3E}">
        <p14:creationId xmlns:p14="http://schemas.microsoft.com/office/powerpoint/2010/main" val="3346240787"/>
      </p:ext>
    </p:extLst>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Footer Placeholder 7"/>
          <p:cNvSpPr>
            <a:spLocks noGrp="1"/>
          </p:cNvSpPr>
          <p:nvPr>
            <p:ph type="ftr" sz="quarter" idx="12"/>
          </p:nvPr>
        </p:nvSpPr>
        <p:spPr>
          <a:xfrm>
            <a:off x="3124200" y="6245225"/>
            <a:ext cx="2895600" cy="476250"/>
          </a:xfrm>
          <a:prstGeom prst="rect">
            <a:avLst/>
          </a:prstGeom>
        </p:spPr>
        <p:txBody>
          <a:bodyPr/>
          <a:lstStyle>
            <a:lvl1pPr>
              <a:defRPr>
                <a:latin typeface="Century Gothic" pitchFamily="34" charset="0"/>
              </a:defRPr>
            </a:lvl1pPr>
          </a:lstStyle>
          <a:p>
            <a:endParaRPr lang="en-US"/>
          </a:p>
        </p:txBody>
      </p:sp>
    </p:spTree>
    <p:extLst>
      <p:ext uri="{BB962C8B-B14F-4D97-AF65-F5344CB8AC3E}">
        <p14:creationId xmlns:p14="http://schemas.microsoft.com/office/powerpoint/2010/main" val="3291546270"/>
      </p:ext>
    </p:extLst>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2-Column Text">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1"/>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3" name="Footer Placeholder 12"/>
          <p:cNvSpPr>
            <a:spLocks noGrp="1"/>
          </p:cNvSpPr>
          <p:nvPr>
            <p:ph type="ftr" sz="quarter" idx="12"/>
          </p:nvPr>
        </p:nvSpPr>
        <p:spPr>
          <a:xfrm>
            <a:off x="3124200" y="6245225"/>
            <a:ext cx="2895600" cy="476250"/>
          </a:xfrm>
          <a:prstGeom prst="rect">
            <a:avLst/>
          </a:prstGeom>
        </p:spPr>
        <p:txBody>
          <a:bodyPr/>
          <a:lstStyle/>
          <a:p>
            <a:endParaRPr lang="en-US"/>
          </a:p>
        </p:txBody>
      </p:sp>
    </p:spTree>
    <p:extLst>
      <p:ext uri="{BB962C8B-B14F-4D97-AF65-F5344CB8AC3E}">
        <p14:creationId xmlns:p14="http://schemas.microsoft.com/office/powerpoint/2010/main" val="107801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6" name="Rectangle 1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Tree>
    <p:extLst>
      <p:ext uri="{BB962C8B-B14F-4D97-AF65-F5344CB8AC3E}">
        <p14:creationId xmlns:p14="http://schemas.microsoft.com/office/powerpoint/2010/main" val="2008946858"/>
      </p:ext>
    </p:extLst>
  </p:cSld>
  <p:clrMapOvr>
    <a:masterClrMapping/>
  </p:clrMapOvr>
  <p:transition spd="med">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30" name="Rectangle 30"/>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Rectangle 17"/>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1" name="Footer Placeholder 10"/>
          <p:cNvSpPr>
            <a:spLocks noGrp="1"/>
          </p:cNvSpPr>
          <p:nvPr>
            <p:ph type="ftr" sz="quarter" idx="12"/>
          </p:nvPr>
        </p:nvSpPr>
        <p:spPr>
          <a:xfrm>
            <a:off x="3124200" y="6245225"/>
            <a:ext cx="2895600" cy="476250"/>
          </a:xfrm>
          <a:prstGeom prst="rect">
            <a:avLst/>
          </a:prstGeom>
        </p:spPr>
        <p:txBody>
          <a:bodyPr/>
          <a:lstStyle/>
          <a:p>
            <a:endParaRPr lang="en-US"/>
          </a:p>
        </p:txBody>
      </p:sp>
    </p:spTree>
    <p:extLst>
      <p:ext uri="{BB962C8B-B14F-4D97-AF65-F5344CB8AC3E}">
        <p14:creationId xmlns:p14="http://schemas.microsoft.com/office/powerpoint/2010/main" val="3209307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015287" cy="914400"/>
          </a:xfrm>
        </p:spPr>
        <p:txBody>
          <a:bodyPr/>
          <a:lstStyle/>
          <a:p>
            <a:r>
              <a:rPr lang="en-US"/>
              <a:t>Click to edit Master title style</a:t>
            </a:r>
          </a:p>
        </p:txBody>
      </p:sp>
      <p:sp>
        <p:nvSpPr>
          <p:cNvPr id="3" name="Text Placeholder 2"/>
          <p:cNvSpPr>
            <a:spLocks noGrp="1"/>
          </p:cNvSpPr>
          <p:nvPr>
            <p:ph type="body" sz="half" idx="1"/>
          </p:nvPr>
        </p:nvSpPr>
        <p:spPr>
          <a:xfrm>
            <a:off x="609600" y="1600200"/>
            <a:ext cx="38862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38862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8400"/>
            <a:ext cx="2133600" cy="457200"/>
          </a:xfrm>
          <a:prstGeom prst="rect">
            <a:avLst/>
          </a:prstGeom>
        </p:spPr>
        <p:txBody>
          <a:bodyPr/>
          <a:lstStyle>
            <a:lvl1pPr>
              <a:defRPr/>
            </a:lvl1pPr>
          </a:lstStyle>
          <a:p>
            <a:fld id="{3B80772C-0D10-422D-A1B7-C5CFD693CF1C}" type="slidenum">
              <a:rPr lang="en-US"/>
              <a:pPr/>
              <a:t>‹#›</a:t>
            </a:fld>
            <a:endParaRPr lang="en-US"/>
          </a:p>
        </p:txBody>
      </p:sp>
    </p:spTree>
    <p:extLst>
      <p:ext uri="{BB962C8B-B14F-4D97-AF65-F5344CB8AC3E}">
        <p14:creationId xmlns:p14="http://schemas.microsoft.com/office/powerpoint/2010/main" val="3827014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a:t>Click to edit Master title style</a:t>
            </a:r>
          </a:p>
        </p:txBody>
      </p:sp>
      <p:sp>
        <p:nvSpPr>
          <p:cNvPr id="3" name="Table Placeholder 2"/>
          <p:cNvSpPr>
            <a:spLocks noGrp="1"/>
          </p:cNvSpPr>
          <p:nvPr>
            <p:ph type="tbl" idx="1"/>
          </p:nvPr>
        </p:nvSpPr>
        <p:spPr>
          <a:xfrm>
            <a:off x="457200" y="1719263"/>
            <a:ext cx="8229600" cy="4148137"/>
          </a:xfrm>
        </p:spPr>
        <p:txBody>
          <a:bodyPr/>
          <a:lstStyle/>
          <a:p>
            <a:endParaRPr lang="en-US"/>
          </a:p>
        </p:txBody>
      </p:sp>
      <p:sp>
        <p:nvSpPr>
          <p:cNvPr id="4" name="Date Placeholder 3"/>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fld id="{ACD19C50-B0FB-48EC-9F4D-EA1A5326E3EE}" type="slidenum">
              <a:rPr lang="en-US" altLang="en-US"/>
              <a:pPr/>
              <a:t>‹#›</a:t>
            </a:fld>
            <a:r>
              <a:rPr lang="en-US" altLang="en-US"/>
              <a:t> (of 22)</a:t>
            </a:r>
          </a:p>
        </p:txBody>
      </p:sp>
    </p:spTree>
    <p:extLst>
      <p:ext uri="{BB962C8B-B14F-4D97-AF65-F5344CB8AC3E}">
        <p14:creationId xmlns:p14="http://schemas.microsoft.com/office/powerpoint/2010/main" val="2845671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hade val="85000"/>
          </a:schemeClr>
        </a:solidFill>
        <a:effectLst/>
      </p:bgPr>
    </p:bg>
    <p:spTree>
      <p:nvGrpSpPr>
        <p:cNvPr id="1" name=""/>
        <p:cNvGrpSpPr/>
        <p:nvPr/>
      </p:nvGrpSpPr>
      <p:grpSpPr>
        <a:xfrm>
          <a:off x="0" y="0"/>
          <a:ext cx="0" cy="0"/>
          <a:chOff x="0" y="0"/>
          <a:chExt cx="0" cy="0"/>
        </a:xfrm>
      </p:grpSpPr>
      <p:pic>
        <p:nvPicPr>
          <p:cNvPr id="8" name="image5.png"/>
          <p:cNvPicPr>
            <a:picLocks noChangeAspect="1"/>
          </p:cNvPicPr>
          <p:nvPr/>
        </p:nvPicPr>
        <p:blipFill>
          <a:blip r:embed="rId15" cstate="print">
            <a:duotone>
              <a:schemeClr val="accent1"/>
              <a:srgbClr val="FFFFFF"/>
            </a:duotone>
          </a:blip>
          <a:stretch>
            <a:fillRect/>
          </a:stretch>
        </p:blipFill>
        <p:spPr>
          <a:xfrm>
            <a:off x="571" y="428"/>
            <a:ext cx="9142858" cy="6857143"/>
          </a:xfrm>
          <a:prstGeom prst="rect">
            <a:avLst/>
          </a:prstGeom>
          <a:noFill/>
          <a:ln>
            <a:noFill/>
          </a:ln>
        </p:spPr>
      </p:pic>
      <p:pic>
        <p:nvPicPr>
          <p:cNvPr id="9" name="image6.png"/>
          <p:cNvPicPr>
            <a:picLocks noChangeAspect="1"/>
          </p:cNvPicPr>
          <p:nvPr/>
        </p:nvPicPr>
        <p:blipFill>
          <a:blip r:embed="rId16" cstate="print"/>
          <a:stretch>
            <a:fillRect/>
          </a:stretch>
        </p:blipFill>
        <p:spPr>
          <a:xfrm>
            <a:off x="571" y="428"/>
            <a:ext cx="9142858" cy="6857143"/>
          </a:xfrm>
          <a:prstGeom prst="rect">
            <a:avLst/>
          </a:prstGeom>
          <a:noFill/>
        </p:spPr>
      </p:pic>
      <p:sp>
        <p:nvSpPr>
          <p:cNvPr id="30" name="Rectangle 30"/>
          <p:cNvSpPr>
            <a:spLocks noGrp="1"/>
          </p:cNvSpPr>
          <p:nvPr>
            <p:ph type="title"/>
          </p:nvPr>
        </p:nvSpPr>
        <p:spPr>
          <a:xfrm>
            <a:off x="457200" y="359465"/>
            <a:ext cx="8229600" cy="1143000"/>
          </a:xfrm>
          <a:prstGeom prst="rect">
            <a:avLst/>
          </a:prstGeom>
        </p:spPr>
        <p:txBody>
          <a:bodyPr anchor="b" anchorCtr="0">
            <a:normAutofit/>
          </a:bodyPr>
          <a:lstStyle/>
          <a:p>
            <a:pPr algn="l"/>
            <a:r>
              <a:rPr lang="en-US" dirty="0"/>
              <a:t>Click to edit Master title style</a:t>
            </a:r>
          </a:p>
        </p:txBody>
      </p:sp>
      <p:sp>
        <p:nvSpPr>
          <p:cNvPr id="12" name="Rectangle 12"/>
          <p:cNvSpPr>
            <a:spLocks noGrp="1"/>
          </p:cNvSpPr>
          <p:nvPr>
            <p:ph type="body" idx="1"/>
          </p:nvPr>
        </p:nvSpPr>
        <p:spPr>
          <a:xfrm>
            <a:off x="457200" y="1600200"/>
            <a:ext cx="8229600" cy="4525963"/>
          </a:xfrm>
          <a:prstGeom prst="rect">
            <a:avLst/>
          </a:prstGeo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Box 10"/>
          <p:cNvSpPr txBox="1"/>
          <p:nvPr userDrawn="1"/>
        </p:nvSpPr>
        <p:spPr>
          <a:xfrm>
            <a:off x="7620000" y="6324600"/>
            <a:ext cx="1066800" cy="369332"/>
          </a:xfrm>
          <a:prstGeom prst="rect">
            <a:avLst/>
          </a:prstGeom>
          <a:noFill/>
        </p:spPr>
        <p:txBody>
          <a:bodyPr wrap="square" rtlCol="0">
            <a:spAutoFit/>
          </a:bodyPr>
          <a:lstStyle/>
          <a:p>
            <a:pPr algn="r"/>
            <a:fld id="{5142B5BB-0271-4951-9864-F5338956FB89}" type="slidenum">
              <a:rPr lang="en-US" smtClean="0">
                <a:latin typeface="Century Gothic" pitchFamily="34" charset="0"/>
              </a:rPr>
              <a:pPr algn="r"/>
              <a:t>‹#›</a:t>
            </a:fld>
            <a:r>
              <a:rPr lang="en-US" dirty="0">
                <a:latin typeface="Century Gothic" pitchFamily="34" charset="0"/>
              </a:rPr>
              <a:t> of </a:t>
            </a:r>
            <a:r>
              <a:rPr lang="en-US" dirty="0" smtClean="0">
                <a:latin typeface="Century Gothic" pitchFamily="34" charset="0"/>
              </a:rPr>
              <a:t>51</a:t>
            </a:r>
            <a:endParaRPr lang="en-US" dirty="0">
              <a:latin typeface="Century Gothic" pitchFamily="34" charset="0"/>
            </a:endParaRPr>
          </a:p>
        </p:txBody>
      </p:sp>
      <p:sp>
        <p:nvSpPr>
          <p:cNvPr id="13" name="TextBox 12"/>
          <p:cNvSpPr txBox="1"/>
          <p:nvPr userDrawn="1"/>
        </p:nvSpPr>
        <p:spPr>
          <a:xfrm>
            <a:off x="304800" y="6324600"/>
            <a:ext cx="1447800" cy="369332"/>
          </a:xfrm>
          <a:prstGeom prst="rect">
            <a:avLst/>
          </a:prstGeom>
          <a:noFill/>
        </p:spPr>
        <p:txBody>
          <a:bodyPr wrap="square" rtlCol="0">
            <a:spAutoFit/>
          </a:bodyPr>
          <a:lstStyle/>
          <a:p>
            <a:fld id="{49EF39E9-0DEB-488D-A1FF-A8C274C77028}" type="datetime12">
              <a:rPr lang="en-US" smtClean="0">
                <a:latin typeface="Century Gothic" pitchFamily="34" charset="0"/>
              </a:rPr>
              <a:pPr/>
              <a:t>8:39 AM</a:t>
            </a:fld>
            <a:endParaRPr lang="en-US" dirty="0">
              <a:latin typeface="Century Gothic" pitchFamily="34" charset="0"/>
            </a:endParaRPr>
          </a:p>
        </p:txBody>
      </p:sp>
      <p:pic>
        <p:nvPicPr>
          <p:cNvPr id="2" name="Picture 1"/>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3962400" y="6157813"/>
            <a:ext cx="1219200" cy="668107"/>
          </a:xfrm>
          <a:prstGeom prst="rect">
            <a:avLst/>
          </a:prstGeom>
        </p:spPr>
      </p:pic>
    </p:spTree>
    <p:extLst>
      <p:ext uri="{BB962C8B-B14F-4D97-AF65-F5344CB8AC3E}">
        <p14:creationId xmlns:p14="http://schemas.microsoft.com/office/powerpoint/2010/main" val="3915435957"/>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Lst>
  <p:transition spd="med">
    <p:fade thruBlk="1"/>
  </p:transition>
  <p:timing>
    <p:tnLst>
      <p:par>
        <p:cTn id="1" dur="indefinite" restart="never" nodeType="tmRoot"/>
      </p:par>
    </p:tnLst>
  </p:timing>
  <p:txStyles>
    <p:titleStyle>
      <a:defPPr>
        <a:defRPr sz="4400">
          <a:solidFill>
            <a:schemeClr val="tx1"/>
          </a:solidFill>
          <a:latin typeface="+mj-lt"/>
          <a:ea typeface="+mj-ea"/>
          <a:cs typeface="+mj-cs"/>
        </a:defRPr>
      </a:defPPr>
      <a:lvl1pPr algn="ctr" eaLnBrk="1" hangingPunct="1">
        <a:buNone/>
        <a:defRPr sz="4000" b="1">
          <a:solidFill>
            <a:schemeClr val="tx1">
              <a:alpha val="100000"/>
            </a:schemeClr>
          </a:solidFill>
          <a:latin typeface="Century Gothic" pitchFamily="34" charset="0"/>
        </a:defRPr>
      </a:lvl1pPr>
    </p:titleStyle>
    <p:bodyStyle>
      <a:defPPr>
        <a:defRPr>
          <a:solidFill>
            <a:schemeClr val="tx1"/>
          </a:solidFill>
          <a:latin typeface="+mn-lt"/>
          <a:ea typeface="+mn-ea"/>
          <a:cs typeface="+mn-cs"/>
        </a:defRPr>
      </a:defPPr>
      <a:lvl1pPr marL="342900" indent="-342900" eaLnBrk="1" hangingPunct="1">
        <a:buChar char="•"/>
        <a:defRPr sz="3600">
          <a:latin typeface="Century Gothic" panose="020B0502020202020204" pitchFamily="34" charset="0"/>
        </a:defRPr>
      </a:lvl1pPr>
      <a:lvl2pPr marL="742950" indent="-285750" eaLnBrk="1" hangingPunct="1">
        <a:buChar char="–"/>
        <a:defRPr sz="2800">
          <a:latin typeface="Century Gothic" panose="020B0502020202020204" pitchFamily="34" charset="0"/>
        </a:defRPr>
      </a:lvl2pPr>
      <a:lvl3pPr marL="1143000" indent="-228600" eaLnBrk="1" hangingPunct="1">
        <a:buChar char="•"/>
        <a:defRPr sz="2400">
          <a:latin typeface="Century Gothic" panose="020B0502020202020204" pitchFamily="34" charset="0"/>
        </a:defRPr>
      </a:lvl3pPr>
      <a:lvl4pPr marL="1600200" indent="-228600" eaLnBrk="1" hangingPunct="1">
        <a:buChar char="–"/>
        <a:defRPr sz="2000">
          <a:latin typeface="Century Gothic" panose="020B0502020202020204" pitchFamily="34" charset="0"/>
        </a:defRPr>
      </a:lvl4pPr>
      <a:lvl5pPr marL="2057400" indent="-228600" eaLnBrk="1" hangingPunct="1">
        <a:buChar char="»"/>
        <a:defRPr sz="1800">
          <a:latin typeface="Century Gothic" panose="020B0502020202020204" pitchFamily="34" charset="0"/>
        </a:defRPr>
      </a:lvl5pPr>
      <a:lvl6pPr marL="2514600" indent="-228600" eaLnBrk="1" hangingPunct="1">
        <a:buChar char="•"/>
        <a:defRPr sz="2000"/>
      </a:lvl6pPr>
      <a:lvl7pPr marL="2971800" indent="-228600" eaLnBrk="1" hangingPunct="1">
        <a:buChar char="•"/>
        <a:defRPr sz="2000"/>
      </a:lvl7pPr>
      <a:lvl8pPr marL="3429000" indent="-228600" eaLnBrk="1" hangingPunct="1">
        <a:buChar char="•"/>
        <a:defRPr sz="2000"/>
      </a:lvl8pPr>
      <a:lvl9pPr marL="3886200" indent="-228600" eaLnBrk="1" hangingPunct="1">
        <a:buChar char="•"/>
        <a:defRPr sz="2000"/>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hyperlink" Target="http://stockmarketalmanac.co.uk/2014/01/2013-market-review-international-markets/" TargetMode="External"/><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image" Target="../media/image13.png"/></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image" Target="../media/image14.wmf"/></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hyperlink" Target="http://online.wsj.com/mdc/public/page/2_3022-intlstkidx.html" TargetMode="External"/><Relationship Id="rId2" Type="http://schemas.openxmlformats.org/officeDocument/2006/relationships/notesSlide" Target="../notesSlides/notesSlide20.xml"/><Relationship Id="rId1" Type="http://schemas.openxmlformats.org/officeDocument/2006/relationships/slideLayout" Target="../slideLayouts/slideLayout6.xml"/><Relationship Id="rId6" Type="http://schemas.openxmlformats.org/officeDocument/2006/relationships/hyperlink" Target="https://finance.yahoo.com/world-indices" TargetMode="External"/><Relationship Id="rId5" Type="http://schemas.openxmlformats.org/officeDocument/2006/relationships/hyperlink" Target="https://www.investing.com/markets/" TargetMode="External"/><Relationship Id="rId4" Type="http://schemas.openxmlformats.org/officeDocument/2006/relationships/hyperlink" Target="https://www.google.com/finance"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9.wmf"/><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8.w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11.wmf"/><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10.wmf"/><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094577"/>
            <a:ext cx="8153400" cy="1306223"/>
          </a:xfrm>
        </p:spPr>
        <p:txBody>
          <a:bodyPr>
            <a:normAutofit/>
          </a:bodyPr>
          <a:lstStyle/>
          <a:p>
            <a:pPr>
              <a:lnSpc>
                <a:spcPct val="80000"/>
              </a:lnSpc>
            </a:pPr>
            <a:r>
              <a:rPr lang="en-US" dirty="0"/>
              <a:t>Topic 16–Portfolio Analysis</a:t>
            </a:r>
            <a:endParaRPr lang="en-US" dirty="0">
              <a:cs typeface="Arial" charset="0"/>
            </a:endParaRPr>
          </a:p>
          <a:p>
            <a:r>
              <a:rPr lang="en-US" sz="2400" dirty="0"/>
              <a:t>Larry Schrenk, Instructor</a:t>
            </a:r>
          </a:p>
        </p:txBody>
      </p:sp>
      <p:sp>
        <p:nvSpPr>
          <p:cNvPr id="2" name="Title 1"/>
          <p:cNvSpPr>
            <a:spLocks noGrp="1"/>
          </p:cNvSpPr>
          <p:nvPr>
            <p:ph type="ctrTitle"/>
          </p:nvPr>
        </p:nvSpPr>
        <p:spPr/>
        <p:txBody>
          <a:bodyPr/>
          <a:lstStyle/>
          <a:p>
            <a:r>
              <a:rPr lang="en-US" dirty="0"/>
              <a:t>FIN 440: International Finance</a:t>
            </a:r>
          </a:p>
        </p:txBody>
      </p:sp>
    </p:spTree>
    <p:extLst>
      <p:ext uri="{BB962C8B-B14F-4D97-AF65-F5344CB8AC3E}">
        <p14:creationId xmlns:p14="http://schemas.microsoft.com/office/powerpoint/2010/main" val="743445209"/>
      </p:ext>
    </p:extLst>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762000" y="1524000"/>
            <a:ext cx="7848600" cy="4648200"/>
          </a:xfrm>
          <a:noFill/>
          <a:ln/>
        </p:spPr>
        <p:txBody>
          <a:bodyPr lIns="92075" tIns="46038" rIns="92075" bIns="46038"/>
          <a:lstStyle/>
          <a:p>
            <a:pPr marL="627063" indent="-627063" eaLnBrk="0" hangingPunct="0">
              <a:spcBef>
                <a:spcPct val="0"/>
              </a:spcBef>
              <a:buFont typeface="Wingdings" pitchFamily="2" charset="2"/>
              <a:buNone/>
              <a:tabLst>
                <a:tab pos="2625725" algn="ctr"/>
                <a:tab pos="3890963" algn="ctr"/>
                <a:tab pos="5257800" algn="l"/>
                <a:tab pos="5715000" algn="ctr"/>
                <a:tab pos="6286500" algn="ctr"/>
                <a:tab pos="6858000" algn="ctr"/>
                <a:tab pos="7315200" algn="r"/>
                <a:tab pos="7816850" algn="r"/>
              </a:tabLst>
            </a:pPr>
            <a:r>
              <a:rPr lang="en-US" sz="2600" dirty="0"/>
              <a:t>				Correlation</a:t>
            </a:r>
          </a:p>
          <a:p>
            <a:pPr marL="627063" indent="-627063" eaLnBrk="0" hangingPunct="0">
              <a:spcBef>
                <a:spcPct val="0"/>
              </a:spcBef>
              <a:buFont typeface="Wingdings" pitchFamily="2" charset="2"/>
              <a:buNone/>
              <a:tabLst>
                <a:tab pos="2625725" algn="ctr"/>
                <a:tab pos="3890963" algn="ctr"/>
                <a:tab pos="5257800" algn="l"/>
                <a:tab pos="5715000" algn="ctr"/>
                <a:tab pos="6286500" algn="ctr"/>
                <a:tab pos="6858000" algn="ctr"/>
                <a:tab pos="7315200" algn="r"/>
                <a:tab pos="7816850" algn="r"/>
              </a:tabLst>
            </a:pPr>
            <a:r>
              <a:rPr lang="en-US" sz="2600" dirty="0"/>
              <a:t>		E[</a:t>
            </a:r>
            <a:r>
              <a:rPr lang="en-US" sz="2600" dirty="0" err="1"/>
              <a:t>r</a:t>
            </a:r>
            <a:r>
              <a:rPr lang="en-US" sz="2600" baseline="-25000" dirty="0" err="1"/>
              <a:t>i</a:t>
            </a:r>
            <a:r>
              <a:rPr lang="en-US" sz="2600" dirty="0"/>
              <a:t>]	</a:t>
            </a:r>
            <a:r>
              <a:rPr lang="en-US" sz="2600" dirty="0" err="1">
                <a:latin typeface="Symbol" pitchFamily="18" charset="2"/>
              </a:rPr>
              <a:t>s</a:t>
            </a:r>
            <a:r>
              <a:rPr lang="en-US" sz="2600" baseline="-25000" dirty="0" err="1"/>
              <a:t>i</a:t>
            </a:r>
            <a:r>
              <a:rPr lang="en-US" sz="2600" dirty="0"/>
              <a:t>	</a:t>
            </a:r>
            <a:r>
              <a:rPr lang="en-US" sz="2600" u="sng" dirty="0"/>
              <a:t>	A		J	</a:t>
            </a:r>
          </a:p>
          <a:p>
            <a:pPr marL="627063" indent="-627063" algn="just" eaLnBrk="0" hangingPunct="0">
              <a:spcBef>
                <a:spcPct val="0"/>
              </a:spcBef>
              <a:buFont typeface="Wingdings" pitchFamily="2" charset="2"/>
              <a:buNone/>
              <a:tabLst>
                <a:tab pos="2625725" algn="ctr"/>
                <a:tab pos="3890963" algn="ctr"/>
                <a:tab pos="5257800" algn="l"/>
                <a:tab pos="5715000" algn="ctr"/>
                <a:tab pos="6286500" algn="ctr"/>
                <a:tab pos="6858000" algn="ctr"/>
                <a:tab pos="7315200" algn="r"/>
                <a:tab pos="7816850" algn="r"/>
              </a:tabLst>
            </a:pPr>
            <a:endParaRPr lang="en-US" sz="400" dirty="0"/>
          </a:p>
          <a:p>
            <a:pPr marL="627063" indent="-627063" eaLnBrk="0" hangingPunct="0">
              <a:spcBef>
                <a:spcPct val="0"/>
              </a:spcBef>
              <a:buFont typeface="Wingdings" pitchFamily="2" charset="2"/>
              <a:buNone/>
              <a:tabLst>
                <a:tab pos="2625725" algn="ctr"/>
                <a:tab pos="3890963" algn="ctr"/>
                <a:tab pos="5257800" algn="l"/>
                <a:tab pos="5715000" algn="ctr"/>
                <a:tab pos="6286500" algn="ctr"/>
                <a:tab pos="6858000" algn="ctr"/>
                <a:tab pos="7315200" algn="r"/>
                <a:tab pos="7816850" algn="r"/>
              </a:tabLst>
            </a:pPr>
            <a:r>
              <a:rPr lang="en-US" sz="2600" dirty="0"/>
              <a:t>A American	 11.1%	 16.9%	1.000		0.302</a:t>
            </a:r>
          </a:p>
          <a:p>
            <a:pPr marL="627063" indent="-627063" eaLnBrk="0" hangingPunct="0">
              <a:spcBef>
                <a:spcPct val="0"/>
              </a:spcBef>
              <a:buFont typeface="Wingdings" pitchFamily="2" charset="2"/>
              <a:buNone/>
              <a:tabLst>
                <a:tab pos="2625725" algn="ctr"/>
                <a:tab pos="3890963" algn="ctr"/>
                <a:tab pos="5257800" algn="l"/>
                <a:tab pos="5715000" algn="ctr"/>
                <a:tab pos="6286500" algn="ctr"/>
                <a:tab pos="6858000" algn="ctr"/>
                <a:tab pos="7315200" algn="r"/>
                <a:tab pos="7816850" algn="r"/>
              </a:tabLst>
            </a:pPr>
            <a:r>
              <a:rPr lang="en-US" sz="2600" dirty="0"/>
              <a:t>J Japanese	 15.7%	 34.6%	0.302		1.000</a:t>
            </a:r>
          </a:p>
          <a:p>
            <a:pPr marL="627063" indent="-627063" eaLnBrk="0" hangingPunct="0">
              <a:spcBef>
                <a:spcPct val="30000"/>
              </a:spcBef>
              <a:buFont typeface="Wingdings" pitchFamily="2" charset="2"/>
              <a:buNone/>
              <a:tabLst>
                <a:tab pos="2625725" algn="ctr"/>
                <a:tab pos="3890963" algn="ctr"/>
                <a:tab pos="5257800" algn="l"/>
                <a:tab pos="5715000" algn="ctr"/>
                <a:tab pos="6286500" algn="ctr"/>
                <a:tab pos="6858000" algn="ctr"/>
                <a:tab pos="7315200" algn="r"/>
                <a:tab pos="7816850" algn="r"/>
              </a:tabLst>
            </a:pPr>
            <a:endParaRPr lang="en-US" sz="1100" dirty="0">
              <a:latin typeface="Symbol" pitchFamily="18" charset="2"/>
            </a:endParaRPr>
          </a:p>
          <a:p>
            <a:pPr marL="627063" indent="-627063" eaLnBrk="0" hangingPunct="0">
              <a:spcBef>
                <a:spcPct val="30000"/>
              </a:spcBef>
              <a:buFont typeface="Wingdings" pitchFamily="2" charset="2"/>
              <a:buNone/>
              <a:tabLst>
                <a:tab pos="2625725" algn="ctr"/>
                <a:tab pos="3890963" algn="ctr"/>
                <a:tab pos="5257800" algn="l"/>
                <a:tab pos="5715000" algn="ctr"/>
                <a:tab pos="6286500" algn="ctr"/>
                <a:tab pos="6858000" algn="ctr"/>
                <a:tab pos="7315200" algn="r"/>
                <a:tab pos="7816850" algn="r"/>
              </a:tabLst>
            </a:pPr>
            <a:r>
              <a:rPr lang="en-US" sz="2600" dirty="0" err="1">
                <a:latin typeface="Symbol" pitchFamily="18" charset="2"/>
              </a:rPr>
              <a:t>s</a:t>
            </a:r>
            <a:r>
              <a:rPr lang="en-US" sz="2600" baseline="-25000" dirty="0" err="1"/>
              <a:t>P</a:t>
            </a:r>
            <a:r>
              <a:rPr lang="en-US" sz="2600" baseline="30000" dirty="0" err="1"/>
              <a:t>2</a:t>
            </a:r>
            <a:r>
              <a:rPr lang="en-US" sz="2600" dirty="0"/>
              <a:t>	= </a:t>
            </a:r>
            <a:r>
              <a:rPr lang="en-US" sz="2600" dirty="0" err="1"/>
              <a:t>x</a:t>
            </a:r>
            <a:r>
              <a:rPr lang="en-US" sz="2600" baseline="-25000" dirty="0" err="1"/>
              <a:t>A</a:t>
            </a:r>
            <a:r>
              <a:rPr lang="en-US" sz="2600" baseline="30000" dirty="0" err="1"/>
              <a:t>2</a:t>
            </a:r>
            <a:r>
              <a:rPr lang="en-US" sz="2600" baseline="-25000" dirty="0"/>
              <a:t> </a:t>
            </a:r>
            <a:r>
              <a:rPr lang="en-US" sz="2600" dirty="0" err="1">
                <a:latin typeface="Symbol" pitchFamily="18" charset="2"/>
              </a:rPr>
              <a:t>s</a:t>
            </a:r>
            <a:r>
              <a:rPr lang="en-US" sz="2600" baseline="-25000" dirty="0" err="1"/>
              <a:t>A</a:t>
            </a:r>
            <a:r>
              <a:rPr lang="en-US" sz="2600" baseline="30000" dirty="0" err="1"/>
              <a:t>2</a:t>
            </a:r>
            <a:r>
              <a:rPr lang="en-US" sz="2600" dirty="0"/>
              <a:t> + </a:t>
            </a:r>
            <a:r>
              <a:rPr lang="en-US" sz="2600" dirty="0" err="1"/>
              <a:t>x</a:t>
            </a:r>
            <a:r>
              <a:rPr lang="en-US" sz="2600" baseline="-25000" dirty="0" err="1"/>
              <a:t>J</a:t>
            </a:r>
            <a:r>
              <a:rPr lang="en-US" sz="2600" baseline="30000" dirty="0" err="1"/>
              <a:t>2</a:t>
            </a:r>
            <a:r>
              <a:rPr lang="en-US" sz="2600" baseline="-25000" dirty="0"/>
              <a:t> </a:t>
            </a:r>
            <a:r>
              <a:rPr lang="en-US" sz="2600" dirty="0" err="1">
                <a:latin typeface="Symbol" pitchFamily="18" charset="2"/>
              </a:rPr>
              <a:t>s</a:t>
            </a:r>
            <a:r>
              <a:rPr lang="en-US" sz="2600" baseline="-25000" dirty="0" err="1"/>
              <a:t>J</a:t>
            </a:r>
            <a:r>
              <a:rPr lang="en-US" sz="2600" baseline="30000" dirty="0" err="1"/>
              <a:t>2</a:t>
            </a:r>
            <a:r>
              <a:rPr lang="en-US" sz="2600" dirty="0"/>
              <a:t> + 2 </a:t>
            </a:r>
            <a:r>
              <a:rPr lang="en-US" sz="2600" dirty="0" err="1"/>
              <a:t>x</a:t>
            </a:r>
            <a:r>
              <a:rPr lang="en-US" sz="2600" baseline="-25000" dirty="0" err="1"/>
              <a:t>A</a:t>
            </a:r>
            <a:r>
              <a:rPr lang="en-US" sz="2600" baseline="-25000" dirty="0"/>
              <a:t> </a:t>
            </a:r>
            <a:r>
              <a:rPr lang="en-US" sz="2600" dirty="0" err="1"/>
              <a:t>x</a:t>
            </a:r>
            <a:r>
              <a:rPr lang="en-US" sz="2600" baseline="-25000" dirty="0" err="1"/>
              <a:t>J</a:t>
            </a:r>
            <a:r>
              <a:rPr lang="en-US" sz="2600" baseline="-25000" dirty="0"/>
              <a:t>  </a:t>
            </a:r>
            <a:r>
              <a:rPr lang="en-US" sz="2600" dirty="0" err="1">
                <a:latin typeface="Symbol" pitchFamily="18" charset="2"/>
              </a:rPr>
              <a:t>r</a:t>
            </a:r>
            <a:r>
              <a:rPr lang="en-US" sz="2600" baseline="-25000" dirty="0" err="1"/>
              <a:t>AJ</a:t>
            </a:r>
            <a:r>
              <a:rPr lang="en-US" sz="2600" baseline="-25000" dirty="0"/>
              <a:t> </a:t>
            </a:r>
            <a:r>
              <a:rPr lang="en-US" sz="2600" dirty="0" err="1">
                <a:latin typeface="Symbol" pitchFamily="18" charset="2"/>
              </a:rPr>
              <a:t>s</a:t>
            </a:r>
            <a:r>
              <a:rPr lang="en-US" sz="2600" baseline="-25000" dirty="0" err="1"/>
              <a:t>A</a:t>
            </a:r>
            <a:r>
              <a:rPr lang="en-US" sz="2600" baseline="-25000" dirty="0"/>
              <a:t> </a:t>
            </a:r>
            <a:r>
              <a:rPr lang="en-US" sz="2600" dirty="0" err="1">
                <a:latin typeface="Symbol" pitchFamily="18" charset="2"/>
              </a:rPr>
              <a:t>s</a:t>
            </a:r>
            <a:r>
              <a:rPr lang="en-US" sz="2600" baseline="-25000" dirty="0" err="1"/>
              <a:t>J</a:t>
            </a:r>
            <a:endParaRPr lang="en-US" sz="2600" dirty="0"/>
          </a:p>
          <a:p>
            <a:pPr marL="627063" indent="-627063" algn="just" eaLnBrk="0" hangingPunct="0">
              <a:spcBef>
                <a:spcPct val="0"/>
              </a:spcBef>
              <a:buFont typeface="Wingdings" pitchFamily="2" charset="2"/>
              <a:buNone/>
              <a:tabLst>
                <a:tab pos="2625725" algn="ctr"/>
                <a:tab pos="3890963" algn="ctr"/>
                <a:tab pos="5257800" algn="l"/>
                <a:tab pos="5715000" algn="ctr"/>
                <a:tab pos="6286500" algn="ctr"/>
                <a:tab pos="6858000" algn="ctr"/>
                <a:tab pos="7315200" algn="r"/>
                <a:tab pos="7816850" algn="r"/>
              </a:tabLst>
            </a:pPr>
            <a:endParaRPr lang="en-US" sz="400" dirty="0"/>
          </a:p>
          <a:p>
            <a:pPr marL="627063" indent="-627063" eaLnBrk="0" hangingPunct="0">
              <a:spcBef>
                <a:spcPct val="30000"/>
              </a:spcBef>
              <a:buFont typeface="Wingdings" pitchFamily="2" charset="2"/>
              <a:buNone/>
              <a:tabLst>
                <a:tab pos="2625725" algn="ctr"/>
                <a:tab pos="3890963" algn="ctr"/>
                <a:tab pos="5257800" algn="l"/>
                <a:tab pos="5715000" algn="ctr"/>
                <a:tab pos="6286500" algn="ctr"/>
                <a:tab pos="6858000" algn="ctr"/>
                <a:tab pos="7315200" algn="r"/>
                <a:tab pos="7816850" algn="r"/>
              </a:tabLst>
            </a:pPr>
            <a:r>
              <a:rPr lang="en-US" sz="2600" dirty="0"/>
              <a:t>	= (0.5)</a:t>
            </a:r>
            <a:r>
              <a:rPr lang="en-US" sz="2600" baseline="30000" dirty="0"/>
              <a:t>2</a:t>
            </a:r>
            <a:r>
              <a:rPr lang="en-US" sz="2600" dirty="0"/>
              <a:t>(0.169)</a:t>
            </a:r>
            <a:r>
              <a:rPr lang="en-US" sz="2600" baseline="30000" dirty="0"/>
              <a:t>2</a:t>
            </a:r>
            <a:r>
              <a:rPr lang="en-US" sz="2600" dirty="0"/>
              <a:t> + (0.5)</a:t>
            </a:r>
            <a:r>
              <a:rPr lang="en-US" sz="2600" baseline="30000" dirty="0"/>
              <a:t>2</a:t>
            </a:r>
            <a:r>
              <a:rPr lang="en-US" sz="2600" dirty="0"/>
              <a:t>(0.346)</a:t>
            </a:r>
            <a:r>
              <a:rPr lang="en-US" sz="2600" baseline="30000" dirty="0"/>
              <a:t>2</a:t>
            </a:r>
            <a:r>
              <a:rPr lang="en-US" sz="2600" dirty="0"/>
              <a:t> </a:t>
            </a:r>
          </a:p>
          <a:p>
            <a:pPr marL="627063" indent="-627063" eaLnBrk="0" hangingPunct="0">
              <a:spcBef>
                <a:spcPct val="30000"/>
              </a:spcBef>
              <a:buFont typeface="Wingdings" pitchFamily="2" charset="2"/>
              <a:buNone/>
              <a:tabLst>
                <a:tab pos="2625725" algn="ctr"/>
                <a:tab pos="3890963" algn="ctr"/>
                <a:tab pos="5257800" algn="l"/>
                <a:tab pos="5715000" algn="ctr"/>
                <a:tab pos="6286500" algn="ctr"/>
                <a:tab pos="6858000" algn="ctr"/>
                <a:tab pos="7315200" algn="r"/>
                <a:tab pos="7816850" algn="r"/>
              </a:tabLst>
            </a:pPr>
            <a:r>
              <a:rPr lang="en-US" sz="2600" dirty="0"/>
              <a:t>	  	+ 2(0.5)(0.5)(0.302)(0.169)(0.346) = 0.0459</a:t>
            </a:r>
          </a:p>
          <a:p>
            <a:pPr marL="627063" indent="-627063" algn="just" eaLnBrk="0" hangingPunct="0">
              <a:spcBef>
                <a:spcPct val="0"/>
              </a:spcBef>
              <a:buFont typeface="Wingdings" pitchFamily="2" charset="2"/>
              <a:buNone/>
              <a:tabLst>
                <a:tab pos="2625725" algn="ctr"/>
                <a:tab pos="3890963" algn="ctr"/>
                <a:tab pos="5257800" algn="l"/>
                <a:tab pos="5715000" algn="ctr"/>
                <a:tab pos="6286500" algn="ctr"/>
                <a:tab pos="6858000" algn="ctr"/>
                <a:tab pos="7315200" algn="r"/>
                <a:tab pos="7816850" algn="r"/>
              </a:tabLst>
            </a:pPr>
            <a:endParaRPr lang="en-US" sz="400" dirty="0"/>
          </a:p>
          <a:p>
            <a:pPr marL="627063" indent="-627063" eaLnBrk="0" hangingPunct="0">
              <a:spcBef>
                <a:spcPct val="30000"/>
              </a:spcBef>
              <a:buFont typeface="Wingdings" pitchFamily="2" charset="2"/>
              <a:buNone/>
              <a:tabLst>
                <a:tab pos="2625725" algn="ctr"/>
                <a:tab pos="3890963" algn="ctr"/>
                <a:tab pos="5257800" algn="l"/>
                <a:tab pos="5715000" algn="ctr"/>
                <a:tab pos="6286500" algn="ctr"/>
                <a:tab pos="6858000" algn="ctr"/>
                <a:tab pos="7315200" algn="r"/>
                <a:tab pos="7816850" algn="r"/>
              </a:tabLst>
            </a:pPr>
            <a:r>
              <a:rPr lang="en-US" sz="2600" dirty="0" err="1">
                <a:latin typeface="Symbol" pitchFamily="18" charset="2"/>
              </a:rPr>
              <a:t>s</a:t>
            </a:r>
            <a:r>
              <a:rPr lang="en-US" sz="2600" baseline="-25000" dirty="0" err="1"/>
              <a:t>P</a:t>
            </a:r>
            <a:r>
              <a:rPr lang="en-US" sz="2600" dirty="0"/>
              <a:t>	= (0.0459)</a:t>
            </a:r>
            <a:r>
              <a:rPr lang="en-US" sz="2600" baseline="30000" dirty="0"/>
              <a:t>1/2</a:t>
            </a:r>
            <a:r>
              <a:rPr lang="en-US" sz="2600" dirty="0"/>
              <a:t> = 0.214, or </a:t>
            </a:r>
            <a:r>
              <a:rPr lang="en-US" sz="2600" dirty="0">
                <a:solidFill>
                  <a:srgbClr val="FF0000"/>
                </a:solidFill>
              </a:rPr>
              <a:t>21.4%</a:t>
            </a:r>
          </a:p>
        </p:txBody>
      </p:sp>
      <p:sp>
        <p:nvSpPr>
          <p:cNvPr id="282626" name="Rectangle 2"/>
          <p:cNvSpPr>
            <a:spLocks noGrp="1" noChangeArrowheads="1"/>
          </p:cNvSpPr>
          <p:nvPr>
            <p:ph type="title"/>
          </p:nvPr>
        </p:nvSpPr>
        <p:spPr>
          <a:xfrm>
            <a:off x="762000" y="685800"/>
            <a:ext cx="6553200" cy="685800"/>
          </a:xfrm>
        </p:spPr>
        <p:txBody>
          <a:bodyPr anchor="b" anchorCtr="0">
            <a:noAutofit/>
          </a:bodyPr>
          <a:lstStyle/>
          <a:p>
            <a:r>
              <a:rPr lang="en-US"/>
              <a:t>Variance of a Portfolio</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2133600" y="529727"/>
            <a:ext cx="4876800" cy="762000"/>
          </a:xfrm>
        </p:spPr>
        <p:txBody>
          <a:bodyPr anchor="b" anchorCtr="0">
            <a:noAutofit/>
          </a:bodyPr>
          <a:lstStyle/>
          <a:p>
            <a:r>
              <a:rPr lang="en-US" dirty="0"/>
              <a:t>Diversification</a:t>
            </a:r>
          </a:p>
        </p:txBody>
      </p:sp>
      <p:sp>
        <p:nvSpPr>
          <p:cNvPr id="284676" name="Rectangle 4"/>
          <p:cNvSpPr>
            <a:spLocks noGrp="1" noChangeArrowheads="1"/>
          </p:cNvSpPr>
          <p:nvPr>
            <p:ph type="body" sz="half" idx="1"/>
          </p:nvPr>
        </p:nvSpPr>
        <p:spPr>
          <a:xfrm>
            <a:off x="457200" y="1719263"/>
            <a:ext cx="4033838" cy="4148137"/>
          </a:xfrm>
          <a:noFill/>
          <a:ln/>
        </p:spPr>
        <p:txBody>
          <a:bodyPr lIns="92075" tIns="46038" rIns="92075" bIns="46038"/>
          <a:lstStyle/>
          <a:p>
            <a:pPr eaLnBrk="0" hangingPunct="0">
              <a:lnSpc>
                <a:spcPct val="90000"/>
              </a:lnSpc>
              <a:buFont typeface="Wingdings" pitchFamily="2" charset="2"/>
              <a:buNone/>
            </a:pPr>
            <a:endParaRPr lang="en-US" sz="2600">
              <a:solidFill>
                <a:srgbClr val="414141"/>
              </a:solidFill>
            </a:endParaRPr>
          </a:p>
          <a:p>
            <a:pPr eaLnBrk="0" hangingPunct="0">
              <a:lnSpc>
                <a:spcPct val="90000"/>
              </a:lnSpc>
              <a:buFont typeface="Wingdings" pitchFamily="2" charset="2"/>
              <a:buNone/>
            </a:pPr>
            <a:endParaRPr lang="en-US" sz="2600">
              <a:solidFill>
                <a:srgbClr val="414141"/>
              </a:solidFill>
            </a:endParaRPr>
          </a:p>
          <a:p>
            <a:pPr eaLnBrk="0" hangingPunct="0">
              <a:lnSpc>
                <a:spcPct val="90000"/>
              </a:lnSpc>
              <a:buFont typeface="Wingdings" pitchFamily="2" charset="2"/>
              <a:buNone/>
            </a:pPr>
            <a:endParaRPr lang="en-US" sz="2600">
              <a:solidFill>
                <a:srgbClr val="414141"/>
              </a:solidFill>
            </a:endParaRPr>
          </a:p>
          <a:p>
            <a:pPr eaLnBrk="0" hangingPunct="0">
              <a:lnSpc>
                <a:spcPct val="90000"/>
              </a:lnSpc>
              <a:buFont typeface="Wingdings" pitchFamily="2" charset="2"/>
              <a:buNone/>
            </a:pPr>
            <a:endParaRPr lang="en-US" sz="2600">
              <a:solidFill>
                <a:srgbClr val="414141"/>
              </a:solidFill>
            </a:endParaRPr>
          </a:p>
          <a:p>
            <a:pPr eaLnBrk="0" hangingPunct="0">
              <a:lnSpc>
                <a:spcPct val="90000"/>
              </a:lnSpc>
              <a:buFont typeface="Wingdings" pitchFamily="2" charset="2"/>
              <a:buNone/>
            </a:pPr>
            <a:endParaRPr lang="en-US" sz="1300"/>
          </a:p>
          <a:p>
            <a:pPr eaLnBrk="0" hangingPunct="0">
              <a:lnSpc>
                <a:spcPct val="90000"/>
              </a:lnSpc>
              <a:buFont typeface="Wingdings" pitchFamily="2" charset="2"/>
              <a:buNone/>
            </a:pPr>
            <a:endParaRPr lang="en-US" sz="1300"/>
          </a:p>
          <a:p>
            <a:pPr eaLnBrk="0" hangingPunct="0">
              <a:lnSpc>
                <a:spcPct val="90000"/>
              </a:lnSpc>
              <a:buFont typeface="Wingdings" pitchFamily="2" charset="2"/>
              <a:buNone/>
            </a:pPr>
            <a:endParaRPr lang="en-US" sz="1300"/>
          </a:p>
          <a:p>
            <a:pPr eaLnBrk="0" hangingPunct="0">
              <a:lnSpc>
                <a:spcPct val="90000"/>
              </a:lnSpc>
              <a:buFont typeface="Wingdings" pitchFamily="2" charset="2"/>
              <a:buNone/>
            </a:pPr>
            <a:endParaRPr lang="en-US" sz="1300"/>
          </a:p>
          <a:p>
            <a:pPr eaLnBrk="0" hangingPunct="0">
              <a:lnSpc>
                <a:spcPct val="90000"/>
              </a:lnSpc>
              <a:buFont typeface="Wingdings" pitchFamily="2" charset="2"/>
              <a:buNone/>
            </a:pPr>
            <a:endParaRPr lang="en-US" sz="1300"/>
          </a:p>
          <a:p>
            <a:pPr eaLnBrk="0" hangingPunct="0">
              <a:lnSpc>
                <a:spcPct val="90000"/>
              </a:lnSpc>
              <a:buFont typeface="Wingdings" pitchFamily="2" charset="2"/>
              <a:buNone/>
            </a:pPr>
            <a:endParaRPr lang="en-US" sz="1300"/>
          </a:p>
          <a:p>
            <a:pPr eaLnBrk="0" hangingPunct="0">
              <a:lnSpc>
                <a:spcPct val="90000"/>
              </a:lnSpc>
              <a:buFont typeface="Wingdings" pitchFamily="2" charset="2"/>
              <a:buNone/>
            </a:pPr>
            <a:endParaRPr lang="en-US" sz="1300"/>
          </a:p>
          <a:p>
            <a:pPr eaLnBrk="0" hangingPunct="0">
              <a:lnSpc>
                <a:spcPct val="90000"/>
              </a:lnSpc>
              <a:buFont typeface="Wingdings" pitchFamily="2" charset="2"/>
              <a:buNone/>
            </a:pPr>
            <a:endParaRPr lang="en-US" sz="1300"/>
          </a:p>
          <a:p>
            <a:pPr eaLnBrk="0" hangingPunct="0">
              <a:lnSpc>
                <a:spcPct val="90000"/>
              </a:lnSpc>
              <a:buFont typeface="Wingdings" pitchFamily="2" charset="2"/>
              <a:buNone/>
            </a:pPr>
            <a:endParaRPr lang="en-US" sz="1300"/>
          </a:p>
        </p:txBody>
      </p:sp>
      <p:pic>
        <p:nvPicPr>
          <p:cNvPr id="284675" name="Picture 3"/>
          <p:cNvPicPr>
            <a:picLocks noChangeAspect="1" noChangeArrowheads="1"/>
          </p:cNvPicPr>
          <p:nvPr/>
        </p:nvPicPr>
        <p:blipFill>
          <a:blip r:embed="rId3"/>
          <a:srcRect/>
          <a:stretch>
            <a:fillRect/>
          </a:stretch>
        </p:blipFill>
        <p:spPr bwMode="auto">
          <a:xfrm>
            <a:off x="914400" y="1046163"/>
            <a:ext cx="7620000" cy="5208587"/>
          </a:xfrm>
          <a:prstGeom prst="rect">
            <a:avLst/>
          </a:prstGeom>
          <a:noFill/>
          <a:ln w="12700">
            <a:noFill/>
            <a:miter lim="800000"/>
            <a:headEnd type="none" w="sm" len="sm"/>
            <a:tailEnd type="none" w="sm" len="sm"/>
          </a:ln>
          <a:effectLst/>
        </p:spPr>
      </p:pic>
      <p:sp>
        <p:nvSpPr>
          <p:cNvPr id="284677" name="Rectangle 5"/>
          <p:cNvSpPr>
            <a:spLocks noChangeArrowheads="1"/>
          </p:cNvSpPr>
          <p:nvPr/>
        </p:nvSpPr>
        <p:spPr bwMode="auto">
          <a:xfrm>
            <a:off x="212725" y="1524000"/>
            <a:ext cx="1100138" cy="457200"/>
          </a:xfrm>
          <a:prstGeom prst="rect">
            <a:avLst/>
          </a:prstGeom>
          <a:noFill/>
          <a:ln w="9525">
            <a:noFill/>
            <a:miter lim="800000"/>
            <a:headEnd/>
            <a:tailEnd/>
          </a:ln>
          <a:effectLst/>
        </p:spPr>
        <p:txBody>
          <a:bodyPr wrap="none" lIns="92075" tIns="46038" rIns="92075" bIns="46038">
            <a:spAutoFit/>
          </a:bodyPr>
          <a:lstStyle/>
          <a:p>
            <a:pPr algn="ctr" eaLnBrk="0" hangingPunct="0"/>
            <a:r>
              <a:rPr lang="en-US" sz="2400"/>
              <a:t>Return</a:t>
            </a:r>
          </a:p>
        </p:txBody>
      </p:sp>
      <p:sp>
        <p:nvSpPr>
          <p:cNvPr id="284678" name="Rectangle 6"/>
          <p:cNvSpPr>
            <a:spLocks noChangeArrowheads="1"/>
          </p:cNvSpPr>
          <p:nvPr/>
        </p:nvSpPr>
        <p:spPr bwMode="auto">
          <a:xfrm>
            <a:off x="8534400" y="5764710"/>
            <a:ext cx="368300" cy="473075"/>
          </a:xfrm>
          <a:prstGeom prst="rect">
            <a:avLst/>
          </a:prstGeom>
          <a:noFill/>
          <a:ln w="9525">
            <a:noFill/>
            <a:miter lim="800000"/>
            <a:headEnd/>
            <a:tailEnd/>
          </a:ln>
          <a:effectLst/>
        </p:spPr>
        <p:txBody>
          <a:bodyPr wrap="none" lIns="92075" tIns="46038" rIns="92075" bIns="46038">
            <a:spAutoFit/>
          </a:bodyPr>
          <a:lstStyle/>
          <a:p>
            <a:pPr algn="ctr" eaLnBrk="0" hangingPunct="0"/>
            <a:endParaRPr lang="en-US" sz="100" dirty="0">
              <a:latin typeface="Arial Rounded MT Bold" pitchFamily="34" charset="0"/>
            </a:endParaRPr>
          </a:p>
          <a:p>
            <a:pPr algn="ctr" eaLnBrk="0" hangingPunct="0"/>
            <a:r>
              <a:rPr lang="en-US" sz="2400" b="1" dirty="0">
                <a:latin typeface="Symbol" pitchFamily="18" charset="2"/>
              </a:rPr>
              <a:t>s</a:t>
            </a:r>
          </a:p>
        </p:txBody>
      </p:sp>
      <p:sp>
        <p:nvSpPr>
          <p:cNvPr id="284679" name="Rectangle 7"/>
          <p:cNvSpPr>
            <a:spLocks noChangeArrowheads="1"/>
          </p:cNvSpPr>
          <p:nvPr/>
        </p:nvSpPr>
        <p:spPr bwMode="auto">
          <a:xfrm>
            <a:off x="5486400" y="3214688"/>
            <a:ext cx="1144588" cy="457200"/>
          </a:xfrm>
          <a:prstGeom prst="rect">
            <a:avLst/>
          </a:prstGeom>
          <a:noFill/>
          <a:ln w="9525">
            <a:noFill/>
            <a:miter lim="800000"/>
            <a:headEnd/>
            <a:tailEnd/>
          </a:ln>
          <a:effectLst/>
        </p:spPr>
        <p:txBody>
          <a:bodyPr lIns="92075" tIns="46038" rIns="92075" bIns="46038">
            <a:spAutoFit/>
          </a:bodyPr>
          <a:lstStyle/>
          <a:p>
            <a:pPr algn="ctr" eaLnBrk="0" hangingPunct="0"/>
            <a:r>
              <a:rPr lang="en-US" sz="2400" b="1">
                <a:latin typeface="Symbol" pitchFamily="18" charset="2"/>
              </a:rPr>
              <a:t>r</a:t>
            </a:r>
            <a:r>
              <a:rPr lang="en-US" sz="2400">
                <a:latin typeface="Arial Rounded MT Bold" pitchFamily="34" charset="0"/>
              </a:rPr>
              <a:t> = +1</a:t>
            </a:r>
          </a:p>
        </p:txBody>
      </p:sp>
      <p:sp>
        <p:nvSpPr>
          <p:cNvPr id="284680" name="Rectangle 8"/>
          <p:cNvSpPr>
            <a:spLocks noChangeArrowheads="1"/>
          </p:cNvSpPr>
          <p:nvPr/>
        </p:nvSpPr>
        <p:spPr bwMode="auto">
          <a:xfrm>
            <a:off x="3048000" y="2224088"/>
            <a:ext cx="963613" cy="457200"/>
          </a:xfrm>
          <a:prstGeom prst="rect">
            <a:avLst/>
          </a:prstGeom>
          <a:noFill/>
          <a:ln w="9525">
            <a:noFill/>
            <a:miter lim="800000"/>
            <a:headEnd/>
            <a:tailEnd/>
          </a:ln>
          <a:effectLst/>
        </p:spPr>
        <p:txBody>
          <a:bodyPr lIns="92075" tIns="46038" rIns="92075" bIns="46038">
            <a:spAutoFit/>
          </a:bodyPr>
          <a:lstStyle/>
          <a:p>
            <a:pPr algn="ctr" eaLnBrk="0" hangingPunct="0"/>
            <a:r>
              <a:rPr lang="en-US" sz="2400" b="1">
                <a:latin typeface="Symbol" pitchFamily="18" charset="2"/>
              </a:rPr>
              <a:t>r</a:t>
            </a:r>
            <a:r>
              <a:rPr lang="en-US" sz="2400">
                <a:latin typeface="Symbol" pitchFamily="18" charset="2"/>
              </a:rPr>
              <a:t> </a:t>
            </a:r>
            <a:r>
              <a:rPr lang="en-US" sz="2400">
                <a:latin typeface="Arial Rounded MT Bold" pitchFamily="34" charset="0"/>
              </a:rPr>
              <a:t>= -1</a:t>
            </a:r>
          </a:p>
        </p:txBody>
      </p:sp>
      <p:sp>
        <p:nvSpPr>
          <p:cNvPr id="284681" name="Rectangle 9"/>
          <p:cNvSpPr>
            <a:spLocks noChangeArrowheads="1"/>
          </p:cNvSpPr>
          <p:nvPr/>
        </p:nvSpPr>
        <p:spPr bwMode="auto">
          <a:xfrm>
            <a:off x="2819400" y="3276600"/>
            <a:ext cx="1752600" cy="457200"/>
          </a:xfrm>
          <a:prstGeom prst="rect">
            <a:avLst/>
          </a:prstGeom>
          <a:noFill/>
          <a:ln w="9525">
            <a:noFill/>
            <a:miter lim="800000"/>
            <a:headEnd/>
            <a:tailEnd/>
          </a:ln>
          <a:effectLst/>
        </p:spPr>
        <p:txBody>
          <a:bodyPr lIns="92075" tIns="46038" rIns="92075" bIns="46038">
            <a:spAutoFit/>
          </a:bodyPr>
          <a:lstStyle/>
          <a:p>
            <a:pPr algn="ctr" eaLnBrk="0" hangingPunct="0"/>
            <a:r>
              <a:rPr lang="en-US" sz="2400" b="1">
                <a:latin typeface="Symbol" pitchFamily="18" charset="2"/>
              </a:rPr>
              <a:t>r</a:t>
            </a:r>
            <a:r>
              <a:rPr lang="en-US" sz="2400">
                <a:latin typeface="Arial Rounded MT Bold" pitchFamily="34" charset="0"/>
              </a:rPr>
              <a:t> = +0.302</a:t>
            </a:r>
          </a:p>
        </p:txBody>
      </p:sp>
      <p:sp>
        <p:nvSpPr>
          <p:cNvPr id="284682" name="Rectangle 10"/>
          <p:cNvSpPr>
            <a:spLocks noChangeArrowheads="1"/>
          </p:cNvSpPr>
          <p:nvPr/>
        </p:nvSpPr>
        <p:spPr bwMode="auto">
          <a:xfrm>
            <a:off x="4070350" y="4967288"/>
            <a:ext cx="349250" cy="366712"/>
          </a:xfrm>
          <a:prstGeom prst="rect">
            <a:avLst/>
          </a:prstGeom>
          <a:noFill/>
          <a:ln w="9525">
            <a:noFill/>
            <a:miter lim="800000"/>
            <a:headEnd/>
            <a:tailEnd/>
          </a:ln>
          <a:effectLst/>
        </p:spPr>
        <p:txBody>
          <a:bodyPr wrap="none" lIns="92075" tIns="46038" rIns="92075" bIns="46038">
            <a:spAutoFit/>
          </a:bodyPr>
          <a:lstStyle/>
          <a:p>
            <a:pPr algn="ctr" eaLnBrk="0" hangingPunct="0"/>
            <a:r>
              <a:rPr lang="en-US">
                <a:latin typeface="Arial Rounded MT Bold" pitchFamily="34" charset="0"/>
              </a:rPr>
              <a:t>A</a:t>
            </a:r>
          </a:p>
        </p:txBody>
      </p:sp>
      <p:sp>
        <p:nvSpPr>
          <p:cNvPr id="284683" name="Rectangle 11"/>
          <p:cNvSpPr>
            <a:spLocks noChangeArrowheads="1"/>
          </p:cNvSpPr>
          <p:nvPr/>
        </p:nvSpPr>
        <p:spPr bwMode="auto">
          <a:xfrm>
            <a:off x="7391400" y="1081088"/>
            <a:ext cx="315913" cy="366712"/>
          </a:xfrm>
          <a:prstGeom prst="rect">
            <a:avLst/>
          </a:prstGeom>
          <a:noFill/>
          <a:ln w="9525">
            <a:noFill/>
            <a:miter lim="800000"/>
            <a:headEnd/>
            <a:tailEnd/>
          </a:ln>
          <a:effectLst/>
        </p:spPr>
        <p:txBody>
          <a:bodyPr wrap="none" lIns="92075" tIns="46038" rIns="92075" bIns="46038">
            <a:spAutoFit/>
          </a:bodyPr>
          <a:lstStyle/>
          <a:p>
            <a:pPr algn="ctr" eaLnBrk="0" hangingPunct="0"/>
            <a:r>
              <a:rPr lang="en-US">
                <a:latin typeface="Arial Rounded MT Bold" pitchFamily="34" charset="0"/>
              </a:rPr>
              <a:t>J</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3" name="Rectangle 3"/>
          <p:cNvSpPr>
            <a:spLocks noGrp="1" noChangeArrowheads="1"/>
          </p:cNvSpPr>
          <p:nvPr>
            <p:ph idx="1"/>
          </p:nvPr>
        </p:nvSpPr>
        <p:spPr>
          <a:xfrm>
            <a:off x="685800" y="1676400"/>
            <a:ext cx="8077200" cy="4343400"/>
          </a:xfrm>
          <a:noFill/>
          <a:ln/>
        </p:spPr>
        <p:txBody>
          <a:bodyPr lIns="92075" tIns="46038" rIns="92075" bIns="46038">
            <a:normAutofit lnSpcReduction="10000"/>
          </a:bodyPr>
          <a:lstStyle/>
          <a:p>
            <a:pPr marL="288925" indent="-288925" eaLnBrk="0" hangingPunct="0"/>
            <a:r>
              <a:rPr lang="en-US" sz="2600" dirty="0"/>
              <a:t>The extent to which risk is reduced by portfolio diversification depends on the correlation of assets in the portfolio.</a:t>
            </a:r>
          </a:p>
          <a:p>
            <a:pPr marL="288925" indent="-288925" eaLnBrk="0" hangingPunct="0">
              <a:buFont typeface="Wingdings" pitchFamily="2" charset="2"/>
              <a:buNone/>
            </a:pPr>
            <a:endParaRPr lang="en-US" sz="500" dirty="0"/>
          </a:p>
          <a:p>
            <a:pPr marL="288925" indent="-288925" eaLnBrk="0" hangingPunct="0">
              <a:buFont typeface="Wingdings" pitchFamily="2" charset="2"/>
              <a:buNone/>
            </a:pPr>
            <a:endParaRPr lang="en-US" sz="500" dirty="0"/>
          </a:p>
          <a:p>
            <a:pPr marL="288925" indent="-288925" eaLnBrk="0" hangingPunct="0"/>
            <a:r>
              <a:rPr lang="en-US" sz="2600" dirty="0"/>
              <a:t>As the number of assets increases, portfolio variance becomes more dependent on the </a:t>
            </a:r>
            <a:r>
              <a:rPr lang="en-US" sz="2600" dirty="0" err="1"/>
              <a:t>covariances</a:t>
            </a:r>
            <a:r>
              <a:rPr lang="en-US" sz="2600" dirty="0"/>
              <a:t> (or correlations) and less dependent on variances.</a:t>
            </a:r>
          </a:p>
          <a:p>
            <a:pPr marL="288925" indent="-288925" eaLnBrk="0" hangingPunct="0">
              <a:buFont typeface="Wingdings" pitchFamily="2" charset="2"/>
              <a:buNone/>
            </a:pPr>
            <a:endParaRPr lang="en-US" sz="500" dirty="0"/>
          </a:p>
          <a:p>
            <a:pPr marL="288925" indent="-288925" eaLnBrk="0" hangingPunct="0">
              <a:buFont typeface="Wingdings" pitchFamily="2" charset="2"/>
              <a:buNone/>
            </a:pPr>
            <a:endParaRPr lang="en-US" sz="500" dirty="0"/>
          </a:p>
          <a:p>
            <a:pPr marL="288925" indent="-288925" eaLnBrk="0" hangingPunct="0"/>
            <a:r>
              <a:rPr lang="en-US" sz="2600" dirty="0"/>
              <a:t>The risk of an asset when held in a large portfolio depends on its covariance (or correlation) with other assets in the portfolio.</a:t>
            </a:r>
          </a:p>
        </p:txBody>
      </p:sp>
      <p:sp>
        <p:nvSpPr>
          <p:cNvPr id="286722" name="Rectangle 2"/>
          <p:cNvSpPr>
            <a:spLocks noGrp="1" noChangeArrowheads="1"/>
          </p:cNvSpPr>
          <p:nvPr>
            <p:ph type="title"/>
          </p:nvPr>
        </p:nvSpPr>
        <p:spPr>
          <a:xfrm>
            <a:off x="457200" y="144463"/>
            <a:ext cx="7924800" cy="1227137"/>
          </a:xfrm>
        </p:spPr>
        <p:txBody>
          <a:bodyPr anchor="b" anchorCtr="0">
            <a:noAutofit/>
          </a:bodyPr>
          <a:lstStyle/>
          <a:p>
            <a:r>
              <a:rPr lang="en-US" dirty="0"/>
              <a:t>Key Results of </a:t>
            </a:r>
            <a:br>
              <a:rPr lang="en-US" dirty="0"/>
            </a:br>
            <a:r>
              <a:rPr lang="en-US" dirty="0"/>
              <a:t>Portfolio Theory</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ctrTitle"/>
          </p:nvPr>
        </p:nvSpPr>
        <p:spPr>
          <a:xfrm>
            <a:off x="1108986" y="3606800"/>
            <a:ext cx="7577814" cy="1470025"/>
          </a:xfrm>
        </p:spPr>
        <p:txBody>
          <a:bodyPr/>
          <a:lstStyle/>
          <a:p>
            <a:r>
              <a:rPr lang="en-US" dirty="0"/>
              <a:t>2. International Diversification: Equity</a:t>
            </a:r>
          </a:p>
        </p:txBody>
      </p:sp>
    </p:spTree>
    <p:extLst>
      <p:ext uri="{BB962C8B-B14F-4D97-AF65-F5344CB8AC3E}">
        <p14:creationId xmlns:p14="http://schemas.microsoft.com/office/powerpoint/2010/main" val="1825367655"/>
      </p:ext>
    </p:extLst>
  </p:cSld>
  <p:clrMapOvr>
    <a:masterClrMapping/>
  </p:clrMapOvr>
  <p:transition spd="med">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ctrTitle"/>
          </p:nvPr>
        </p:nvSpPr>
        <p:spPr>
          <a:xfrm>
            <a:off x="1108986" y="3606800"/>
            <a:ext cx="7577814" cy="1470025"/>
          </a:xfrm>
        </p:spPr>
        <p:txBody>
          <a:bodyPr/>
          <a:lstStyle/>
          <a:p>
            <a:r>
              <a:rPr lang="en-US" dirty="0"/>
              <a:t>2.1 Equity</a:t>
            </a:r>
          </a:p>
        </p:txBody>
      </p:sp>
    </p:spTree>
    <p:extLst>
      <p:ext uri="{BB962C8B-B14F-4D97-AF65-F5344CB8AC3E}">
        <p14:creationId xmlns:p14="http://schemas.microsoft.com/office/powerpoint/2010/main" val="1672614227"/>
      </p:ext>
    </p:extLst>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5" name="Rectangle 3"/>
          <p:cNvSpPr>
            <a:spLocks noGrp="1" noChangeArrowheads="1"/>
          </p:cNvSpPr>
          <p:nvPr>
            <p:ph idx="1"/>
          </p:nvPr>
        </p:nvSpPr>
        <p:spPr>
          <a:xfrm>
            <a:off x="457200" y="1371600"/>
            <a:ext cx="8458200" cy="5105400"/>
          </a:xfrm>
          <a:noFill/>
          <a:ln/>
        </p:spPr>
        <p:txBody>
          <a:bodyPr lIns="92075" tIns="46038" rIns="92075" bIns="46038"/>
          <a:lstStyle/>
          <a:p>
            <a:pPr eaLnBrk="0" hangingPunct="0">
              <a:buFont typeface="Wingdings" pitchFamily="2" charset="2"/>
              <a:buNone/>
              <a:tabLst>
                <a:tab pos="2578100" algn="r"/>
                <a:tab pos="3606800" algn="r"/>
                <a:tab pos="4457700" algn="ctr"/>
                <a:tab pos="5600700" algn="ctr"/>
                <a:tab pos="7372350" algn="r"/>
                <a:tab pos="8229600" algn="r"/>
              </a:tabLst>
            </a:pPr>
            <a:r>
              <a:rPr lang="en-US" sz="2100"/>
              <a:t>		Mean 	 Stdev 	</a:t>
            </a:r>
            <a:r>
              <a:rPr lang="el-GR" sz="2100">
                <a:latin typeface="Times New Roman" pitchFamily="18" charset="0"/>
                <a:cs typeface="Times New Roman" pitchFamily="18" charset="0"/>
              </a:rPr>
              <a:t>β</a:t>
            </a:r>
            <a:r>
              <a:rPr lang="en-US" sz="2100" baseline="-25000"/>
              <a:t>W</a:t>
            </a:r>
            <a:r>
              <a:rPr lang="en-US" sz="2100"/>
              <a:t>	SI	 Value	($bn)</a:t>
            </a:r>
          </a:p>
          <a:p>
            <a:pPr eaLnBrk="0" hangingPunct="0">
              <a:buFont typeface="Wingdings" pitchFamily="2" charset="2"/>
              <a:buNone/>
              <a:tabLst>
                <a:tab pos="2578100" algn="r"/>
                <a:tab pos="3606800" algn="r"/>
                <a:tab pos="4457700" algn="ctr"/>
                <a:tab pos="5600700" algn="ctr"/>
                <a:tab pos="7372350" algn="r"/>
                <a:tab pos="8229600" algn="r"/>
              </a:tabLst>
            </a:pPr>
            <a:r>
              <a:rPr lang="en-US" sz="500" u="sng"/>
              <a:t>							</a:t>
            </a:r>
          </a:p>
          <a:p>
            <a:pPr eaLnBrk="0" hangingPunct="0">
              <a:buFont typeface="Wingdings" pitchFamily="2" charset="2"/>
              <a:buNone/>
              <a:tabLst>
                <a:tab pos="2578100" algn="r"/>
                <a:tab pos="3606800" algn="r"/>
                <a:tab pos="4457700" algn="ctr"/>
                <a:tab pos="5600700" algn="ctr"/>
                <a:tab pos="7372350" algn="r"/>
                <a:tab pos="8229600" algn="r"/>
              </a:tabLst>
            </a:pPr>
            <a:r>
              <a:rPr lang="en-US" sz="2100"/>
              <a:t>Australia	11.5	24.2	0.194	0.976	 932</a:t>
            </a:r>
          </a:p>
          <a:p>
            <a:pPr eaLnBrk="0" hangingPunct="0">
              <a:buFont typeface="Wingdings" pitchFamily="2" charset="2"/>
              <a:buNone/>
              <a:tabLst>
                <a:tab pos="2578100" algn="r"/>
                <a:tab pos="3606800" algn="r"/>
                <a:tab pos="4457700" algn="ctr"/>
                <a:tab pos="5600700" algn="ctr"/>
                <a:tab pos="7372350" algn="r"/>
                <a:tab pos="8229600" algn="r"/>
              </a:tabLst>
            </a:pPr>
            <a:r>
              <a:rPr lang="en-US" sz="2100"/>
              <a:t>Canada	11.9	19.5	0.262	0.975	 994</a:t>
            </a:r>
          </a:p>
          <a:p>
            <a:pPr eaLnBrk="0" hangingPunct="0">
              <a:buFont typeface="Wingdings" pitchFamily="2" charset="2"/>
              <a:buNone/>
              <a:tabLst>
                <a:tab pos="2578100" algn="r"/>
                <a:tab pos="3606800" algn="r"/>
                <a:tab pos="4457700" algn="ctr"/>
                <a:tab pos="5600700" algn="ctr"/>
                <a:tab pos="7372350" algn="r"/>
                <a:tab pos="8229600" algn="r"/>
              </a:tabLst>
            </a:pPr>
            <a:r>
              <a:rPr lang="en-US" sz="2100"/>
              <a:t>France	14.4	27.9	0.272	1.109	 1,698</a:t>
            </a:r>
          </a:p>
          <a:p>
            <a:pPr eaLnBrk="0" hangingPunct="0">
              <a:buFont typeface="Wingdings" pitchFamily="2" charset="2"/>
              <a:buNone/>
              <a:tabLst>
                <a:tab pos="2578100" algn="r"/>
                <a:tab pos="3606800" algn="r"/>
                <a:tab pos="4457700" algn="ctr"/>
                <a:tab pos="5600700" algn="ctr"/>
                <a:tab pos="7372350" algn="r"/>
                <a:tab pos="8229600" algn="r"/>
              </a:tabLst>
            </a:pPr>
            <a:r>
              <a:rPr lang="en-US" sz="2100"/>
              <a:t>Germany	13.8	29.8	0.235	1.117	 1,213</a:t>
            </a:r>
          </a:p>
          <a:p>
            <a:pPr eaLnBrk="0" hangingPunct="0">
              <a:buFont typeface="Wingdings" pitchFamily="2" charset="2"/>
              <a:buNone/>
              <a:tabLst>
                <a:tab pos="2578100" algn="r"/>
                <a:tab pos="3606800" algn="r"/>
                <a:tab pos="4457700" algn="ctr"/>
                <a:tab pos="5600700" algn="ctr"/>
                <a:tab pos="7372350" algn="r"/>
                <a:tab pos="8229600" algn="r"/>
              </a:tabLst>
            </a:pPr>
            <a:r>
              <a:rPr lang="en-US" sz="2100"/>
              <a:t>Japan	15.7	34.6	0.257	1.355	 2,969</a:t>
            </a:r>
          </a:p>
          <a:p>
            <a:pPr eaLnBrk="0" hangingPunct="0">
              <a:buFont typeface="Wingdings" pitchFamily="2" charset="2"/>
              <a:buNone/>
              <a:tabLst>
                <a:tab pos="2578100" algn="r"/>
                <a:tab pos="3606800" algn="r"/>
                <a:tab pos="4457700" algn="ctr"/>
                <a:tab pos="5600700" algn="ctr"/>
                <a:tab pos="7372350" algn="r"/>
                <a:tab pos="8229600" algn="r"/>
              </a:tabLst>
            </a:pPr>
            <a:r>
              <a:rPr lang="en-US" sz="2100"/>
              <a:t>Switzerland	14.4	24.2	0.314	0.973	 970</a:t>
            </a:r>
          </a:p>
          <a:p>
            <a:pPr eaLnBrk="0" hangingPunct="0">
              <a:buFont typeface="Wingdings" pitchFamily="2" charset="2"/>
              <a:buNone/>
              <a:tabLst>
                <a:tab pos="2578100" algn="r"/>
                <a:tab pos="3606800" algn="r"/>
                <a:tab pos="4457700" algn="ctr"/>
                <a:tab pos="5600700" algn="ctr"/>
                <a:tab pos="7372350" algn="r"/>
                <a:tab pos="8229600" algn="r"/>
              </a:tabLst>
            </a:pPr>
            <a:r>
              <a:rPr lang="en-US" sz="2100"/>
              <a:t>U.K.	14.5	27.5	0.280	1.124	 3,252</a:t>
            </a:r>
          </a:p>
          <a:p>
            <a:pPr eaLnBrk="0" hangingPunct="0">
              <a:buFont typeface="Wingdings" pitchFamily="2" charset="2"/>
              <a:buNone/>
              <a:tabLst>
                <a:tab pos="2578100" algn="r"/>
                <a:tab pos="3606800" algn="r"/>
                <a:tab pos="4457700" algn="ctr"/>
                <a:tab pos="5600700" algn="ctr"/>
                <a:tab pos="7372350" algn="r"/>
                <a:tab pos="8229600" algn="r"/>
              </a:tabLst>
            </a:pPr>
            <a:r>
              <a:rPr lang="en-US" sz="2100"/>
              <a:t>U.S.	11.1	16.9	0.254	0.849	 14,968</a:t>
            </a:r>
          </a:p>
          <a:p>
            <a:pPr eaLnBrk="0" hangingPunct="0">
              <a:buFont typeface="Wingdings" pitchFamily="2" charset="2"/>
              <a:buNone/>
              <a:tabLst>
                <a:tab pos="2578100" algn="r"/>
                <a:tab pos="3606800" algn="r"/>
                <a:tab pos="4457700" algn="ctr"/>
                <a:tab pos="5600700" algn="ctr"/>
                <a:tab pos="7372350" algn="r"/>
                <a:tab pos="8229600" algn="r"/>
              </a:tabLst>
            </a:pPr>
            <a:r>
              <a:rPr lang="en-US" sz="2100"/>
              <a:t>World	11.3	17.0	0.265	1.000	 32,785</a:t>
            </a:r>
          </a:p>
          <a:p>
            <a:pPr eaLnBrk="0" hangingPunct="0">
              <a:buFont typeface="Wingdings" pitchFamily="2" charset="2"/>
              <a:buNone/>
              <a:tabLst>
                <a:tab pos="2578100" algn="r"/>
                <a:tab pos="3606800" algn="r"/>
                <a:tab pos="4457700" algn="ctr"/>
                <a:tab pos="5600700" algn="ctr"/>
                <a:tab pos="7372350" algn="r"/>
                <a:tab pos="8229600" algn="r"/>
              </a:tabLst>
            </a:pPr>
            <a:r>
              <a:rPr lang="en-US" sz="500" u="sng"/>
              <a:t>							</a:t>
            </a:r>
          </a:p>
          <a:p>
            <a:pPr eaLnBrk="0" hangingPunct="0">
              <a:buFont typeface="Wingdings" pitchFamily="2" charset="2"/>
              <a:buNone/>
              <a:tabLst>
                <a:tab pos="2578100" algn="r"/>
                <a:tab pos="3606800" algn="r"/>
                <a:tab pos="4457700" algn="ctr"/>
                <a:tab pos="5600700" algn="ctr"/>
                <a:tab pos="7372350" algn="r"/>
                <a:tab pos="8229600" algn="r"/>
              </a:tabLst>
            </a:pPr>
            <a:r>
              <a:rPr lang="en-US" sz="2100"/>
              <a:t>U.S. T-bills	6.8	3.2	0.000	-0.015	-</a:t>
            </a:r>
          </a:p>
          <a:p>
            <a:pPr eaLnBrk="0" hangingPunct="0">
              <a:buFont typeface="Wingdings" pitchFamily="2" charset="2"/>
              <a:buNone/>
              <a:tabLst>
                <a:tab pos="2578100" algn="r"/>
                <a:tab pos="3606800" algn="r"/>
                <a:tab pos="4457700" algn="ctr"/>
                <a:tab pos="5600700" algn="ctr"/>
                <a:tab pos="7372350" algn="r"/>
                <a:tab pos="8229600" algn="r"/>
              </a:tabLst>
            </a:pPr>
            <a:r>
              <a:rPr lang="en-US" sz="500" u="sng"/>
              <a:t>							</a:t>
            </a:r>
          </a:p>
          <a:p>
            <a:pPr eaLnBrk="0" hangingPunct="0">
              <a:buFont typeface="Wingdings" pitchFamily="2" charset="2"/>
              <a:buNone/>
              <a:tabLst>
                <a:tab pos="2578100" algn="r"/>
                <a:tab pos="3606800" algn="r"/>
                <a:tab pos="4457700" algn="ctr"/>
                <a:tab pos="5600700" algn="ctr"/>
                <a:tab pos="7372350" algn="r"/>
                <a:tab pos="8229600" algn="r"/>
              </a:tabLst>
            </a:pPr>
            <a:r>
              <a:rPr lang="el-GR" sz="2100">
                <a:latin typeface="Times New Roman" pitchFamily="18" charset="0"/>
                <a:cs typeface="Times New Roman" pitchFamily="18" charset="0"/>
              </a:rPr>
              <a:t>β</a:t>
            </a:r>
            <a:r>
              <a:rPr lang="en-US" sz="2100" baseline="-25000"/>
              <a:t>W</a:t>
            </a:r>
            <a:r>
              <a:rPr lang="en-US" sz="2100"/>
              <a:t> versus the MSCI world stock market index</a:t>
            </a:r>
          </a:p>
          <a:p>
            <a:pPr eaLnBrk="0" hangingPunct="0">
              <a:buFont typeface="Wingdings" pitchFamily="2" charset="2"/>
              <a:buNone/>
              <a:tabLst>
                <a:tab pos="2578100" algn="r"/>
                <a:tab pos="3606800" algn="r"/>
                <a:tab pos="4457700" algn="ctr"/>
                <a:tab pos="5600700" algn="ctr"/>
                <a:tab pos="7372350" algn="r"/>
                <a:tab pos="8229600" algn="r"/>
              </a:tabLst>
            </a:pPr>
            <a:r>
              <a:rPr lang="en-US" sz="2100"/>
              <a:t>Sharpe Index (SI) = (r</a:t>
            </a:r>
            <a:r>
              <a:rPr lang="en-US" sz="2100" baseline="-25000"/>
              <a:t>P</a:t>
            </a:r>
            <a:r>
              <a:rPr lang="en-US" sz="2100"/>
              <a:t> </a:t>
            </a:r>
            <a:r>
              <a:rPr lang="en-US" sz="2100">
                <a:latin typeface="Symbol" pitchFamily="18" charset="2"/>
              </a:rPr>
              <a:t>-</a:t>
            </a:r>
            <a:r>
              <a:rPr lang="en-US" sz="2100"/>
              <a:t> r</a:t>
            </a:r>
            <a:r>
              <a:rPr lang="en-US" sz="2100" baseline="-25000"/>
              <a:t>F</a:t>
            </a:r>
            <a:r>
              <a:rPr lang="en-US" sz="2100"/>
              <a:t>) / </a:t>
            </a:r>
            <a:r>
              <a:rPr lang="el-GR" sz="2100">
                <a:latin typeface="Times New Roman" pitchFamily="18" charset="0"/>
                <a:cs typeface="Times New Roman" pitchFamily="18" charset="0"/>
              </a:rPr>
              <a:t>σ</a:t>
            </a:r>
            <a:r>
              <a:rPr lang="en-US" sz="2100" baseline="-25000"/>
              <a:t>P</a:t>
            </a:r>
          </a:p>
        </p:txBody>
      </p:sp>
      <p:sp>
        <p:nvSpPr>
          <p:cNvPr id="294914" name="Rectangle 2"/>
          <p:cNvSpPr>
            <a:spLocks noGrp="1" noChangeArrowheads="1"/>
          </p:cNvSpPr>
          <p:nvPr>
            <p:ph type="title"/>
          </p:nvPr>
        </p:nvSpPr>
        <p:spPr>
          <a:xfrm>
            <a:off x="533400" y="228600"/>
            <a:ext cx="8153400" cy="990600"/>
          </a:xfrm>
        </p:spPr>
        <p:txBody>
          <a:bodyPr anchor="b" anchorCtr="0">
            <a:noAutofit/>
          </a:bodyPr>
          <a:lstStyle/>
          <a:p>
            <a:r>
              <a:rPr lang="en-US" dirty="0"/>
              <a:t>International Stock </a:t>
            </a:r>
            <a:br>
              <a:rPr lang="en-US" dirty="0"/>
            </a:br>
            <a:r>
              <a:rPr lang="en-US" dirty="0"/>
              <a:t>Returns (1970-2006)</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idx="1"/>
          </p:nvPr>
        </p:nvSpPr>
        <p:spPr>
          <a:xfrm>
            <a:off x="762000" y="4876800"/>
            <a:ext cx="5715000" cy="1371600"/>
          </a:xfrm>
          <a:noFill/>
          <a:ln/>
        </p:spPr>
        <p:txBody>
          <a:bodyPr lIns="92075" tIns="46038" rIns="92075" bIns="46038"/>
          <a:lstStyle/>
          <a:p>
            <a:pPr marL="0" indent="0" eaLnBrk="0" hangingPunct="0">
              <a:lnSpc>
                <a:spcPct val="90000"/>
              </a:lnSpc>
              <a:buFont typeface="Wingdings" pitchFamily="2" charset="2"/>
              <a:buNone/>
            </a:pPr>
            <a:r>
              <a:rPr lang="en-US" sz="2600"/>
              <a:t>Potential for…</a:t>
            </a:r>
          </a:p>
          <a:p>
            <a:pPr marL="520700" lvl="1" indent="-233363" eaLnBrk="0" hangingPunct="0">
              <a:lnSpc>
                <a:spcPct val="90000"/>
              </a:lnSpc>
            </a:pPr>
            <a:r>
              <a:rPr lang="en-US"/>
              <a:t>higher returns</a:t>
            </a:r>
          </a:p>
          <a:p>
            <a:pPr marL="520700" lvl="1" indent="-233363" eaLnBrk="0" hangingPunct="0">
              <a:lnSpc>
                <a:spcPct val="90000"/>
              </a:lnSpc>
            </a:pPr>
            <a:r>
              <a:rPr lang="en-US"/>
              <a:t>lower portfolio risk</a:t>
            </a:r>
          </a:p>
        </p:txBody>
      </p:sp>
      <p:sp>
        <p:nvSpPr>
          <p:cNvPr id="288771" name="Rectangle 3"/>
          <p:cNvSpPr>
            <a:spLocks noGrp="1" noChangeArrowheads="1"/>
          </p:cNvSpPr>
          <p:nvPr>
            <p:ph type="title"/>
          </p:nvPr>
        </p:nvSpPr>
        <p:spPr>
          <a:xfrm>
            <a:off x="609600" y="228600"/>
            <a:ext cx="7696200" cy="1295400"/>
          </a:xfrm>
        </p:spPr>
        <p:txBody>
          <a:bodyPr anchor="b" anchorCtr="0">
            <a:noAutofit/>
          </a:bodyPr>
          <a:lstStyle/>
          <a:p>
            <a:r>
              <a:rPr lang="en-US"/>
              <a:t>International</a:t>
            </a:r>
            <a:br>
              <a:rPr lang="en-US"/>
            </a:br>
            <a:r>
              <a:rPr lang="en-US"/>
              <a:t>Portfolio Diversification</a:t>
            </a:r>
          </a:p>
        </p:txBody>
      </p:sp>
      <p:sp>
        <p:nvSpPr>
          <p:cNvPr id="288772" name="Line 4"/>
          <p:cNvSpPr>
            <a:spLocks noChangeShapeType="1"/>
          </p:cNvSpPr>
          <p:nvPr/>
        </p:nvSpPr>
        <p:spPr bwMode="auto">
          <a:xfrm>
            <a:off x="1295400" y="2286000"/>
            <a:ext cx="0" cy="2286000"/>
          </a:xfrm>
          <a:prstGeom prst="line">
            <a:avLst/>
          </a:prstGeom>
          <a:noFill/>
          <a:ln w="25400">
            <a:solidFill>
              <a:srgbClr val="414141"/>
            </a:solidFill>
            <a:round/>
            <a:headEnd type="none" w="sm" len="sm"/>
            <a:tailEnd type="none" w="sm" len="sm"/>
          </a:ln>
          <a:effectLst/>
        </p:spPr>
        <p:txBody>
          <a:bodyPr wrap="none" anchor="ctr"/>
          <a:lstStyle/>
          <a:p>
            <a:endParaRPr lang="en-US"/>
          </a:p>
        </p:txBody>
      </p:sp>
      <p:sp>
        <p:nvSpPr>
          <p:cNvPr id="288773" name="Line 5"/>
          <p:cNvSpPr>
            <a:spLocks noChangeShapeType="1"/>
          </p:cNvSpPr>
          <p:nvPr/>
        </p:nvSpPr>
        <p:spPr bwMode="auto">
          <a:xfrm flipH="1">
            <a:off x="1295400" y="4572000"/>
            <a:ext cx="5791200" cy="0"/>
          </a:xfrm>
          <a:prstGeom prst="line">
            <a:avLst/>
          </a:prstGeom>
          <a:noFill/>
          <a:ln w="25400">
            <a:solidFill>
              <a:srgbClr val="414141"/>
            </a:solidFill>
            <a:round/>
            <a:headEnd type="none" w="sm" len="sm"/>
            <a:tailEnd type="none" w="sm" len="sm"/>
          </a:ln>
          <a:effectLst/>
        </p:spPr>
        <p:txBody>
          <a:bodyPr wrap="none" anchor="ctr"/>
          <a:lstStyle/>
          <a:p>
            <a:endParaRPr lang="en-US"/>
          </a:p>
        </p:txBody>
      </p:sp>
      <p:sp>
        <p:nvSpPr>
          <p:cNvPr id="288774" name="Line 6"/>
          <p:cNvSpPr>
            <a:spLocks noChangeShapeType="1"/>
          </p:cNvSpPr>
          <p:nvPr/>
        </p:nvSpPr>
        <p:spPr bwMode="auto">
          <a:xfrm flipH="1">
            <a:off x="1295400" y="1828800"/>
            <a:ext cx="2971800" cy="1981200"/>
          </a:xfrm>
          <a:prstGeom prst="line">
            <a:avLst/>
          </a:prstGeom>
          <a:noFill/>
          <a:ln w="25400">
            <a:solidFill>
              <a:schemeClr val="accent2"/>
            </a:solidFill>
            <a:round/>
            <a:headEnd type="none" w="sm" len="sm"/>
            <a:tailEnd type="none" w="sm" len="sm"/>
          </a:ln>
          <a:effectLst/>
        </p:spPr>
        <p:txBody>
          <a:bodyPr wrap="none" anchor="ctr"/>
          <a:lstStyle/>
          <a:p>
            <a:endParaRPr lang="en-US"/>
          </a:p>
        </p:txBody>
      </p:sp>
      <p:sp>
        <p:nvSpPr>
          <p:cNvPr id="288775" name="Line 7"/>
          <p:cNvSpPr>
            <a:spLocks noChangeShapeType="1"/>
          </p:cNvSpPr>
          <p:nvPr/>
        </p:nvSpPr>
        <p:spPr bwMode="auto">
          <a:xfrm flipH="1">
            <a:off x="1295400" y="1828800"/>
            <a:ext cx="4953000" cy="1981200"/>
          </a:xfrm>
          <a:prstGeom prst="line">
            <a:avLst/>
          </a:prstGeom>
          <a:noFill/>
          <a:ln w="25400">
            <a:solidFill>
              <a:schemeClr val="tx1"/>
            </a:solidFill>
            <a:round/>
            <a:headEnd type="none" w="sm" len="sm"/>
            <a:tailEnd type="none" w="sm" len="sm"/>
          </a:ln>
          <a:effectLst/>
        </p:spPr>
        <p:txBody>
          <a:bodyPr wrap="none" anchor="ctr"/>
          <a:lstStyle/>
          <a:p>
            <a:endParaRPr lang="en-US"/>
          </a:p>
        </p:txBody>
      </p:sp>
      <p:sp>
        <p:nvSpPr>
          <p:cNvPr id="288776" name="Arc 8"/>
          <p:cNvSpPr>
            <a:spLocks/>
          </p:cNvSpPr>
          <p:nvPr/>
        </p:nvSpPr>
        <p:spPr bwMode="auto">
          <a:xfrm>
            <a:off x="2286000" y="2286000"/>
            <a:ext cx="3733800" cy="1143000"/>
          </a:xfrm>
          <a:custGeom>
            <a:avLst/>
            <a:gdLst>
              <a:gd name="G0" fmla="+- 21600 0 0"/>
              <a:gd name="G1" fmla="+- 21600 0 0"/>
              <a:gd name="G2" fmla="+- 21600 0 0"/>
              <a:gd name="T0" fmla="*/ 0 w 21600"/>
              <a:gd name="T1" fmla="*/ 21540 h 21600"/>
              <a:gd name="T2" fmla="*/ 21591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40"/>
                </a:moveTo>
                <a:cubicBezTo>
                  <a:pt x="33" y="9637"/>
                  <a:pt x="9688" y="4"/>
                  <a:pt x="21591" y="0"/>
                </a:cubicBezTo>
              </a:path>
              <a:path w="21600" h="21600" stroke="0" extrusionOk="0">
                <a:moveTo>
                  <a:pt x="0" y="21540"/>
                </a:moveTo>
                <a:cubicBezTo>
                  <a:pt x="33" y="9637"/>
                  <a:pt x="9688" y="4"/>
                  <a:pt x="21591" y="0"/>
                </a:cubicBezTo>
                <a:lnTo>
                  <a:pt x="21600" y="21600"/>
                </a:lnTo>
                <a:close/>
              </a:path>
            </a:pathLst>
          </a:custGeom>
          <a:noFill/>
          <a:ln w="12700" cap="rnd">
            <a:solidFill>
              <a:schemeClr val="accent2"/>
            </a:solidFill>
            <a:round/>
            <a:headEnd type="none" w="sm" len="sm"/>
            <a:tailEnd type="none" w="sm" len="sm"/>
          </a:ln>
          <a:effectLst/>
        </p:spPr>
        <p:txBody>
          <a:bodyPr wrap="none" anchor="ctr"/>
          <a:lstStyle/>
          <a:p>
            <a:endParaRPr lang="en-US"/>
          </a:p>
        </p:txBody>
      </p:sp>
      <p:sp>
        <p:nvSpPr>
          <p:cNvPr id="288777" name="Arc 9"/>
          <p:cNvSpPr>
            <a:spLocks/>
          </p:cNvSpPr>
          <p:nvPr/>
        </p:nvSpPr>
        <p:spPr bwMode="auto">
          <a:xfrm>
            <a:off x="3200400" y="2438400"/>
            <a:ext cx="3048000" cy="990600"/>
          </a:xfrm>
          <a:custGeom>
            <a:avLst/>
            <a:gdLst>
              <a:gd name="G0" fmla="+- 21600 0 0"/>
              <a:gd name="G1" fmla="+- 21600 0 0"/>
              <a:gd name="G2" fmla="+- 21600 0 0"/>
              <a:gd name="T0" fmla="*/ 1 w 21600"/>
              <a:gd name="T1" fmla="*/ 21808 h 21808"/>
              <a:gd name="T2" fmla="*/ 21506 w 21600"/>
              <a:gd name="T3" fmla="*/ 0 h 21808"/>
              <a:gd name="T4" fmla="*/ 21600 w 21600"/>
              <a:gd name="T5" fmla="*/ 21600 h 21808"/>
            </a:gdLst>
            <a:ahLst/>
            <a:cxnLst>
              <a:cxn ang="0">
                <a:pos x="T0" y="T1"/>
              </a:cxn>
              <a:cxn ang="0">
                <a:pos x="T2" y="T3"/>
              </a:cxn>
              <a:cxn ang="0">
                <a:pos x="T4" y="T5"/>
              </a:cxn>
            </a:cxnLst>
            <a:rect l="0" t="0" r="r" b="b"/>
            <a:pathLst>
              <a:path w="21600" h="21808" fill="none" extrusionOk="0">
                <a:moveTo>
                  <a:pt x="1" y="21807"/>
                </a:moveTo>
                <a:cubicBezTo>
                  <a:pt x="0" y="21738"/>
                  <a:pt x="0" y="21669"/>
                  <a:pt x="0" y="21600"/>
                </a:cubicBezTo>
                <a:cubicBezTo>
                  <a:pt x="-1" y="9707"/>
                  <a:pt x="9613" y="51"/>
                  <a:pt x="21506" y="0"/>
                </a:cubicBezTo>
              </a:path>
              <a:path w="21600" h="21808" stroke="0" extrusionOk="0">
                <a:moveTo>
                  <a:pt x="1" y="21807"/>
                </a:moveTo>
                <a:cubicBezTo>
                  <a:pt x="0" y="21738"/>
                  <a:pt x="0" y="21669"/>
                  <a:pt x="0" y="21600"/>
                </a:cubicBezTo>
                <a:cubicBezTo>
                  <a:pt x="-1" y="9707"/>
                  <a:pt x="9613" y="51"/>
                  <a:pt x="21506" y="0"/>
                </a:cubicBezTo>
                <a:lnTo>
                  <a:pt x="21600" y="21600"/>
                </a:lnTo>
                <a:close/>
              </a:path>
            </a:pathLst>
          </a:custGeom>
          <a:noFill/>
          <a:ln w="12700" cap="rnd">
            <a:solidFill>
              <a:schemeClr val="tx1"/>
            </a:solidFill>
            <a:round/>
            <a:headEnd type="none" w="sm" len="sm"/>
            <a:tailEnd type="none" w="sm" len="sm"/>
          </a:ln>
          <a:effectLst/>
        </p:spPr>
        <p:txBody>
          <a:bodyPr wrap="none" anchor="ctr"/>
          <a:lstStyle/>
          <a:p>
            <a:endParaRPr lang="en-US"/>
          </a:p>
        </p:txBody>
      </p:sp>
      <p:sp>
        <p:nvSpPr>
          <p:cNvPr id="288778" name="Arc 10"/>
          <p:cNvSpPr>
            <a:spLocks/>
          </p:cNvSpPr>
          <p:nvPr/>
        </p:nvSpPr>
        <p:spPr bwMode="auto">
          <a:xfrm>
            <a:off x="3200400" y="3352800"/>
            <a:ext cx="920750" cy="609600"/>
          </a:xfrm>
          <a:custGeom>
            <a:avLst/>
            <a:gdLst>
              <a:gd name="G0" fmla="+- 21367 0 0"/>
              <a:gd name="G1" fmla="+- 0 0 0"/>
              <a:gd name="G2" fmla="+- 21600 0 0"/>
              <a:gd name="T0" fmla="*/ 21367 w 21367"/>
              <a:gd name="T1" fmla="*/ 21600 h 21600"/>
              <a:gd name="T2" fmla="*/ 0 w 21367"/>
              <a:gd name="T3" fmla="*/ 3164 h 21600"/>
              <a:gd name="T4" fmla="*/ 21367 w 21367"/>
              <a:gd name="T5" fmla="*/ 0 h 21600"/>
            </a:gdLst>
            <a:ahLst/>
            <a:cxnLst>
              <a:cxn ang="0">
                <a:pos x="T0" y="T1"/>
              </a:cxn>
              <a:cxn ang="0">
                <a:pos x="T2" y="T3"/>
              </a:cxn>
              <a:cxn ang="0">
                <a:pos x="T4" y="T5"/>
              </a:cxn>
            </a:cxnLst>
            <a:rect l="0" t="0" r="r" b="b"/>
            <a:pathLst>
              <a:path w="21367" h="21600" fill="none" extrusionOk="0">
                <a:moveTo>
                  <a:pt x="21367" y="21600"/>
                </a:moveTo>
                <a:cubicBezTo>
                  <a:pt x="10659" y="21600"/>
                  <a:pt x="1568" y="13755"/>
                  <a:pt x="-1" y="3164"/>
                </a:cubicBezTo>
              </a:path>
              <a:path w="21367" h="21600" stroke="0" extrusionOk="0">
                <a:moveTo>
                  <a:pt x="21367" y="21600"/>
                </a:moveTo>
                <a:cubicBezTo>
                  <a:pt x="10659" y="21600"/>
                  <a:pt x="1568" y="13755"/>
                  <a:pt x="-1" y="3164"/>
                </a:cubicBezTo>
                <a:lnTo>
                  <a:pt x="21367" y="0"/>
                </a:lnTo>
                <a:close/>
              </a:path>
            </a:pathLst>
          </a:custGeom>
          <a:noFill/>
          <a:ln w="12700" cap="rnd">
            <a:solidFill>
              <a:schemeClr val="tx1"/>
            </a:solidFill>
            <a:round/>
            <a:headEnd type="none" w="sm" len="sm"/>
            <a:tailEnd type="none" w="sm" len="sm"/>
          </a:ln>
          <a:effectLst/>
        </p:spPr>
        <p:txBody>
          <a:bodyPr wrap="none" anchor="ctr"/>
          <a:lstStyle/>
          <a:p>
            <a:endParaRPr lang="en-US"/>
          </a:p>
        </p:txBody>
      </p:sp>
      <p:sp>
        <p:nvSpPr>
          <p:cNvPr id="288779" name="Arc 11"/>
          <p:cNvSpPr>
            <a:spLocks/>
          </p:cNvSpPr>
          <p:nvPr/>
        </p:nvSpPr>
        <p:spPr bwMode="auto">
          <a:xfrm>
            <a:off x="2286000" y="3429000"/>
            <a:ext cx="1295400" cy="533400"/>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accent2"/>
            </a:solidFill>
            <a:round/>
            <a:headEnd type="none" w="sm" len="sm"/>
            <a:tailEnd type="none" w="sm" len="sm"/>
          </a:ln>
          <a:effectLst/>
        </p:spPr>
        <p:txBody>
          <a:bodyPr wrap="none" anchor="ctr"/>
          <a:lstStyle/>
          <a:p>
            <a:endParaRPr lang="en-US"/>
          </a:p>
        </p:txBody>
      </p:sp>
      <p:sp>
        <p:nvSpPr>
          <p:cNvPr id="288780" name="Rectangle 12"/>
          <p:cNvSpPr>
            <a:spLocks noChangeArrowheads="1"/>
          </p:cNvSpPr>
          <p:nvPr/>
        </p:nvSpPr>
        <p:spPr bwMode="auto">
          <a:xfrm>
            <a:off x="6705600" y="4648200"/>
            <a:ext cx="381000" cy="396875"/>
          </a:xfrm>
          <a:prstGeom prst="rect">
            <a:avLst/>
          </a:prstGeom>
          <a:noFill/>
          <a:ln w="9525">
            <a:noFill/>
            <a:miter lim="800000"/>
            <a:headEnd/>
            <a:tailEnd/>
          </a:ln>
          <a:effectLst/>
        </p:spPr>
        <p:txBody>
          <a:bodyPr lIns="92075" tIns="46038" rIns="92075" bIns="46038">
            <a:spAutoFit/>
          </a:bodyPr>
          <a:lstStyle/>
          <a:p>
            <a:pPr algn="ctr" eaLnBrk="0" hangingPunct="0"/>
            <a:r>
              <a:rPr lang="en-US" sz="2000" b="1">
                <a:latin typeface="Symbol" pitchFamily="18" charset="2"/>
              </a:rPr>
              <a:t>s</a:t>
            </a:r>
          </a:p>
        </p:txBody>
      </p:sp>
      <p:sp>
        <p:nvSpPr>
          <p:cNvPr id="288781" name="Rectangle 13"/>
          <p:cNvSpPr>
            <a:spLocks noChangeArrowheads="1"/>
          </p:cNvSpPr>
          <p:nvPr/>
        </p:nvSpPr>
        <p:spPr bwMode="auto">
          <a:xfrm>
            <a:off x="381000" y="1568450"/>
            <a:ext cx="1828800" cy="396875"/>
          </a:xfrm>
          <a:prstGeom prst="rect">
            <a:avLst/>
          </a:prstGeom>
          <a:noFill/>
          <a:ln w="9525">
            <a:noFill/>
            <a:miter lim="800000"/>
            <a:headEnd/>
            <a:tailEnd/>
          </a:ln>
          <a:effectLst/>
        </p:spPr>
        <p:txBody>
          <a:bodyPr lIns="92075" tIns="46038" rIns="92075" bIns="46038">
            <a:spAutoFit/>
          </a:bodyPr>
          <a:lstStyle/>
          <a:p>
            <a:pPr algn="ctr" eaLnBrk="0" hangingPunct="0"/>
            <a:r>
              <a:rPr lang="en-US" sz="2000"/>
              <a:t>Return</a:t>
            </a:r>
          </a:p>
        </p:txBody>
      </p:sp>
      <p:sp>
        <p:nvSpPr>
          <p:cNvPr id="288782" name="Rectangle 14"/>
          <p:cNvSpPr>
            <a:spLocks noChangeArrowheads="1"/>
          </p:cNvSpPr>
          <p:nvPr/>
        </p:nvSpPr>
        <p:spPr bwMode="auto">
          <a:xfrm>
            <a:off x="838200" y="3595688"/>
            <a:ext cx="457200" cy="396875"/>
          </a:xfrm>
          <a:prstGeom prst="rect">
            <a:avLst/>
          </a:prstGeom>
          <a:noFill/>
          <a:ln w="9525">
            <a:noFill/>
            <a:miter lim="800000"/>
            <a:headEnd/>
            <a:tailEnd/>
          </a:ln>
          <a:effectLst/>
        </p:spPr>
        <p:txBody>
          <a:bodyPr lIns="92075" tIns="46038" rIns="92075" bIns="46038">
            <a:spAutoFit/>
          </a:bodyPr>
          <a:lstStyle/>
          <a:p>
            <a:pPr algn="ctr" eaLnBrk="0" hangingPunct="0"/>
            <a:r>
              <a:rPr lang="en-US" sz="2000">
                <a:latin typeface="Arial Rounded MT Bold" pitchFamily="34" charset="0"/>
              </a:rPr>
              <a:t>r</a:t>
            </a:r>
            <a:r>
              <a:rPr lang="en-US" sz="2000" baseline="-25000">
                <a:latin typeface="Arial Rounded MT Bold" pitchFamily="34" charset="0"/>
              </a:rPr>
              <a:t>F</a:t>
            </a:r>
          </a:p>
        </p:txBody>
      </p:sp>
      <p:sp>
        <p:nvSpPr>
          <p:cNvPr id="288783" name="Rectangle 15"/>
          <p:cNvSpPr>
            <a:spLocks noChangeArrowheads="1"/>
          </p:cNvSpPr>
          <p:nvPr/>
        </p:nvSpPr>
        <p:spPr bwMode="auto">
          <a:xfrm>
            <a:off x="3657600" y="2833688"/>
            <a:ext cx="381000" cy="396875"/>
          </a:xfrm>
          <a:prstGeom prst="rect">
            <a:avLst/>
          </a:prstGeom>
          <a:noFill/>
          <a:ln w="9525">
            <a:noFill/>
            <a:miter lim="800000"/>
            <a:headEnd/>
            <a:tailEnd/>
          </a:ln>
          <a:effectLst/>
        </p:spPr>
        <p:txBody>
          <a:bodyPr lIns="92075" tIns="46038" rIns="92075" bIns="46038">
            <a:spAutoFit/>
          </a:bodyPr>
          <a:lstStyle/>
          <a:p>
            <a:pPr algn="ctr" eaLnBrk="0" hangingPunct="0"/>
            <a:r>
              <a:rPr lang="en-US" sz="2000">
                <a:latin typeface="Arial Rounded MT Bold" pitchFamily="34" charset="0"/>
              </a:rPr>
              <a:t>M</a:t>
            </a:r>
          </a:p>
        </p:txBody>
      </p:sp>
      <p:sp>
        <p:nvSpPr>
          <p:cNvPr id="288784" name="Rectangle 16"/>
          <p:cNvSpPr>
            <a:spLocks noChangeArrowheads="1"/>
          </p:cNvSpPr>
          <p:nvPr/>
        </p:nvSpPr>
        <p:spPr bwMode="auto">
          <a:xfrm>
            <a:off x="2286000" y="2590800"/>
            <a:ext cx="381000" cy="396875"/>
          </a:xfrm>
          <a:prstGeom prst="rect">
            <a:avLst/>
          </a:prstGeom>
          <a:noFill/>
          <a:ln w="9525">
            <a:noFill/>
            <a:miter lim="800000"/>
            <a:headEnd/>
            <a:tailEnd/>
          </a:ln>
          <a:effectLst/>
        </p:spPr>
        <p:txBody>
          <a:bodyPr lIns="92075" tIns="46038" rIns="92075" bIns="46038">
            <a:spAutoFit/>
          </a:bodyPr>
          <a:lstStyle/>
          <a:p>
            <a:pPr algn="ctr" eaLnBrk="0" hangingPunct="0"/>
            <a:r>
              <a:rPr lang="en-US" sz="2000">
                <a:solidFill>
                  <a:schemeClr val="accent2"/>
                </a:solidFill>
                <a:latin typeface="Arial Rounded MT Bold" pitchFamily="34" charset="0"/>
              </a:rPr>
              <a:t>W</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99269" y="181591"/>
            <a:ext cx="8229600" cy="1143000"/>
          </a:xfrm>
        </p:spPr>
        <p:txBody>
          <a:bodyPr>
            <a:noAutofit/>
          </a:bodyPr>
          <a:lstStyle/>
          <a:p>
            <a:pPr eaLnBrk="1" hangingPunct="1"/>
            <a:r>
              <a:rPr lang="en-US" altLang="en-US" sz="3600" dirty="0"/>
              <a:t>Domestic vs. </a:t>
            </a:r>
            <a:br>
              <a:rPr lang="en-US" altLang="en-US" sz="3600" dirty="0"/>
            </a:br>
            <a:r>
              <a:rPr lang="en-US" altLang="en-US" sz="3600" dirty="0"/>
              <a:t>International Diversification</a:t>
            </a:r>
          </a:p>
        </p:txBody>
      </p:sp>
      <p:sp>
        <p:nvSpPr>
          <p:cNvPr id="10243" name="Line 3"/>
          <p:cNvSpPr>
            <a:spLocks noChangeShapeType="1"/>
          </p:cNvSpPr>
          <p:nvPr/>
        </p:nvSpPr>
        <p:spPr bwMode="auto">
          <a:xfrm flipV="1">
            <a:off x="1778000" y="2003425"/>
            <a:ext cx="0" cy="37814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lIns="103236" tIns="51618" rIns="103236" bIns="51618"/>
          <a:lstStyle/>
          <a:p>
            <a:endParaRPr lang="en-US" sz="1200">
              <a:latin typeface="Century Gothic" panose="020B0502020202020204" pitchFamily="34" charset="0"/>
            </a:endParaRPr>
          </a:p>
        </p:txBody>
      </p:sp>
      <p:sp>
        <p:nvSpPr>
          <p:cNvPr id="10244" name="Line 4"/>
          <p:cNvSpPr>
            <a:spLocks noChangeShapeType="1"/>
          </p:cNvSpPr>
          <p:nvPr/>
        </p:nvSpPr>
        <p:spPr bwMode="auto">
          <a:xfrm flipV="1">
            <a:off x="1778000" y="5784850"/>
            <a:ext cx="5757863"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lIns="103236" tIns="51618" rIns="103236" bIns="51618"/>
          <a:lstStyle/>
          <a:p>
            <a:endParaRPr lang="en-US" sz="1200">
              <a:latin typeface="Century Gothic" panose="020B0502020202020204" pitchFamily="34" charset="0"/>
            </a:endParaRPr>
          </a:p>
        </p:txBody>
      </p:sp>
      <p:sp>
        <p:nvSpPr>
          <p:cNvPr id="795653" name="Line 5"/>
          <p:cNvSpPr>
            <a:spLocks noChangeShapeType="1"/>
          </p:cNvSpPr>
          <p:nvPr/>
        </p:nvSpPr>
        <p:spPr bwMode="auto">
          <a:xfrm flipV="1">
            <a:off x="1778000" y="5257800"/>
            <a:ext cx="5418138" cy="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lIns="103236" tIns="51618" rIns="103236" bIns="51618"/>
          <a:lstStyle/>
          <a:p>
            <a:endParaRPr lang="en-US" sz="1200">
              <a:latin typeface="Century Gothic" panose="020B0502020202020204" pitchFamily="34" charset="0"/>
            </a:endParaRPr>
          </a:p>
        </p:txBody>
      </p:sp>
      <p:sp>
        <p:nvSpPr>
          <p:cNvPr id="795654" name="Line 6"/>
          <p:cNvSpPr>
            <a:spLocks noChangeShapeType="1"/>
          </p:cNvSpPr>
          <p:nvPr/>
        </p:nvSpPr>
        <p:spPr bwMode="auto">
          <a:xfrm flipV="1">
            <a:off x="1778000" y="4641850"/>
            <a:ext cx="5418138" cy="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lIns="103236" tIns="51618" rIns="103236" bIns="51618"/>
          <a:lstStyle/>
          <a:p>
            <a:endParaRPr lang="en-US" sz="1200">
              <a:latin typeface="Century Gothic" panose="020B0502020202020204" pitchFamily="34" charset="0"/>
            </a:endParaRPr>
          </a:p>
        </p:txBody>
      </p:sp>
      <p:sp>
        <p:nvSpPr>
          <p:cNvPr id="795655" name="Line 7"/>
          <p:cNvSpPr>
            <a:spLocks noChangeShapeType="1"/>
          </p:cNvSpPr>
          <p:nvPr/>
        </p:nvSpPr>
        <p:spPr bwMode="auto">
          <a:xfrm flipV="1">
            <a:off x="1905000" y="3781425"/>
            <a:ext cx="5418138" cy="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lIns="103236" tIns="51618" rIns="103236" bIns="51618"/>
          <a:lstStyle/>
          <a:p>
            <a:endParaRPr lang="en-US" sz="1200">
              <a:latin typeface="Century Gothic" panose="020B0502020202020204" pitchFamily="34" charset="0"/>
            </a:endParaRPr>
          </a:p>
        </p:txBody>
      </p:sp>
      <p:sp>
        <p:nvSpPr>
          <p:cNvPr id="795656" name="Text Box 8"/>
          <p:cNvSpPr txBox="1">
            <a:spLocks noChangeArrowheads="1"/>
          </p:cNvSpPr>
          <p:nvPr/>
        </p:nvSpPr>
        <p:spPr bwMode="auto">
          <a:xfrm>
            <a:off x="846138" y="3498850"/>
            <a:ext cx="847725" cy="381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pPr>
            <a:r>
              <a:rPr lang="en-US" altLang="en-US">
                <a:latin typeface="Century Gothic" panose="020B0502020202020204" pitchFamily="34" charset="0"/>
              </a:rPr>
              <a:t>0.44</a:t>
            </a:r>
          </a:p>
        </p:txBody>
      </p:sp>
      <p:sp>
        <p:nvSpPr>
          <p:cNvPr id="795657" name="Text Box 9"/>
          <p:cNvSpPr txBox="1">
            <a:spLocks noChangeArrowheads="1"/>
          </p:cNvSpPr>
          <p:nvPr/>
        </p:nvSpPr>
        <p:spPr bwMode="auto">
          <a:xfrm>
            <a:off x="846138" y="4378325"/>
            <a:ext cx="847725" cy="381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pPr>
            <a:r>
              <a:rPr lang="en-US" altLang="en-US">
                <a:latin typeface="Century Gothic" panose="020B0502020202020204" pitchFamily="34" charset="0"/>
              </a:rPr>
              <a:t>0.27</a:t>
            </a:r>
          </a:p>
        </p:txBody>
      </p:sp>
      <p:sp>
        <p:nvSpPr>
          <p:cNvPr id="795658" name="Text Box 10"/>
          <p:cNvSpPr txBox="1">
            <a:spLocks noChangeArrowheads="1"/>
          </p:cNvSpPr>
          <p:nvPr/>
        </p:nvSpPr>
        <p:spPr bwMode="auto">
          <a:xfrm>
            <a:off x="846138" y="4992688"/>
            <a:ext cx="847725" cy="381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pPr>
            <a:r>
              <a:rPr lang="en-US" altLang="en-US">
                <a:latin typeface="Century Gothic" panose="020B0502020202020204" pitchFamily="34" charset="0"/>
              </a:rPr>
              <a:t>0.12</a:t>
            </a:r>
          </a:p>
        </p:txBody>
      </p:sp>
      <p:sp>
        <p:nvSpPr>
          <p:cNvPr id="10251" name="Text Box 11"/>
          <p:cNvSpPr txBox="1">
            <a:spLocks noChangeArrowheads="1"/>
          </p:cNvSpPr>
          <p:nvPr/>
        </p:nvSpPr>
        <p:spPr bwMode="auto">
          <a:xfrm rot="-5400000">
            <a:off x="-656103" y="3792417"/>
            <a:ext cx="2901950" cy="381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pPr>
            <a:r>
              <a:rPr lang="en-US" altLang="en-US" dirty="0">
                <a:latin typeface="Century Gothic" panose="020B0502020202020204" pitchFamily="34" charset="0"/>
              </a:rPr>
              <a:t>Portfolio Risk (%)</a:t>
            </a:r>
          </a:p>
        </p:txBody>
      </p:sp>
      <p:sp>
        <p:nvSpPr>
          <p:cNvPr id="10252" name="Text Box 12"/>
          <p:cNvSpPr txBox="1">
            <a:spLocks noChangeArrowheads="1"/>
          </p:cNvSpPr>
          <p:nvPr/>
        </p:nvSpPr>
        <p:spPr bwMode="auto">
          <a:xfrm>
            <a:off x="6731000" y="5858195"/>
            <a:ext cx="1955800" cy="350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pPr>
            <a:r>
              <a:rPr lang="en-US" altLang="en-US" sz="1600" dirty="0">
                <a:latin typeface="Century Gothic" panose="020B0502020202020204" pitchFamily="34" charset="0"/>
              </a:rPr>
              <a:t>Number of Stocks</a:t>
            </a:r>
          </a:p>
        </p:txBody>
      </p:sp>
      <p:sp>
        <p:nvSpPr>
          <p:cNvPr id="10253" name="Text Box 13"/>
          <p:cNvSpPr txBox="1">
            <a:spLocks noChangeArrowheads="1"/>
          </p:cNvSpPr>
          <p:nvPr/>
        </p:nvSpPr>
        <p:spPr bwMode="auto">
          <a:xfrm>
            <a:off x="1608138" y="5784850"/>
            <a:ext cx="5757862" cy="381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Century Gothic" panose="020B0502020202020204" pitchFamily="34" charset="0"/>
              </a:rPr>
              <a:t>1	10	20	30	40	50</a:t>
            </a:r>
          </a:p>
        </p:txBody>
      </p:sp>
      <p:sp>
        <p:nvSpPr>
          <p:cNvPr id="795662" name="Arc 14"/>
          <p:cNvSpPr>
            <a:spLocks/>
          </p:cNvSpPr>
          <p:nvPr/>
        </p:nvSpPr>
        <p:spPr bwMode="auto">
          <a:xfrm rot="10800000">
            <a:off x="1778000" y="2174875"/>
            <a:ext cx="5334000" cy="3079750"/>
          </a:xfrm>
          <a:custGeom>
            <a:avLst/>
            <a:gdLst>
              <a:gd name="T0" fmla="*/ 0 w 21600"/>
              <a:gd name="T1" fmla="*/ 0 h 21625"/>
              <a:gd name="T2" fmla="*/ 2147483647 w 21600"/>
              <a:gd name="T3" fmla="*/ 2147483647 h 21625"/>
              <a:gd name="T4" fmla="*/ 0 w 21600"/>
              <a:gd name="T5" fmla="*/ 2147483647 h 21625"/>
              <a:gd name="T6" fmla="*/ 0 60000 65536"/>
              <a:gd name="T7" fmla="*/ 0 60000 65536"/>
              <a:gd name="T8" fmla="*/ 0 60000 65536"/>
              <a:gd name="T9" fmla="*/ 0 w 21600"/>
              <a:gd name="T10" fmla="*/ 0 h 21625"/>
              <a:gd name="T11" fmla="*/ 21600 w 21600"/>
              <a:gd name="T12" fmla="*/ 21625 h 21625"/>
            </a:gdLst>
            <a:ahLst/>
            <a:cxnLst>
              <a:cxn ang="T6">
                <a:pos x="T0" y="T1"/>
              </a:cxn>
              <a:cxn ang="T7">
                <a:pos x="T2" y="T3"/>
              </a:cxn>
              <a:cxn ang="T8">
                <a:pos x="T4" y="T5"/>
              </a:cxn>
            </a:cxnLst>
            <a:rect l="T9" t="T10" r="T11" b="T12"/>
            <a:pathLst>
              <a:path w="21600" h="21625" fill="none" extrusionOk="0">
                <a:moveTo>
                  <a:pt x="-1" y="0"/>
                </a:moveTo>
                <a:cubicBezTo>
                  <a:pt x="11929" y="0"/>
                  <a:pt x="21600" y="9670"/>
                  <a:pt x="21600" y="21600"/>
                </a:cubicBezTo>
                <a:cubicBezTo>
                  <a:pt x="21600" y="21608"/>
                  <a:pt x="21599" y="21616"/>
                  <a:pt x="21599" y="21624"/>
                </a:cubicBezTo>
              </a:path>
              <a:path w="21600" h="21625" stroke="0" extrusionOk="0">
                <a:moveTo>
                  <a:pt x="-1" y="0"/>
                </a:moveTo>
                <a:cubicBezTo>
                  <a:pt x="11929" y="0"/>
                  <a:pt x="21600" y="9670"/>
                  <a:pt x="21600" y="21600"/>
                </a:cubicBezTo>
                <a:cubicBezTo>
                  <a:pt x="21600" y="21608"/>
                  <a:pt x="21599" y="21616"/>
                  <a:pt x="21599" y="21624"/>
                </a:cubicBezTo>
                <a:lnTo>
                  <a:pt x="0" y="21600"/>
                </a:lnTo>
                <a:lnTo>
                  <a:pt x="-1" y="0"/>
                </a:lnTo>
                <a:close/>
              </a:path>
            </a:pathLst>
          </a:custGeom>
          <a:noFill/>
          <a:ln w="28575">
            <a:solidFill>
              <a:srgbClr val="CC3300"/>
            </a:solidFill>
            <a:round/>
            <a:headEnd/>
            <a:tailEnd/>
          </a:ln>
          <a:extLst>
            <a:ext uri="{909E8E84-426E-40DD-AFC4-6F175D3DCCD1}">
              <a14:hiddenFill xmlns:a14="http://schemas.microsoft.com/office/drawing/2010/main">
                <a:solidFill>
                  <a:srgbClr val="FFFFFF"/>
                </a:solidFill>
              </a14:hiddenFill>
            </a:ext>
          </a:extLst>
        </p:spPr>
        <p:txBody>
          <a:bodyPr wrap="none" lIns="103236" tIns="51618" rIns="103236" bIns="51618" anchor="ctr"/>
          <a:lstStyle/>
          <a:p>
            <a:endParaRPr lang="en-US" sz="1200">
              <a:latin typeface="Century Gothic" panose="020B0502020202020204" pitchFamily="34" charset="0"/>
            </a:endParaRPr>
          </a:p>
        </p:txBody>
      </p:sp>
      <p:sp>
        <p:nvSpPr>
          <p:cNvPr id="795663" name="Arc 15"/>
          <p:cNvSpPr>
            <a:spLocks/>
          </p:cNvSpPr>
          <p:nvPr/>
        </p:nvSpPr>
        <p:spPr bwMode="auto">
          <a:xfrm rot="10800000">
            <a:off x="1778000" y="2092325"/>
            <a:ext cx="5249863" cy="2549525"/>
          </a:xfrm>
          <a:custGeom>
            <a:avLst/>
            <a:gdLst>
              <a:gd name="T0" fmla="*/ 0 w 21600"/>
              <a:gd name="T1" fmla="*/ 0 h 22040"/>
              <a:gd name="T2" fmla="*/ 2147483647 w 21600"/>
              <a:gd name="T3" fmla="*/ 2147483647 h 22040"/>
              <a:gd name="T4" fmla="*/ 0 w 21600"/>
              <a:gd name="T5" fmla="*/ 2147483647 h 22040"/>
              <a:gd name="T6" fmla="*/ 0 60000 65536"/>
              <a:gd name="T7" fmla="*/ 0 60000 65536"/>
              <a:gd name="T8" fmla="*/ 0 60000 65536"/>
              <a:gd name="T9" fmla="*/ 0 w 21600"/>
              <a:gd name="T10" fmla="*/ 0 h 22040"/>
              <a:gd name="T11" fmla="*/ 21600 w 21600"/>
              <a:gd name="T12" fmla="*/ 22040 h 22040"/>
            </a:gdLst>
            <a:ahLst/>
            <a:cxnLst>
              <a:cxn ang="T6">
                <a:pos x="T0" y="T1"/>
              </a:cxn>
              <a:cxn ang="T7">
                <a:pos x="T2" y="T3"/>
              </a:cxn>
              <a:cxn ang="T8">
                <a:pos x="T4" y="T5"/>
              </a:cxn>
            </a:cxnLst>
            <a:rect l="T9" t="T10" r="T11" b="T12"/>
            <a:pathLst>
              <a:path w="21600" h="22040" fill="none" extrusionOk="0">
                <a:moveTo>
                  <a:pt x="-1" y="0"/>
                </a:moveTo>
                <a:cubicBezTo>
                  <a:pt x="11929" y="0"/>
                  <a:pt x="21600" y="9670"/>
                  <a:pt x="21600" y="21600"/>
                </a:cubicBezTo>
                <a:cubicBezTo>
                  <a:pt x="21600" y="21746"/>
                  <a:pt x="21598" y="21893"/>
                  <a:pt x="21595" y="22039"/>
                </a:cubicBezTo>
              </a:path>
              <a:path w="21600" h="22040" stroke="0" extrusionOk="0">
                <a:moveTo>
                  <a:pt x="-1" y="0"/>
                </a:moveTo>
                <a:cubicBezTo>
                  <a:pt x="11929" y="0"/>
                  <a:pt x="21600" y="9670"/>
                  <a:pt x="21600" y="21600"/>
                </a:cubicBezTo>
                <a:cubicBezTo>
                  <a:pt x="21600" y="21746"/>
                  <a:pt x="21598" y="21893"/>
                  <a:pt x="21595" y="22039"/>
                </a:cubicBezTo>
                <a:lnTo>
                  <a:pt x="0" y="21600"/>
                </a:lnTo>
                <a:lnTo>
                  <a:pt x="-1" y="0"/>
                </a:lnTo>
                <a:close/>
              </a:path>
            </a:pathLst>
          </a:custGeom>
          <a:noFill/>
          <a:ln w="28575">
            <a:solidFill>
              <a:srgbClr val="000099"/>
            </a:solidFill>
            <a:round/>
            <a:headEnd/>
            <a:tailEnd/>
          </a:ln>
          <a:extLst>
            <a:ext uri="{909E8E84-426E-40DD-AFC4-6F175D3DCCD1}">
              <a14:hiddenFill xmlns:a14="http://schemas.microsoft.com/office/drawing/2010/main">
                <a:solidFill>
                  <a:srgbClr val="FFFFFF"/>
                </a:solidFill>
              </a14:hiddenFill>
            </a:ext>
          </a:extLst>
        </p:spPr>
        <p:txBody>
          <a:bodyPr wrap="none" lIns="103236" tIns="51618" rIns="103236" bIns="51618" anchor="ctr"/>
          <a:lstStyle/>
          <a:p>
            <a:endParaRPr lang="en-US" sz="1200">
              <a:latin typeface="Century Gothic" panose="020B0502020202020204" pitchFamily="34" charset="0"/>
            </a:endParaRPr>
          </a:p>
        </p:txBody>
      </p:sp>
      <p:sp>
        <p:nvSpPr>
          <p:cNvPr id="795664" name="Arc 16"/>
          <p:cNvSpPr>
            <a:spLocks/>
          </p:cNvSpPr>
          <p:nvPr/>
        </p:nvSpPr>
        <p:spPr bwMode="auto">
          <a:xfrm rot="10800000">
            <a:off x="1778000" y="2109788"/>
            <a:ext cx="4656138" cy="1671637"/>
          </a:xfrm>
          <a:custGeom>
            <a:avLst/>
            <a:gdLst>
              <a:gd name="T0" fmla="*/ 0 w 21600"/>
              <a:gd name="T1" fmla="*/ 0 h 22040"/>
              <a:gd name="T2" fmla="*/ 2147483647 w 21600"/>
              <a:gd name="T3" fmla="*/ 2147483647 h 22040"/>
              <a:gd name="T4" fmla="*/ 0 w 21600"/>
              <a:gd name="T5" fmla="*/ 2147483647 h 22040"/>
              <a:gd name="T6" fmla="*/ 0 60000 65536"/>
              <a:gd name="T7" fmla="*/ 0 60000 65536"/>
              <a:gd name="T8" fmla="*/ 0 60000 65536"/>
              <a:gd name="T9" fmla="*/ 0 w 21600"/>
              <a:gd name="T10" fmla="*/ 0 h 22040"/>
              <a:gd name="T11" fmla="*/ 21600 w 21600"/>
              <a:gd name="T12" fmla="*/ 22040 h 22040"/>
            </a:gdLst>
            <a:ahLst/>
            <a:cxnLst>
              <a:cxn ang="T6">
                <a:pos x="T0" y="T1"/>
              </a:cxn>
              <a:cxn ang="T7">
                <a:pos x="T2" y="T3"/>
              </a:cxn>
              <a:cxn ang="T8">
                <a:pos x="T4" y="T5"/>
              </a:cxn>
            </a:cxnLst>
            <a:rect l="T9" t="T10" r="T11" b="T12"/>
            <a:pathLst>
              <a:path w="21600" h="22040" fill="none" extrusionOk="0">
                <a:moveTo>
                  <a:pt x="-1" y="0"/>
                </a:moveTo>
                <a:cubicBezTo>
                  <a:pt x="11929" y="0"/>
                  <a:pt x="21600" y="9670"/>
                  <a:pt x="21600" y="21600"/>
                </a:cubicBezTo>
                <a:cubicBezTo>
                  <a:pt x="21600" y="21746"/>
                  <a:pt x="21598" y="21893"/>
                  <a:pt x="21595" y="22039"/>
                </a:cubicBezTo>
              </a:path>
              <a:path w="21600" h="22040" stroke="0" extrusionOk="0">
                <a:moveTo>
                  <a:pt x="-1" y="0"/>
                </a:moveTo>
                <a:cubicBezTo>
                  <a:pt x="11929" y="0"/>
                  <a:pt x="21600" y="9670"/>
                  <a:pt x="21600" y="21600"/>
                </a:cubicBezTo>
                <a:cubicBezTo>
                  <a:pt x="21600" y="21746"/>
                  <a:pt x="21598" y="21893"/>
                  <a:pt x="21595" y="22039"/>
                </a:cubicBezTo>
                <a:lnTo>
                  <a:pt x="0" y="21600"/>
                </a:lnTo>
                <a:lnTo>
                  <a:pt x="-1" y="0"/>
                </a:lnTo>
                <a:close/>
              </a:path>
            </a:pathLst>
          </a:custGeom>
          <a:noFill/>
          <a:ln w="28575">
            <a:solidFill>
              <a:srgbClr val="006600"/>
            </a:solidFill>
            <a:round/>
            <a:headEnd/>
            <a:tailEnd/>
          </a:ln>
          <a:extLst>
            <a:ext uri="{909E8E84-426E-40DD-AFC4-6F175D3DCCD1}">
              <a14:hiddenFill xmlns:a14="http://schemas.microsoft.com/office/drawing/2010/main">
                <a:solidFill>
                  <a:srgbClr val="FFFFFF"/>
                </a:solidFill>
              </a14:hiddenFill>
            </a:ext>
          </a:extLst>
        </p:spPr>
        <p:txBody>
          <a:bodyPr wrap="none" lIns="103236" tIns="51618" rIns="103236" bIns="51618" anchor="ctr"/>
          <a:lstStyle/>
          <a:p>
            <a:endParaRPr lang="en-US" sz="1200">
              <a:latin typeface="Century Gothic" panose="020B0502020202020204" pitchFamily="34" charset="0"/>
            </a:endParaRPr>
          </a:p>
        </p:txBody>
      </p:sp>
      <p:sp>
        <p:nvSpPr>
          <p:cNvPr id="795665" name="Text Box 17"/>
          <p:cNvSpPr txBox="1">
            <a:spLocks noChangeArrowheads="1"/>
          </p:cNvSpPr>
          <p:nvPr/>
        </p:nvSpPr>
        <p:spPr bwMode="auto">
          <a:xfrm>
            <a:off x="5334000" y="3733800"/>
            <a:ext cx="2286000" cy="381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solidFill>
                  <a:srgbClr val="006600"/>
                </a:solidFill>
                <a:latin typeface="Century Gothic" panose="020B0502020202020204" pitchFamily="34" charset="0"/>
              </a:rPr>
              <a:t>Swiss stocks</a:t>
            </a:r>
          </a:p>
        </p:txBody>
      </p:sp>
      <p:sp>
        <p:nvSpPr>
          <p:cNvPr id="795666" name="Text Box 18"/>
          <p:cNvSpPr txBox="1">
            <a:spLocks noChangeArrowheads="1"/>
          </p:cNvSpPr>
          <p:nvPr/>
        </p:nvSpPr>
        <p:spPr bwMode="auto">
          <a:xfrm>
            <a:off x="5486400" y="4572000"/>
            <a:ext cx="2286000" cy="381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solidFill>
                  <a:srgbClr val="000099"/>
                </a:solidFill>
                <a:latin typeface="Century Gothic" panose="020B0502020202020204" pitchFamily="34" charset="0"/>
              </a:rPr>
              <a:t>U.S. stocks</a:t>
            </a:r>
          </a:p>
        </p:txBody>
      </p:sp>
      <p:sp>
        <p:nvSpPr>
          <p:cNvPr id="795667" name="Text Box 19"/>
          <p:cNvSpPr txBox="1">
            <a:spLocks noChangeArrowheads="1"/>
          </p:cNvSpPr>
          <p:nvPr/>
        </p:nvSpPr>
        <p:spPr bwMode="auto">
          <a:xfrm>
            <a:off x="4343400" y="5181600"/>
            <a:ext cx="3133725" cy="381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solidFill>
                  <a:srgbClr val="CC3300"/>
                </a:solidFill>
                <a:latin typeface="Century Gothic" panose="020B0502020202020204" pitchFamily="34" charset="0"/>
              </a:rPr>
              <a:t>International stocks</a:t>
            </a:r>
          </a:p>
        </p:txBody>
      </p:sp>
      <p:sp>
        <p:nvSpPr>
          <p:cNvPr id="795668" name="Text Box 20"/>
          <p:cNvSpPr txBox="1">
            <a:spLocks noChangeArrowheads="1"/>
          </p:cNvSpPr>
          <p:nvPr/>
        </p:nvSpPr>
        <p:spPr bwMode="auto">
          <a:xfrm>
            <a:off x="1989138" y="1670050"/>
            <a:ext cx="6773862" cy="596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pPr>
            <a:r>
              <a:rPr lang="en-US" altLang="en-US" sz="1600" dirty="0">
                <a:latin typeface="Century Gothic" panose="020B0502020202020204" pitchFamily="34" charset="0"/>
              </a:rPr>
              <a:t>When fully diversified, an international portfolio can be less than half as risky as a purely U.S. portfolio.</a:t>
            </a:r>
          </a:p>
        </p:txBody>
      </p:sp>
      <p:sp>
        <p:nvSpPr>
          <p:cNvPr id="795669" name="Text Box 21"/>
          <p:cNvSpPr txBox="1">
            <a:spLocks noChangeArrowheads="1"/>
          </p:cNvSpPr>
          <p:nvPr/>
        </p:nvSpPr>
        <p:spPr bwMode="auto">
          <a:xfrm>
            <a:off x="2582863" y="2532063"/>
            <a:ext cx="6223000" cy="596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pPr>
            <a:r>
              <a:rPr lang="en-US" altLang="en-US" sz="1600">
                <a:latin typeface="Century Gothic" panose="020B0502020202020204" pitchFamily="34" charset="0"/>
              </a:rPr>
              <a:t>A fully diversified international portfolio is only 12 percent as risky as holding a single security.</a:t>
            </a:r>
          </a:p>
        </p:txBody>
      </p:sp>
    </p:spTree>
    <p:extLst>
      <p:ext uri="{BB962C8B-B14F-4D97-AF65-F5344CB8AC3E}">
        <p14:creationId xmlns:p14="http://schemas.microsoft.com/office/powerpoint/2010/main" val="3453185630"/>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95664"/>
                                        </p:tgtEl>
                                        <p:attrNameLst>
                                          <p:attrName>style.visibility</p:attrName>
                                        </p:attrNameLst>
                                      </p:cBhvr>
                                      <p:to>
                                        <p:strVal val="visible"/>
                                      </p:to>
                                    </p:set>
                                    <p:animEffect transition="in" filter="wipe(left)">
                                      <p:cBhvr>
                                        <p:cTn id="7" dur="500"/>
                                        <p:tgtEl>
                                          <p:spTgt spid="795664"/>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499"/>
                                          </p:stCondLst>
                                        </p:cTn>
                                        <p:tgtEl>
                                          <p:spTgt spid="795665"/>
                                        </p:tgtEl>
                                        <p:attrNameLst>
                                          <p:attrName>style.visibility</p:attrName>
                                        </p:attrNameLst>
                                      </p:cBhvr>
                                      <p:to>
                                        <p:strVal val="visible"/>
                                      </p:to>
                                    </p:set>
                                  </p:childTnLst>
                                </p:cTn>
                              </p:par>
                            </p:childTnLst>
                          </p:cTn>
                        </p:par>
                        <p:par>
                          <p:cTn id="11" fill="hold" nodeType="afterGroup">
                            <p:stCondLst>
                              <p:cond delay="1000"/>
                            </p:stCondLst>
                            <p:childTnLst>
                              <p:par>
                                <p:cTn id="12" presetID="22" presetClass="entr" presetSubtype="2" fill="hold" grpId="0" nodeType="afterEffect">
                                  <p:stCondLst>
                                    <p:cond delay="0"/>
                                  </p:stCondLst>
                                  <p:childTnLst>
                                    <p:set>
                                      <p:cBhvr>
                                        <p:cTn id="13" dur="1" fill="hold">
                                          <p:stCondLst>
                                            <p:cond delay="0"/>
                                          </p:stCondLst>
                                        </p:cTn>
                                        <p:tgtEl>
                                          <p:spTgt spid="795655"/>
                                        </p:tgtEl>
                                        <p:attrNameLst>
                                          <p:attrName>style.visibility</p:attrName>
                                        </p:attrNameLst>
                                      </p:cBhvr>
                                      <p:to>
                                        <p:strVal val="visible"/>
                                      </p:to>
                                    </p:set>
                                    <p:animEffect transition="in" filter="wipe(right)">
                                      <p:cBhvr>
                                        <p:cTn id="14" dur="500"/>
                                        <p:tgtEl>
                                          <p:spTgt spid="795655"/>
                                        </p:tgtEl>
                                      </p:cBhvr>
                                    </p:animEffect>
                                  </p:childTnLst>
                                </p:cTn>
                              </p:par>
                            </p:childTnLst>
                          </p:cTn>
                        </p:par>
                        <p:par>
                          <p:cTn id="15" fill="hold" nodeType="afterGroup">
                            <p:stCondLst>
                              <p:cond delay="1500"/>
                            </p:stCondLst>
                            <p:childTnLst>
                              <p:par>
                                <p:cTn id="16" presetID="1" presetClass="entr" presetSubtype="0" fill="hold" grpId="0" nodeType="afterEffect">
                                  <p:stCondLst>
                                    <p:cond delay="0"/>
                                  </p:stCondLst>
                                  <p:childTnLst>
                                    <p:set>
                                      <p:cBhvr>
                                        <p:cTn id="17" dur="1" fill="hold">
                                          <p:stCondLst>
                                            <p:cond delay="499"/>
                                          </p:stCondLst>
                                        </p:cTn>
                                        <p:tgtEl>
                                          <p:spTgt spid="795656"/>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95663"/>
                                        </p:tgtEl>
                                        <p:attrNameLst>
                                          <p:attrName>style.visibility</p:attrName>
                                        </p:attrNameLst>
                                      </p:cBhvr>
                                      <p:to>
                                        <p:strVal val="visible"/>
                                      </p:to>
                                    </p:set>
                                    <p:animEffect transition="in" filter="wipe(left)">
                                      <p:cBhvr>
                                        <p:cTn id="22" dur="500"/>
                                        <p:tgtEl>
                                          <p:spTgt spid="795663"/>
                                        </p:tgtEl>
                                      </p:cBhvr>
                                    </p:animEffect>
                                  </p:childTnLst>
                                </p:cTn>
                              </p:par>
                            </p:childTnLst>
                          </p:cTn>
                        </p:par>
                        <p:par>
                          <p:cTn id="23" fill="hold" nodeType="afterGroup">
                            <p:stCondLst>
                              <p:cond delay="500"/>
                            </p:stCondLst>
                            <p:childTnLst>
                              <p:par>
                                <p:cTn id="24" presetID="1" presetClass="entr" presetSubtype="0" fill="hold" grpId="0" nodeType="afterEffect">
                                  <p:stCondLst>
                                    <p:cond delay="0"/>
                                  </p:stCondLst>
                                  <p:childTnLst>
                                    <p:set>
                                      <p:cBhvr>
                                        <p:cTn id="25" dur="1" fill="hold">
                                          <p:stCondLst>
                                            <p:cond delay="499"/>
                                          </p:stCondLst>
                                        </p:cTn>
                                        <p:tgtEl>
                                          <p:spTgt spid="795666"/>
                                        </p:tgtEl>
                                        <p:attrNameLst>
                                          <p:attrName>style.visibility</p:attrName>
                                        </p:attrNameLst>
                                      </p:cBhvr>
                                      <p:to>
                                        <p:strVal val="visible"/>
                                      </p:to>
                                    </p:set>
                                  </p:childTnLst>
                                </p:cTn>
                              </p:par>
                            </p:childTnLst>
                          </p:cTn>
                        </p:par>
                        <p:par>
                          <p:cTn id="26" fill="hold" nodeType="afterGroup">
                            <p:stCondLst>
                              <p:cond delay="1000"/>
                            </p:stCondLst>
                            <p:childTnLst>
                              <p:par>
                                <p:cTn id="27" presetID="22" presetClass="entr" presetSubtype="2" fill="hold" grpId="0" nodeType="afterEffect">
                                  <p:stCondLst>
                                    <p:cond delay="0"/>
                                  </p:stCondLst>
                                  <p:childTnLst>
                                    <p:set>
                                      <p:cBhvr>
                                        <p:cTn id="28" dur="1" fill="hold">
                                          <p:stCondLst>
                                            <p:cond delay="0"/>
                                          </p:stCondLst>
                                        </p:cTn>
                                        <p:tgtEl>
                                          <p:spTgt spid="795654"/>
                                        </p:tgtEl>
                                        <p:attrNameLst>
                                          <p:attrName>style.visibility</p:attrName>
                                        </p:attrNameLst>
                                      </p:cBhvr>
                                      <p:to>
                                        <p:strVal val="visible"/>
                                      </p:to>
                                    </p:set>
                                    <p:animEffect transition="in" filter="wipe(right)">
                                      <p:cBhvr>
                                        <p:cTn id="29" dur="500"/>
                                        <p:tgtEl>
                                          <p:spTgt spid="795654"/>
                                        </p:tgtEl>
                                      </p:cBhvr>
                                    </p:animEffect>
                                  </p:childTnLst>
                                </p:cTn>
                              </p:par>
                            </p:childTnLst>
                          </p:cTn>
                        </p:par>
                        <p:par>
                          <p:cTn id="30" fill="hold" nodeType="afterGroup">
                            <p:stCondLst>
                              <p:cond delay="1500"/>
                            </p:stCondLst>
                            <p:childTnLst>
                              <p:par>
                                <p:cTn id="31" presetID="1" presetClass="entr" presetSubtype="0" fill="hold" grpId="0" nodeType="afterEffect">
                                  <p:stCondLst>
                                    <p:cond delay="0"/>
                                  </p:stCondLst>
                                  <p:childTnLst>
                                    <p:set>
                                      <p:cBhvr>
                                        <p:cTn id="32" dur="1" fill="hold">
                                          <p:stCondLst>
                                            <p:cond delay="499"/>
                                          </p:stCondLst>
                                        </p:cTn>
                                        <p:tgtEl>
                                          <p:spTgt spid="795657"/>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95662"/>
                                        </p:tgtEl>
                                        <p:attrNameLst>
                                          <p:attrName>style.visibility</p:attrName>
                                        </p:attrNameLst>
                                      </p:cBhvr>
                                      <p:to>
                                        <p:strVal val="visible"/>
                                      </p:to>
                                    </p:set>
                                    <p:animEffect transition="in" filter="wipe(left)">
                                      <p:cBhvr>
                                        <p:cTn id="37" dur="500"/>
                                        <p:tgtEl>
                                          <p:spTgt spid="795662"/>
                                        </p:tgtEl>
                                      </p:cBhvr>
                                    </p:animEffect>
                                  </p:childTnLst>
                                </p:cTn>
                              </p:par>
                            </p:childTnLst>
                          </p:cTn>
                        </p:par>
                        <p:par>
                          <p:cTn id="38" fill="hold" nodeType="afterGroup">
                            <p:stCondLst>
                              <p:cond delay="500"/>
                            </p:stCondLst>
                            <p:childTnLst>
                              <p:par>
                                <p:cTn id="39" presetID="1" presetClass="entr" presetSubtype="0" fill="hold" grpId="0" nodeType="afterEffect">
                                  <p:stCondLst>
                                    <p:cond delay="0"/>
                                  </p:stCondLst>
                                  <p:childTnLst>
                                    <p:set>
                                      <p:cBhvr>
                                        <p:cTn id="40" dur="1" fill="hold">
                                          <p:stCondLst>
                                            <p:cond delay="499"/>
                                          </p:stCondLst>
                                        </p:cTn>
                                        <p:tgtEl>
                                          <p:spTgt spid="795667"/>
                                        </p:tgtEl>
                                        <p:attrNameLst>
                                          <p:attrName>style.visibility</p:attrName>
                                        </p:attrNameLst>
                                      </p:cBhvr>
                                      <p:to>
                                        <p:strVal val="visible"/>
                                      </p:to>
                                    </p:set>
                                  </p:childTnLst>
                                </p:cTn>
                              </p:par>
                            </p:childTnLst>
                          </p:cTn>
                        </p:par>
                        <p:par>
                          <p:cTn id="41" fill="hold" nodeType="afterGroup">
                            <p:stCondLst>
                              <p:cond delay="1000"/>
                            </p:stCondLst>
                            <p:childTnLst>
                              <p:par>
                                <p:cTn id="42" presetID="22" presetClass="entr" presetSubtype="2" fill="hold" grpId="0" nodeType="afterEffect">
                                  <p:stCondLst>
                                    <p:cond delay="0"/>
                                  </p:stCondLst>
                                  <p:childTnLst>
                                    <p:set>
                                      <p:cBhvr>
                                        <p:cTn id="43" dur="1" fill="hold">
                                          <p:stCondLst>
                                            <p:cond delay="0"/>
                                          </p:stCondLst>
                                        </p:cTn>
                                        <p:tgtEl>
                                          <p:spTgt spid="795653"/>
                                        </p:tgtEl>
                                        <p:attrNameLst>
                                          <p:attrName>style.visibility</p:attrName>
                                        </p:attrNameLst>
                                      </p:cBhvr>
                                      <p:to>
                                        <p:strVal val="visible"/>
                                      </p:to>
                                    </p:set>
                                    <p:animEffect transition="in" filter="wipe(right)">
                                      <p:cBhvr>
                                        <p:cTn id="44" dur="500"/>
                                        <p:tgtEl>
                                          <p:spTgt spid="795653"/>
                                        </p:tgtEl>
                                      </p:cBhvr>
                                    </p:animEffect>
                                  </p:childTnLst>
                                </p:cTn>
                              </p:par>
                            </p:childTnLst>
                          </p:cTn>
                        </p:par>
                        <p:par>
                          <p:cTn id="45" fill="hold" nodeType="afterGroup">
                            <p:stCondLst>
                              <p:cond delay="1500"/>
                            </p:stCondLst>
                            <p:childTnLst>
                              <p:par>
                                <p:cTn id="46" presetID="1" presetClass="entr" presetSubtype="0" fill="hold" grpId="0" nodeType="afterEffect">
                                  <p:stCondLst>
                                    <p:cond delay="0"/>
                                  </p:stCondLst>
                                  <p:childTnLst>
                                    <p:set>
                                      <p:cBhvr>
                                        <p:cTn id="47" dur="1" fill="hold">
                                          <p:stCondLst>
                                            <p:cond delay="499"/>
                                          </p:stCondLst>
                                        </p:cTn>
                                        <p:tgtEl>
                                          <p:spTgt spid="795658"/>
                                        </p:tgtEl>
                                        <p:attrNameLst>
                                          <p:attrName>style.visibility</p:attrName>
                                        </p:attrNameLst>
                                      </p:cBhvr>
                                      <p:to>
                                        <p:strVal val="visible"/>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grpId="0" nodeType="clickEffect">
                                  <p:stCondLst>
                                    <p:cond delay="0"/>
                                  </p:stCondLst>
                                  <p:childTnLst>
                                    <p:set>
                                      <p:cBhvr>
                                        <p:cTn id="51" dur="1" fill="hold">
                                          <p:stCondLst>
                                            <p:cond delay="499"/>
                                          </p:stCondLst>
                                        </p:cTn>
                                        <p:tgtEl>
                                          <p:spTgt spid="795668"/>
                                        </p:tgtEl>
                                        <p:attrNameLst>
                                          <p:attrName>style.visibility</p:attrName>
                                        </p:attrNameLst>
                                      </p:cBhvr>
                                      <p:to>
                                        <p:strVal val="visible"/>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1" presetClass="entr" presetSubtype="0" fill="hold" grpId="0" nodeType="clickEffect">
                                  <p:stCondLst>
                                    <p:cond delay="0"/>
                                  </p:stCondLst>
                                  <p:childTnLst>
                                    <p:set>
                                      <p:cBhvr>
                                        <p:cTn id="55" dur="1" fill="hold">
                                          <p:stCondLst>
                                            <p:cond delay="499"/>
                                          </p:stCondLst>
                                        </p:cTn>
                                        <p:tgtEl>
                                          <p:spTgt spid="7956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5653" grpId="0" animBg="1"/>
      <p:bldP spid="795654" grpId="0" animBg="1"/>
      <p:bldP spid="795655" grpId="0" animBg="1"/>
      <p:bldP spid="795656" grpId="0" autoUpdateAnimBg="0"/>
      <p:bldP spid="795657" grpId="0" autoUpdateAnimBg="0"/>
      <p:bldP spid="795658" grpId="0" autoUpdateAnimBg="0"/>
      <p:bldP spid="795662" grpId="0" animBg="1"/>
      <p:bldP spid="795663" grpId="0" animBg="1"/>
      <p:bldP spid="795664" grpId="0" animBg="1"/>
      <p:bldP spid="795665" grpId="0" autoUpdateAnimBg="0"/>
      <p:bldP spid="795666" grpId="0" autoUpdateAnimBg="0"/>
      <p:bldP spid="795667" grpId="0" autoUpdateAnimBg="0"/>
      <p:bldP spid="795668" grpId="0" autoUpdateAnimBg="0"/>
      <p:bldP spid="795669"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64344" y="560634"/>
            <a:ext cx="8229600" cy="1143000"/>
          </a:xfrm>
        </p:spPr>
        <p:txBody>
          <a:bodyPr>
            <a:noAutofit/>
          </a:bodyPr>
          <a:lstStyle/>
          <a:p>
            <a:pPr eaLnBrk="1" hangingPunct="1"/>
            <a:r>
              <a:rPr lang="en-US" altLang="en-US" sz="2400" dirty="0"/>
              <a:t> Summary Statistics of the Monthly Returns for 12 Major Stock Markets: 1980.1 – 2012.12 (All Statistics in U.S. Dollars)</a:t>
            </a:r>
            <a:r>
              <a:rPr lang="en-US" altLang="en-US" sz="2800" dirty="0"/>
              <a:t/>
            </a:r>
            <a:br>
              <a:rPr lang="en-US" altLang="en-US" sz="2800" dirty="0"/>
            </a:br>
            <a:endParaRPr lang="en-US" altLang="en-US" sz="2800" dirty="0"/>
          </a:p>
        </p:txBody>
      </p:sp>
      <p:sp>
        <p:nvSpPr>
          <p:cNvPr id="2" name="Content Placeholder 1"/>
          <p:cNvSpPr>
            <a:spLocks noGrp="1"/>
          </p:cNvSpPr>
          <p:nvPr>
            <p:ph idx="1"/>
          </p:nvPr>
        </p:nvSpPr>
        <p:spPr>
          <a:xfrm>
            <a:off x="464344" y="1703634"/>
            <a:ext cx="8229600" cy="4525963"/>
          </a:xfrm>
        </p:spPr>
        <p:txBody>
          <a:bodyPr>
            <a:normAutofit/>
          </a:bodyPr>
          <a:lstStyle/>
          <a:p>
            <a:endParaRPr lang="en-US" sz="3200"/>
          </a:p>
        </p:txBody>
      </p:sp>
      <p:graphicFrame>
        <p:nvGraphicFramePr>
          <p:cNvPr id="6" name="Table 5"/>
          <p:cNvGraphicFramePr>
            <a:graphicFrameLocks noGrp="1"/>
          </p:cNvGraphicFramePr>
          <p:nvPr>
            <p:extLst/>
          </p:nvPr>
        </p:nvGraphicFramePr>
        <p:xfrm>
          <a:off x="145257" y="1779834"/>
          <a:ext cx="8853486" cy="4419600"/>
        </p:xfrm>
        <a:graphic>
          <a:graphicData uri="http://schemas.openxmlformats.org/drawingml/2006/table">
            <a:tbl>
              <a:tblPr firstRow="1" firstCol="1" bandRow="1"/>
              <a:tblGrid>
                <a:gridCol w="1292610">
                  <a:extLst>
                    <a:ext uri="{9D8B030D-6E8A-4147-A177-3AD203B41FA5}">
                      <a16:colId xmlns:a16="http://schemas.microsoft.com/office/drawing/2014/main" val="20000"/>
                    </a:ext>
                  </a:extLst>
                </a:gridCol>
                <a:gridCol w="377158">
                  <a:extLst>
                    <a:ext uri="{9D8B030D-6E8A-4147-A177-3AD203B41FA5}">
                      <a16:colId xmlns:a16="http://schemas.microsoft.com/office/drawing/2014/main" val="20001"/>
                    </a:ext>
                  </a:extLst>
                </a:gridCol>
                <a:gridCol w="387782">
                  <a:extLst>
                    <a:ext uri="{9D8B030D-6E8A-4147-A177-3AD203B41FA5}">
                      <a16:colId xmlns:a16="http://schemas.microsoft.com/office/drawing/2014/main" val="20002"/>
                    </a:ext>
                  </a:extLst>
                </a:gridCol>
                <a:gridCol w="442674">
                  <a:extLst>
                    <a:ext uri="{9D8B030D-6E8A-4147-A177-3AD203B41FA5}">
                      <a16:colId xmlns:a16="http://schemas.microsoft.com/office/drawing/2014/main" val="20003"/>
                    </a:ext>
                  </a:extLst>
                </a:gridCol>
                <a:gridCol w="444445">
                  <a:extLst>
                    <a:ext uri="{9D8B030D-6E8A-4147-A177-3AD203B41FA5}">
                      <a16:colId xmlns:a16="http://schemas.microsoft.com/office/drawing/2014/main" val="20004"/>
                    </a:ext>
                  </a:extLst>
                </a:gridCol>
                <a:gridCol w="444445">
                  <a:extLst>
                    <a:ext uri="{9D8B030D-6E8A-4147-A177-3AD203B41FA5}">
                      <a16:colId xmlns:a16="http://schemas.microsoft.com/office/drawing/2014/main" val="20005"/>
                    </a:ext>
                  </a:extLst>
                </a:gridCol>
                <a:gridCol w="444445">
                  <a:extLst>
                    <a:ext uri="{9D8B030D-6E8A-4147-A177-3AD203B41FA5}">
                      <a16:colId xmlns:a16="http://schemas.microsoft.com/office/drawing/2014/main" val="20006"/>
                    </a:ext>
                  </a:extLst>
                </a:gridCol>
                <a:gridCol w="444445">
                  <a:extLst>
                    <a:ext uri="{9D8B030D-6E8A-4147-A177-3AD203B41FA5}">
                      <a16:colId xmlns:a16="http://schemas.microsoft.com/office/drawing/2014/main" val="20007"/>
                    </a:ext>
                  </a:extLst>
                </a:gridCol>
                <a:gridCol w="444445">
                  <a:extLst>
                    <a:ext uri="{9D8B030D-6E8A-4147-A177-3AD203B41FA5}">
                      <a16:colId xmlns:a16="http://schemas.microsoft.com/office/drawing/2014/main" val="20008"/>
                    </a:ext>
                  </a:extLst>
                </a:gridCol>
                <a:gridCol w="442674">
                  <a:extLst>
                    <a:ext uri="{9D8B030D-6E8A-4147-A177-3AD203B41FA5}">
                      <a16:colId xmlns:a16="http://schemas.microsoft.com/office/drawing/2014/main" val="20009"/>
                    </a:ext>
                  </a:extLst>
                </a:gridCol>
                <a:gridCol w="442674">
                  <a:extLst>
                    <a:ext uri="{9D8B030D-6E8A-4147-A177-3AD203B41FA5}">
                      <a16:colId xmlns:a16="http://schemas.microsoft.com/office/drawing/2014/main" val="20010"/>
                    </a:ext>
                  </a:extLst>
                </a:gridCol>
                <a:gridCol w="442674">
                  <a:extLst>
                    <a:ext uri="{9D8B030D-6E8A-4147-A177-3AD203B41FA5}">
                      <a16:colId xmlns:a16="http://schemas.microsoft.com/office/drawing/2014/main" val="20011"/>
                    </a:ext>
                  </a:extLst>
                </a:gridCol>
                <a:gridCol w="552458">
                  <a:extLst>
                    <a:ext uri="{9D8B030D-6E8A-4147-A177-3AD203B41FA5}">
                      <a16:colId xmlns:a16="http://schemas.microsoft.com/office/drawing/2014/main" val="20012"/>
                    </a:ext>
                  </a:extLst>
                </a:gridCol>
                <a:gridCol w="497567">
                  <a:extLst>
                    <a:ext uri="{9D8B030D-6E8A-4147-A177-3AD203B41FA5}">
                      <a16:colId xmlns:a16="http://schemas.microsoft.com/office/drawing/2014/main" val="20013"/>
                    </a:ext>
                  </a:extLst>
                </a:gridCol>
                <a:gridCol w="561311">
                  <a:extLst>
                    <a:ext uri="{9D8B030D-6E8A-4147-A177-3AD203B41FA5}">
                      <a16:colId xmlns:a16="http://schemas.microsoft.com/office/drawing/2014/main" val="20014"/>
                    </a:ext>
                  </a:extLst>
                </a:gridCol>
                <a:gridCol w="603808">
                  <a:extLst>
                    <a:ext uri="{9D8B030D-6E8A-4147-A177-3AD203B41FA5}">
                      <a16:colId xmlns:a16="http://schemas.microsoft.com/office/drawing/2014/main" val="20015"/>
                    </a:ext>
                  </a:extLst>
                </a:gridCol>
                <a:gridCol w="587871">
                  <a:extLst>
                    <a:ext uri="{9D8B030D-6E8A-4147-A177-3AD203B41FA5}">
                      <a16:colId xmlns:a16="http://schemas.microsoft.com/office/drawing/2014/main" val="20016"/>
                    </a:ext>
                  </a:extLst>
                </a:gridCol>
              </a:tblGrid>
              <a:tr h="276778">
                <a:tc>
                  <a:txBody>
                    <a:bodyPr/>
                    <a:lstStyle/>
                    <a:p>
                      <a:pPr marL="0" marR="0" algn="ctr">
                        <a:lnSpc>
                          <a:spcPct val="115000"/>
                        </a:lnSpc>
                        <a:spcBef>
                          <a:spcPts val="0"/>
                        </a:spcBef>
                        <a:spcAft>
                          <a:spcPts val="1000"/>
                        </a:spcAft>
                      </a:pPr>
                      <a:r>
                        <a:rPr lang="en-US" sz="1400" b="1" dirty="0">
                          <a:effectLst/>
                          <a:latin typeface="Calibri"/>
                          <a:ea typeface="SimSun"/>
                          <a:cs typeface="Times New Roman"/>
                        </a:rPr>
                        <a:t> </a:t>
                      </a:r>
                      <a:endParaRPr lang="en-US" sz="1400" dirty="0">
                        <a:effectLst/>
                        <a:latin typeface="Calibri"/>
                        <a:ea typeface="SimSun"/>
                        <a:cs typeface="Times New Roman"/>
                      </a:endParaRPr>
                    </a:p>
                  </a:txBody>
                  <a:tcPr marL="74882"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8DB3E2"/>
                    </a:solidFill>
                  </a:tcPr>
                </a:tc>
                <a:tc rowSpan="2" gridSpan="11">
                  <a:txBody>
                    <a:bodyPr/>
                    <a:lstStyle/>
                    <a:p>
                      <a:pPr marL="0" marR="0" algn="ctr">
                        <a:lnSpc>
                          <a:spcPct val="115000"/>
                        </a:lnSpc>
                        <a:spcBef>
                          <a:spcPts val="0"/>
                        </a:spcBef>
                        <a:spcAft>
                          <a:spcPts val="1000"/>
                        </a:spcAft>
                      </a:pPr>
                      <a:r>
                        <a:rPr lang="en-US" sz="1400" b="1" dirty="0">
                          <a:solidFill>
                            <a:srgbClr val="000000"/>
                          </a:solidFill>
                          <a:effectLst/>
                          <a:latin typeface="Calibri"/>
                          <a:ea typeface="SimSun"/>
                          <a:cs typeface="Times New Roman"/>
                        </a:rPr>
                        <a:t>Correlation Coefficients</a:t>
                      </a:r>
                      <a:endParaRPr lang="en-US" sz="1400" dirty="0">
                        <a:effectLst/>
                        <a:latin typeface="Calibri"/>
                        <a:ea typeface="SimSun"/>
                        <a:cs typeface="Times New Roman"/>
                      </a:endParaRPr>
                    </a:p>
                  </a:txBody>
                  <a:tcPr marL="74882" marR="0" marT="0" marB="0" anchor="ctr">
                    <a:lnL>
                      <a:noFill/>
                    </a:lnL>
                    <a:lnR>
                      <a:noFill/>
                    </a:lnR>
                    <a:lnT w="12700" cap="flat" cmpd="sng" algn="ctr">
                      <a:solidFill>
                        <a:srgbClr val="000000"/>
                      </a:solidFill>
                      <a:prstDash val="solid"/>
                      <a:round/>
                      <a:headEnd type="none" w="med" len="med"/>
                      <a:tailEnd type="none" w="med" len="med"/>
                    </a:lnT>
                    <a:lnB>
                      <a:noFill/>
                    </a:lnB>
                    <a:solidFill>
                      <a:srgbClr val="8DB3E2"/>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marL="0" marR="0" algn="ctr">
                        <a:lnSpc>
                          <a:spcPct val="115000"/>
                        </a:lnSpc>
                        <a:spcBef>
                          <a:spcPts val="0"/>
                        </a:spcBef>
                        <a:spcAft>
                          <a:spcPts val="1000"/>
                        </a:spcAft>
                      </a:pPr>
                      <a:r>
                        <a:rPr lang="en-US" sz="1400" b="1">
                          <a:effectLst/>
                          <a:latin typeface="Calibri"/>
                          <a:ea typeface="SimSun"/>
                          <a:cs typeface="Times New Roman"/>
                        </a:rPr>
                        <a:t> </a:t>
                      </a:r>
                      <a:endParaRPr lang="en-US" sz="1400">
                        <a:effectLst/>
                        <a:latin typeface="Calibri"/>
                        <a:ea typeface="SimSun"/>
                        <a:cs typeface="Times New Roman"/>
                      </a:endParaRPr>
                    </a:p>
                  </a:txBody>
                  <a:tcPr marL="74882" marR="0" marT="0" marB="0" anchor="ctr">
                    <a:lnL>
                      <a:noFill/>
                    </a:lnL>
                    <a:lnR>
                      <a:noFill/>
                    </a:lnR>
                    <a:lnT w="12700" cap="flat" cmpd="sng" algn="ctr">
                      <a:solidFill>
                        <a:srgbClr val="000000"/>
                      </a:solidFill>
                      <a:prstDash val="solid"/>
                      <a:round/>
                      <a:headEnd type="none" w="med" len="med"/>
                      <a:tailEnd type="none" w="med" len="med"/>
                    </a:lnT>
                    <a:lnB>
                      <a:noFill/>
                    </a:lnB>
                    <a:solidFill>
                      <a:srgbClr val="8DB3E2"/>
                    </a:solidFill>
                  </a:tcPr>
                </a:tc>
                <a:tc>
                  <a:txBody>
                    <a:bodyPr/>
                    <a:lstStyle/>
                    <a:p>
                      <a:pPr marL="0" marR="0" algn="ctr">
                        <a:lnSpc>
                          <a:spcPct val="115000"/>
                        </a:lnSpc>
                        <a:spcBef>
                          <a:spcPts val="0"/>
                        </a:spcBef>
                        <a:spcAft>
                          <a:spcPts val="1000"/>
                        </a:spcAft>
                      </a:pPr>
                      <a:r>
                        <a:rPr lang="en-US" sz="1400" b="1">
                          <a:effectLst/>
                          <a:latin typeface="Calibri"/>
                          <a:ea typeface="SimSun"/>
                          <a:cs typeface="Times New Roman"/>
                        </a:rPr>
                        <a:t> </a:t>
                      </a:r>
                      <a:endParaRPr lang="en-US" sz="1400">
                        <a:effectLst/>
                        <a:latin typeface="Calibri"/>
                        <a:ea typeface="SimSun"/>
                        <a:cs typeface="Times New Roman"/>
                      </a:endParaRPr>
                    </a:p>
                  </a:txBody>
                  <a:tcPr marL="74882" marR="0" marT="0" marB="0" anchor="ctr">
                    <a:lnL>
                      <a:noFill/>
                    </a:lnL>
                    <a:lnR>
                      <a:noFill/>
                    </a:lnR>
                    <a:lnT w="12700" cap="flat" cmpd="sng" algn="ctr">
                      <a:solidFill>
                        <a:srgbClr val="000000"/>
                      </a:solidFill>
                      <a:prstDash val="solid"/>
                      <a:round/>
                      <a:headEnd type="none" w="med" len="med"/>
                      <a:tailEnd type="none" w="med" len="med"/>
                    </a:lnT>
                    <a:lnB>
                      <a:noFill/>
                    </a:lnB>
                    <a:solidFill>
                      <a:srgbClr val="8DB3E2"/>
                    </a:solidFill>
                  </a:tcPr>
                </a:tc>
                <a:tc>
                  <a:txBody>
                    <a:bodyPr/>
                    <a:lstStyle/>
                    <a:p>
                      <a:pPr marL="0" marR="0" algn="ctr">
                        <a:lnSpc>
                          <a:spcPct val="115000"/>
                        </a:lnSpc>
                        <a:spcBef>
                          <a:spcPts val="0"/>
                        </a:spcBef>
                        <a:spcAft>
                          <a:spcPts val="1000"/>
                        </a:spcAft>
                      </a:pPr>
                      <a:r>
                        <a:rPr lang="en-US" sz="1400" b="1">
                          <a:effectLst/>
                          <a:latin typeface="Calibri"/>
                          <a:ea typeface="SimSun"/>
                          <a:cs typeface="Times New Roman"/>
                        </a:rPr>
                        <a:t> </a:t>
                      </a:r>
                      <a:endParaRPr lang="en-US" sz="1400">
                        <a:effectLst/>
                        <a:latin typeface="Calibri"/>
                        <a:ea typeface="SimSun"/>
                        <a:cs typeface="Times New Roman"/>
                      </a:endParaRPr>
                    </a:p>
                  </a:txBody>
                  <a:tcPr marL="74882" marR="0" marT="0" marB="0" anchor="ctr">
                    <a:lnL>
                      <a:noFill/>
                    </a:lnL>
                    <a:lnR>
                      <a:noFill/>
                    </a:lnR>
                    <a:lnT w="12700" cap="flat" cmpd="sng" algn="ctr">
                      <a:solidFill>
                        <a:srgbClr val="000000"/>
                      </a:solidFill>
                      <a:prstDash val="solid"/>
                      <a:round/>
                      <a:headEnd type="none" w="med" len="med"/>
                      <a:tailEnd type="none" w="med" len="med"/>
                    </a:lnT>
                    <a:lnB>
                      <a:noFill/>
                    </a:lnB>
                    <a:solidFill>
                      <a:srgbClr val="8DB3E2"/>
                    </a:solidFill>
                  </a:tcPr>
                </a:tc>
                <a:tc>
                  <a:txBody>
                    <a:bodyPr/>
                    <a:lstStyle/>
                    <a:p>
                      <a:pPr marL="0" marR="0" algn="ctr">
                        <a:lnSpc>
                          <a:spcPct val="115000"/>
                        </a:lnSpc>
                        <a:spcBef>
                          <a:spcPts val="0"/>
                        </a:spcBef>
                        <a:spcAft>
                          <a:spcPts val="1000"/>
                        </a:spcAft>
                      </a:pPr>
                      <a:r>
                        <a:rPr lang="en-US" sz="1400" b="1">
                          <a:effectLst/>
                          <a:latin typeface="Calibri"/>
                          <a:ea typeface="SimSun"/>
                          <a:cs typeface="Times New Roman"/>
                        </a:rPr>
                        <a:t> </a:t>
                      </a:r>
                      <a:endParaRPr lang="en-US" sz="1400">
                        <a:effectLst/>
                        <a:latin typeface="Calibri"/>
                        <a:ea typeface="SimSun"/>
                        <a:cs typeface="Times New Roman"/>
                      </a:endParaRPr>
                    </a:p>
                  </a:txBody>
                  <a:tcPr marL="74882" marR="0" marT="0" marB="0" anchor="ctr">
                    <a:lnL>
                      <a:noFill/>
                    </a:lnL>
                    <a:lnR>
                      <a:noFill/>
                    </a:lnR>
                    <a:lnT w="12700" cap="flat" cmpd="sng" algn="ctr">
                      <a:solidFill>
                        <a:srgbClr val="000000"/>
                      </a:solidFill>
                      <a:prstDash val="solid"/>
                      <a:round/>
                      <a:headEnd type="none" w="med" len="med"/>
                      <a:tailEnd type="none" w="med" len="med"/>
                    </a:lnT>
                    <a:lnB>
                      <a:noFill/>
                    </a:lnB>
                    <a:solidFill>
                      <a:srgbClr val="8DB3E2"/>
                    </a:solidFill>
                  </a:tcPr>
                </a:tc>
                <a:tc>
                  <a:txBody>
                    <a:bodyPr/>
                    <a:lstStyle/>
                    <a:p>
                      <a:pPr marL="0" marR="0" algn="ctr">
                        <a:lnSpc>
                          <a:spcPct val="115000"/>
                        </a:lnSpc>
                        <a:spcBef>
                          <a:spcPts val="0"/>
                        </a:spcBef>
                        <a:spcAft>
                          <a:spcPts val="1000"/>
                        </a:spcAft>
                      </a:pPr>
                      <a:r>
                        <a:rPr lang="en-US" sz="1400" b="1">
                          <a:effectLst/>
                          <a:latin typeface="Calibri"/>
                          <a:ea typeface="SimSun"/>
                          <a:cs typeface="Times New Roman"/>
                        </a:rPr>
                        <a:t> </a:t>
                      </a:r>
                      <a:endParaRPr lang="en-US" sz="1400">
                        <a:effectLst/>
                        <a:latin typeface="Calibri"/>
                        <a:ea typeface="SimSun"/>
                        <a:cs typeface="Times New Roman"/>
                      </a:endParaRPr>
                    </a:p>
                  </a:txBody>
                  <a:tcPr marL="74882"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8DB3E2"/>
                    </a:solidFill>
                  </a:tcPr>
                </a:tc>
                <a:extLst>
                  <a:ext uri="{0D108BD9-81ED-4DB2-BD59-A6C34878D82A}">
                    <a16:rowId xmlns:a16="http://schemas.microsoft.com/office/drawing/2014/main" val="10000"/>
                  </a:ext>
                </a:extLst>
              </a:tr>
              <a:tr h="276778">
                <a:tc>
                  <a:txBody>
                    <a:bodyPr/>
                    <a:lstStyle/>
                    <a:p>
                      <a:pPr marL="0" marR="0" algn="ctr">
                        <a:lnSpc>
                          <a:spcPct val="115000"/>
                        </a:lnSpc>
                        <a:spcBef>
                          <a:spcPts val="0"/>
                        </a:spcBef>
                        <a:spcAft>
                          <a:spcPts val="1000"/>
                        </a:spcAft>
                      </a:pPr>
                      <a:r>
                        <a:rPr lang="en-US" sz="1400" b="1" dirty="0">
                          <a:effectLst/>
                          <a:latin typeface="Calibri"/>
                          <a:ea typeface="SimSun"/>
                          <a:cs typeface="Times New Roman"/>
                        </a:rPr>
                        <a:t> </a:t>
                      </a:r>
                      <a:endParaRPr lang="en-US" sz="1400" dirty="0">
                        <a:effectLst/>
                        <a:latin typeface="Calibri"/>
                        <a:ea typeface="SimSun"/>
                        <a:cs typeface="Times New Roman"/>
                      </a:endParaRPr>
                    </a:p>
                  </a:txBody>
                  <a:tcPr marL="74882" marR="0" marT="0" marB="0" anchor="ctr">
                    <a:lnL w="12700" cap="flat" cmpd="sng" algn="ctr">
                      <a:solidFill>
                        <a:srgbClr val="000000"/>
                      </a:solidFill>
                      <a:prstDash val="solid"/>
                      <a:round/>
                      <a:headEnd type="none" w="med" len="med"/>
                      <a:tailEnd type="none" w="med" len="med"/>
                    </a:lnL>
                    <a:lnR>
                      <a:noFill/>
                    </a:lnR>
                    <a:lnT>
                      <a:noFill/>
                    </a:lnT>
                    <a:lnB>
                      <a:noFill/>
                    </a:lnB>
                    <a:solidFill>
                      <a:srgbClr val="8DB3E2"/>
                    </a:solidFill>
                  </a:tcPr>
                </a:tc>
                <a:tc gridSpan="1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algn="ctr">
                        <a:lnSpc>
                          <a:spcPct val="115000"/>
                        </a:lnSpc>
                        <a:spcBef>
                          <a:spcPts val="0"/>
                        </a:spcBef>
                        <a:spcAft>
                          <a:spcPts val="1000"/>
                        </a:spcAft>
                      </a:pPr>
                      <a:r>
                        <a:rPr lang="en-US" sz="1400" b="1" dirty="0">
                          <a:solidFill>
                            <a:srgbClr val="000000"/>
                          </a:solidFill>
                          <a:effectLst/>
                          <a:latin typeface="Calibri"/>
                          <a:ea typeface="SimSun"/>
                          <a:cs typeface="Times New Roman"/>
                        </a:rPr>
                        <a:t>Mean</a:t>
                      </a:r>
                      <a:endParaRPr lang="en-US" sz="1400" dirty="0">
                        <a:effectLst/>
                        <a:latin typeface="Calibri"/>
                        <a:ea typeface="SimSun"/>
                        <a:cs typeface="Times New Roman"/>
                      </a:endParaRPr>
                    </a:p>
                  </a:txBody>
                  <a:tcPr marL="74882" marR="0" marT="0" marB="0" anchor="ctr">
                    <a:lnL>
                      <a:noFill/>
                    </a:lnL>
                    <a:lnR>
                      <a:noFill/>
                    </a:lnR>
                    <a:lnT>
                      <a:noFill/>
                    </a:lnT>
                    <a:lnB>
                      <a:noFill/>
                    </a:lnB>
                    <a:solidFill>
                      <a:srgbClr val="8DB3E2"/>
                    </a:solidFill>
                  </a:tcPr>
                </a:tc>
                <a:tc>
                  <a:txBody>
                    <a:bodyPr/>
                    <a:lstStyle/>
                    <a:p>
                      <a:pPr marL="0" marR="0" algn="ctr">
                        <a:lnSpc>
                          <a:spcPct val="115000"/>
                        </a:lnSpc>
                        <a:spcBef>
                          <a:spcPts val="0"/>
                        </a:spcBef>
                        <a:spcAft>
                          <a:spcPts val="1000"/>
                        </a:spcAft>
                      </a:pPr>
                      <a:r>
                        <a:rPr lang="en-US" sz="1400" b="1">
                          <a:solidFill>
                            <a:srgbClr val="000000"/>
                          </a:solidFill>
                          <a:effectLst/>
                          <a:latin typeface="Calibri"/>
                          <a:ea typeface="SimSun"/>
                          <a:cs typeface="Times New Roman"/>
                        </a:rPr>
                        <a:t>SD</a:t>
                      </a:r>
                      <a:endParaRPr lang="en-US" sz="1400">
                        <a:effectLst/>
                        <a:latin typeface="Calibri"/>
                        <a:ea typeface="SimSun"/>
                        <a:cs typeface="Times New Roman"/>
                      </a:endParaRPr>
                    </a:p>
                  </a:txBody>
                  <a:tcPr marL="74882" marR="0" marT="0" marB="0" anchor="ctr">
                    <a:lnL>
                      <a:noFill/>
                    </a:lnL>
                    <a:lnR>
                      <a:noFill/>
                    </a:lnR>
                    <a:lnT>
                      <a:noFill/>
                    </a:lnT>
                    <a:lnB>
                      <a:noFill/>
                    </a:lnB>
                    <a:solidFill>
                      <a:srgbClr val="8DB3E2"/>
                    </a:solidFill>
                  </a:tcPr>
                </a:tc>
                <a:tc>
                  <a:txBody>
                    <a:bodyPr/>
                    <a:lstStyle/>
                    <a:p>
                      <a:pPr marL="0" marR="0" algn="ctr">
                        <a:lnSpc>
                          <a:spcPct val="115000"/>
                        </a:lnSpc>
                        <a:spcBef>
                          <a:spcPts val="0"/>
                        </a:spcBef>
                        <a:spcAft>
                          <a:spcPts val="1000"/>
                        </a:spcAft>
                      </a:pPr>
                      <a:r>
                        <a:rPr lang="en-US" sz="1400" b="1" dirty="0">
                          <a:effectLst/>
                          <a:latin typeface="Calibri"/>
                          <a:ea typeface="SimSun"/>
                          <a:cs typeface="Times New Roman"/>
                        </a:rPr>
                        <a:t> </a:t>
                      </a:r>
                      <a:endParaRPr lang="en-US" sz="1400" dirty="0">
                        <a:effectLst/>
                        <a:latin typeface="Calibri"/>
                        <a:ea typeface="SimSun"/>
                        <a:cs typeface="Times New Roman"/>
                      </a:endParaRPr>
                    </a:p>
                  </a:txBody>
                  <a:tcPr marL="74882" marR="0" marT="0" marB="0" anchor="ctr">
                    <a:lnL>
                      <a:noFill/>
                    </a:lnL>
                    <a:lnR>
                      <a:noFill/>
                    </a:lnR>
                    <a:lnT>
                      <a:noFill/>
                    </a:lnT>
                    <a:lnB>
                      <a:noFill/>
                    </a:lnB>
                    <a:solidFill>
                      <a:srgbClr val="8DB3E2"/>
                    </a:solidFill>
                  </a:tcPr>
                </a:tc>
                <a:tc>
                  <a:txBody>
                    <a:bodyPr/>
                    <a:lstStyle/>
                    <a:p>
                      <a:pPr marL="0" marR="0" algn="ctr">
                        <a:lnSpc>
                          <a:spcPct val="115000"/>
                        </a:lnSpc>
                        <a:spcBef>
                          <a:spcPts val="0"/>
                        </a:spcBef>
                        <a:spcAft>
                          <a:spcPts val="1000"/>
                        </a:spcAft>
                      </a:pPr>
                      <a:r>
                        <a:rPr lang="en-US" sz="1400" b="1" dirty="0">
                          <a:effectLst/>
                          <a:latin typeface="Calibri"/>
                          <a:ea typeface="SimSun"/>
                          <a:cs typeface="Times New Roman"/>
                        </a:rPr>
                        <a:t> </a:t>
                      </a:r>
                      <a:endParaRPr lang="en-US" sz="1400" dirty="0">
                        <a:effectLst/>
                        <a:latin typeface="Calibri"/>
                        <a:ea typeface="SimSun"/>
                        <a:cs typeface="Times New Roman"/>
                      </a:endParaRPr>
                    </a:p>
                  </a:txBody>
                  <a:tcPr marL="74882" marR="0" marT="0" marB="0" anchor="ctr">
                    <a:lnL>
                      <a:noFill/>
                    </a:lnL>
                    <a:lnR>
                      <a:noFill/>
                    </a:lnR>
                    <a:lnT>
                      <a:noFill/>
                    </a:lnT>
                    <a:lnB>
                      <a:noFill/>
                    </a:lnB>
                    <a:solidFill>
                      <a:srgbClr val="8DB3E2"/>
                    </a:solidFill>
                  </a:tcPr>
                </a:tc>
                <a:tc>
                  <a:txBody>
                    <a:bodyPr/>
                    <a:lstStyle/>
                    <a:p>
                      <a:pPr marL="0" marR="0" algn="ctr">
                        <a:lnSpc>
                          <a:spcPct val="115000"/>
                        </a:lnSpc>
                        <a:spcBef>
                          <a:spcPts val="0"/>
                        </a:spcBef>
                        <a:spcAft>
                          <a:spcPts val="1000"/>
                        </a:spcAft>
                      </a:pPr>
                      <a:r>
                        <a:rPr lang="en-US" sz="1400" b="1">
                          <a:effectLst/>
                          <a:latin typeface="Calibri"/>
                          <a:ea typeface="SimSun"/>
                          <a:cs typeface="Times New Roman"/>
                        </a:rPr>
                        <a:t> </a:t>
                      </a:r>
                      <a:endParaRPr lang="en-US" sz="1400">
                        <a:effectLst/>
                        <a:latin typeface="Calibri"/>
                        <a:ea typeface="SimSun"/>
                        <a:cs typeface="Times New Roman"/>
                      </a:endParaRPr>
                    </a:p>
                  </a:txBody>
                  <a:tcPr marL="74882" marR="0" marT="0" marB="0" anchor="ctr">
                    <a:lnL>
                      <a:noFill/>
                    </a:lnL>
                    <a:lnR w="12700" cap="flat" cmpd="sng" algn="ctr">
                      <a:solidFill>
                        <a:srgbClr val="000000"/>
                      </a:solidFill>
                      <a:prstDash val="solid"/>
                      <a:round/>
                      <a:headEnd type="none" w="med" len="med"/>
                      <a:tailEnd type="none" w="med" len="med"/>
                    </a:lnR>
                    <a:lnT>
                      <a:noFill/>
                    </a:lnT>
                    <a:lnB>
                      <a:noFill/>
                    </a:lnB>
                    <a:solidFill>
                      <a:srgbClr val="8DB3E2"/>
                    </a:solidFill>
                  </a:tcPr>
                </a:tc>
                <a:extLst>
                  <a:ext uri="{0D108BD9-81ED-4DB2-BD59-A6C34878D82A}">
                    <a16:rowId xmlns:a16="http://schemas.microsoft.com/office/drawing/2014/main" val="10001"/>
                  </a:ext>
                </a:extLst>
              </a:tr>
              <a:tr h="276778">
                <a:tc>
                  <a:txBody>
                    <a:bodyPr/>
                    <a:lstStyle/>
                    <a:p>
                      <a:pPr marL="0" marR="0">
                        <a:lnSpc>
                          <a:spcPct val="115000"/>
                        </a:lnSpc>
                        <a:spcBef>
                          <a:spcPts val="0"/>
                        </a:spcBef>
                        <a:spcAft>
                          <a:spcPts val="1000"/>
                        </a:spcAft>
                      </a:pPr>
                      <a:r>
                        <a:rPr lang="en-US" sz="1400" b="1" dirty="0">
                          <a:solidFill>
                            <a:srgbClr val="000000"/>
                          </a:solidFill>
                          <a:effectLst/>
                          <a:latin typeface="Calibri"/>
                          <a:ea typeface="SimSun"/>
                          <a:cs typeface="Times New Roman"/>
                        </a:rPr>
                        <a:t>Stock Market</a:t>
                      </a:r>
                      <a:endParaRPr lang="en-US" sz="1400" dirty="0">
                        <a:effectLst/>
                        <a:latin typeface="Calibri"/>
                        <a:ea typeface="SimSun"/>
                        <a:cs typeface="Times New Roman"/>
                      </a:endParaRPr>
                    </a:p>
                  </a:txBody>
                  <a:tcPr marL="74882"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1000"/>
                        </a:spcAft>
                      </a:pPr>
                      <a:r>
                        <a:rPr lang="en-US" sz="1400" b="1">
                          <a:solidFill>
                            <a:srgbClr val="000000"/>
                          </a:solidFill>
                          <a:effectLst/>
                          <a:latin typeface="Calibri"/>
                          <a:ea typeface="SimSun"/>
                          <a:cs typeface="Times New Roman"/>
                        </a:rPr>
                        <a:t>AU</a:t>
                      </a:r>
                      <a:endParaRPr lang="en-US" sz="1400">
                        <a:effectLst/>
                        <a:latin typeface="Calibri"/>
                        <a:ea typeface="SimSun"/>
                        <a:cs typeface="Times New Roman"/>
                      </a:endParaRPr>
                    </a:p>
                  </a:txBody>
                  <a:tcPr marL="74882" marR="0" marT="0" marB="0" anchor="ctr">
                    <a:lnL>
                      <a:noFill/>
                    </a:lnL>
                    <a:lnR>
                      <a:noFill/>
                    </a:lnR>
                    <a:lnT>
                      <a:noFill/>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1000"/>
                        </a:spcAft>
                      </a:pPr>
                      <a:r>
                        <a:rPr lang="en-US" sz="1400" b="1">
                          <a:solidFill>
                            <a:srgbClr val="000000"/>
                          </a:solidFill>
                          <a:effectLst/>
                          <a:latin typeface="Calibri"/>
                          <a:ea typeface="SimSun"/>
                          <a:cs typeface="Times New Roman"/>
                        </a:rPr>
                        <a:t>CN</a:t>
                      </a:r>
                      <a:endParaRPr lang="en-US" sz="1400">
                        <a:effectLst/>
                        <a:latin typeface="Calibri"/>
                        <a:ea typeface="SimSun"/>
                        <a:cs typeface="Times New Roman"/>
                      </a:endParaRPr>
                    </a:p>
                  </a:txBody>
                  <a:tcPr marL="74882" marR="0" marT="0" marB="0" anchor="ctr">
                    <a:lnL>
                      <a:noFill/>
                    </a:lnL>
                    <a:lnR>
                      <a:noFill/>
                    </a:lnR>
                    <a:lnT>
                      <a:noFill/>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1000"/>
                        </a:spcAft>
                      </a:pPr>
                      <a:r>
                        <a:rPr lang="en-US" sz="1400" b="1" dirty="0">
                          <a:solidFill>
                            <a:srgbClr val="000000"/>
                          </a:solidFill>
                          <a:effectLst/>
                          <a:latin typeface="Calibri"/>
                          <a:ea typeface="SimSun"/>
                          <a:cs typeface="Times New Roman"/>
                        </a:rPr>
                        <a:t>FR</a:t>
                      </a:r>
                      <a:endParaRPr lang="en-US" sz="1400" dirty="0">
                        <a:effectLst/>
                        <a:latin typeface="Calibri"/>
                        <a:ea typeface="SimSun"/>
                        <a:cs typeface="Times New Roman"/>
                      </a:endParaRPr>
                    </a:p>
                  </a:txBody>
                  <a:tcPr marL="74882" marR="0" marT="0" marB="0" anchor="ctr">
                    <a:lnL>
                      <a:noFill/>
                    </a:lnL>
                    <a:lnR>
                      <a:noFill/>
                    </a:lnR>
                    <a:lnT>
                      <a:noFill/>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1000"/>
                        </a:spcAft>
                      </a:pPr>
                      <a:r>
                        <a:rPr lang="en-US" sz="1400" b="1" dirty="0">
                          <a:solidFill>
                            <a:srgbClr val="000000"/>
                          </a:solidFill>
                          <a:effectLst/>
                          <a:latin typeface="Calibri"/>
                          <a:ea typeface="SimSun"/>
                          <a:cs typeface="Times New Roman"/>
                        </a:rPr>
                        <a:t>GM</a:t>
                      </a:r>
                      <a:endParaRPr lang="en-US" sz="1400" dirty="0">
                        <a:effectLst/>
                        <a:latin typeface="Calibri"/>
                        <a:ea typeface="SimSun"/>
                        <a:cs typeface="Times New Roman"/>
                      </a:endParaRPr>
                    </a:p>
                  </a:txBody>
                  <a:tcPr marL="74882" marR="0" marT="0" marB="0" anchor="ctr">
                    <a:lnL>
                      <a:noFill/>
                    </a:lnL>
                    <a:lnR>
                      <a:noFill/>
                    </a:lnR>
                    <a:lnT>
                      <a:noFill/>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1000"/>
                        </a:spcAft>
                      </a:pPr>
                      <a:r>
                        <a:rPr lang="en-US" sz="1400" b="1">
                          <a:solidFill>
                            <a:srgbClr val="000000"/>
                          </a:solidFill>
                          <a:effectLst/>
                          <a:latin typeface="Calibri"/>
                          <a:ea typeface="SimSun"/>
                          <a:cs typeface="Times New Roman"/>
                        </a:rPr>
                        <a:t>HK</a:t>
                      </a:r>
                      <a:endParaRPr lang="en-US" sz="1400">
                        <a:effectLst/>
                        <a:latin typeface="Calibri"/>
                        <a:ea typeface="SimSun"/>
                        <a:cs typeface="Times New Roman"/>
                      </a:endParaRPr>
                    </a:p>
                  </a:txBody>
                  <a:tcPr marL="74882" marR="0" marT="0" marB="0" anchor="ctr">
                    <a:lnL>
                      <a:noFill/>
                    </a:lnL>
                    <a:lnR>
                      <a:noFill/>
                    </a:lnR>
                    <a:lnT>
                      <a:noFill/>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1000"/>
                        </a:spcAft>
                      </a:pPr>
                      <a:r>
                        <a:rPr lang="en-US" sz="1400" b="1">
                          <a:solidFill>
                            <a:srgbClr val="000000"/>
                          </a:solidFill>
                          <a:effectLst/>
                          <a:latin typeface="Calibri"/>
                          <a:ea typeface="SimSun"/>
                          <a:cs typeface="Times New Roman"/>
                        </a:rPr>
                        <a:t>IT</a:t>
                      </a:r>
                      <a:endParaRPr lang="en-US" sz="1400">
                        <a:effectLst/>
                        <a:latin typeface="Calibri"/>
                        <a:ea typeface="SimSun"/>
                        <a:cs typeface="Times New Roman"/>
                      </a:endParaRPr>
                    </a:p>
                  </a:txBody>
                  <a:tcPr marL="74882" marR="0" marT="0" marB="0" anchor="ctr">
                    <a:lnL>
                      <a:noFill/>
                    </a:lnL>
                    <a:lnR>
                      <a:noFill/>
                    </a:lnR>
                    <a:lnT>
                      <a:noFill/>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1000"/>
                        </a:spcAft>
                      </a:pPr>
                      <a:r>
                        <a:rPr lang="en-US" sz="1400" b="1">
                          <a:solidFill>
                            <a:srgbClr val="000000"/>
                          </a:solidFill>
                          <a:effectLst/>
                          <a:latin typeface="Calibri"/>
                          <a:ea typeface="SimSun"/>
                          <a:cs typeface="Times New Roman"/>
                        </a:rPr>
                        <a:t>JP</a:t>
                      </a:r>
                      <a:endParaRPr lang="en-US" sz="1400">
                        <a:effectLst/>
                        <a:latin typeface="Calibri"/>
                        <a:ea typeface="SimSun"/>
                        <a:cs typeface="Times New Roman"/>
                      </a:endParaRPr>
                    </a:p>
                  </a:txBody>
                  <a:tcPr marL="74882" marR="0" marT="0" marB="0" anchor="ctr">
                    <a:lnL>
                      <a:noFill/>
                    </a:lnL>
                    <a:lnR>
                      <a:noFill/>
                    </a:lnR>
                    <a:lnT>
                      <a:noFill/>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1000"/>
                        </a:spcAft>
                      </a:pPr>
                      <a:r>
                        <a:rPr lang="en-US" sz="1400" b="1">
                          <a:solidFill>
                            <a:srgbClr val="000000"/>
                          </a:solidFill>
                          <a:effectLst/>
                          <a:latin typeface="Calibri"/>
                          <a:ea typeface="SimSun"/>
                          <a:cs typeface="Times New Roman"/>
                        </a:rPr>
                        <a:t>NL</a:t>
                      </a:r>
                      <a:endParaRPr lang="en-US" sz="1400">
                        <a:effectLst/>
                        <a:latin typeface="Calibri"/>
                        <a:ea typeface="SimSun"/>
                        <a:cs typeface="Times New Roman"/>
                      </a:endParaRPr>
                    </a:p>
                  </a:txBody>
                  <a:tcPr marL="74882" marR="0" marT="0" marB="0" anchor="ctr">
                    <a:lnL>
                      <a:noFill/>
                    </a:lnL>
                    <a:lnR>
                      <a:noFill/>
                    </a:lnR>
                    <a:lnT>
                      <a:noFill/>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1000"/>
                        </a:spcAft>
                      </a:pPr>
                      <a:r>
                        <a:rPr lang="en-US" sz="1400" b="1">
                          <a:solidFill>
                            <a:srgbClr val="000000"/>
                          </a:solidFill>
                          <a:effectLst/>
                          <a:latin typeface="Calibri"/>
                          <a:ea typeface="SimSun"/>
                          <a:cs typeface="Times New Roman"/>
                        </a:rPr>
                        <a:t>SD</a:t>
                      </a:r>
                      <a:endParaRPr lang="en-US" sz="1400">
                        <a:effectLst/>
                        <a:latin typeface="Calibri"/>
                        <a:ea typeface="SimSun"/>
                        <a:cs typeface="Times New Roman"/>
                      </a:endParaRPr>
                    </a:p>
                  </a:txBody>
                  <a:tcPr marL="74882" marR="0" marT="0" marB="0" anchor="ctr">
                    <a:lnL>
                      <a:noFill/>
                    </a:lnL>
                    <a:lnR>
                      <a:noFill/>
                    </a:lnR>
                    <a:lnT>
                      <a:noFill/>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1000"/>
                        </a:spcAft>
                      </a:pPr>
                      <a:r>
                        <a:rPr lang="en-US" sz="1400" b="1">
                          <a:solidFill>
                            <a:srgbClr val="000000"/>
                          </a:solidFill>
                          <a:effectLst/>
                          <a:latin typeface="Calibri"/>
                          <a:ea typeface="SimSun"/>
                          <a:cs typeface="Times New Roman"/>
                        </a:rPr>
                        <a:t>SW</a:t>
                      </a:r>
                      <a:endParaRPr lang="en-US" sz="1400">
                        <a:effectLst/>
                        <a:latin typeface="Calibri"/>
                        <a:ea typeface="SimSun"/>
                        <a:cs typeface="Times New Roman"/>
                      </a:endParaRPr>
                    </a:p>
                  </a:txBody>
                  <a:tcPr marL="74882" marR="0" marT="0" marB="0" anchor="ctr">
                    <a:lnL>
                      <a:noFill/>
                    </a:lnL>
                    <a:lnR>
                      <a:noFill/>
                    </a:lnR>
                    <a:lnT>
                      <a:noFill/>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1000"/>
                        </a:spcAft>
                      </a:pPr>
                      <a:r>
                        <a:rPr lang="en-US" sz="1400" b="1">
                          <a:solidFill>
                            <a:srgbClr val="000000"/>
                          </a:solidFill>
                          <a:effectLst/>
                          <a:latin typeface="Calibri"/>
                          <a:ea typeface="SimSun"/>
                          <a:cs typeface="Times New Roman"/>
                        </a:rPr>
                        <a:t>UK</a:t>
                      </a:r>
                      <a:endParaRPr lang="en-US" sz="1400">
                        <a:effectLst/>
                        <a:latin typeface="Calibri"/>
                        <a:ea typeface="SimSun"/>
                        <a:cs typeface="Times New Roman"/>
                      </a:endParaRPr>
                    </a:p>
                  </a:txBody>
                  <a:tcPr marL="74882" marR="0" marT="0" marB="0" anchor="ctr">
                    <a:lnL>
                      <a:noFill/>
                    </a:lnL>
                    <a:lnR>
                      <a:noFill/>
                    </a:lnR>
                    <a:lnT>
                      <a:noFill/>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1000"/>
                        </a:spcAft>
                      </a:pPr>
                      <a:r>
                        <a:rPr lang="en-US" sz="1400" b="1">
                          <a:solidFill>
                            <a:srgbClr val="000000"/>
                          </a:solidFill>
                          <a:effectLst/>
                          <a:latin typeface="Calibri"/>
                          <a:ea typeface="SimSun"/>
                          <a:cs typeface="Times New Roman"/>
                        </a:rPr>
                        <a:t>(%)</a:t>
                      </a:r>
                      <a:endParaRPr lang="en-US" sz="1400">
                        <a:effectLst/>
                        <a:latin typeface="Calibri"/>
                        <a:ea typeface="SimSun"/>
                        <a:cs typeface="Times New Roman"/>
                      </a:endParaRPr>
                    </a:p>
                  </a:txBody>
                  <a:tcPr marL="74882" marR="0" marT="0" marB="0" anchor="ctr">
                    <a:lnL>
                      <a:noFill/>
                    </a:lnL>
                    <a:lnR>
                      <a:noFill/>
                    </a:lnR>
                    <a:lnT>
                      <a:noFill/>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1000"/>
                        </a:spcAft>
                      </a:pPr>
                      <a:r>
                        <a:rPr lang="en-US" sz="1400" b="1">
                          <a:solidFill>
                            <a:srgbClr val="000000"/>
                          </a:solidFill>
                          <a:effectLst/>
                          <a:latin typeface="Calibri"/>
                          <a:ea typeface="SimSun"/>
                          <a:cs typeface="Times New Roman"/>
                        </a:rPr>
                        <a:t>(%)</a:t>
                      </a:r>
                      <a:endParaRPr lang="en-US" sz="1400">
                        <a:effectLst/>
                        <a:latin typeface="Calibri"/>
                        <a:ea typeface="SimSun"/>
                        <a:cs typeface="Times New Roman"/>
                      </a:endParaRPr>
                    </a:p>
                  </a:txBody>
                  <a:tcPr marL="74882" marR="0" marT="0" marB="0" anchor="ctr">
                    <a:lnL>
                      <a:noFill/>
                    </a:lnL>
                    <a:lnR>
                      <a:noFill/>
                    </a:lnR>
                    <a:lnT>
                      <a:noFill/>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1000"/>
                        </a:spcAft>
                      </a:pPr>
                      <a:r>
                        <a:rPr lang="en-US" sz="1400" b="1">
                          <a:solidFill>
                            <a:srgbClr val="000000"/>
                          </a:solidFill>
                          <a:effectLst/>
                          <a:latin typeface="Calibri"/>
                          <a:ea typeface="SimSun"/>
                          <a:cs typeface="Times New Roman"/>
                        </a:rPr>
                        <a:t>β</a:t>
                      </a:r>
                      <a:r>
                        <a:rPr lang="en-US" sz="1400" b="1" baseline="30000">
                          <a:solidFill>
                            <a:srgbClr val="000000"/>
                          </a:solidFill>
                          <a:effectLst/>
                          <a:latin typeface="Calibri"/>
                          <a:ea typeface="SimSun"/>
                          <a:cs typeface="Times New Roman"/>
                        </a:rPr>
                        <a:t>a</a:t>
                      </a:r>
                      <a:endParaRPr lang="en-US" sz="1400">
                        <a:effectLst/>
                        <a:latin typeface="Calibri"/>
                        <a:ea typeface="SimSun"/>
                        <a:cs typeface="Times New Roman"/>
                      </a:endParaRPr>
                    </a:p>
                  </a:txBody>
                  <a:tcPr marL="74882" marR="0" marT="0" marB="0" anchor="ctr">
                    <a:lnL>
                      <a:noFill/>
                    </a:lnL>
                    <a:lnR>
                      <a:noFill/>
                    </a:lnR>
                    <a:lnT>
                      <a:noFill/>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1000"/>
                        </a:spcAft>
                      </a:pPr>
                      <a:r>
                        <a:rPr lang="en-US" sz="1400" b="1" dirty="0" err="1">
                          <a:solidFill>
                            <a:srgbClr val="000000"/>
                          </a:solidFill>
                          <a:effectLst/>
                          <a:latin typeface="Calibri"/>
                          <a:ea typeface="SimSun"/>
                          <a:cs typeface="Times New Roman"/>
                        </a:rPr>
                        <a:t>SHP</a:t>
                      </a:r>
                      <a:r>
                        <a:rPr lang="en-US" sz="1400" b="1" baseline="30000" dirty="0" err="1">
                          <a:solidFill>
                            <a:srgbClr val="000000"/>
                          </a:solidFill>
                          <a:effectLst/>
                          <a:latin typeface="Calibri"/>
                          <a:ea typeface="SimSun"/>
                          <a:cs typeface="Times New Roman"/>
                        </a:rPr>
                        <a:t>b</a:t>
                      </a:r>
                      <a:endParaRPr lang="en-US" sz="1400" dirty="0">
                        <a:effectLst/>
                        <a:latin typeface="Calibri"/>
                        <a:ea typeface="SimSun"/>
                        <a:cs typeface="Times New Roman"/>
                      </a:endParaRPr>
                    </a:p>
                  </a:txBody>
                  <a:tcPr marL="74882" marR="0" marT="0" marB="0" anchor="ctr">
                    <a:lnL>
                      <a:noFill/>
                    </a:lnL>
                    <a:lnR>
                      <a:noFill/>
                    </a:lnR>
                    <a:lnT>
                      <a:noFill/>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1000"/>
                        </a:spcAft>
                      </a:pPr>
                      <a:r>
                        <a:rPr lang="en-US" sz="1400" b="1" dirty="0">
                          <a:solidFill>
                            <a:srgbClr val="000000"/>
                          </a:solidFill>
                          <a:effectLst/>
                          <a:latin typeface="Calibri"/>
                          <a:ea typeface="SimSun"/>
                          <a:cs typeface="Times New Roman"/>
                        </a:rPr>
                        <a:t>(Rank)</a:t>
                      </a:r>
                      <a:endParaRPr lang="en-US" sz="1400" dirty="0">
                        <a:effectLst/>
                        <a:latin typeface="Calibri"/>
                        <a:ea typeface="SimSun"/>
                        <a:cs typeface="Times New Roman"/>
                      </a:endParaRPr>
                    </a:p>
                  </a:txBody>
                  <a:tcPr marL="74882"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8DB3E2"/>
                    </a:solidFill>
                  </a:tcPr>
                </a:tc>
                <a:extLst>
                  <a:ext uri="{0D108BD9-81ED-4DB2-BD59-A6C34878D82A}">
                    <a16:rowId xmlns:a16="http://schemas.microsoft.com/office/drawing/2014/main" val="10002"/>
                  </a:ext>
                </a:extLst>
              </a:tr>
              <a:tr h="276778">
                <a:tc>
                  <a:txBody>
                    <a:bodyPr/>
                    <a:lstStyle/>
                    <a:p>
                      <a:pPr marL="0" marR="0">
                        <a:lnSpc>
                          <a:spcPct val="115000"/>
                        </a:lnSpc>
                        <a:spcBef>
                          <a:spcPts val="0"/>
                        </a:spcBef>
                        <a:spcAft>
                          <a:spcPts val="1000"/>
                        </a:spcAft>
                      </a:pPr>
                      <a:r>
                        <a:rPr lang="en-US" sz="1200">
                          <a:solidFill>
                            <a:srgbClr val="000000"/>
                          </a:solidFill>
                          <a:effectLst/>
                          <a:latin typeface="Calibri"/>
                          <a:ea typeface="SimSun"/>
                          <a:cs typeface="Times New Roman"/>
                        </a:rPr>
                        <a:t>Australia (AU)</a:t>
                      </a:r>
                      <a:endParaRPr lang="en-US" sz="1200">
                        <a:effectLst/>
                        <a:latin typeface="Calibri"/>
                        <a:ea typeface="SimSun"/>
                        <a:cs typeface="Times New Roman"/>
                      </a:endParaRPr>
                    </a:p>
                  </a:txBody>
                  <a:tcPr marL="74882"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0.550</a:t>
                      </a:r>
                    </a:p>
                  </a:txBody>
                  <a:tcPr marL="74882" marR="0" marT="0" marB="0">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7.18</a:t>
                      </a:r>
                    </a:p>
                  </a:txBody>
                  <a:tcPr marL="74882" marR="0" marT="0" marB="0">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1.09</a:t>
                      </a:r>
                    </a:p>
                  </a:txBody>
                  <a:tcPr marL="74882" marR="0" marT="0" marB="0">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0.074</a:t>
                      </a:r>
                      <a:endParaRPr lang="en-US" sz="1200">
                        <a:effectLst/>
                        <a:latin typeface="Calibri"/>
                        <a:ea typeface="SimSun"/>
                        <a:cs typeface="Times New Roman"/>
                      </a:endParaRPr>
                    </a:p>
                  </a:txBody>
                  <a:tcPr marL="74882" marR="0" marT="0"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(9)</a:t>
                      </a:r>
                      <a:endParaRPr lang="en-US" sz="1200">
                        <a:effectLst/>
                        <a:latin typeface="Calibri"/>
                        <a:ea typeface="SimSun"/>
                        <a:cs typeface="Times New Roman"/>
                      </a:endParaRPr>
                    </a:p>
                  </a:txBody>
                  <a:tcPr marL="74882"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5F1"/>
                    </a:solidFill>
                  </a:tcPr>
                </a:tc>
                <a:extLst>
                  <a:ext uri="{0D108BD9-81ED-4DB2-BD59-A6C34878D82A}">
                    <a16:rowId xmlns:a16="http://schemas.microsoft.com/office/drawing/2014/main" val="10003"/>
                  </a:ext>
                </a:extLst>
              </a:tr>
              <a:tr h="276778">
                <a:tc>
                  <a:txBody>
                    <a:bodyPr/>
                    <a:lstStyle/>
                    <a:p>
                      <a:pPr marL="0" marR="0">
                        <a:lnSpc>
                          <a:spcPct val="115000"/>
                        </a:lnSpc>
                        <a:spcBef>
                          <a:spcPts val="0"/>
                        </a:spcBef>
                        <a:spcAft>
                          <a:spcPts val="1000"/>
                        </a:spcAft>
                      </a:pPr>
                      <a:r>
                        <a:rPr lang="en-US" sz="1200">
                          <a:solidFill>
                            <a:srgbClr val="000000"/>
                          </a:solidFill>
                          <a:effectLst/>
                          <a:latin typeface="Calibri"/>
                          <a:ea typeface="SimSun"/>
                          <a:cs typeface="Times New Roman"/>
                        </a:rPr>
                        <a:t>Canada (CN)</a:t>
                      </a:r>
                      <a:endParaRPr lang="en-US" sz="1200">
                        <a:effectLst/>
                        <a:latin typeface="Calibri"/>
                        <a:ea typeface="SimSun"/>
                        <a:cs typeface="Times New Roman"/>
                      </a:endParaRPr>
                    </a:p>
                  </a:txBody>
                  <a:tcPr marL="74882" marR="0" marT="0" marB="0" anchor="ctr">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0.69</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0.549</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6.11</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1.04</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0.087</a:t>
                      </a:r>
                      <a:endParaRPr lang="en-US" sz="1200">
                        <a:effectLst/>
                        <a:latin typeface="Calibri"/>
                        <a:ea typeface="SimSun"/>
                        <a:cs typeface="Times New Roman"/>
                      </a:endParaRPr>
                    </a:p>
                  </a:txBody>
                  <a:tcPr marL="74882" marR="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(6)</a:t>
                      </a:r>
                      <a:endParaRPr lang="en-US" sz="1200">
                        <a:effectLst/>
                        <a:latin typeface="Calibri"/>
                        <a:ea typeface="SimSun"/>
                        <a:cs typeface="Times New Roman"/>
                      </a:endParaRPr>
                    </a:p>
                  </a:txBody>
                  <a:tcPr marL="74882" marR="0" marT="0"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04"/>
                  </a:ext>
                </a:extLst>
              </a:tr>
              <a:tr h="276778">
                <a:tc>
                  <a:txBody>
                    <a:bodyPr/>
                    <a:lstStyle/>
                    <a:p>
                      <a:pPr marL="0" marR="0">
                        <a:lnSpc>
                          <a:spcPct val="115000"/>
                        </a:lnSpc>
                        <a:spcBef>
                          <a:spcPts val="0"/>
                        </a:spcBef>
                        <a:spcAft>
                          <a:spcPts val="1000"/>
                        </a:spcAft>
                      </a:pPr>
                      <a:r>
                        <a:rPr lang="en-US" sz="1200">
                          <a:solidFill>
                            <a:srgbClr val="000000"/>
                          </a:solidFill>
                          <a:effectLst/>
                          <a:latin typeface="Calibri"/>
                          <a:ea typeface="SimSun"/>
                          <a:cs typeface="Times New Roman"/>
                        </a:rPr>
                        <a:t>France (FR)</a:t>
                      </a:r>
                      <a:endParaRPr lang="en-US" sz="1200">
                        <a:effectLst/>
                        <a:latin typeface="Calibri"/>
                        <a:ea typeface="SimSun"/>
                        <a:cs typeface="Times New Roman"/>
                      </a:endParaRPr>
                    </a:p>
                  </a:txBody>
                  <a:tcPr marL="74882" marR="0" marT="0" marB="0" anchor="ctr">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0.56</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0.59</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0.551</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6.73</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1.13</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0.079</a:t>
                      </a:r>
                      <a:endParaRPr lang="en-US" sz="1200">
                        <a:effectLst/>
                        <a:latin typeface="Calibri"/>
                        <a:ea typeface="SimSun"/>
                        <a:cs typeface="Times New Roman"/>
                      </a:endParaRPr>
                    </a:p>
                  </a:txBody>
                  <a:tcPr marL="74882" marR="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(8)</a:t>
                      </a:r>
                      <a:endParaRPr lang="en-US" sz="1200">
                        <a:effectLst/>
                        <a:latin typeface="Calibri"/>
                        <a:ea typeface="SimSun"/>
                        <a:cs typeface="Times New Roman"/>
                      </a:endParaRPr>
                    </a:p>
                  </a:txBody>
                  <a:tcPr marL="74882" marR="0" marT="0"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05"/>
                  </a:ext>
                </a:extLst>
              </a:tr>
              <a:tr h="276778">
                <a:tc>
                  <a:txBody>
                    <a:bodyPr/>
                    <a:lstStyle/>
                    <a:p>
                      <a:pPr marL="0" marR="0">
                        <a:lnSpc>
                          <a:spcPct val="115000"/>
                        </a:lnSpc>
                        <a:spcBef>
                          <a:spcPts val="0"/>
                        </a:spcBef>
                        <a:spcAft>
                          <a:spcPts val="1000"/>
                        </a:spcAft>
                      </a:pPr>
                      <a:r>
                        <a:rPr lang="en-US" sz="1200">
                          <a:solidFill>
                            <a:srgbClr val="000000"/>
                          </a:solidFill>
                          <a:effectLst/>
                          <a:latin typeface="Calibri"/>
                          <a:ea typeface="SimSun"/>
                          <a:cs typeface="Times New Roman"/>
                        </a:rPr>
                        <a:t>Germany (GM)</a:t>
                      </a:r>
                      <a:endParaRPr lang="en-US" sz="1200">
                        <a:effectLst/>
                        <a:latin typeface="Calibri"/>
                        <a:ea typeface="SimSun"/>
                        <a:cs typeface="Times New Roman"/>
                      </a:endParaRPr>
                    </a:p>
                  </a:txBody>
                  <a:tcPr marL="74882" marR="0" marT="0" marB="0" anchor="ctr">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0.55</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0.60</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0.79</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0.565</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6.87</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1.14</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0.080</a:t>
                      </a:r>
                      <a:endParaRPr lang="en-US" sz="1200">
                        <a:effectLst/>
                        <a:latin typeface="Calibri"/>
                        <a:ea typeface="SimSun"/>
                        <a:cs typeface="Times New Roman"/>
                      </a:endParaRPr>
                    </a:p>
                  </a:txBody>
                  <a:tcPr marL="74882" marR="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(7)</a:t>
                      </a:r>
                      <a:endParaRPr lang="en-US" sz="1200">
                        <a:effectLst/>
                        <a:latin typeface="Calibri"/>
                        <a:ea typeface="SimSun"/>
                        <a:cs typeface="Times New Roman"/>
                      </a:endParaRPr>
                    </a:p>
                  </a:txBody>
                  <a:tcPr marL="74882" marR="0" marT="0"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06"/>
                  </a:ext>
                </a:extLst>
              </a:tr>
              <a:tr h="276778">
                <a:tc>
                  <a:txBody>
                    <a:bodyPr/>
                    <a:lstStyle/>
                    <a:p>
                      <a:pPr marL="0" marR="0">
                        <a:lnSpc>
                          <a:spcPct val="115000"/>
                        </a:lnSpc>
                        <a:spcBef>
                          <a:spcPts val="0"/>
                        </a:spcBef>
                        <a:spcAft>
                          <a:spcPts val="1000"/>
                        </a:spcAft>
                      </a:pPr>
                      <a:r>
                        <a:rPr lang="en-US" sz="1200">
                          <a:solidFill>
                            <a:srgbClr val="000000"/>
                          </a:solidFill>
                          <a:effectLst/>
                          <a:latin typeface="Calibri"/>
                          <a:ea typeface="SimSun"/>
                          <a:cs typeface="Times New Roman"/>
                        </a:rPr>
                        <a:t>Hong Kong (HK)</a:t>
                      </a:r>
                      <a:endParaRPr lang="en-US" sz="1200">
                        <a:effectLst/>
                        <a:latin typeface="Calibri"/>
                        <a:ea typeface="SimSun"/>
                        <a:cs typeface="Times New Roman"/>
                      </a:endParaRPr>
                    </a:p>
                  </a:txBody>
                  <a:tcPr marL="74882" marR="0" marT="0" marB="0" anchor="ctr">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0.55</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0.52</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0.38</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0.42</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0.664</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9.04</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1.03</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0.071</a:t>
                      </a:r>
                      <a:endParaRPr lang="en-US" sz="1200">
                        <a:effectLst/>
                        <a:latin typeface="Calibri"/>
                        <a:ea typeface="SimSun"/>
                        <a:cs typeface="Times New Roman"/>
                      </a:endParaRPr>
                    </a:p>
                  </a:txBody>
                  <a:tcPr marL="74882" marR="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(10)</a:t>
                      </a:r>
                      <a:endParaRPr lang="en-US" sz="1200">
                        <a:effectLst/>
                        <a:latin typeface="Calibri"/>
                        <a:ea typeface="SimSun"/>
                        <a:cs typeface="Times New Roman"/>
                      </a:endParaRPr>
                    </a:p>
                  </a:txBody>
                  <a:tcPr marL="74882" marR="0" marT="0"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07"/>
                  </a:ext>
                </a:extLst>
              </a:tr>
              <a:tr h="276778">
                <a:tc>
                  <a:txBody>
                    <a:bodyPr/>
                    <a:lstStyle/>
                    <a:p>
                      <a:pPr marL="0" marR="0">
                        <a:lnSpc>
                          <a:spcPct val="115000"/>
                        </a:lnSpc>
                        <a:spcBef>
                          <a:spcPts val="0"/>
                        </a:spcBef>
                        <a:spcAft>
                          <a:spcPts val="1000"/>
                        </a:spcAft>
                      </a:pPr>
                      <a:r>
                        <a:rPr lang="en-US" sz="1200">
                          <a:solidFill>
                            <a:srgbClr val="000000"/>
                          </a:solidFill>
                          <a:effectLst/>
                          <a:latin typeface="Calibri"/>
                          <a:ea typeface="SimSun"/>
                          <a:cs typeface="Times New Roman"/>
                        </a:rPr>
                        <a:t>Italy (IT)</a:t>
                      </a:r>
                      <a:endParaRPr lang="en-US" sz="1200">
                        <a:effectLst/>
                        <a:latin typeface="Calibri"/>
                        <a:ea typeface="SimSun"/>
                        <a:cs typeface="Times New Roman"/>
                      </a:endParaRPr>
                    </a:p>
                  </a:txBody>
                  <a:tcPr marL="74882" marR="0" marT="0" marB="0" anchor="ctr">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0.46</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0.53</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0.67</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0.64</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0.37</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0.450</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7.57</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1.07</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0.057</a:t>
                      </a:r>
                      <a:endParaRPr lang="en-US" sz="1200">
                        <a:effectLst/>
                        <a:latin typeface="Calibri"/>
                        <a:ea typeface="SimSun"/>
                        <a:cs typeface="Times New Roman"/>
                      </a:endParaRPr>
                    </a:p>
                  </a:txBody>
                  <a:tcPr marL="74882" marR="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(12)</a:t>
                      </a:r>
                      <a:endParaRPr lang="en-US" sz="1200">
                        <a:effectLst/>
                        <a:latin typeface="Calibri"/>
                        <a:ea typeface="SimSun"/>
                        <a:cs typeface="Times New Roman"/>
                      </a:endParaRPr>
                    </a:p>
                  </a:txBody>
                  <a:tcPr marL="74882" marR="0" marT="0"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08"/>
                  </a:ext>
                </a:extLst>
              </a:tr>
              <a:tr h="276778">
                <a:tc>
                  <a:txBody>
                    <a:bodyPr/>
                    <a:lstStyle/>
                    <a:p>
                      <a:pPr marL="0" marR="0">
                        <a:lnSpc>
                          <a:spcPct val="115000"/>
                        </a:lnSpc>
                        <a:spcBef>
                          <a:spcPts val="0"/>
                        </a:spcBef>
                        <a:spcAft>
                          <a:spcPts val="1000"/>
                        </a:spcAft>
                      </a:pPr>
                      <a:r>
                        <a:rPr lang="en-US" sz="1200">
                          <a:solidFill>
                            <a:srgbClr val="000000"/>
                          </a:solidFill>
                          <a:effectLst/>
                          <a:latin typeface="Calibri"/>
                          <a:ea typeface="SimSun"/>
                          <a:cs typeface="Times New Roman"/>
                        </a:rPr>
                        <a:t>Japan (JP)</a:t>
                      </a:r>
                      <a:endParaRPr lang="en-US" sz="1200">
                        <a:effectLst/>
                        <a:latin typeface="Calibri"/>
                        <a:ea typeface="SimSun"/>
                        <a:cs typeface="Times New Roman"/>
                      </a:endParaRPr>
                    </a:p>
                  </a:txBody>
                  <a:tcPr marL="74882" marR="0" marT="0" marB="0" anchor="ctr">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0.39</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0.40</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0.45</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0.41</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0.30</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0.40</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0.437</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6.59</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0.99</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0.064</a:t>
                      </a:r>
                      <a:endParaRPr lang="en-US" sz="1200">
                        <a:effectLst/>
                        <a:latin typeface="Calibri"/>
                        <a:ea typeface="SimSun"/>
                        <a:cs typeface="Times New Roman"/>
                      </a:endParaRPr>
                    </a:p>
                  </a:txBody>
                  <a:tcPr marL="74882" marR="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(11)</a:t>
                      </a:r>
                      <a:endParaRPr lang="en-US" sz="1200">
                        <a:effectLst/>
                        <a:latin typeface="Calibri"/>
                        <a:ea typeface="SimSun"/>
                        <a:cs typeface="Times New Roman"/>
                      </a:endParaRPr>
                    </a:p>
                  </a:txBody>
                  <a:tcPr marL="74882" marR="0" marT="0"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09"/>
                  </a:ext>
                </a:extLst>
              </a:tr>
              <a:tr h="276778">
                <a:tc>
                  <a:txBody>
                    <a:bodyPr/>
                    <a:lstStyle/>
                    <a:p>
                      <a:pPr marL="0" marR="0">
                        <a:lnSpc>
                          <a:spcPct val="115000"/>
                        </a:lnSpc>
                        <a:spcBef>
                          <a:spcPts val="0"/>
                        </a:spcBef>
                        <a:spcAft>
                          <a:spcPts val="1000"/>
                        </a:spcAft>
                      </a:pPr>
                      <a:r>
                        <a:rPr lang="en-US" sz="1200">
                          <a:solidFill>
                            <a:srgbClr val="000000"/>
                          </a:solidFill>
                          <a:effectLst/>
                          <a:latin typeface="Calibri"/>
                          <a:ea typeface="SimSun"/>
                          <a:cs typeface="Times New Roman"/>
                        </a:rPr>
                        <a:t>Netherlands (NL)</a:t>
                      </a:r>
                      <a:endParaRPr lang="en-US" sz="1200">
                        <a:effectLst/>
                        <a:latin typeface="Calibri"/>
                        <a:ea typeface="SimSun"/>
                        <a:cs typeface="Times New Roman"/>
                      </a:endParaRPr>
                    </a:p>
                  </a:txBody>
                  <a:tcPr marL="74882" marR="0" marT="0" marB="0" anchor="ctr">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0.61</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0.67</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0.79</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0.81</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0.49</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0.62</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0.47</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0.635</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5.97</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1.08</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0.103</a:t>
                      </a:r>
                      <a:endParaRPr lang="en-US" sz="1200">
                        <a:effectLst/>
                        <a:latin typeface="Calibri"/>
                        <a:ea typeface="SimSun"/>
                        <a:cs typeface="Times New Roman"/>
                      </a:endParaRPr>
                    </a:p>
                  </a:txBody>
                  <a:tcPr marL="74882" marR="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(4)</a:t>
                      </a:r>
                      <a:endParaRPr lang="en-US" sz="1200">
                        <a:effectLst/>
                        <a:latin typeface="Calibri"/>
                        <a:ea typeface="SimSun"/>
                        <a:cs typeface="Times New Roman"/>
                      </a:endParaRPr>
                    </a:p>
                  </a:txBody>
                  <a:tcPr marL="74882" marR="0" marT="0"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10"/>
                  </a:ext>
                </a:extLst>
              </a:tr>
              <a:tr h="276778">
                <a:tc>
                  <a:txBody>
                    <a:bodyPr/>
                    <a:lstStyle/>
                    <a:p>
                      <a:pPr marL="0" marR="0">
                        <a:lnSpc>
                          <a:spcPct val="115000"/>
                        </a:lnSpc>
                        <a:spcBef>
                          <a:spcPts val="0"/>
                        </a:spcBef>
                        <a:spcAft>
                          <a:spcPts val="1000"/>
                        </a:spcAft>
                      </a:pPr>
                      <a:r>
                        <a:rPr lang="en-US" sz="1200">
                          <a:solidFill>
                            <a:srgbClr val="000000"/>
                          </a:solidFill>
                          <a:effectLst/>
                          <a:latin typeface="Calibri"/>
                          <a:ea typeface="SimSun"/>
                          <a:cs typeface="Times New Roman"/>
                        </a:rPr>
                        <a:t>Sweden (SD)</a:t>
                      </a:r>
                      <a:endParaRPr lang="en-US" sz="1200">
                        <a:effectLst/>
                        <a:latin typeface="Calibri"/>
                        <a:ea typeface="SimSun"/>
                        <a:cs typeface="Times New Roman"/>
                      </a:endParaRPr>
                    </a:p>
                  </a:txBody>
                  <a:tcPr marL="74882" marR="0" marT="0" marB="0" anchor="ctr">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0.60</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0.62</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0.65</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0.70</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0.45</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0.59</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0.43</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0.70</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1.008</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7.51</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1.23</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0.132</a:t>
                      </a:r>
                      <a:endParaRPr lang="en-US" sz="1200">
                        <a:effectLst/>
                        <a:latin typeface="Calibri"/>
                        <a:ea typeface="SimSun"/>
                        <a:cs typeface="Times New Roman"/>
                      </a:endParaRPr>
                    </a:p>
                  </a:txBody>
                  <a:tcPr marL="74882" marR="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a:t>
                      </a:r>
                      <a:endParaRPr lang="en-US" sz="1200">
                        <a:effectLst/>
                        <a:latin typeface="Calibri"/>
                        <a:ea typeface="SimSun"/>
                        <a:cs typeface="Times New Roman"/>
                      </a:endParaRPr>
                    </a:p>
                  </a:txBody>
                  <a:tcPr marL="74882" marR="0" marT="0"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11"/>
                  </a:ext>
                </a:extLst>
              </a:tr>
              <a:tr h="276778">
                <a:tc>
                  <a:txBody>
                    <a:bodyPr/>
                    <a:lstStyle/>
                    <a:p>
                      <a:pPr marL="0" marR="0">
                        <a:lnSpc>
                          <a:spcPct val="115000"/>
                        </a:lnSpc>
                        <a:spcBef>
                          <a:spcPts val="0"/>
                        </a:spcBef>
                        <a:spcAft>
                          <a:spcPts val="1000"/>
                        </a:spcAft>
                      </a:pPr>
                      <a:r>
                        <a:rPr lang="en-US" sz="1200" dirty="0">
                          <a:solidFill>
                            <a:srgbClr val="000000"/>
                          </a:solidFill>
                          <a:effectLst/>
                          <a:latin typeface="Calibri"/>
                          <a:ea typeface="SimSun"/>
                          <a:cs typeface="Times New Roman"/>
                        </a:rPr>
                        <a:t>Switzerland (SW)</a:t>
                      </a:r>
                      <a:endParaRPr lang="en-US" sz="1200" dirty="0">
                        <a:effectLst/>
                        <a:latin typeface="Calibri"/>
                        <a:ea typeface="SimSun"/>
                        <a:cs typeface="Times New Roman"/>
                      </a:endParaRPr>
                    </a:p>
                  </a:txBody>
                  <a:tcPr marL="74882" marR="0" marT="0" marB="0" anchor="ctr">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0.55</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0.58</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0.71</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0.76</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0.40</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0.52</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0.47</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0.76</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0.63</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0.709</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5.42</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0.89</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0.133</a:t>
                      </a:r>
                      <a:endParaRPr lang="en-US" sz="1200">
                        <a:effectLst/>
                        <a:latin typeface="Calibri"/>
                        <a:ea typeface="SimSun"/>
                        <a:cs typeface="Times New Roman"/>
                      </a:endParaRPr>
                    </a:p>
                  </a:txBody>
                  <a:tcPr marL="74882" marR="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a:t>
                      </a:r>
                      <a:endParaRPr lang="en-US" sz="1200">
                        <a:effectLst/>
                        <a:latin typeface="Calibri"/>
                        <a:ea typeface="SimSun"/>
                        <a:cs typeface="Times New Roman"/>
                      </a:endParaRPr>
                    </a:p>
                  </a:txBody>
                  <a:tcPr marL="74882" marR="0" marT="0"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12"/>
                  </a:ext>
                </a:extLst>
              </a:tr>
              <a:tr h="324938">
                <a:tc>
                  <a:txBody>
                    <a:bodyPr/>
                    <a:lstStyle/>
                    <a:p>
                      <a:pPr marL="0" marR="0">
                        <a:lnSpc>
                          <a:spcPct val="115000"/>
                        </a:lnSpc>
                        <a:spcBef>
                          <a:spcPts val="0"/>
                        </a:spcBef>
                        <a:spcAft>
                          <a:spcPts val="1000"/>
                        </a:spcAft>
                      </a:pPr>
                      <a:r>
                        <a:rPr lang="en-US" sz="1200" dirty="0">
                          <a:solidFill>
                            <a:srgbClr val="000000"/>
                          </a:solidFill>
                          <a:effectLst/>
                          <a:latin typeface="Calibri"/>
                          <a:ea typeface="SimSun"/>
                          <a:cs typeface="Times New Roman"/>
                        </a:rPr>
                        <a:t>United Kingdom </a:t>
                      </a:r>
                      <a:endParaRPr lang="en-US" sz="1200" dirty="0">
                        <a:effectLst/>
                        <a:latin typeface="Calibri"/>
                        <a:ea typeface="SimSun"/>
                        <a:cs typeface="Times New Roman"/>
                      </a:endParaRPr>
                    </a:p>
                  </a:txBody>
                  <a:tcPr marL="74882" marR="0" marT="0" marB="0" anchor="ctr">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0.68</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0.69</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0.71</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0.67</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0.53</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0.58</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0.48</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0.78</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0.65</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0.69</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 </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dirty="0">
                          <a:effectLst/>
                          <a:latin typeface="Calibri"/>
                          <a:ea typeface="SimSun"/>
                          <a:cs typeface="Times New Roman"/>
                        </a:rPr>
                        <a:t>0.550</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dirty="0">
                          <a:effectLst/>
                          <a:latin typeface="Calibri"/>
                          <a:ea typeface="SimSun"/>
                          <a:cs typeface="Times New Roman"/>
                        </a:rPr>
                        <a:t>5.59</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dirty="0">
                          <a:effectLst/>
                          <a:latin typeface="Calibri"/>
                          <a:ea typeface="SimSun"/>
                          <a:cs typeface="Times New Roman"/>
                        </a:rPr>
                        <a:t>1.01</a:t>
                      </a:r>
                    </a:p>
                  </a:txBody>
                  <a:tcPr marL="74882" marR="0" marT="0" marB="0">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0.095</a:t>
                      </a:r>
                      <a:endParaRPr lang="en-US" sz="1200" dirty="0">
                        <a:effectLst/>
                        <a:latin typeface="Calibri"/>
                        <a:ea typeface="SimSun"/>
                        <a:cs typeface="Times New Roman"/>
                      </a:endParaRPr>
                    </a:p>
                  </a:txBody>
                  <a:tcPr marL="74882" marR="0" marT="0" marB="0" anchor="ctr">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(5)</a:t>
                      </a:r>
                      <a:endParaRPr lang="en-US" sz="1200" dirty="0">
                        <a:effectLst/>
                        <a:latin typeface="Calibri"/>
                        <a:ea typeface="SimSun"/>
                        <a:cs typeface="Times New Roman"/>
                      </a:endParaRPr>
                    </a:p>
                  </a:txBody>
                  <a:tcPr marL="74882" marR="0" marT="0" marB="0" anchor="ctr">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13"/>
                  </a:ext>
                </a:extLst>
              </a:tr>
              <a:tr h="276778">
                <a:tc>
                  <a:txBody>
                    <a:bodyPr/>
                    <a:lstStyle/>
                    <a:p>
                      <a:pPr marL="0" marR="0">
                        <a:lnSpc>
                          <a:spcPct val="115000"/>
                        </a:lnSpc>
                        <a:spcBef>
                          <a:spcPts val="0"/>
                        </a:spcBef>
                        <a:spcAft>
                          <a:spcPts val="1000"/>
                        </a:spcAft>
                      </a:pPr>
                      <a:r>
                        <a:rPr lang="en-US" sz="1200">
                          <a:solidFill>
                            <a:srgbClr val="000000"/>
                          </a:solidFill>
                          <a:effectLst/>
                          <a:latin typeface="Calibri"/>
                          <a:ea typeface="SimSun"/>
                          <a:cs typeface="Times New Roman"/>
                        </a:rPr>
                        <a:t>United States (US)</a:t>
                      </a:r>
                      <a:endParaRPr lang="en-US" sz="1200">
                        <a:effectLst/>
                        <a:latin typeface="Calibri"/>
                        <a:ea typeface="SimSun"/>
                        <a:cs typeface="Times New Roman"/>
                      </a:endParaRPr>
                    </a:p>
                  </a:txBody>
                  <a:tcPr marL="74882"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0.63</a:t>
                      </a:r>
                    </a:p>
                  </a:txBody>
                  <a:tcPr marL="74882" marR="0" marT="0" marB="0">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0.77</a:t>
                      </a:r>
                    </a:p>
                  </a:txBody>
                  <a:tcPr marL="74882" marR="0" marT="0" marB="0">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0.65</a:t>
                      </a:r>
                    </a:p>
                  </a:txBody>
                  <a:tcPr marL="74882" marR="0" marT="0" marB="0">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0.65</a:t>
                      </a:r>
                    </a:p>
                  </a:txBody>
                  <a:tcPr marL="74882" marR="0" marT="0" marB="0">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0.48</a:t>
                      </a:r>
                    </a:p>
                  </a:txBody>
                  <a:tcPr marL="74882" marR="0" marT="0" marB="0">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0.51</a:t>
                      </a:r>
                    </a:p>
                  </a:txBody>
                  <a:tcPr marL="74882" marR="0" marT="0" marB="0">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0.38</a:t>
                      </a:r>
                    </a:p>
                  </a:txBody>
                  <a:tcPr marL="74882" marR="0" marT="0" marB="0">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0.73</a:t>
                      </a:r>
                    </a:p>
                  </a:txBody>
                  <a:tcPr marL="74882" marR="0" marT="0" marB="0">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0.67</a:t>
                      </a:r>
                    </a:p>
                  </a:txBody>
                  <a:tcPr marL="74882" marR="0" marT="0" marB="0">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0.65</a:t>
                      </a:r>
                    </a:p>
                  </a:txBody>
                  <a:tcPr marL="74882" marR="0" marT="0" marB="0">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0.72</a:t>
                      </a:r>
                    </a:p>
                  </a:txBody>
                  <a:tcPr marL="74882" marR="0" marT="0" marB="0">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0.647</a:t>
                      </a:r>
                    </a:p>
                  </a:txBody>
                  <a:tcPr marL="74882" marR="0" marT="0" marB="0">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4.59</a:t>
                      </a:r>
                    </a:p>
                  </a:txBody>
                  <a:tcPr marL="74882" marR="0" marT="0" marB="0">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1000"/>
                        </a:spcAft>
                      </a:pPr>
                      <a:r>
                        <a:rPr lang="en-US" sz="1200">
                          <a:effectLst/>
                          <a:latin typeface="Calibri"/>
                          <a:ea typeface="SimSun"/>
                          <a:cs typeface="Times New Roman"/>
                        </a:rPr>
                        <a:t>0.88</a:t>
                      </a:r>
                    </a:p>
                  </a:txBody>
                  <a:tcPr marL="74882" marR="0" marT="0" marB="0">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0.137</a:t>
                      </a:r>
                      <a:endParaRPr lang="en-US" sz="1200">
                        <a:effectLst/>
                        <a:latin typeface="Calibri"/>
                        <a:ea typeface="SimSun"/>
                        <a:cs typeface="Times New Roman"/>
                      </a:endParaRPr>
                    </a:p>
                  </a:txBody>
                  <a:tcPr marL="74882" marR="0" marT="0"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74882"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14"/>
                  </a:ext>
                </a:extLst>
              </a:tr>
              <a:tr h="219770">
                <a:tc gridSpan="17">
                  <a:txBody>
                    <a:bodyPr/>
                    <a:lstStyle/>
                    <a:p>
                      <a:pPr marL="0" marR="0">
                        <a:lnSpc>
                          <a:spcPct val="115000"/>
                        </a:lnSpc>
                        <a:spcBef>
                          <a:spcPts val="0"/>
                        </a:spcBef>
                        <a:spcAft>
                          <a:spcPts val="0"/>
                        </a:spcAft>
                      </a:pPr>
                      <a:r>
                        <a:rPr lang="en-US" sz="1100" baseline="30000" dirty="0">
                          <a:effectLst/>
                          <a:latin typeface="Calibri"/>
                          <a:ea typeface="SimSun"/>
                          <a:cs typeface="Times New Roman"/>
                        </a:rPr>
                        <a:t> </a:t>
                      </a:r>
                      <a:endParaRPr lang="en-US" sz="1200" dirty="0">
                        <a:effectLst/>
                        <a:latin typeface="Calibri"/>
                        <a:ea typeface="SimSun"/>
                        <a:cs typeface="Times New Roman"/>
                      </a:endParaRPr>
                    </a:p>
                  </a:txBody>
                  <a:tcPr marL="74882" marR="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5"/>
                  </a:ext>
                </a:extLst>
              </a:tr>
            </a:tbl>
          </a:graphicData>
        </a:graphic>
      </p:graphicFrame>
      <p:grpSp>
        <p:nvGrpSpPr>
          <p:cNvPr id="8" name="Group 7"/>
          <p:cNvGrpSpPr>
            <a:grpSpLocks/>
          </p:cNvGrpSpPr>
          <p:nvPr/>
        </p:nvGrpSpPr>
        <p:grpSpPr bwMode="auto">
          <a:xfrm>
            <a:off x="2902744" y="2618034"/>
            <a:ext cx="4973638" cy="3429000"/>
            <a:chOff x="2895600" y="2819400"/>
            <a:chExt cx="4973638" cy="3429000"/>
          </a:xfrm>
        </p:grpSpPr>
        <p:sp>
          <p:nvSpPr>
            <p:cNvPr id="11510" name="Text Box 328"/>
            <p:cNvSpPr txBox="1">
              <a:spLocks noChangeArrowheads="1"/>
            </p:cNvSpPr>
            <p:nvPr/>
          </p:nvSpPr>
          <p:spPr bwMode="auto">
            <a:xfrm>
              <a:off x="2895600" y="2819400"/>
              <a:ext cx="3352800" cy="1458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buFont typeface="Symbol" pitchFamily="18" charset="2"/>
                <a:buChar char="b"/>
              </a:pPr>
              <a:r>
                <a:rPr lang="en-US" altLang="en-US" sz="1600">
                  <a:solidFill>
                    <a:srgbClr val="C00000"/>
                  </a:solidFill>
                  <a:latin typeface="Century Gothic" panose="020B0502020202020204" pitchFamily="34" charset="0"/>
                  <a:sym typeface="Symbol" pitchFamily="18" charset="2"/>
                </a:rPr>
                <a:t> measures the sensitivity of the market to the world market. </a:t>
              </a:r>
            </a:p>
            <a:p>
              <a:pPr algn="r">
                <a:spcBef>
                  <a:spcPct val="50000"/>
                </a:spcBef>
                <a:buFont typeface="Symbol" pitchFamily="18" charset="2"/>
                <a:buNone/>
              </a:pPr>
              <a:r>
                <a:rPr lang="en-US" altLang="en-US" sz="1600">
                  <a:solidFill>
                    <a:srgbClr val="C00000"/>
                  </a:solidFill>
                  <a:latin typeface="Century Gothic" panose="020B0502020202020204" pitchFamily="34" charset="0"/>
                  <a:sym typeface="Symbol" pitchFamily="18" charset="2"/>
                </a:rPr>
                <a:t>Clearly the Japanese market is more sensitive to the world market than is the U.S. </a:t>
              </a:r>
              <a:endParaRPr lang="en-US" altLang="en-US" sz="1600">
                <a:solidFill>
                  <a:srgbClr val="C00000"/>
                </a:solidFill>
                <a:latin typeface="Century Gothic" panose="020B0502020202020204" pitchFamily="34" charset="0"/>
              </a:endParaRPr>
            </a:p>
          </p:txBody>
        </p:sp>
        <p:sp>
          <p:nvSpPr>
            <p:cNvPr id="11511" name="Oval 327"/>
            <p:cNvSpPr>
              <a:spLocks noChangeArrowheads="1"/>
            </p:cNvSpPr>
            <p:nvPr/>
          </p:nvSpPr>
          <p:spPr bwMode="auto">
            <a:xfrm>
              <a:off x="7277100" y="5808663"/>
              <a:ext cx="592138" cy="439737"/>
            </a:xfrm>
            <a:prstGeom prst="ellipse">
              <a:avLst/>
            </a:prstGeom>
            <a:noFill/>
            <a:ln w="28575">
              <a:solidFill>
                <a:srgbClr val="C00000"/>
              </a:solidFill>
              <a:round/>
              <a:headEnd/>
              <a:tailEnd/>
            </a:ln>
            <a:extLst>
              <a:ext uri="{909E8E84-426E-40DD-AFC4-6F175D3DCCD1}">
                <a14:hiddenFill xmlns:a14="http://schemas.microsoft.com/office/drawing/2010/main">
                  <a:solidFill>
                    <a:srgbClr val="FFFFFF"/>
                  </a:solidFill>
                </a14:hiddenFill>
              </a:ext>
            </a:extLst>
          </p:spPr>
          <p:txBody>
            <a:bodyPr wrap="none" lIns="103236" tIns="51618" rIns="103236" bIns="5161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sz="1600">
                <a:latin typeface="Century Gothic" panose="020B0502020202020204" pitchFamily="34" charset="0"/>
              </a:endParaRPr>
            </a:p>
          </p:txBody>
        </p:sp>
        <p:sp>
          <p:nvSpPr>
            <p:cNvPr id="11512" name="Oval 329"/>
            <p:cNvSpPr>
              <a:spLocks noChangeArrowheads="1"/>
            </p:cNvSpPr>
            <p:nvPr/>
          </p:nvSpPr>
          <p:spPr bwMode="auto">
            <a:xfrm>
              <a:off x="7277100" y="4343400"/>
              <a:ext cx="592138" cy="528637"/>
            </a:xfrm>
            <a:prstGeom prst="ellipse">
              <a:avLst/>
            </a:prstGeom>
            <a:noFill/>
            <a:ln w="28575">
              <a:solidFill>
                <a:srgbClr val="C00000"/>
              </a:solidFill>
              <a:round/>
              <a:headEnd/>
              <a:tailEnd/>
            </a:ln>
            <a:extLst>
              <a:ext uri="{909E8E84-426E-40DD-AFC4-6F175D3DCCD1}">
                <a14:hiddenFill xmlns:a14="http://schemas.microsoft.com/office/drawing/2010/main">
                  <a:solidFill>
                    <a:srgbClr val="FFFFFF"/>
                  </a:solidFill>
                </a14:hiddenFill>
              </a:ext>
            </a:extLst>
          </p:spPr>
          <p:txBody>
            <a:bodyPr wrap="none" lIns="103236" tIns="51618" rIns="103236" bIns="5161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sz="1600">
                <a:latin typeface="Century Gothic" panose="020B0502020202020204" pitchFamily="34" charset="0"/>
              </a:endParaRPr>
            </a:p>
          </p:txBody>
        </p:sp>
        <p:cxnSp>
          <p:nvCxnSpPr>
            <p:cNvPr id="12" name="Straight Arrow Connector 11"/>
            <p:cNvCxnSpPr>
              <a:endCxn id="11512" idx="2"/>
            </p:cNvCxnSpPr>
            <p:nvPr/>
          </p:nvCxnSpPr>
          <p:spPr>
            <a:xfrm>
              <a:off x="6248400" y="4114800"/>
              <a:ext cx="1028700" cy="493713"/>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endCxn id="11511" idx="1"/>
            </p:cNvCxnSpPr>
            <p:nvPr/>
          </p:nvCxnSpPr>
          <p:spPr>
            <a:xfrm>
              <a:off x="6248400" y="4267200"/>
              <a:ext cx="1116013" cy="160655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07878360"/>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199" y="228600"/>
            <a:ext cx="8229600" cy="1143000"/>
          </a:xfrm>
        </p:spPr>
        <p:txBody>
          <a:bodyPr>
            <a:noAutofit/>
          </a:bodyPr>
          <a:lstStyle/>
          <a:p>
            <a:pPr eaLnBrk="1" hangingPunct="1"/>
            <a:r>
              <a:rPr lang="en-US" altLang="en-US" sz="2800" dirty="0">
                <a:cs typeface="Times New Roman" pitchFamily="18" charset="0"/>
              </a:rPr>
              <a:t>The Average Return Correlation among 10 Major International Stock Markets Over Time, 1981 – 2012 </a:t>
            </a:r>
          </a:p>
        </p:txBody>
      </p:sp>
      <p:graphicFrame>
        <p:nvGraphicFramePr>
          <p:cNvPr id="6" name="Chart 5"/>
          <p:cNvGraphicFramePr/>
          <p:nvPr>
            <p:extLst>
              <p:ext uri="{D42A27DB-BD31-4B8C-83A1-F6EECF244321}">
                <p14:modId xmlns:p14="http://schemas.microsoft.com/office/powerpoint/2010/main" val="2042971043"/>
              </p:ext>
            </p:extLst>
          </p:nvPr>
        </p:nvGraphicFramePr>
        <p:xfrm>
          <a:off x="381001" y="1342768"/>
          <a:ext cx="8191498" cy="4456748"/>
        </p:xfrm>
        <a:graphic>
          <a:graphicData uri="http://schemas.openxmlformats.org/drawingml/2006/chart">
            <c:chart xmlns:c="http://schemas.openxmlformats.org/drawingml/2006/chart" xmlns:r="http://schemas.openxmlformats.org/officeDocument/2006/relationships" r:id="rId3"/>
          </a:graphicData>
        </a:graphic>
      </p:graphicFrame>
      <p:sp>
        <p:nvSpPr>
          <p:cNvPr id="12292" name="Rectangle 7"/>
          <p:cNvSpPr>
            <a:spLocks noChangeArrowheads="1"/>
          </p:cNvSpPr>
          <p:nvPr/>
        </p:nvSpPr>
        <p:spPr bwMode="auto">
          <a:xfrm>
            <a:off x="955589" y="5943600"/>
            <a:ext cx="81534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200" dirty="0">
                <a:latin typeface="Century Gothic" panose="020B0502020202020204" pitchFamily="34" charset="0"/>
                <a:ea typeface="Arial Unicode MS" panose="020B0604020202020204" pitchFamily="34" charset="-128"/>
                <a:cs typeface="Arial Unicode MS" panose="020B0604020202020204" pitchFamily="34" charset="-128"/>
              </a:rPr>
              <a:t>Australia, Canada, France, Germany, Hong Kong, Italy, Japan, Netherlands, the UK and the U.S.</a:t>
            </a:r>
          </a:p>
        </p:txBody>
      </p:sp>
    </p:spTree>
    <p:extLst>
      <p:ext uri="{BB962C8B-B14F-4D97-AF65-F5344CB8AC3E}">
        <p14:creationId xmlns:p14="http://schemas.microsoft.com/office/powerpoint/2010/main" val="2633568706"/>
      </p:ext>
    </p:extLst>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p:txBody>
          <a:bodyPr>
            <a:normAutofit fontScale="92500" lnSpcReduction="20000"/>
          </a:bodyPr>
          <a:lstStyle/>
          <a:p>
            <a:pPr marL="609600" indent="-609600">
              <a:buFontTx/>
              <a:buAutoNum type="arabicPeriod"/>
            </a:pPr>
            <a:r>
              <a:rPr lang="en-US" dirty="0"/>
              <a:t>Calculate the return, standard deviation and correlation of foreign equity.</a:t>
            </a:r>
            <a:endParaRPr lang="en-US" dirty="0">
              <a:cs typeface="Arial" charset="0"/>
            </a:endParaRPr>
          </a:p>
          <a:p>
            <a:pPr marL="609600" indent="-609600">
              <a:buFontTx/>
              <a:buAutoNum type="arabicPeriod"/>
            </a:pPr>
            <a:endParaRPr lang="en-US" dirty="0"/>
          </a:p>
          <a:p>
            <a:pPr marL="609600" indent="-609600">
              <a:buFontTx/>
              <a:buAutoNum type="arabicPeriod"/>
            </a:pPr>
            <a:r>
              <a:rPr lang="en-US" dirty="0"/>
              <a:t>Describe international diversification.</a:t>
            </a:r>
          </a:p>
          <a:p>
            <a:pPr marL="609600" indent="-609600">
              <a:buFontTx/>
              <a:buAutoNum type="arabicPeriod"/>
            </a:pPr>
            <a:endParaRPr lang="en-US" dirty="0"/>
          </a:p>
          <a:p>
            <a:pPr marL="609600" indent="-609600">
              <a:buFontTx/>
              <a:buAutoNum type="arabicPeriod"/>
            </a:pPr>
            <a:r>
              <a:rPr lang="en-US" dirty="0"/>
              <a:t>Explain the International Asset Pricing Model (IAPM)</a:t>
            </a:r>
          </a:p>
          <a:p>
            <a:pPr marL="609600" indent="-609600">
              <a:buFontTx/>
              <a:buAutoNum type="arabicPeriod"/>
            </a:pPr>
            <a:endParaRPr lang="en-US" dirty="0"/>
          </a:p>
          <a:p>
            <a:pPr marL="609600" indent="-609600">
              <a:buFontTx/>
              <a:buAutoNum type="arabicPeriod"/>
            </a:pPr>
            <a:r>
              <a:rPr lang="en-US" dirty="0"/>
              <a:t>Discuss home bias.</a:t>
            </a:r>
            <a:endParaRPr lang="en-US" dirty="0">
              <a:cs typeface="Arial" charset="0"/>
            </a:endParaRPr>
          </a:p>
        </p:txBody>
      </p:sp>
      <p:sp>
        <p:nvSpPr>
          <p:cNvPr id="26626" name="Rectangle 2"/>
          <p:cNvSpPr>
            <a:spLocks noGrp="1" noChangeArrowheads="1"/>
          </p:cNvSpPr>
          <p:nvPr>
            <p:ph type="title"/>
          </p:nvPr>
        </p:nvSpPr>
        <p:spPr/>
        <p:txBody>
          <a:bodyPr/>
          <a:lstStyle/>
          <a:p>
            <a:r>
              <a:rPr lang="en-US"/>
              <a:t>Learning Objectives</a:t>
            </a:r>
          </a:p>
        </p:txBody>
      </p:sp>
    </p:spTree>
  </p:cSld>
  <p:clrMapOvr>
    <a:masterClrMapping/>
  </p:clrMapOvr>
  <p:transition spd="med">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5" name="Rectangle 3"/>
          <p:cNvSpPr>
            <a:spLocks noGrp="1" noChangeArrowheads="1"/>
          </p:cNvSpPr>
          <p:nvPr>
            <p:ph idx="1"/>
          </p:nvPr>
        </p:nvSpPr>
        <p:spPr>
          <a:xfrm>
            <a:off x="457200" y="1371600"/>
            <a:ext cx="8458200" cy="5105400"/>
          </a:xfrm>
          <a:noFill/>
          <a:ln/>
        </p:spPr>
        <p:txBody>
          <a:bodyPr lIns="92075" tIns="46038" rIns="92075" bIns="46038">
            <a:normAutofit lnSpcReduction="10000"/>
          </a:bodyPr>
          <a:lstStyle/>
          <a:p>
            <a:pPr eaLnBrk="0" hangingPunct="0">
              <a:buFont typeface="Wingdings" pitchFamily="2" charset="2"/>
              <a:buNone/>
              <a:tabLst>
                <a:tab pos="2578100" algn="r"/>
                <a:tab pos="3606800" algn="r"/>
                <a:tab pos="4457700" algn="ctr"/>
                <a:tab pos="5600700" algn="ctr"/>
                <a:tab pos="7372350" algn="r"/>
                <a:tab pos="8229600" algn="r"/>
              </a:tabLst>
            </a:pPr>
            <a:endParaRPr lang="en-US" sz="2100" dirty="0"/>
          </a:p>
          <a:p>
            <a:pPr eaLnBrk="0" hangingPunct="0">
              <a:buFont typeface="Wingdings" pitchFamily="2" charset="2"/>
              <a:buNone/>
              <a:tabLst>
                <a:tab pos="2578100" algn="r"/>
                <a:tab pos="3606800" algn="r"/>
                <a:tab pos="4457700" algn="ctr"/>
                <a:tab pos="5600700" algn="ctr"/>
                <a:tab pos="7372350" algn="r"/>
                <a:tab pos="8229600" algn="r"/>
              </a:tabLst>
            </a:pPr>
            <a:endParaRPr lang="en-US" sz="2100" dirty="0"/>
          </a:p>
          <a:p>
            <a:pPr eaLnBrk="0" hangingPunct="0">
              <a:buFont typeface="Wingdings" pitchFamily="2" charset="2"/>
              <a:buNone/>
              <a:tabLst>
                <a:tab pos="2578100" algn="r"/>
                <a:tab pos="3606800" algn="r"/>
                <a:tab pos="4457700" algn="ctr"/>
                <a:tab pos="5600700" algn="ctr"/>
                <a:tab pos="7372350" algn="r"/>
                <a:tab pos="8229600" algn="r"/>
              </a:tabLst>
            </a:pPr>
            <a:endParaRPr lang="en-US" sz="2100" dirty="0"/>
          </a:p>
          <a:p>
            <a:pPr eaLnBrk="0" hangingPunct="0">
              <a:buFont typeface="Wingdings" pitchFamily="2" charset="2"/>
              <a:buNone/>
              <a:tabLst>
                <a:tab pos="2578100" algn="r"/>
                <a:tab pos="3606800" algn="r"/>
                <a:tab pos="4457700" algn="ctr"/>
                <a:tab pos="5600700" algn="ctr"/>
                <a:tab pos="7372350" algn="r"/>
                <a:tab pos="8229600" algn="r"/>
              </a:tabLst>
            </a:pPr>
            <a:endParaRPr lang="en-US" sz="2100" dirty="0"/>
          </a:p>
          <a:p>
            <a:pPr eaLnBrk="0" hangingPunct="0">
              <a:buFont typeface="Wingdings" pitchFamily="2" charset="2"/>
              <a:buNone/>
              <a:tabLst>
                <a:tab pos="2578100" algn="r"/>
                <a:tab pos="3606800" algn="r"/>
                <a:tab pos="4457700" algn="ctr"/>
                <a:tab pos="5600700" algn="ctr"/>
                <a:tab pos="7372350" algn="r"/>
                <a:tab pos="8229600" algn="r"/>
              </a:tabLst>
            </a:pPr>
            <a:endParaRPr lang="en-US" sz="2100" dirty="0"/>
          </a:p>
          <a:p>
            <a:pPr eaLnBrk="0" hangingPunct="0">
              <a:buFont typeface="Wingdings" pitchFamily="2" charset="2"/>
              <a:buNone/>
              <a:tabLst>
                <a:tab pos="2578100" algn="r"/>
                <a:tab pos="3606800" algn="r"/>
                <a:tab pos="4457700" algn="ctr"/>
                <a:tab pos="5600700" algn="ctr"/>
                <a:tab pos="7372350" algn="r"/>
                <a:tab pos="8229600" algn="r"/>
              </a:tabLst>
            </a:pPr>
            <a:endParaRPr lang="en-US" sz="2100" dirty="0"/>
          </a:p>
          <a:p>
            <a:pPr eaLnBrk="0" hangingPunct="0">
              <a:buFont typeface="Wingdings" pitchFamily="2" charset="2"/>
              <a:buNone/>
              <a:tabLst>
                <a:tab pos="2578100" algn="r"/>
                <a:tab pos="3606800" algn="r"/>
                <a:tab pos="4457700" algn="ctr"/>
                <a:tab pos="5600700" algn="ctr"/>
                <a:tab pos="7372350" algn="r"/>
                <a:tab pos="8229600" algn="r"/>
              </a:tabLst>
            </a:pPr>
            <a:endParaRPr lang="en-US" sz="2100" dirty="0"/>
          </a:p>
          <a:p>
            <a:pPr eaLnBrk="0" hangingPunct="0">
              <a:buFont typeface="Wingdings" pitchFamily="2" charset="2"/>
              <a:buNone/>
              <a:tabLst>
                <a:tab pos="2578100" algn="r"/>
                <a:tab pos="3606800" algn="r"/>
                <a:tab pos="4457700" algn="ctr"/>
                <a:tab pos="5600700" algn="ctr"/>
                <a:tab pos="7372350" algn="r"/>
                <a:tab pos="8229600" algn="r"/>
              </a:tabLst>
            </a:pPr>
            <a:endParaRPr lang="en-US" sz="2100" dirty="0"/>
          </a:p>
          <a:p>
            <a:pPr eaLnBrk="0" hangingPunct="0">
              <a:buFont typeface="Wingdings" pitchFamily="2" charset="2"/>
              <a:buNone/>
              <a:tabLst>
                <a:tab pos="2578100" algn="r"/>
                <a:tab pos="3606800" algn="r"/>
                <a:tab pos="4457700" algn="ctr"/>
                <a:tab pos="5600700" algn="ctr"/>
                <a:tab pos="7372350" algn="r"/>
                <a:tab pos="8229600" algn="r"/>
              </a:tabLst>
            </a:pPr>
            <a:endParaRPr lang="en-US" sz="2100" dirty="0"/>
          </a:p>
          <a:p>
            <a:pPr eaLnBrk="0" hangingPunct="0">
              <a:buFont typeface="Wingdings" pitchFamily="2" charset="2"/>
              <a:buNone/>
              <a:tabLst>
                <a:tab pos="2578100" algn="r"/>
                <a:tab pos="3606800" algn="r"/>
                <a:tab pos="4457700" algn="ctr"/>
                <a:tab pos="5600700" algn="ctr"/>
                <a:tab pos="7372350" algn="r"/>
                <a:tab pos="8229600" algn="r"/>
              </a:tabLst>
            </a:pPr>
            <a:endParaRPr lang="en-US" sz="2100" dirty="0"/>
          </a:p>
          <a:p>
            <a:pPr eaLnBrk="0" hangingPunct="0">
              <a:buFont typeface="Wingdings" pitchFamily="2" charset="2"/>
              <a:buNone/>
              <a:tabLst>
                <a:tab pos="2578100" algn="r"/>
                <a:tab pos="3606800" algn="r"/>
                <a:tab pos="4457700" algn="ctr"/>
                <a:tab pos="5600700" algn="ctr"/>
                <a:tab pos="7372350" algn="r"/>
                <a:tab pos="8229600" algn="r"/>
              </a:tabLst>
            </a:pPr>
            <a:endParaRPr lang="en-US" sz="2100" dirty="0"/>
          </a:p>
          <a:p>
            <a:pPr eaLnBrk="0" hangingPunct="0">
              <a:buFont typeface="Wingdings" pitchFamily="2" charset="2"/>
              <a:buNone/>
              <a:tabLst>
                <a:tab pos="2578100" algn="r"/>
                <a:tab pos="3606800" algn="r"/>
                <a:tab pos="4457700" algn="ctr"/>
                <a:tab pos="5600700" algn="ctr"/>
                <a:tab pos="7372350" algn="r"/>
                <a:tab pos="8229600" algn="r"/>
              </a:tabLst>
            </a:pPr>
            <a:endParaRPr lang="en-US" sz="2100" dirty="0"/>
          </a:p>
          <a:p>
            <a:pPr eaLnBrk="0" hangingPunct="0">
              <a:buFont typeface="Wingdings" pitchFamily="2" charset="2"/>
              <a:buNone/>
              <a:tabLst>
                <a:tab pos="2578100" algn="r"/>
                <a:tab pos="3606800" algn="r"/>
                <a:tab pos="4457700" algn="ctr"/>
                <a:tab pos="5600700" algn="ctr"/>
                <a:tab pos="7372350" algn="r"/>
                <a:tab pos="8229600" algn="r"/>
              </a:tabLst>
            </a:pPr>
            <a:endParaRPr lang="en-US" sz="2100" dirty="0"/>
          </a:p>
          <a:p>
            <a:pPr eaLnBrk="0" hangingPunct="0">
              <a:buFont typeface="Wingdings" pitchFamily="2" charset="2"/>
              <a:buNone/>
              <a:tabLst>
                <a:tab pos="2578100" algn="r"/>
                <a:tab pos="3606800" algn="r"/>
                <a:tab pos="4457700" algn="ctr"/>
                <a:tab pos="5600700" algn="ctr"/>
                <a:tab pos="7372350" algn="r"/>
                <a:tab pos="8229600" algn="r"/>
              </a:tabLst>
            </a:pPr>
            <a:endParaRPr lang="en-US" sz="2100" dirty="0"/>
          </a:p>
          <a:p>
            <a:pPr eaLnBrk="0" hangingPunct="0">
              <a:buFont typeface="Wingdings" pitchFamily="2" charset="2"/>
              <a:buNone/>
              <a:tabLst>
                <a:tab pos="2578100" algn="r"/>
                <a:tab pos="3606800" algn="r"/>
                <a:tab pos="4457700" algn="ctr"/>
                <a:tab pos="5600700" algn="ctr"/>
                <a:tab pos="7372350" algn="r"/>
                <a:tab pos="8229600" algn="r"/>
              </a:tabLst>
            </a:pPr>
            <a:endParaRPr lang="en-US" sz="2100" dirty="0"/>
          </a:p>
          <a:p>
            <a:pPr eaLnBrk="0" hangingPunct="0">
              <a:buFont typeface="Wingdings" pitchFamily="2" charset="2"/>
              <a:buNone/>
              <a:tabLst>
                <a:tab pos="2578100" algn="r"/>
                <a:tab pos="3606800" algn="r"/>
                <a:tab pos="4457700" algn="ctr"/>
                <a:tab pos="5600700" algn="ctr"/>
                <a:tab pos="7372350" algn="r"/>
                <a:tab pos="8229600" algn="r"/>
              </a:tabLst>
            </a:pPr>
            <a:r>
              <a:rPr lang="en-US" sz="2100" dirty="0"/>
              <a:t>						</a:t>
            </a:r>
            <a:r>
              <a:rPr lang="en-US" sz="2100" dirty="0">
                <a:hlinkClick r:id="rId3"/>
              </a:rPr>
              <a:t>Source</a:t>
            </a:r>
            <a:endParaRPr lang="en-US" sz="2100" dirty="0"/>
          </a:p>
        </p:txBody>
      </p:sp>
      <p:sp>
        <p:nvSpPr>
          <p:cNvPr id="294914" name="Rectangle 2"/>
          <p:cNvSpPr>
            <a:spLocks noGrp="1" noChangeArrowheads="1"/>
          </p:cNvSpPr>
          <p:nvPr>
            <p:ph type="title"/>
          </p:nvPr>
        </p:nvSpPr>
        <p:spPr>
          <a:xfrm>
            <a:off x="533400" y="228600"/>
            <a:ext cx="8153400" cy="990600"/>
          </a:xfrm>
        </p:spPr>
        <p:txBody>
          <a:bodyPr anchor="b" anchorCtr="0">
            <a:noAutofit/>
          </a:bodyPr>
          <a:lstStyle/>
          <a:p>
            <a:r>
              <a:rPr lang="en-US" dirty="0"/>
              <a:t>International Markets </a:t>
            </a:r>
            <a:br>
              <a:rPr lang="en-US" dirty="0"/>
            </a:br>
            <a:r>
              <a:rPr lang="en-US" dirty="0"/>
              <a:t>Returns (1970-2013)</a:t>
            </a:r>
          </a:p>
        </p:txBody>
      </p:sp>
      <p:pic>
        <p:nvPicPr>
          <p:cNvPr id="1026" name="Picture 2" descr="http://stockmarketalmanac.co.uk/wp-content/uploads/2014/01/International-markets-returns-2013.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1371600"/>
            <a:ext cx="5124450" cy="46311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0601177"/>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Optimal portfolio of </a:t>
            </a:r>
            <a:r>
              <a:rPr lang="en-US" dirty="0"/>
              <a:t>major world stock </a:t>
            </a:r>
            <a:r>
              <a:rPr lang="en-US" dirty="0" smtClean="0"/>
              <a:t>markets/indices</a:t>
            </a:r>
          </a:p>
          <a:p>
            <a:endParaRPr lang="en-US" dirty="0"/>
          </a:p>
          <a:p>
            <a:r>
              <a:rPr lang="en-US" dirty="0" smtClean="0"/>
              <a:t>Composition varies by country domicile</a:t>
            </a:r>
          </a:p>
          <a:p>
            <a:pPr lvl="1"/>
            <a:r>
              <a:rPr lang="en-US" dirty="0" smtClean="0"/>
              <a:t>Why?</a:t>
            </a:r>
          </a:p>
          <a:p>
            <a:pPr lvl="1"/>
            <a:endParaRPr lang="en-US" dirty="0"/>
          </a:p>
          <a:p>
            <a:r>
              <a:rPr lang="en-US" dirty="0" smtClean="0"/>
              <a:t>Sharpe Ratio</a:t>
            </a:r>
            <a:endParaRPr lang="en-US" dirty="0"/>
          </a:p>
          <a:p>
            <a:endParaRPr lang="en-US" dirty="0"/>
          </a:p>
        </p:txBody>
      </p:sp>
      <p:sp>
        <p:nvSpPr>
          <p:cNvPr id="3" name="Title 2"/>
          <p:cNvSpPr>
            <a:spLocks noGrp="1"/>
          </p:cNvSpPr>
          <p:nvPr>
            <p:ph type="title"/>
          </p:nvPr>
        </p:nvSpPr>
        <p:spPr/>
        <p:txBody>
          <a:bodyPr>
            <a:normAutofit fontScale="90000"/>
          </a:bodyPr>
          <a:lstStyle/>
          <a:p>
            <a:r>
              <a:rPr lang="en-US" altLang="en-US" dirty="0"/>
              <a:t>Optimal International Portfolio (OIP)</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75096254"/>
              </p:ext>
            </p:extLst>
          </p:nvPr>
        </p:nvGraphicFramePr>
        <p:xfrm>
          <a:off x="4800600" y="5015811"/>
          <a:ext cx="2245959" cy="1189037"/>
        </p:xfrm>
        <a:graphic>
          <a:graphicData uri="http://schemas.openxmlformats.org/presentationml/2006/ole">
            <mc:AlternateContent xmlns:mc="http://schemas.openxmlformats.org/markup-compatibility/2006">
              <mc:Choice xmlns:v="urn:schemas-microsoft-com:vml" Requires="v">
                <p:oleObj spid="_x0000_s3077" name="Equation" r:id="rId3" imgW="863280" imgH="457200" progId="Equation.DSMT4">
                  <p:embed/>
                </p:oleObj>
              </mc:Choice>
              <mc:Fallback>
                <p:oleObj name="Equation" r:id="rId3" imgW="863280" imgH="457200" progId="Equation.DSMT4">
                  <p:embed/>
                  <p:pic>
                    <p:nvPicPr>
                      <p:cNvPr id="0" name=""/>
                      <p:cNvPicPr/>
                      <p:nvPr/>
                    </p:nvPicPr>
                    <p:blipFill>
                      <a:blip r:embed="rId4"/>
                      <a:stretch>
                        <a:fillRect/>
                      </a:stretch>
                    </p:blipFill>
                    <p:spPr>
                      <a:xfrm>
                        <a:off x="4800600" y="5015811"/>
                        <a:ext cx="2245959" cy="1189037"/>
                      </a:xfrm>
                      <a:prstGeom prst="rect">
                        <a:avLst/>
                      </a:prstGeom>
                    </p:spPr>
                  </p:pic>
                </p:oleObj>
              </mc:Fallback>
            </mc:AlternateContent>
          </a:graphicData>
        </a:graphic>
      </p:graphicFrame>
    </p:spTree>
    <p:extLst>
      <p:ext uri="{BB962C8B-B14F-4D97-AF65-F5344CB8AC3E}">
        <p14:creationId xmlns:p14="http://schemas.microsoft.com/office/powerpoint/2010/main" val="3578630708"/>
      </p:ext>
    </p:extLst>
  </p:cSld>
  <p:clrMapOvr>
    <a:masterClrMapping/>
  </p:clrMapOvr>
  <p:transition spd="med">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447800"/>
            <a:ext cx="6686633" cy="461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itle 1"/>
          <p:cNvSpPr>
            <a:spLocks noGrp="1"/>
          </p:cNvSpPr>
          <p:nvPr>
            <p:ph type="title"/>
          </p:nvPr>
        </p:nvSpPr>
        <p:spPr>
          <a:xfrm>
            <a:off x="304800" y="228600"/>
            <a:ext cx="8229600" cy="1066800"/>
          </a:xfrm>
        </p:spPr>
        <p:txBody>
          <a:bodyPr vert="horz" lIns="91440" tIns="45720" rIns="91440" bIns="45720" rtlCol="0" anchor="t">
            <a:noAutofit/>
          </a:bodyPr>
          <a:lstStyle/>
          <a:p>
            <a:r>
              <a:rPr lang="en-US" altLang="en-US" sz="3200" dirty="0"/>
              <a:t>Selection of the Optimal International </a:t>
            </a:r>
            <a:r>
              <a:rPr lang="en-US" altLang="en-US" sz="3200" dirty="0" smtClean="0"/>
              <a:t>Portfolio (OIP)</a:t>
            </a:r>
            <a:endParaRPr lang="en-US" altLang="en-US" sz="3200" dirty="0"/>
          </a:p>
        </p:txBody>
      </p:sp>
    </p:spTree>
    <p:extLst>
      <p:ext uri="{BB962C8B-B14F-4D97-AF65-F5344CB8AC3E}">
        <p14:creationId xmlns:p14="http://schemas.microsoft.com/office/powerpoint/2010/main" val="3121025070"/>
      </p:ext>
    </p:extLst>
  </p:cSld>
  <p:clrMapOvr>
    <a:masterClrMapping/>
  </p:clrMapOvr>
  <p:transition spd="med">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641651046"/>
              </p:ext>
            </p:extLst>
          </p:nvPr>
        </p:nvGraphicFramePr>
        <p:xfrm>
          <a:off x="152400" y="1600200"/>
          <a:ext cx="8839200" cy="4241802"/>
        </p:xfrm>
        <a:graphic>
          <a:graphicData uri="http://schemas.openxmlformats.org/drawingml/2006/table">
            <a:tbl>
              <a:tblPr/>
              <a:tblGrid>
                <a:gridCol w="1600200">
                  <a:extLst>
                    <a:ext uri="{9D8B030D-6E8A-4147-A177-3AD203B41FA5}">
                      <a16:colId xmlns:a16="http://schemas.microsoft.com/office/drawing/2014/main" val="20000"/>
                    </a:ext>
                  </a:extLst>
                </a:gridCol>
                <a:gridCol w="560388">
                  <a:extLst>
                    <a:ext uri="{9D8B030D-6E8A-4147-A177-3AD203B41FA5}">
                      <a16:colId xmlns:a16="http://schemas.microsoft.com/office/drawing/2014/main" val="20001"/>
                    </a:ext>
                  </a:extLst>
                </a:gridCol>
                <a:gridCol w="544512">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171450">
                  <a:extLst>
                    <a:ext uri="{9D8B030D-6E8A-4147-A177-3AD203B41FA5}">
                      <a16:colId xmlns:a16="http://schemas.microsoft.com/office/drawing/2014/main" val="20004"/>
                    </a:ext>
                  </a:extLst>
                </a:gridCol>
                <a:gridCol w="955675">
                  <a:extLst>
                    <a:ext uri="{9D8B030D-6E8A-4147-A177-3AD203B41FA5}">
                      <a16:colId xmlns:a16="http://schemas.microsoft.com/office/drawing/2014/main" val="20005"/>
                    </a:ext>
                  </a:extLst>
                </a:gridCol>
                <a:gridCol w="582613">
                  <a:extLst>
                    <a:ext uri="{9D8B030D-6E8A-4147-A177-3AD203B41FA5}">
                      <a16:colId xmlns:a16="http://schemas.microsoft.com/office/drawing/2014/main" val="20006"/>
                    </a:ext>
                  </a:extLst>
                </a:gridCol>
                <a:gridCol w="698500">
                  <a:extLst>
                    <a:ext uri="{9D8B030D-6E8A-4147-A177-3AD203B41FA5}">
                      <a16:colId xmlns:a16="http://schemas.microsoft.com/office/drawing/2014/main" val="20007"/>
                    </a:ext>
                  </a:extLst>
                </a:gridCol>
                <a:gridCol w="182562">
                  <a:extLst>
                    <a:ext uri="{9D8B030D-6E8A-4147-A177-3AD203B41FA5}">
                      <a16:colId xmlns:a16="http://schemas.microsoft.com/office/drawing/2014/main" val="20008"/>
                    </a:ext>
                  </a:extLst>
                </a:gridCol>
                <a:gridCol w="592138">
                  <a:extLst>
                    <a:ext uri="{9D8B030D-6E8A-4147-A177-3AD203B41FA5}">
                      <a16:colId xmlns:a16="http://schemas.microsoft.com/office/drawing/2014/main" val="20009"/>
                    </a:ext>
                  </a:extLst>
                </a:gridCol>
                <a:gridCol w="733425">
                  <a:extLst>
                    <a:ext uri="{9D8B030D-6E8A-4147-A177-3AD203B41FA5}">
                      <a16:colId xmlns:a16="http://schemas.microsoft.com/office/drawing/2014/main" val="20010"/>
                    </a:ext>
                  </a:extLst>
                </a:gridCol>
                <a:gridCol w="731837">
                  <a:extLst>
                    <a:ext uri="{9D8B030D-6E8A-4147-A177-3AD203B41FA5}">
                      <a16:colId xmlns:a16="http://schemas.microsoft.com/office/drawing/2014/main" val="20011"/>
                    </a:ext>
                  </a:extLst>
                </a:gridCol>
                <a:gridCol w="762000">
                  <a:extLst>
                    <a:ext uri="{9D8B030D-6E8A-4147-A177-3AD203B41FA5}">
                      <a16:colId xmlns:a16="http://schemas.microsoft.com/office/drawing/2014/main" val="20012"/>
                    </a:ext>
                  </a:extLst>
                </a:gridCol>
              </a:tblGrid>
              <a:tr h="560899">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100" b="0" i="0" u="none" strike="noStrike" cap="none" normalizeH="0" baseline="0" dirty="0">
                          <a:ln>
                            <a:noFill/>
                          </a:ln>
                          <a:solidFill>
                            <a:srgbClr val="000000"/>
                          </a:solidFill>
                          <a:effectLst/>
                          <a:latin typeface="Century Gothic" panose="020B0502020202020204" pitchFamily="34" charset="0"/>
                          <a:cs typeface="Times New Roman" pitchFamily="18" charset="0"/>
                        </a:rPr>
                        <a:t> </a:t>
                      </a:r>
                      <a:endParaRPr kumimoji="0" lang="en-US" sz="1100" b="0" i="0" u="none" strike="noStrike" cap="none" normalizeH="0" baseline="0" dirty="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8DB3E2"/>
                    </a:solidFill>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1" i="0" u="none" strike="noStrike" cap="none" normalizeH="0" baseline="0" dirty="0">
                          <a:ln>
                            <a:noFill/>
                          </a:ln>
                          <a:solidFill>
                            <a:srgbClr val="000000"/>
                          </a:solidFill>
                          <a:effectLst/>
                          <a:latin typeface="Century Gothic" panose="020B0502020202020204" pitchFamily="34" charset="0"/>
                          <a:cs typeface="Times New Roman" pitchFamily="18" charset="0"/>
                        </a:rPr>
                        <a:t>Domestic Portfolio</a:t>
                      </a:r>
                      <a:endParaRPr kumimoji="0" lang="en-US" sz="1100" b="0" i="0" u="none" strike="noStrike" cap="none" normalizeH="0" baseline="0" dirty="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DB3E2"/>
                    </a:solidFill>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1" i="0" u="none" strike="noStrike" cap="none" normalizeH="0" baseline="0">
                          <a:ln>
                            <a:noFill/>
                          </a:ln>
                          <a:solidFill>
                            <a:srgbClr val="000000"/>
                          </a:solidFill>
                          <a:effectLst/>
                          <a:latin typeface="Century Gothic" panose="020B0502020202020204" pitchFamily="34" charset="0"/>
                          <a:cs typeface="Times New Roman" pitchFamily="18" charset="0"/>
                        </a:rPr>
                        <a:t> </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8DB3E2"/>
                    </a:solidFill>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1" i="0" u="none" strike="noStrike" cap="none" normalizeH="0" baseline="0">
                          <a:ln>
                            <a:noFill/>
                          </a:ln>
                          <a:solidFill>
                            <a:srgbClr val="000000"/>
                          </a:solidFill>
                          <a:effectLst/>
                          <a:latin typeface="Century Gothic" panose="020B0502020202020204" pitchFamily="34" charset="0"/>
                          <a:cs typeface="Times New Roman" pitchFamily="18" charset="0"/>
                        </a:rPr>
                        <a:t>Optimal International Portfolio</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DB3E2"/>
                    </a:solidFill>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1" i="0" u="none" strike="noStrike" cap="none" normalizeH="0" baseline="0">
                          <a:ln>
                            <a:noFill/>
                          </a:ln>
                          <a:solidFill>
                            <a:srgbClr val="000000"/>
                          </a:solidFill>
                          <a:effectLst/>
                          <a:latin typeface="Century Gothic" panose="020B0502020202020204" pitchFamily="34" charset="0"/>
                          <a:cs typeface="Times New Roman" pitchFamily="18" charset="0"/>
                        </a:rPr>
                        <a:t> </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8DB3E2"/>
                    </a:solidFill>
                  </a:tcPr>
                </a:tc>
                <a:tc gridSpan="4">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1" i="0" u="none" strike="noStrike" cap="none" normalizeH="0" baseline="0">
                          <a:ln>
                            <a:noFill/>
                          </a:ln>
                          <a:solidFill>
                            <a:srgbClr val="000000"/>
                          </a:solidFill>
                          <a:effectLst/>
                          <a:latin typeface="Century Gothic" panose="020B0502020202020204" pitchFamily="34" charset="0"/>
                          <a:cs typeface="Times New Roman" pitchFamily="18" charset="0"/>
                        </a:rPr>
                        <a:t>Gains from International Investment</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DB3E2"/>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90787">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100" b="1" i="0" u="none" strike="noStrike" cap="none" normalizeH="0" baseline="0">
                          <a:ln>
                            <a:noFill/>
                          </a:ln>
                          <a:solidFill>
                            <a:srgbClr val="000000"/>
                          </a:solidFill>
                          <a:effectLst/>
                          <a:latin typeface="Century Gothic" panose="020B0502020202020204" pitchFamily="34" charset="0"/>
                          <a:cs typeface="Times New Roman" pitchFamily="18" charset="0"/>
                        </a:rPr>
                        <a:t>Investor's Domicile</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8DB3E2"/>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1" i="0" u="none" strike="noStrike" cap="none" normalizeH="0" baseline="0">
                          <a:ln>
                            <a:noFill/>
                          </a:ln>
                          <a:solidFill>
                            <a:srgbClr val="000000"/>
                          </a:solidFill>
                          <a:effectLst/>
                          <a:latin typeface="Century Gothic" panose="020B0502020202020204" pitchFamily="34" charset="0"/>
                          <a:cs typeface="Times New Roman" pitchFamily="18" charset="0"/>
                        </a:rPr>
                        <a:t>Mean (%)</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DB3E2"/>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1" i="0" u="none" strike="noStrike" cap="none" normalizeH="0" baseline="0">
                          <a:ln>
                            <a:noFill/>
                          </a:ln>
                          <a:solidFill>
                            <a:srgbClr val="000000"/>
                          </a:solidFill>
                          <a:effectLst/>
                          <a:latin typeface="Century Gothic" panose="020B0502020202020204" pitchFamily="34" charset="0"/>
                          <a:cs typeface="Times New Roman" pitchFamily="18" charset="0"/>
                        </a:rPr>
                        <a:t>SD (%)</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DB3E2"/>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1" i="0" u="none" strike="noStrike" cap="none" normalizeH="0" baseline="0">
                          <a:ln>
                            <a:noFill/>
                          </a:ln>
                          <a:solidFill>
                            <a:srgbClr val="000000"/>
                          </a:solidFill>
                          <a:effectLst/>
                          <a:latin typeface="Century Gothic" panose="020B0502020202020204" pitchFamily="34" charset="0"/>
                          <a:cs typeface="Times New Roman" pitchFamily="18" charset="0"/>
                        </a:rPr>
                        <a:t>SHP</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DB3E2"/>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1" i="0" u="none" strike="noStrike" cap="none" normalizeH="0" baseline="0">
                          <a:ln>
                            <a:noFill/>
                          </a:ln>
                          <a:solidFill>
                            <a:srgbClr val="000000"/>
                          </a:solidFill>
                          <a:effectLst/>
                          <a:latin typeface="Century Gothic" panose="020B0502020202020204" pitchFamily="34" charset="0"/>
                          <a:cs typeface="Times New Roman" pitchFamily="18" charset="0"/>
                        </a:rPr>
                        <a:t> </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8DB3E2"/>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1" i="0" u="none" strike="noStrike" cap="none" normalizeH="0" baseline="0">
                          <a:ln>
                            <a:noFill/>
                          </a:ln>
                          <a:solidFill>
                            <a:srgbClr val="000000"/>
                          </a:solidFill>
                          <a:effectLst/>
                          <a:latin typeface="Century Gothic" panose="020B0502020202020204" pitchFamily="34" charset="0"/>
                          <a:cs typeface="Times New Roman" pitchFamily="18" charset="0"/>
                        </a:rPr>
                        <a:t>Mean (%)</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DB3E2"/>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1" i="0" u="none" strike="noStrike" cap="none" normalizeH="0" baseline="0">
                          <a:ln>
                            <a:noFill/>
                          </a:ln>
                          <a:solidFill>
                            <a:srgbClr val="000000"/>
                          </a:solidFill>
                          <a:effectLst/>
                          <a:latin typeface="Century Gothic" panose="020B0502020202020204" pitchFamily="34" charset="0"/>
                          <a:cs typeface="Times New Roman" pitchFamily="18" charset="0"/>
                        </a:rPr>
                        <a:t>SD (%)</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DB3E2"/>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1" i="0" u="none" strike="noStrike" cap="none" normalizeH="0" baseline="0">
                          <a:ln>
                            <a:noFill/>
                          </a:ln>
                          <a:solidFill>
                            <a:srgbClr val="000000"/>
                          </a:solidFill>
                          <a:effectLst/>
                          <a:latin typeface="Century Gothic" panose="020B0502020202020204" pitchFamily="34" charset="0"/>
                          <a:cs typeface="Times New Roman" pitchFamily="18" charset="0"/>
                        </a:rPr>
                        <a:t>SHP</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DB3E2"/>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1" i="0" u="none" strike="noStrike" cap="none" normalizeH="0" baseline="0">
                          <a:ln>
                            <a:noFill/>
                          </a:ln>
                          <a:solidFill>
                            <a:srgbClr val="000000"/>
                          </a:solidFill>
                          <a:effectLst/>
                          <a:latin typeface="Century Gothic" panose="020B0502020202020204" pitchFamily="34" charset="0"/>
                          <a:cs typeface="Times New Roman" pitchFamily="18" charset="0"/>
                        </a:rPr>
                        <a:t> </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8DB3E2"/>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1" i="0" u="none" strike="noStrike" cap="none" normalizeH="0" baseline="0">
                          <a:ln>
                            <a:noFill/>
                          </a:ln>
                          <a:solidFill>
                            <a:srgbClr val="000000"/>
                          </a:solidFill>
                          <a:effectLst/>
                          <a:latin typeface="Century Gothic" panose="020B0502020202020204" pitchFamily="34" charset="0"/>
                          <a:cs typeface="Times New Roman" pitchFamily="18" charset="0"/>
                        </a:rPr>
                        <a:t>ΔSHP</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DB3E2"/>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1" i="0" u="none" strike="noStrike" cap="none" normalizeH="0" baseline="0">
                          <a:ln>
                            <a:noFill/>
                          </a:ln>
                          <a:solidFill>
                            <a:srgbClr val="000000"/>
                          </a:solidFill>
                          <a:effectLst/>
                          <a:latin typeface="Century Gothic" panose="020B0502020202020204" pitchFamily="34" charset="0"/>
                          <a:cs typeface="Times New Roman" pitchFamily="18" charset="0"/>
                        </a:rPr>
                        <a:t>(Δ%)</a:t>
                      </a:r>
                      <a:r>
                        <a:rPr kumimoji="0" lang="en-US" sz="1100" b="1" i="0" u="none" strike="noStrike" cap="none" normalizeH="0" baseline="30000">
                          <a:ln>
                            <a:noFill/>
                          </a:ln>
                          <a:solidFill>
                            <a:srgbClr val="000000"/>
                          </a:solidFill>
                          <a:effectLst/>
                          <a:latin typeface="Century Gothic" panose="020B0502020202020204" pitchFamily="34" charset="0"/>
                          <a:cs typeface="Times New Roman" pitchFamily="18" charset="0"/>
                        </a:rPr>
                        <a:t>a</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DB3E2"/>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1" i="0" u="none" strike="noStrike" cap="none" normalizeH="0" baseline="0">
                          <a:ln>
                            <a:noFill/>
                          </a:ln>
                          <a:solidFill>
                            <a:srgbClr val="000000"/>
                          </a:solidFill>
                          <a:effectLst/>
                          <a:latin typeface="Century Gothic" panose="020B0502020202020204" pitchFamily="34" charset="0"/>
                          <a:cs typeface="Times New Roman" pitchFamily="18" charset="0"/>
                        </a:rPr>
                        <a:t>ΔR(%)</a:t>
                      </a:r>
                      <a:r>
                        <a:rPr kumimoji="0" lang="en-US" sz="1100" b="1" i="0" u="none" strike="noStrike" cap="none" normalizeH="0" baseline="30000">
                          <a:ln>
                            <a:noFill/>
                          </a:ln>
                          <a:solidFill>
                            <a:srgbClr val="000000"/>
                          </a:solidFill>
                          <a:effectLst/>
                          <a:latin typeface="Century Gothic" panose="020B0502020202020204" pitchFamily="34" charset="0"/>
                          <a:cs typeface="Times New Roman" pitchFamily="18" charset="0"/>
                        </a:rPr>
                        <a:t>b</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DB3E2"/>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100" b="1" i="0" u="none" strike="noStrike" cap="none" normalizeH="0" baseline="0">
                          <a:ln>
                            <a:noFill/>
                          </a:ln>
                          <a:solidFill>
                            <a:srgbClr val="000000"/>
                          </a:solidFill>
                          <a:effectLst/>
                          <a:latin typeface="Century Gothic" panose="020B0502020202020204" pitchFamily="34" charset="0"/>
                          <a:cs typeface="Times New Roman" pitchFamily="18" charset="0"/>
                        </a:rPr>
                        <a:t>(%p.a.)</a:t>
                      </a:r>
                      <a:r>
                        <a:rPr kumimoji="0" lang="en-US" sz="1100" b="1" i="0" u="none" strike="noStrike" cap="none" normalizeH="0" baseline="30000">
                          <a:ln>
                            <a:noFill/>
                          </a:ln>
                          <a:solidFill>
                            <a:srgbClr val="000000"/>
                          </a:solidFill>
                          <a:effectLst/>
                          <a:latin typeface="Century Gothic" panose="020B0502020202020204" pitchFamily="34" charset="0"/>
                          <a:cs typeface="Times New Roman" pitchFamily="18" charset="0"/>
                        </a:rPr>
                        <a:t>c</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DB3E2"/>
                    </a:solidFill>
                  </a:tcPr>
                </a:tc>
                <a:extLst>
                  <a:ext uri="{0D108BD9-81ED-4DB2-BD59-A6C34878D82A}">
                    <a16:rowId xmlns:a16="http://schemas.microsoft.com/office/drawing/2014/main" val="10001"/>
                  </a:ext>
                </a:extLst>
              </a:tr>
              <a:tr h="265843">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dirty="0">
                          <a:ln>
                            <a:noFill/>
                          </a:ln>
                          <a:solidFill>
                            <a:srgbClr val="000000"/>
                          </a:solidFill>
                          <a:effectLst/>
                          <a:latin typeface="Century Gothic" panose="020B0502020202020204" pitchFamily="34" charset="0"/>
                          <a:ea typeface="SimSun" pitchFamily="2" charset="-122"/>
                          <a:cs typeface="Times New Roman" pitchFamily="18" charset="0"/>
                        </a:rPr>
                        <a:t>Australia (AU)</a:t>
                      </a:r>
                      <a:endParaRPr kumimoji="0" lang="en-US" sz="1100" b="0" i="0" u="none" strike="noStrike" cap="none" normalizeH="0" baseline="0" dirty="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0.56</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5.43</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0.068</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 </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0.83</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4.78</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0.133</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 </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0.065</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(95)</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(0.35)</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(4.23)</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DBE5F1"/>
                    </a:solidFill>
                  </a:tcPr>
                </a:tc>
                <a:extLst>
                  <a:ext uri="{0D108BD9-81ED-4DB2-BD59-A6C34878D82A}">
                    <a16:rowId xmlns:a16="http://schemas.microsoft.com/office/drawing/2014/main" val="10002"/>
                  </a:ext>
                </a:extLst>
              </a:tr>
              <a:tr h="265843">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Canada (CN)</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0.51</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4.98</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dirty="0">
                          <a:ln>
                            <a:noFill/>
                          </a:ln>
                          <a:solidFill>
                            <a:srgbClr val="000000"/>
                          </a:solidFill>
                          <a:effectLst/>
                          <a:latin typeface="Century Gothic" panose="020B0502020202020204" pitchFamily="34" charset="0"/>
                          <a:ea typeface="SimSun" pitchFamily="2" charset="-122"/>
                          <a:cs typeface="Times New Roman" pitchFamily="18" charset="0"/>
                        </a:rPr>
                        <a:t>0.086</a:t>
                      </a:r>
                      <a:endParaRPr kumimoji="0" lang="en-US" sz="1100" b="0" i="0" u="none" strike="noStrike" cap="none" normalizeH="0" baseline="0" dirty="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 </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dirty="0">
                          <a:ln>
                            <a:noFill/>
                          </a:ln>
                          <a:solidFill>
                            <a:srgbClr val="000000"/>
                          </a:solidFill>
                          <a:effectLst/>
                          <a:latin typeface="Century Gothic" panose="020B0502020202020204" pitchFamily="34" charset="0"/>
                          <a:ea typeface="SimSun" pitchFamily="2" charset="-122"/>
                          <a:cs typeface="Times New Roman" pitchFamily="18" charset="0"/>
                        </a:rPr>
                        <a:t>0.73</a:t>
                      </a:r>
                      <a:endParaRPr kumimoji="0" lang="en-US" sz="1100" b="0" i="0" u="none" strike="noStrike" cap="none" normalizeH="0" baseline="0" dirty="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4.39</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0.147</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 </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0.061</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(71)</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(0.30)</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(3.65)</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DBE5F1"/>
                    </a:solidFill>
                  </a:tcPr>
                </a:tc>
                <a:extLst>
                  <a:ext uri="{0D108BD9-81ED-4DB2-BD59-A6C34878D82A}">
                    <a16:rowId xmlns:a16="http://schemas.microsoft.com/office/drawing/2014/main" val="10003"/>
                  </a:ext>
                </a:extLst>
              </a:tr>
              <a:tr h="265843">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France (FR)</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0.61</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6.00</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0.100</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 </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dirty="0">
                          <a:ln>
                            <a:noFill/>
                          </a:ln>
                          <a:solidFill>
                            <a:srgbClr val="000000"/>
                          </a:solidFill>
                          <a:effectLst/>
                          <a:latin typeface="Century Gothic" panose="020B0502020202020204" pitchFamily="34" charset="0"/>
                          <a:ea typeface="SimSun" pitchFamily="2" charset="-122"/>
                          <a:cs typeface="Times New Roman" pitchFamily="18" charset="0"/>
                        </a:rPr>
                        <a:t>0.83</a:t>
                      </a:r>
                      <a:endParaRPr kumimoji="0" lang="en-US" sz="1100" b="0" i="0" u="none" strike="noStrike" cap="none" normalizeH="0" baseline="0" dirty="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dirty="0">
                          <a:ln>
                            <a:noFill/>
                          </a:ln>
                          <a:solidFill>
                            <a:srgbClr val="000000"/>
                          </a:solidFill>
                          <a:effectLst/>
                          <a:latin typeface="Century Gothic" panose="020B0502020202020204" pitchFamily="34" charset="0"/>
                          <a:ea typeface="SimSun" pitchFamily="2" charset="-122"/>
                          <a:cs typeface="Times New Roman" pitchFamily="18" charset="0"/>
                        </a:rPr>
                        <a:t>4.95</a:t>
                      </a:r>
                      <a:endParaRPr kumimoji="0" lang="en-US" sz="1100" b="0" i="0" u="none" strike="noStrike" cap="none" normalizeH="0" baseline="0" dirty="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dirty="0">
                          <a:ln>
                            <a:noFill/>
                          </a:ln>
                          <a:solidFill>
                            <a:srgbClr val="000000"/>
                          </a:solidFill>
                          <a:effectLst/>
                          <a:latin typeface="Century Gothic" panose="020B0502020202020204" pitchFamily="34" charset="0"/>
                          <a:ea typeface="SimSun" pitchFamily="2" charset="-122"/>
                          <a:cs typeface="Times New Roman" pitchFamily="18" charset="0"/>
                        </a:rPr>
                        <a:t>0.168</a:t>
                      </a:r>
                      <a:endParaRPr kumimoji="0" lang="en-US" sz="1100" b="0" i="0" u="none" strike="noStrike" cap="none" normalizeH="0" baseline="0" dirty="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 </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0.067</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(67)</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(0.40)</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(4.85)</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DBE5F1"/>
                    </a:solidFill>
                  </a:tcPr>
                </a:tc>
                <a:extLst>
                  <a:ext uri="{0D108BD9-81ED-4DB2-BD59-A6C34878D82A}">
                    <a16:rowId xmlns:a16="http://schemas.microsoft.com/office/drawing/2014/main" val="10004"/>
                  </a:ext>
                </a:extLst>
              </a:tr>
              <a:tr h="265843">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Germany (GM)</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0.53</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6.18</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0.085</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 </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0.77</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5.10</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dirty="0">
                          <a:ln>
                            <a:noFill/>
                          </a:ln>
                          <a:solidFill>
                            <a:srgbClr val="000000"/>
                          </a:solidFill>
                          <a:effectLst/>
                          <a:latin typeface="Century Gothic" panose="020B0502020202020204" pitchFamily="34" charset="0"/>
                          <a:ea typeface="SimSun" pitchFamily="2" charset="-122"/>
                          <a:cs typeface="Times New Roman" pitchFamily="18" charset="0"/>
                        </a:rPr>
                        <a:t>0.149</a:t>
                      </a:r>
                      <a:endParaRPr kumimoji="0" lang="en-US" sz="1100" b="0" i="0" u="none" strike="noStrike" cap="none" normalizeH="0" baseline="0" dirty="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dirty="0">
                          <a:ln>
                            <a:noFill/>
                          </a:ln>
                          <a:solidFill>
                            <a:srgbClr val="000000"/>
                          </a:solidFill>
                          <a:effectLst/>
                          <a:latin typeface="Century Gothic" panose="020B0502020202020204" pitchFamily="34" charset="0"/>
                          <a:ea typeface="SimSun" pitchFamily="2" charset="-122"/>
                          <a:cs typeface="Times New Roman" pitchFamily="18" charset="0"/>
                        </a:rPr>
                        <a:t> </a:t>
                      </a:r>
                      <a:endParaRPr kumimoji="0" lang="en-US" sz="1100" b="0" i="0" u="none" strike="noStrike" cap="none" normalizeH="0" baseline="0" dirty="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dirty="0">
                          <a:ln>
                            <a:noFill/>
                          </a:ln>
                          <a:solidFill>
                            <a:srgbClr val="000000"/>
                          </a:solidFill>
                          <a:effectLst/>
                          <a:latin typeface="Century Gothic" panose="020B0502020202020204" pitchFamily="34" charset="0"/>
                          <a:ea typeface="SimSun" pitchFamily="2" charset="-122"/>
                          <a:cs typeface="Times New Roman" pitchFamily="18" charset="0"/>
                        </a:rPr>
                        <a:t>0.064</a:t>
                      </a:r>
                      <a:endParaRPr kumimoji="0" lang="en-US" sz="1100" b="0" i="0" u="none" strike="noStrike" cap="none" normalizeH="0" baseline="0" dirty="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dirty="0">
                          <a:ln>
                            <a:noFill/>
                          </a:ln>
                          <a:solidFill>
                            <a:srgbClr val="000000"/>
                          </a:solidFill>
                          <a:effectLst/>
                          <a:latin typeface="Century Gothic" panose="020B0502020202020204" pitchFamily="34" charset="0"/>
                          <a:ea typeface="SimSun" pitchFamily="2" charset="-122"/>
                          <a:cs typeface="Times New Roman" pitchFamily="18" charset="0"/>
                        </a:rPr>
                        <a:t>(76)</a:t>
                      </a:r>
                      <a:endParaRPr kumimoji="0" lang="en-US" sz="1100" b="0" i="0" u="none" strike="noStrike" cap="none" normalizeH="0" baseline="0" dirty="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(0.40)</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(4.78)</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DBE5F1"/>
                    </a:solidFill>
                  </a:tcPr>
                </a:tc>
                <a:extLst>
                  <a:ext uri="{0D108BD9-81ED-4DB2-BD59-A6C34878D82A}">
                    <a16:rowId xmlns:a16="http://schemas.microsoft.com/office/drawing/2014/main" val="10005"/>
                  </a:ext>
                </a:extLst>
              </a:tr>
              <a:tr h="265843">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Hong Kong (HK)</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0.78</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8.71</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0.087</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 </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0.85</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4.81</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0.173</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 </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0.086</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dirty="0">
                          <a:ln>
                            <a:noFill/>
                          </a:ln>
                          <a:solidFill>
                            <a:srgbClr val="000000"/>
                          </a:solidFill>
                          <a:effectLst/>
                          <a:latin typeface="Century Gothic" panose="020B0502020202020204" pitchFamily="34" charset="0"/>
                          <a:ea typeface="SimSun" pitchFamily="2" charset="-122"/>
                          <a:cs typeface="Times New Roman" pitchFamily="18" charset="0"/>
                        </a:rPr>
                        <a:t>(98)</a:t>
                      </a:r>
                      <a:endParaRPr kumimoji="0" lang="en-US" sz="1100" b="0" i="0" u="none" strike="noStrike" cap="none" normalizeH="0" baseline="0" dirty="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(0.75)</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(8.95)</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DBE5F1"/>
                    </a:solidFill>
                  </a:tcPr>
                </a:tc>
                <a:extLst>
                  <a:ext uri="{0D108BD9-81ED-4DB2-BD59-A6C34878D82A}">
                    <a16:rowId xmlns:a16="http://schemas.microsoft.com/office/drawing/2014/main" val="10006"/>
                  </a:ext>
                </a:extLst>
              </a:tr>
              <a:tr h="265843">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Italy (IT)</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0.60</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6.93</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0.086</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 </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0.93</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4.95</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0.187</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 </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0.100</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(116)</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dirty="0">
                          <a:ln>
                            <a:noFill/>
                          </a:ln>
                          <a:solidFill>
                            <a:srgbClr val="000000"/>
                          </a:solidFill>
                          <a:effectLst/>
                          <a:latin typeface="Century Gothic" panose="020B0502020202020204" pitchFamily="34" charset="0"/>
                          <a:ea typeface="SimSun" pitchFamily="2" charset="-122"/>
                          <a:cs typeface="Times New Roman" pitchFamily="18" charset="0"/>
                        </a:rPr>
                        <a:t>(0.69)</a:t>
                      </a:r>
                      <a:endParaRPr kumimoji="0" lang="en-US" sz="1100" b="0" i="0" u="none" strike="noStrike" cap="none" normalizeH="0" baseline="0" dirty="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(8.33)</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DBE5F1"/>
                    </a:solidFill>
                  </a:tcPr>
                </a:tc>
                <a:extLst>
                  <a:ext uri="{0D108BD9-81ED-4DB2-BD59-A6C34878D82A}">
                    <a16:rowId xmlns:a16="http://schemas.microsoft.com/office/drawing/2014/main" val="10007"/>
                  </a:ext>
                </a:extLst>
              </a:tr>
              <a:tr h="265843">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Japan (JP)</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0.17</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5.72</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0.028</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 </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0.63</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6.65</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0.093</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 </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0.066</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(236)</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(0.38)</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dirty="0">
                          <a:ln>
                            <a:noFill/>
                          </a:ln>
                          <a:solidFill>
                            <a:srgbClr val="000000"/>
                          </a:solidFill>
                          <a:effectLst/>
                          <a:latin typeface="Century Gothic" panose="020B0502020202020204" pitchFamily="34" charset="0"/>
                          <a:ea typeface="SimSun" pitchFamily="2" charset="-122"/>
                          <a:cs typeface="Times New Roman" pitchFamily="18" charset="0"/>
                        </a:rPr>
                        <a:t>(4.51)</a:t>
                      </a:r>
                      <a:endParaRPr kumimoji="0" lang="en-US" sz="1100" b="0" i="0" u="none" strike="noStrike" cap="none" normalizeH="0" baseline="0" dirty="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DBE5F1"/>
                    </a:solidFill>
                  </a:tcPr>
                </a:tc>
                <a:extLst>
                  <a:ext uri="{0D108BD9-81ED-4DB2-BD59-A6C34878D82A}">
                    <a16:rowId xmlns:a16="http://schemas.microsoft.com/office/drawing/2014/main" val="10008"/>
                  </a:ext>
                </a:extLst>
              </a:tr>
              <a:tr h="265843">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Netherlands (NL)</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0.60</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5.57</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0.108</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 </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0.77</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5.08</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0.150</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 </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0.043</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(39)</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(0.24)</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dirty="0">
                          <a:ln>
                            <a:noFill/>
                          </a:ln>
                          <a:solidFill>
                            <a:srgbClr val="000000"/>
                          </a:solidFill>
                          <a:effectLst/>
                          <a:latin typeface="Century Gothic" panose="020B0502020202020204" pitchFamily="34" charset="0"/>
                          <a:ea typeface="SimSun" pitchFamily="2" charset="-122"/>
                          <a:cs typeface="Times New Roman" pitchFamily="18" charset="0"/>
                        </a:rPr>
                        <a:t>(2.84)</a:t>
                      </a:r>
                      <a:endParaRPr kumimoji="0" lang="en-US" sz="1100" b="0" i="0" u="none" strike="noStrike" cap="none" normalizeH="0" baseline="0" dirty="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DBE5F1"/>
                    </a:solidFill>
                  </a:tcPr>
                </a:tc>
                <a:extLst>
                  <a:ext uri="{0D108BD9-81ED-4DB2-BD59-A6C34878D82A}">
                    <a16:rowId xmlns:a16="http://schemas.microsoft.com/office/drawing/2014/main" val="10009"/>
                  </a:ext>
                </a:extLst>
              </a:tr>
              <a:tr h="265843">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Sweden (SD)</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1.13</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6.90</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0.148</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 </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0.91</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4.69</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0.173</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 </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0.025</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(17)</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(0.17)</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dirty="0">
                          <a:ln>
                            <a:noFill/>
                          </a:ln>
                          <a:solidFill>
                            <a:srgbClr val="000000"/>
                          </a:solidFill>
                          <a:effectLst/>
                          <a:latin typeface="Century Gothic" panose="020B0502020202020204" pitchFamily="34" charset="0"/>
                          <a:ea typeface="SimSun" pitchFamily="2" charset="-122"/>
                          <a:cs typeface="Times New Roman" pitchFamily="18" charset="0"/>
                        </a:rPr>
                        <a:t>(2.05)</a:t>
                      </a:r>
                      <a:endParaRPr kumimoji="0" lang="en-US" sz="1100" b="0" i="0" u="none" strike="noStrike" cap="none" normalizeH="0" baseline="0" dirty="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DBE5F1"/>
                    </a:solidFill>
                  </a:tcPr>
                </a:tc>
                <a:extLst>
                  <a:ext uri="{0D108BD9-81ED-4DB2-BD59-A6C34878D82A}">
                    <a16:rowId xmlns:a16="http://schemas.microsoft.com/office/drawing/2014/main" val="10010"/>
                  </a:ext>
                </a:extLst>
              </a:tr>
              <a:tr h="265843">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Switzerland (SW)</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0.57</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4.89</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0.120</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 </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0.76</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5.03</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0.153</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 </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0.033</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(28)</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(0.16)</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dirty="0">
                          <a:ln>
                            <a:noFill/>
                          </a:ln>
                          <a:solidFill>
                            <a:srgbClr val="000000"/>
                          </a:solidFill>
                          <a:effectLst/>
                          <a:latin typeface="Century Gothic" panose="020B0502020202020204" pitchFamily="34" charset="0"/>
                          <a:ea typeface="SimSun" pitchFamily="2" charset="-122"/>
                          <a:cs typeface="Times New Roman" pitchFamily="18" charset="0"/>
                        </a:rPr>
                        <a:t>(1.94)</a:t>
                      </a:r>
                      <a:endParaRPr kumimoji="0" lang="en-US" sz="1100" b="0" i="0" u="none" strike="noStrike" cap="none" normalizeH="0" baseline="0" dirty="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DBE5F1"/>
                    </a:solidFill>
                  </a:tcPr>
                </a:tc>
                <a:extLst>
                  <a:ext uri="{0D108BD9-81ED-4DB2-BD59-A6C34878D82A}">
                    <a16:rowId xmlns:a16="http://schemas.microsoft.com/office/drawing/2014/main" val="10011"/>
                  </a:ext>
                </a:extLst>
              </a:tr>
              <a:tr h="265843">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dirty="0">
                          <a:ln>
                            <a:noFill/>
                          </a:ln>
                          <a:solidFill>
                            <a:srgbClr val="000000"/>
                          </a:solidFill>
                          <a:effectLst/>
                          <a:latin typeface="Century Gothic" panose="020B0502020202020204" pitchFamily="34" charset="0"/>
                          <a:ea typeface="SimSun" pitchFamily="2" charset="-122"/>
                          <a:cs typeface="Times New Roman" pitchFamily="18" charset="0"/>
                        </a:rPr>
                        <a:t>United Kingdom (UK)</a:t>
                      </a:r>
                      <a:endParaRPr kumimoji="0" lang="en-US" sz="1100" b="0" i="0" u="none" strike="noStrike" cap="none" normalizeH="0" baseline="0" dirty="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0.63</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4.85</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dirty="0">
                          <a:ln>
                            <a:noFill/>
                          </a:ln>
                          <a:solidFill>
                            <a:srgbClr val="000000"/>
                          </a:solidFill>
                          <a:effectLst/>
                          <a:latin typeface="Century Gothic" panose="020B0502020202020204" pitchFamily="34" charset="0"/>
                          <a:ea typeface="SimSun" pitchFamily="2" charset="-122"/>
                          <a:cs typeface="Times New Roman" pitchFamily="18" charset="0"/>
                        </a:rPr>
                        <a:t>0.122</a:t>
                      </a:r>
                      <a:endParaRPr kumimoji="0" lang="en-US" sz="1100" b="0" i="0" u="none" strike="noStrike" cap="none" normalizeH="0" baseline="0" dirty="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 </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0.86</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5.14</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0.159</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 </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0.038</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(31)</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(0.18)</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a:noFill/>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dirty="0">
                          <a:ln>
                            <a:noFill/>
                          </a:ln>
                          <a:solidFill>
                            <a:srgbClr val="000000"/>
                          </a:solidFill>
                          <a:effectLst/>
                          <a:latin typeface="Century Gothic" panose="020B0502020202020204" pitchFamily="34" charset="0"/>
                          <a:ea typeface="SimSun" pitchFamily="2" charset="-122"/>
                          <a:cs typeface="Times New Roman" pitchFamily="18" charset="0"/>
                        </a:rPr>
                        <a:t>(2.19)</a:t>
                      </a:r>
                      <a:endParaRPr kumimoji="0" lang="en-US" sz="1100" b="0" i="0" u="none" strike="noStrike" cap="none" normalizeH="0" baseline="0" dirty="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DBE5F1"/>
                    </a:solidFill>
                  </a:tcPr>
                </a:tc>
                <a:extLst>
                  <a:ext uri="{0D108BD9-81ED-4DB2-BD59-A6C34878D82A}">
                    <a16:rowId xmlns:a16="http://schemas.microsoft.com/office/drawing/2014/main" val="10012"/>
                  </a:ext>
                </a:extLst>
              </a:tr>
              <a:tr h="265843">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United States (US)</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0.65</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4.59</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0.137</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 </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0.75</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4.86</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0.151</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 </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0.014</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(10)</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a:ln>
                            <a:noFill/>
                          </a:ln>
                          <a:solidFill>
                            <a:srgbClr val="000000"/>
                          </a:solidFill>
                          <a:effectLst/>
                          <a:latin typeface="Century Gothic" panose="020B0502020202020204" pitchFamily="34" charset="0"/>
                          <a:ea typeface="SimSun" pitchFamily="2" charset="-122"/>
                          <a:cs typeface="Times New Roman" pitchFamily="18" charset="0"/>
                        </a:rPr>
                        <a:t>(0.06)</a:t>
                      </a:r>
                      <a:endParaRPr kumimoji="0" lang="en-US" sz="1100" b="0" i="0" u="none" strike="noStrike" cap="none" normalizeH="0" baseline="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DBE5F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100" b="0" i="0" u="none" strike="noStrike" cap="none" normalizeH="0" baseline="0" dirty="0">
                          <a:ln>
                            <a:noFill/>
                          </a:ln>
                          <a:solidFill>
                            <a:srgbClr val="000000"/>
                          </a:solidFill>
                          <a:effectLst/>
                          <a:latin typeface="Century Gothic" panose="020B0502020202020204" pitchFamily="34" charset="0"/>
                          <a:ea typeface="SimSun" pitchFamily="2" charset="-122"/>
                          <a:cs typeface="Times New Roman" pitchFamily="18" charset="0"/>
                        </a:rPr>
                        <a:t>(0.78)</a:t>
                      </a:r>
                      <a:endParaRPr kumimoji="0" lang="en-US" sz="1100" b="0" i="0" u="none" strike="noStrike" cap="none" normalizeH="0" baseline="0" dirty="0">
                        <a:ln>
                          <a:noFill/>
                        </a:ln>
                        <a:solidFill>
                          <a:schemeClr val="tx1"/>
                        </a:solidFill>
                        <a:effectLst/>
                        <a:latin typeface="Century Gothic" panose="020B0502020202020204" pitchFamily="34" charset="0"/>
                        <a:ea typeface="SimSun" pitchFamily="2" charset="-122"/>
                        <a:cs typeface="Times New Roman" pitchFamily="18" charset="0"/>
                      </a:endParaRPr>
                    </a:p>
                  </a:txBody>
                  <a:tcPr marL="65764" marR="65764" marT="0" marB="0" anchor="b"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DBE5F1"/>
                    </a:solidFill>
                  </a:tcPr>
                </a:tc>
                <a:extLst>
                  <a:ext uri="{0D108BD9-81ED-4DB2-BD59-A6C34878D82A}">
                    <a16:rowId xmlns:a16="http://schemas.microsoft.com/office/drawing/2014/main" val="10013"/>
                  </a:ext>
                </a:extLst>
              </a:tr>
            </a:tbl>
          </a:graphicData>
        </a:graphic>
      </p:graphicFrame>
      <p:sp>
        <p:nvSpPr>
          <p:cNvPr id="15546" name="Title 1"/>
          <p:cNvSpPr>
            <a:spLocks noGrp="1"/>
          </p:cNvSpPr>
          <p:nvPr>
            <p:ph type="title"/>
          </p:nvPr>
        </p:nvSpPr>
        <p:spPr>
          <a:xfrm>
            <a:off x="457200" y="114984"/>
            <a:ext cx="8229600" cy="1143000"/>
          </a:xfrm>
        </p:spPr>
        <p:txBody>
          <a:bodyPr vert="horz" lIns="91440" tIns="45720" rIns="91440" bIns="45720" rtlCol="0" anchor="t">
            <a:noAutofit/>
          </a:bodyPr>
          <a:lstStyle/>
          <a:p>
            <a:r>
              <a:rPr lang="en-US" altLang="en-US" sz="2400" dirty="0"/>
              <a:t>Gains from International Diversification by Investor’s Domicile (Monthly Returns: 1980 – 2012)</a:t>
            </a:r>
            <a:br>
              <a:rPr lang="en-US" altLang="en-US" sz="2400" dirty="0"/>
            </a:br>
            <a:endParaRPr lang="en-US" altLang="en-US" sz="2400" dirty="0"/>
          </a:p>
        </p:txBody>
      </p:sp>
    </p:spTree>
    <p:extLst>
      <p:ext uri="{BB962C8B-B14F-4D97-AF65-F5344CB8AC3E}">
        <p14:creationId xmlns:p14="http://schemas.microsoft.com/office/powerpoint/2010/main" val="4018845173"/>
      </p:ext>
    </p:extLst>
  </p:cSld>
  <p:clrMapOvr>
    <a:masterClrMapping/>
  </p:clrMapOvr>
  <p:transition spd="med">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016710075"/>
              </p:ext>
            </p:extLst>
          </p:nvPr>
        </p:nvGraphicFramePr>
        <p:xfrm>
          <a:off x="76201" y="1600200"/>
          <a:ext cx="8839197" cy="4291012"/>
        </p:xfrm>
        <a:graphic>
          <a:graphicData uri="http://schemas.openxmlformats.org/drawingml/2006/table">
            <a:tbl>
              <a:tblPr firstRow="1" firstCol="1" bandRow="1"/>
              <a:tblGrid>
                <a:gridCol w="1262482">
                  <a:extLst>
                    <a:ext uri="{9D8B030D-6E8A-4147-A177-3AD203B41FA5}">
                      <a16:colId xmlns:a16="http://schemas.microsoft.com/office/drawing/2014/main" val="20000"/>
                    </a:ext>
                  </a:extLst>
                </a:gridCol>
                <a:gridCol w="582836">
                  <a:extLst>
                    <a:ext uri="{9D8B030D-6E8A-4147-A177-3AD203B41FA5}">
                      <a16:colId xmlns:a16="http://schemas.microsoft.com/office/drawing/2014/main" val="20001"/>
                    </a:ext>
                  </a:extLst>
                </a:gridCol>
                <a:gridCol w="582836">
                  <a:extLst>
                    <a:ext uri="{9D8B030D-6E8A-4147-A177-3AD203B41FA5}">
                      <a16:colId xmlns:a16="http://schemas.microsoft.com/office/drawing/2014/main" val="20002"/>
                    </a:ext>
                  </a:extLst>
                </a:gridCol>
                <a:gridCol w="582836">
                  <a:extLst>
                    <a:ext uri="{9D8B030D-6E8A-4147-A177-3AD203B41FA5}">
                      <a16:colId xmlns:a16="http://schemas.microsoft.com/office/drawing/2014/main" val="20003"/>
                    </a:ext>
                  </a:extLst>
                </a:gridCol>
                <a:gridCol w="582836">
                  <a:extLst>
                    <a:ext uri="{9D8B030D-6E8A-4147-A177-3AD203B41FA5}">
                      <a16:colId xmlns:a16="http://schemas.microsoft.com/office/drawing/2014/main" val="20004"/>
                    </a:ext>
                  </a:extLst>
                </a:gridCol>
                <a:gridCol w="582836">
                  <a:extLst>
                    <a:ext uri="{9D8B030D-6E8A-4147-A177-3AD203B41FA5}">
                      <a16:colId xmlns:a16="http://schemas.microsoft.com/office/drawing/2014/main" val="20005"/>
                    </a:ext>
                  </a:extLst>
                </a:gridCol>
                <a:gridCol w="582836">
                  <a:extLst>
                    <a:ext uri="{9D8B030D-6E8A-4147-A177-3AD203B41FA5}">
                      <a16:colId xmlns:a16="http://schemas.microsoft.com/office/drawing/2014/main" val="20006"/>
                    </a:ext>
                  </a:extLst>
                </a:gridCol>
                <a:gridCol w="582836">
                  <a:extLst>
                    <a:ext uri="{9D8B030D-6E8A-4147-A177-3AD203B41FA5}">
                      <a16:colId xmlns:a16="http://schemas.microsoft.com/office/drawing/2014/main" val="20007"/>
                    </a:ext>
                  </a:extLst>
                </a:gridCol>
                <a:gridCol w="582836">
                  <a:extLst>
                    <a:ext uri="{9D8B030D-6E8A-4147-A177-3AD203B41FA5}">
                      <a16:colId xmlns:a16="http://schemas.microsoft.com/office/drawing/2014/main" val="20008"/>
                    </a:ext>
                  </a:extLst>
                </a:gridCol>
                <a:gridCol w="582836">
                  <a:extLst>
                    <a:ext uri="{9D8B030D-6E8A-4147-A177-3AD203B41FA5}">
                      <a16:colId xmlns:a16="http://schemas.microsoft.com/office/drawing/2014/main" val="20009"/>
                    </a:ext>
                  </a:extLst>
                </a:gridCol>
                <a:gridCol w="582836">
                  <a:extLst>
                    <a:ext uri="{9D8B030D-6E8A-4147-A177-3AD203B41FA5}">
                      <a16:colId xmlns:a16="http://schemas.microsoft.com/office/drawing/2014/main" val="20010"/>
                    </a:ext>
                  </a:extLst>
                </a:gridCol>
                <a:gridCol w="582836">
                  <a:extLst>
                    <a:ext uri="{9D8B030D-6E8A-4147-A177-3AD203B41FA5}">
                      <a16:colId xmlns:a16="http://schemas.microsoft.com/office/drawing/2014/main" val="20011"/>
                    </a:ext>
                  </a:extLst>
                </a:gridCol>
                <a:gridCol w="582836">
                  <a:extLst>
                    <a:ext uri="{9D8B030D-6E8A-4147-A177-3AD203B41FA5}">
                      <a16:colId xmlns:a16="http://schemas.microsoft.com/office/drawing/2014/main" val="20012"/>
                    </a:ext>
                  </a:extLst>
                </a:gridCol>
                <a:gridCol w="582683">
                  <a:extLst>
                    <a:ext uri="{9D8B030D-6E8A-4147-A177-3AD203B41FA5}">
                      <a16:colId xmlns:a16="http://schemas.microsoft.com/office/drawing/2014/main" val="20013"/>
                    </a:ext>
                  </a:extLst>
                </a:gridCol>
              </a:tblGrid>
              <a:tr h="225181">
                <a:tc>
                  <a:txBody>
                    <a:bodyPr/>
                    <a:lstStyle/>
                    <a:p>
                      <a:pPr marL="0" marR="0">
                        <a:lnSpc>
                          <a:spcPct val="115000"/>
                        </a:lnSpc>
                        <a:spcBef>
                          <a:spcPts val="0"/>
                        </a:spcBef>
                        <a:spcAft>
                          <a:spcPts val="1000"/>
                        </a:spcAft>
                      </a:pPr>
                      <a:r>
                        <a:rPr lang="en-US" sz="1200" dirty="0">
                          <a:solidFill>
                            <a:srgbClr val="000000"/>
                          </a:solidFill>
                          <a:effectLst/>
                          <a:latin typeface="Calibri"/>
                          <a:ea typeface="SimSun"/>
                          <a:cs typeface="Times New Roman"/>
                        </a:rPr>
                        <a:t> </a:t>
                      </a:r>
                      <a:endParaRPr lang="en-US" sz="1200" dirty="0">
                        <a:effectLst/>
                        <a:latin typeface="Calibri"/>
                        <a:ea typeface="SimSun"/>
                        <a:cs typeface="Times New Roman"/>
                      </a:endParaRPr>
                    </a:p>
                  </a:txBody>
                  <a:tcPr marL="8477" marR="8477" marT="8477"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8DB3E2"/>
                    </a:solidFill>
                  </a:tcPr>
                </a:tc>
                <a:tc gridSpan="12">
                  <a:txBody>
                    <a:bodyPr/>
                    <a:lstStyle/>
                    <a:p>
                      <a:pPr marL="0" marR="0" algn="ctr">
                        <a:lnSpc>
                          <a:spcPct val="115000"/>
                        </a:lnSpc>
                        <a:spcBef>
                          <a:spcPts val="0"/>
                        </a:spcBef>
                        <a:spcAft>
                          <a:spcPts val="1000"/>
                        </a:spcAft>
                      </a:pPr>
                      <a:r>
                        <a:rPr lang="en-US" sz="1200" b="1" dirty="0">
                          <a:solidFill>
                            <a:srgbClr val="000000"/>
                          </a:solidFill>
                          <a:effectLst/>
                          <a:latin typeface="Calibri"/>
                          <a:ea typeface="SimSun"/>
                          <a:cs typeface="Times New Roman"/>
                        </a:rPr>
                        <a:t>From the perspective of Investors Domiciled in</a:t>
                      </a:r>
                      <a:endParaRPr lang="en-US" sz="1200" dirty="0">
                        <a:effectLst/>
                        <a:latin typeface="Calibri"/>
                        <a:ea typeface="SimSun"/>
                        <a:cs typeface="Times New Roman"/>
                      </a:endParaRPr>
                    </a:p>
                  </a:txBody>
                  <a:tcPr marL="8477" marR="8477" marT="847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extLst>
                  <a:ext uri="{0D108BD9-81ED-4DB2-BD59-A6C34878D82A}">
                    <a16:rowId xmlns:a16="http://schemas.microsoft.com/office/drawing/2014/main" val="10000"/>
                  </a:ext>
                </a:extLst>
              </a:tr>
              <a:tr h="225181">
                <a:tc>
                  <a:txBody>
                    <a:bodyPr/>
                    <a:lstStyle/>
                    <a:p>
                      <a:pPr marL="0" marR="0">
                        <a:lnSpc>
                          <a:spcPct val="115000"/>
                        </a:lnSpc>
                        <a:spcBef>
                          <a:spcPts val="0"/>
                        </a:spcBef>
                        <a:spcAft>
                          <a:spcPts val="1000"/>
                        </a:spcAft>
                      </a:pPr>
                      <a:r>
                        <a:rPr lang="en-US" sz="1200" b="1" dirty="0">
                          <a:solidFill>
                            <a:srgbClr val="000000"/>
                          </a:solidFill>
                          <a:effectLst/>
                          <a:latin typeface="Calibri"/>
                          <a:ea typeface="SimSun"/>
                          <a:cs typeface="Times New Roman"/>
                        </a:rPr>
                        <a:t>Stock Market</a:t>
                      </a:r>
                      <a:endParaRPr lang="en-US" sz="1200" dirty="0">
                        <a:effectLst/>
                        <a:latin typeface="Calibri"/>
                        <a:ea typeface="SimSun"/>
                        <a:cs typeface="Times New Roman"/>
                      </a:endParaRPr>
                    </a:p>
                  </a:txBody>
                  <a:tcPr marL="81375" marR="8477" marT="847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1000"/>
                        </a:spcAft>
                      </a:pPr>
                      <a:r>
                        <a:rPr lang="en-US" sz="1200" b="1">
                          <a:solidFill>
                            <a:srgbClr val="000000"/>
                          </a:solidFill>
                          <a:effectLst/>
                          <a:latin typeface="Calibri"/>
                          <a:ea typeface="SimSun"/>
                          <a:cs typeface="Times New Roman"/>
                        </a:rPr>
                        <a:t>AU</a:t>
                      </a:r>
                      <a:endParaRPr lang="en-US" sz="1200">
                        <a:effectLst/>
                        <a:latin typeface="Calibri"/>
                        <a:ea typeface="SimSun"/>
                        <a:cs typeface="Times New Roman"/>
                      </a:endParaRPr>
                    </a:p>
                  </a:txBody>
                  <a:tcPr marL="8477" marR="8477" marT="847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1000"/>
                        </a:spcAft>
                      </a:pPr>
                      <a:r>
                        <a:rPr lang="en-US" sz="1200" b="1">
                          <a:solidFill>
                            <a:srgbClr val="000000"/>
                          </a:solidFill>
                          <a:effectLst/>
                          <a:latin typeface="Calibri"/>
                          <a:ea typeface="SimSun"/>
                          <a:cs typeface="Times New Roman"/>
                        </a:rPr>
                        <a:t>CN</a:t>
                      </a:r>
                      <a:endParaRPr lang="en-US" sz="1200">
                        <a:effectLst/>
                        <a:latin typeface="Calibri"/>
                        <a:ea typeface="SimSun"/>
                        <a:cs typeface="Times New Roman"/>
                      </a:endParaRPr>
                    </a:p>
                  </a:txBody>
                  <a:tcPr marL="8477" marR="8477" marT="847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1000"/>
                        </a:spcAft>
                      </a:pPr>
                      <a:r>
                        <a:rPr lang="en-US" sz="1200" b="1">
                          <a:solidFill>
                            <a:srgbClr val="000000"/>
                          </a:solidFill>
                          <a:effectLst/>
                          <a:latin typeface="Calibri"/>
                          <a:ea typeface="SimSun"/>
                          <a:cs typeface="Times New Roman"/>
                        </a:rPr>
                        <a:t>FR</a:t>
                      </a:r>
                      <a:endParaRPr lang="en-US" sz="1200">
                        <a:effectLst/>
                        <a:latin typeface="Calibri"/>
                        <a:ea typeface="SimSun"/>
                        <a:cs typeface="Times New Roman"/>
                      </a:endParaRPr>
                    </a:p>
                  </a:txBody>
                  <a:tcPr marL="8477" marR="8477" marT="847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1000"/>
                        </a:spcAft>
                      </a:pPr>
                      <a:r>
                        <a:rPr lang="en-US" sz="1200" b="1">
                          <a:solidFill>
                            <a:srgbClr val="000000"/>
                          </a:solidFill>
                          <a:effectLst/>
                          <a:latin typeface="Calibri"/>
                          <a:ea typeface="SimSun"/>
                          <a:cs typeface="Times New Roman"/>
                        </a:rPr>
                        <a:t>GM</a:t>
                      </a:r>
                      <a:endParaRPr lang="en-US" sz="1200">
                        <a:effectLst/>
                        <a:latin typeface="Calibri"/>
                        <a:ea typeface="SimSun"/>
                        <a:cs typeface="Times New Roman"/>
                      </a:endParaRPr>
                    </a:p>
                  </a:txBody>
                  <a:tcPr marL="8477" marR="8477" marT="847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1000"/>
                        </a:spcAft>
                      </a:pPr>
                      <a:r>
                        <a:rPr lang="en-US" sz="1200" b="1">
                          <a:solidFill>
                            <a:srgbClr val="000000"/>
                          </a:solidFill>
                          <a:effectLst/>
                          <a:latin typeface="Calibri"/>
                          <a:ea typeface="SimSun"/>
                          <a:cs typeface="Times New Roman"/>
                        </a:rPr>
                        <a:t>HK</a:t>
                      </a:r>
                      <a:endParaRPr lang="en-US" sz="1200">
                        <a:effectLst/>
                        <a:latin typeface="Calibri"/>
                        <a:ea typeface="SimSun"/>
                        <a:cs typeface="Times New Roman"/>
                      </a:endParaRPr>
                    </a:p>
                  </a:txBody>
                  <a:tcPr marL="8477" marR="8477" marT="847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1000"/>
                        </a:spcAft>
                      </a:pPr>
                      <a:r>
                        <a:rPr lang="en-US" sz="1200" b="1">
                          <a:solidFill>
                            <a:srgbClr val="000000"/>
                          </a:solidFill>
                          <a:effectLst/>
                          <a:latin typeface="Calibri"/>
                          <a:ea typeface="SimSun"/>
                          <a:cs typeface="Times New Roman"/>
                        </a:rPr>
                        <a:t>IT</a:t>
                      </a:r>
                      <a:endParaRPr lang="en-US" sz="1200">
                        <a:effectLst/>
                        <a:latin typeface="Calibri"/>
                        <a:ea typeface="SimSun"/>
                        <a:cs typeface="Times New Roman"/>
                      </a:endParaRPr>
                    </a:p>
                  </a:txBody>
                  <a:tcPr marL="8477" marR="8477" marT="847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1000"/>
                        </a:spcAft>
                      </a:pPr>
                      <a:r>
                        <a:rPr lang="en-US" sz="1200" b="1">
                          <a:solidFill>
                            <a:srgbClr val="000000"/>
                          </a:solidFill>
                          <a:effectLst/>
                          <a:latin typeface="Calibri"/>
                          <a:ea typeface="SimSun"/>
                          <a:cs typeface="Times New Roman"/>
                        </a:rPr>
                        <a:t>JP</a:t>
                      </a:r>
                      <a:endParaRPr lang="en-US" sz="1200">
                        <a:effectLst/>
                        <a:latin typeface="Calibri"/>
                        <a:ea typeface="SimSun"/>
                        <a:cs typeface="Times New Roman"/>
                      </a:endParaRPr>
                    </a:p>
                  </a:txBody>
                  <a:tcPr marL="8477" marR="8477" marT="847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1000"/>
                        </a:spcAft>
                      </a:pPr>
                      <a:r>
                        <a:rPr lang="en-US" sz="1200" b="1">
                          <a:solidFill>
                            <a:srgbClr val="000000"/>
                          </a:solidFill>
                          <a:effectLst/>
                          <a:latin typeface="Calibri"/>
                          <a:ea typeface="SimSun"/>
                          <a:cs typeface="Times New Roman"/>
                        </a:rPr>
                        <a:t>NL</a:t>
                      </a:r>
                      <a:endParaRPr lang="en-US" sz="1200">
                        <a:effectLst/>
                        <a:latin typeface="Calibri"/>
                        <a:ea typeface="SimSun"/>
                        <a:cs typeface="Times New Roman"/>
                      </a:endParaRPr>
                    </a:p>
                  </a:txBody>
                  <a:tcPr marL="8477" marR="8477" marT="847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1000"/>
                        </a:spcAft>
                      </a:pPr>
                      <a:r>
                        <a:rPr lang="en-US" sz="1200" b="1">
                          <a:solidFill>
                            <a:srgbClr val="000000"/>
                          </a:solidFill>
                          <a:effectLst/>
                          <a:latin typeface="Calibri"/>
                          <a:ea typeface="SimSun"/>
                          <a:cs typeface="Times New Roman"/>
                        </a:rPr>
                        <a:t>SD</a:t>
                      </a:r>
                      <a:endParaRPr lang="en-US" sz="1200">
                        <a:effectLst/>
                        <a:latin typeface="Calibri"/>
                        <a:ea typeface="SimSun"/>
                        <a:cs typeface="Times New Roman"/>
                      </a:endParaRPr>
                    </a:p>
                  </a:txBody>
                  <a:tcPr marL="8477" marR="8477" marT="847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1000"/>
                        </a:spcAft>
                      </a:pPr>
                      <a:r>
                        <a:rPr lang="en-US" sz="1200" b="1">
                          <a:solidFill>
                            <a:srgbClr val="000000"/>
                          </a:solidFill>
                          <a:effectLst/>
                          <a:latin typeface="Calibri"/>
                          <a:ea typeface="SimSun"/>
                          <a:cs typeface="Times New Roman"/>
                        </a:rPr>
                        <a:t>SW</a:t>
                      </a:r>
                      <a:endParaRPr lang="en-US" sz="1200">
                        <a:effectLst/>
                        <a:latin typeface="Calibri"/>
                        <a:ea typeface="SimSun"/>
                        <a:cs typeface="Times New Roman"/>
                      </a:endParaRPr>
                    </a:p>
                  </a:txBody>
                  <a:tcPr marL="8477" marR="8477" marT="847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1000"/>
                        </a:spcAft>
                      </a:pPr>
                      <a:r>
                        <a:rPr lang="en-US" sz="1200" b="1">
                          <a:solidFill>
                            <a:srgbClr val="000000"/>
                          </a:solidFill>
                          <a:effectLst/>
                          <a:latin typeface="Calibri"/>
                          <a:ea typeface="SimSun"/>
                          <a:cs typeface="Times New Roman"/>
                        </a:rPr>
                        <a:t>UK</a:t>
                      </a:r>
                      <a:endParaRPr lang="en-US" sz="1200">
                        <a:effectLst/>
                        <a:latin typeface="Calibri"/>
                        <a:ea typeface="SimSun"/>
                        <a:cs typeface="Times New Roman"/>
                      </a:endParaRPr>
                    </a:p>
                  </a:txBody>
                  <a:tcPr marL="8477" marR="8477" marT="847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1000"/>
                        </a:spcAft>
                      </a:pPr>
                      <a:r>
                        <a:rPr lang="en-US" sz="1200" b="1">
                          <a:solidFill>
                            <a:srgbClr val="000000"/>
                          </a:solidFill>
                          <a:effectLst/>
                          <a:latin typeface="Calibri"/>
                          <a:ea typeface="SimSun"/>
                          <a:cs typeface="Times New Roman"/>
                        </a:rPr>
                        <a:t>US</a:t>
                      </a:r>
                      <a:endParaRPr lang="en-US" sz="1200">
                        <a:effectLst/>
                        <a:latin typeface="Calibri"/>
                        <a:ea typeface="SimSun"/>
                        <a:cs typeface="Times New Roman"/>
                      </a:endParaRPr>
                    </a:p>
                  </a:txBody>
                  <a:tcPr marL="8477" marR="8477" marT="847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1000"/>
                        </a:spcAft>
                      </a:pPr>
                      <a:r>
                        <a:rPr lang="en-US" sz="1200" b="1">
                          <a:solidFill>
                            <a:srgbClr val="000000"/>
                          </a:solidFill>
                          <a:effectLst/>
                          <a:latin typeface="Calibri"/>
                          <a:ea typeface="SimSun"/>
                          <a:cs typeface="Times New Roman"/>
                        </a:rPr>
                        <a:t>LC</a:t>
                      </a:r>
                      <a:r>
                        <a:rPr lang="en-US" sz="1200" b="1" baseline="30000">
                          <a:solidFill>
                            <a:srgbClr val="000000"/>
                          </a:solidFill>
                          <a:effectLst/>
                          <a:latin typeface="Calibri"/>
                          <a:ea typeface="SimSun"/>
                          <a:cs typeface="Times New Roman"/>
                        </a:rPr>
                        <a:t>a</a:t>
                      </a:r>
                      <a:endParaRPr lang="en-US" sz="1200">
                        <a:effectLst/>
                        <a:latin typeface="Calibri"/>
                        <a:ea typeface="SimSun"/>
                        <a:cs typeface="Times New Roman"/>
                      </a:endParaRPr>
                    </a:p>
                  </a:txBody>
                  <a:tcPr marL="8477" marR="8477" marT="8477"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extLst>
                  <a:ext uri="{0D108BD9-81ED-4DB2-BD59-A6C34878D82A}">
                    <a16:rowId xmlns:a16="http://schemas.microsoft.com/office/drawing/2014/main" val="10001"/>
                  </a:ext>
                </a:extLst>
              </a:tr>
              <a:tr h="225181">
                <a:tc>
                  <a:txBody>
                    <a:bodyPr/>
                    <a:lstStyle/>
                    <a:p>
                      <a:pPr marL="0" marR="0">
                        <a:lnSpc>
                          <a:spcPct val="115000"/>
                        </a:lnSpc>
                        <a:spcBef>
                          <a:spcPts val="0"/>
                        </a:spcBef>
                        <a:spcAft>
                          <a:spcPts val="1000"/>
                        </a:spcAft>
                      </a:pPr>
                      <a:r>
                        <a:rPr lang="en-US" sz="1200" dirty="0">
                          <a:solidFill>
                            <a:srgbClr val="000000"/>
                          </a:solidFill>
                          <a:effectLst/>
                          <a:latin typeface="Calibri"/>
                          <a:ea typeface="SimSun"/>
                          <a:cs typeface="Times New Roman"/>
                        </a:rPr>
                        <a:t>Australia (AU)</a:t>
                      </a:r>
                      <a:endParaRPr lang="en-US" sz="1200" dirty="0">
                        <a:effectLst/>
                        <a:latin typeface="Calibri"/>
                        <a:ea typeface="SimSun"/>
                        <a:cs typeface="Times New Roman"/>
                      </a:endParaRPr>
                    </a:p>
                  </a:txBody>
                  <a:tcPr marL="81375" marR="8477" marT="8477"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0.0650</a:t>
                      </a:r>
                      <a:endParaRPr lang="en-US" sz="1200">
                        <a:effectLst/>
                        <a:latin typeface="Calibri"/>
                        <a:ea typeface="SimSun"/>
                        <a:cs typeface="Times New Roman"/>
                      </a:endParaRPr>
                    </a:p>
                  </a:txBody>
                  <a:tcPr marL="8477" marR="8477" marT="8477"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0.0099</a:t>
                      </a:r>
                      <a:endParaRPr lang="en-US" sz="1200">
                        <a:effectLst/>
                        <a:latin typeface="Calibri"/>
                        <a:ea typeface="SimSun"/>
                        <a:cs typeface="Times New Roman"/>
                      </a:endParaRPr>
                    </a:p>
                  </a:txBody>
                  <a:tcPr marL="8477" marR="8477" marT="8477"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5F1"/>
                    </a:solidFill>
                  </a:tcPr>
                </a:tc>
                <a:extLst>
                  <a:ext uri="{0D108BD9-81ED-4DB2-BD59-A6C34878D82A}">
                    <a16:rowId xmlns:a16="http://schemas.microsoft.com/office/drawing/2014/main" val="10002"/>
                  </a:ext>
                </a:extLst>
              </a:tr>
              <a:tr h="225181">
                <a:tc>
                  <a:txBody>
                    <a:bodyPr/>
                    <a:lstStyle/>
                    <a:p>
                      <a:pPr marL="0" marR="0">
                        <a:lnSpc>
                          <a:spcPct val="115000"/>
                        </a:lnSpc>
                        <a:spcBef>
                          <a:spcPts val="0"/>
                        </a:spcBef>
                        <a:spcAft>
                          <a:spcPts val="1000"/>
                        </a:spcAft>
                      </a:pPr>
                      <a:r>
                        <a:rPr lang="en-US" sz="1200">
                          <a:solidFill>
                            <a:srgbClr val="000000"/>
                          </a:solidFill>
                          <a:effectLst/>
                          <a:latin typeface="Calibri"/>
                          <a:ea typeface="SimSun"/>
                          <a:cs typeface="Times New Roman"/>
                        </a:rPr>
                        <a:t>Canada (CN)</a:t>
                      </a:r>
                      <a:endParaRPr lang="en-US" sz="1200">
                        <a:effectLst/>
                        <a:latin typeface="Calibri"/>
                        <a:ea typeface="SimSun"/>
                        <a:cs typeface="Times New Roman"/>
                      </a:endParaRPr>
                    </a:p>
                  </a:txBody>
                  <a:tcPr marL="81375" marR="8477" marT="8477"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03"/>
                  </a:ext>
                </a:extLst>
              </a:tr>
              <a:tr h="225181">
                <a:tc>
                  <a:txBody>
                    <a:bodyPr/>
                    <a:lstStyle/>
                    <a:p>
                      <a:pPr marL="0" marR="0">
                        <a:lnSpc>
                          <a:spcPct val="115000"/>
                        </a:lnSpc>
                        <a:spcBef>
                          <a:spcPts val="0"/>
                        </a:spcBef>
                        <a:spcAft>
                          <a:spcPts val="1000"/>
                        </a:spcAft>
                      </a:pPr>
                      <a:r>
                        <a:rPr lang="en-US" sz="1200" dirty="0">
                          <a:solidFill>
                            <a:srgbClr val="000000"/>
                          </a:solidFill>
                          <a:effectLst/>
                          <a:latin typeface="Calibri"/>
                          <a:ea typeface="SimSun"/>
                          <a:cs typeface="Times New Roman"/>
                        </a:rPr>
                        <a:t>France (FR)</a:t>
                      </a:r>
                      <a:endParaRPr lang="en-US" sz="1200" dirty="0">
                        <a:effectLst/>
                        <a:latin typeface="Calibri"/>
                        <a:ea typeface="SimSun"/>
                        <a:cs typeface="Times New Roman"/>
                      </a:endParaRPr>
                    </a:p>
                  </a:txBody>
                  <a:tcPr marL="81375" marR="8477" marT="8477"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04"/>
                  </a:ext>
                </a:extLst>
              </a:tr>
              <a:tr h="225181">
                <a:tc>
                  <a:txBody>
                    <a:bodyPr/>
                    <a:lstStyle/>
                    <a:p>
                      <a:pPr marL="0" marR="0">
                        <a:lnSpc>
                          <a:spcPct val="115000"/>
                        </a:lnSpc>
                        <a:spcBef>
                          <a:spcPts val="0"/>
                        </a:spcBef>
                        <a:spcAft>
                          <a:spcPts val="1000"/>
                        </a:spcAft>
                      </a:pPr>
                      <a:r>
                        <a:rPr lang="en-US" sz="1200">
                          <a:solidFill>
                            <a:srgbClr val="000000"/>
                          </a:solidFill>
                          <a:effectLst/>
                          <a:latin typeface="Calibri"/>
                          <a:ea typeface="SimSun"/>
                          <a:cs typeface="Times New Roman"/>
                        </a:rPr>
                        <a:t>Germany (GM)</a:t>
                      </a:r>
                      <a:endParaRPr lang="en-US" sz="1200">
                        <a:effectLst/>
                        <a:latin typeface="Calibri"/>
                        <a:ea typeface="SimSun"/>
                        <a:cs typeface="Times New Roman"/>
                      </a:endParaRPr>
                    </a:p>
                  </a:txBody>
                  <a:tcPr marL="81375" marR="8477" marT="8477"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 </a:t>
                      </a:r>
                      <a:endParaRPr lang="en-US" sz="1200" dirty="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05"/>
                  </a:ext>
                </a:extLst>
              </a:tr>
              <a:tr h="225181">
                <a:tc>
                  <a:txBody>
                    <a:bodyPr/>
                    <a:lstStyle/>
                    <a:p>
                      <a:pPr marL="0" marR="0">
                        <a:lnSpc>
                          <a:spcPct val="115000"/>
                        </a:lnSpc>
                        <a:spcBef>
                          <a:spcPts val="0"/>
                        </a:spcBef>
                        <a:spcAft>
                          <a:spcPts val="1000"/>
                        </a:spcAft>
                      </a:pPr>
                      <a:r>
                        <a:rPr lang="en-US" sz="1200" dirty="0">
                          <a:solidFill>
                            <a:srgbClr val="000000"/>
                          </a:solidFill>
                          <a:effectLst/>
                          <a:latin typeface="Calibri"/>
                          <a:ea typeface="SimSun"/>
                          <a:cs typeface="Times New Roman"/>
                        </a:rPr>
                        <a:t>Hong Kong (HK)</a:t>
                      </a:r>
                      <a:endParaRPr lang="en-US" sz="1200" dirty="0">
                        <a:effectLst/>
                        <a:latin typeface="Calibri"/>
                        <a:ea typeface="SimSun"/>
                        <a:cs typeface="Times New Roman"/>
                      </a:endParaRPr>
                    </a:p>
                  </a:txBody>
                  <a:tcPr marL="81375" marR="8477" marT="8477"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0.0020</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 </a:t>
                      </a:r>
                      <a:endParaRPr lang="en-US" sz="1200" dirty="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0.0307</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0.0171</a:t>
                      </a:r>
                      <a:endParaRPr lang="en-US" sz="1200">
                        <a:effectLst/>
                        <a:latin typeface="Calibri"/>
                        <a:ea typeface="SimSun"/>
                        <a:cs typeface="Times New Roman"/>
                      </a:endParaRPr>
                    </a:p>
                  </a:txBody>
                  <a:tcPr marL="8477" marR="8477" marT="8477"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06"/>
                  </a:ext>
                </a:extLst>
              </a:tr>
              <a:tr h="225181">
                <a:tc>
                  <a:txBody>
                    <a:bodyPr/>
                    <a:lstStyle/>
                    <a:p>
                      <a:pPr marL="0" marR="0">
                        <a:lnSpc>
                          <a:spcPct val="115000"/>
                        </a:lnSpc>
                        <a:spcBef>
                          <a:spcPts val="0"/>
                        </a:spcBef>
                        <a:spcAft>
                          <a:spcPts val="1000"/>
                        </a:spcAft>
                      </a:pPr>
                      <a:r>
                        <a:rPr lang="en-US" sz="1200" dirty="0">
                          <a:solidFill>
                            <a:srgbClr val="000000"/>
                          </a:solidFill>
                          <a:effectLst/>
                          <a:latin typeface="Calibri"/>
                          <a:ea typeface="SimSun"/>
                          <a:cs typeface="Times New Roman"/>
                        </a:rPr>
                        <a:t>Italy (IT)</a:t>
                      </a:r>
                      <a:endParaRPr lang="en-US" sz="1200" dirty="0">
                        <a:effectLst/>
                        <a:latin typeface="Calibri"/>
                        <a:ea typeface="SimSun"/>
                        <a:cs typeface="Times New Roman"/>
                      </a:endParaRPr>
                    </a:p>
                  </a:txBody>
                  <a:tcPr marL="81375" marR="8477" marT="8477"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 </a:t>
                      </a:r>
                      <a:endParaRPr lang="en-US" sz="1200" dirty="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 </a:t>
                      </a:r>
                      <a:endParaRPr lang="en-US" sz="1200" dirty="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07"/>
                  </a:ext>
                </a:extLst>
              </a:tr>
              <a:tr h="225181">
                <a:tc>
                  <a:txBody>
                    <a:bodyPr/>
                    <a:lstStyle/>
                    <a:p>
                      <a:pPr marL="0" marR="0">
                        <a:lnSpc>
                          <a:spcPct val="115000"/>
                        </a:lnSpc>
                        <a:spcBef>
                          <a:spcPts val="0"/>
                        </a:spcBef>
                        <a:spcAft>
                          <a:spcPts val="1000"/>
                        </a:spcAft>
                      </a:pPr>
                      <a:r>
                        <a:rPr lang="en-US" sz="1200" dirty="0">
                          <a:solidFill>
                            <a:srgbClr val="000000"/>
                          </a:solidFill>
                          <a:effectLst/>
                          <a:latin typeface="Calibri"/>
                          <a:ea typeface="SimSun"/>
                          <a:cs typeface="Times New Roman"/>
                        </a:rPr>
                        <a:t>Japan (JP)</a:t>
                      </a:r>
                      <a:endParaRPr lang="en-US" sz="1200" dirty="0">
                        <a:effectLst/>
                        <a:latin typeface="Calibri"/>
                        <a:ea typeface="SimSun"/>
                        <a:cs typeface="Times New Roman"/>
                      </a:endParaRPr>
                    </a:p>
                  </a:txBody>
                  <a:tcPr marL="81375" marR="8477" marT="8477"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0.0015</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0.0043</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0.0054</a:t>
                      </a:r>
                      <a:endParaRPr lang="en-US" sz="1200" dirty="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0.0104</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0.0053</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08"/>
                  </a:ext>
                </a:extLst>
              </a:tr>
              <a:tr h="225181">
                <a:tc>
                  <a:txBody>
                    <a:bodyPr/>
                    <a:lstStyle/>
                    <a:p>
                      <a:pPr marL="0" marR="0">
                        <a:lnSpc>
                          <a:spcPct val="115000"/>
                        </a:lnSpc>
                        <a:spcBef>
                          <a:spcPts val="0"/>
                        </a:spcBef>
                        <a:spcAft>
                          <a:spcPts val="1000"/>
                        </a:spcAft>
                      </a:pPr>
                      <a:r>
                        <a:rPr lang="en-US" sz="1200">
                          <a:solidFill>
                            <a:srgbClr val="000000"/>
                          </a:solidFill>
                          <a:effectLst/>
                          <a:latin typeface="Calibri"/>
                          <a:ea typeface="SimSun"/>
                          <a:cs typeface="Times New Roman"/>
                        </a:rPr>
                        <a:t>Netherlands (NL)</a:t>
                      </a:r>
                      <a:endParaRPr lang="en-US" sz="1200">
                        <a:effectLst/>
                        <a:latin typeface="Calibri"/>
                        <a:ea typeface="SimSun"/>
                        <a:cs typeface="Times New Roman"/>
                      </a:endParaRPr>
                    </a:p>
                  </a:txBody>
                  <a:tcPr marL="81375" marR="8477" marT="8477"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 </a:t>
                      </a:r>
                      <a:endParaRPr lang="en-US" sz="1200" dirty="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09"/>
                  </a:ext>
                </a:extLst>
              </a:tr>
              <a:tr h="225181">
                <a:tc>
                  <a:txBody>
                    <a:bodyPr/>
                    <a:lstStyle/>
                    <a:p>
                      <a:pPr marL="0" marR="0">
                        <a:lnSpc>
                          <a:spcPct val="115000"/>
                        </a:lnSpc>
                        <a:spcBef>
                          <a:spcPts val="0"/>
                        </a:spcBef>
                        <a:spcAft>
                          <a:spcPts val="1000"/>
                        </a:spcAft>
                      </a:pPr>
                      <a:r>
                        <a:rPr lang="en-US" sz="1200" dirty="0">
                          <a:solidFill>
                            <a:srgbClr val="000000"/>
                          </a:solidFill>
                          <a:effectLst/>
                          <a:latin typeface="Calibri"/>
                          <a:ea typeface="SimSun"/>
                          <a:cs typeface="Times New Roman"/>
                        </a:rPr>
                        <a:t>Sweden (SD)</a:t>
                      </a:r>
                      <a:endParaRPr lang="en-US" sz="1200" dirty="0">
                        <a:effectLst/>
                        <a:latin typeface="Calibri"/>
                        <a:ea typeface="SimSun"/>
                        <a:cs typeface="Times New Roman"/>
                      </a:endParaRPr>
                    </a:p>
                  </a:txBody>
                  <a:tcPr marL="81375" marR="8477" marT="8477"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0.4372</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0.2962</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0.2596</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0.3210</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0.1950</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0.2558</a:t>
                      </a:r>
                      <a:endParaRPr lang="en-US" sz="1200" dirty="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0.6409</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0.3121</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0.3220</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0.3319</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0.3073</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0.2431</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0.5378</a:t>
                      </a:r>
                      <a:endParaRPr lang="en-US" sz="1200">
                        <a:effectLst/>
                        <a:latin typeface="Calibri"/>
                        <a:ea typeface="SimSun"/>
                        <a:cs typeface="Times New Roman"/>
                      </a:endParaRPr>
                    </a:p>
                  </a:txBody>
                  <a:tcPr marL="8477" marR="8477" marT="8477"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10"/>
                  </a:ext>
                </a:extLst>
              </a:tr>
              <a:tr h="225181">
                <a:tc>
                  <a:txBody>
                    <a:bodyPr/>
                    <a:lstStyle/>
                    <a:p>
                      <a:pPr marL="0" marR="0">
                        <a:lnSpc>
                          <a:spcPct val="115000"/>
                        </a:lnSpc>
                        <a:spcBef>
                          <a:spcPts val="0"/>
                        </a:spcBef>
                        <a:spcAft>
                          <a:spcPts val="1000"/>
                        </a:spcAft>
                      </a:pPr>
                      <a:r>
                        <a:rPr lang="en-US" sz="1200">
                          <a:solidFill>
                            <a:srgbClr val="000000"/>
                          </a:solidFill>
                          <a:effectLst/>
                          <a:latin typeface="Calibri"/>
                          <a:ea typeface="SimSun"/>
                          <a:cs typeface="Times New Roman"/>
                        </a:rPr>
                        <a:t>Switzerland (SW)</a:t>
                      </a:r>
                      <a:endParaRPr lang="en-US" sz="1200">
                        <a:effectLst/>
                        <a:latin typeface="Calibri"/>
                        <a:ea typeface="SimSun"/>
                        <a:cs typeface="Times New Roman"/>
                      </a:endParaRPr>
                    </a:p>
                  </a:txBody>
                  <a:tcPr marL="81375" marR="8477" marT="8477"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0.2688</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0.2365</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0.6338</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0.6233</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0.3239</a:t>
                      </a:r>
                      <a:endParaRPr lang="en-US" sz="1200" dirty="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0.5654</a:t>
                      </a:r>
                      <a:endParaRPr lang="en-US" sz="1200" dirty="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0.3591</a:t>
                      </a:r>
                      <a:endParaRPr lang="en-US" sz="1200" dirty="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0.6245</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0.5323</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0.6681</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0.4541</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0.2797</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11"/>
                  </a:ext>
                </a:extLst>
              </a:tr>
              <a:tr h="454553">
                <a:tc>
                  <a:txBody>
                    <a:bodyPr/>
                    <a:lstStyle/>
                    <a:p>
                      <a:pPr marL="0" marR="0">
                        <a:lnSpc>
                          <a:spcPct val="115000"/>
                        </a:lnSpc>
                        <a:spcBef>
                          <a:spcPts val="0"/>
                        </a:spcBef>
                        <a:spcAft>
                          <a:spcPts val="1000"/>
                        </a:spcAft>
                      </a:pPr>
                      <a:r>
                        <a:rPr lang="en-US" sz="1200" dirty="0">
                          <a:solidFill>
                            <a:srgbClr val="000000"/>
                          </a:solidFill>
                          <a:effectLst/>
                          <a:latin typeface="Calibri"/>
                          <a:ea typeface="SimSun"/>
                          <a:cs typeface="Times New Roman"/>
                        </a:rPr>
                        <a:t>United Kingdom (UK)</a:t>
                      </a:r>
                      <a:endParaRPr lang="en-US" sz="1200" dirty="0">
                        <a:effectLst/>
                        <a:latin typeface="Calibri"/>
                        <a:ea typeface="SimSun"/>
                        <a:cs typeface="Times New Roman"/>
                      </a:endParaRPr>
                    </a:p>
                  </a:txBody>
                  <a:tcPr marL="81375" marR="8477" marT="8477"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 </a:t>
                      </a:r>
                      <a:endParaRPr lang="en-US" sz="1200" dirty="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0.0770</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0.0748</a:t>
                      </a:r>
                      <a:endParaRPr lang="en-US" sz="1200">
                        <a:effectLst/>
                        <a:latin typeface="Calibri"/>
                        <a:ea typeface="SimSun"/>
                        <a:cs typeface="Times New Roman"/>
                      </a:endParaRPr>
                    </a:p>
                  </a:txBody>
                  <a:tcPr marL="8477" marR="8477" marT="8477"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12"/>
                  </a:ext>
                </a:extLst>
              </a:tr>
              <a:tr h="454553">
                <a:tc>
                  <a:txBody>
                    <a:bodyPr/>
                    <a:lstStyle/>
                    <a:p>
                      <a:pPr marL="0" marR="0">
                        <a:lnSpc>
                          <a:spcPct val="115000"/>
                        </a:lnSpc>
                        <a:spcBef>
                          <a:spcPts val="0"/>
                        </a:spcBef>
                        <a:spcAft>
                          <a:spcPts val="1000"/>
                        </a:spcAft>
                      </a:pPr>
                      <a:r>
                        <a:rPr lang="en-US" sz="1200" dirty="0">
                          <a:solidFill>
                            <a:srgbClr val="000000"/>
                          </a:solidFill>
                          <a:effectLst/>
                          <a:latin typeface="Calibri"/>
                          <a:ea typeface="SimSun"/>
                          <a:cs typeface="Times New Roman"/>
                        </a:rPr>
                        <a:t>United States (US)</a:t>
                      </a:r>
                      <a:endParaRPr lang="en-US" sz="1200" dirty="0">
                        <a:effectLst/>
                        <a:latin typeface="Calibri"/>
                        <a:ea typeface="SimSun"/>
                        <a:cs typeface="Times New Roman"/>
                      </a:endParaRPr>
                    </a:p>
                  </a:txBody>
                  <a:tcPr marL="81375" marR="8477" marT="8477"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0.2290</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0.4638</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0.1022</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0.0558</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0.4450</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0.1684</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 </a:t>
                      </a:r>
                      <a:endParaRPr lang="en-US" sz="1200" dirty="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0.0635</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0.1404</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 </a:t>
                      </a:r>
                      <a:endParaRPr lang="en-US" sz="120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0.1616</a:t>
                      </a:r>
                      <a:endParaRPr lang="en-US" sz="1200" dirty="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0.4772</a:t>
                      </a:r>
                      <a:endParaRPr lang="en-US" sz="1200" dirty="0">
                        <a:effectLst/>
                        <a:latin typeface="Calibri"/>
                        <a:ea typeface="SimSun"/>
                        <a:cs typeface="Times New Roman"/>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0.3604</a:t>
                      </a:r>
                      <a:endParaRPr lang="en-US" sz="1200" dirty="0">
                        <a:effectLst/>
                        <a:latin typeface="Calibri"/>
                        <a:ea typeface="SimSun"/>
                        <a:cs typeface="Times New Roman"/>
                      </a:endParaRPr>
                    </a:p>
                  </a:txBody>
                  <a:tcPr marL="8477" marR="8477" marT="8477"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13"/>
                  </a:ext>
                </a:extLst>
              </a:tr>
              <a:tr h="225181">
                <a:tc>
                  <a:txBody>
                    <a:bodyPr/>
                    <a:lstStyle/>
                    <a:p>
                      <a:pPr marL="0" marR="0">
                        <a:lnSpc>
                          <a:spcPct val="115000"/>
                        </a:lnSpc>
                        <a:spcBef>
                          <a:spcPts val="0"/>
                        </a:spcBef>
                        <a:spcAft>
                          <a:spcPts val="1000"/>
                        </a:spcAft>
                      </a:pPr>
                      <a:r>
                        <a:rPr lang="en-US" sz="1200">
                          <a:solidFill>
                            <a:srgbClr val="000000"/>
                          </a:solidFill>
                          <a:effectLst/>
                          <a:latin typeface="Calibri"/>
                          <a:ea typeface="SimSun"/>
                          <a:cs typeface="Times New Roman"/>
                        </a:rPr>
                        <a:t>Total</a:t>
                      </a:r>
                      <a:endParaRPr lang="en-US" sz="1200">
                        <a:effectLst/>
                        <a:latin typeface="Calibri"/>
                        <a:ea typeface="SimSun"/>
                        <a:cs typeface="Times New Roman"/>
                      </a:endParaRPr>
                    </a:p>
                  </a:txBody>
                  <a:tcPr marL="81375" marR="8477" marT="847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1.0000</a:t>
                      </a:r>
                      <a:endParaRPr lang="en-US" sz="1200">
                        <a:effectLst/>
                        <a:latin typeface="Calibri"/>
                        <a:ea typeface="SimSun"/>
                        <a:cs typeface="Times New Roman"/>
                      </a:endParaRPr>
                    </a:p>
                  </a:txBody>
                  <a:tcPr marL="8477" marR="8477" marT="8477"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1.0000</a:t>
                      </a:r>
                      <a:endParaRPr lang="en-US" sz="1200">
                        <a:effectLst/>
                        <a:latin typeface="Calibri"/>
                        <a:ea typeface="SimSun"/>
                        <a:cs typeface="Times New Roman"/>
                      </a:endParaRPr>
                    </a:p>
                  </a:txBody>
                  <a:tcPr marL="8477" marR="8477" marT="8477"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1.0000</a:t>
                      </a:r>
                      <a:endParaRPr lang="en-US" sz="1200">
                        <a:effectLst/>
                        <a:latin typeface="Calibri"/>
                        <a:ea typeface="SimSun"/>
                        <a:cs typeface="Times New Roman"/>
                      </a:endParaRPr>
                    </a:p>
                  </a:txBody>
                  <a:tcPr marL="8477" marR="8477" marT="8477"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1.0000</a:t>
                      </a:r>
                      <a:endParaRPr lang="en-US" sz="1200">
                        <a:effectLst/>
                        <a:latin typeface="Calibri"/>
                        <a:ea typeface="SimSun"/>
                        <a:cs typeface="Times New Roman"/>
                      </a:endParaRPr>
                    </a:p>
                  </a:txBody>
                  <a:tcPr marL="8477" marR="8477" marT="8477"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1.0000</a:t>
                      </a:r>
                      <a:endParaRPr lang="en-US" sz="1200">
                        <a:effectLst/>
                        <a:latin typeface="Calibri"/>
                        <a:ea typeface="SimSun"/>
                        <a:cs typeface="Times New Roman"/>
                      </a:endParaRPr>
                    </a:p>
                  </a:txBody>
                  <a:tcPr marL="8477" marR="8477" marT="8477"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1.0000</a:t>
                      </a:r>
                      <a:endParaRPr lang="en-US" sz="1200">
                        <a:effectLst/>
                        <a:latin typeface="Calibri"/>
                        <a:ea typeface="SimSun"/>
                        <a:cs typeface="Times New Roman"/>
                      </a:endParaRPr>
                    </a:p>
                  </a:txBody>
                  <a:tcPr marL="8477" marR="8477" marT="8477"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1.0000</a:t>
                      </a:r>
                      <a:endParaRPr lang="en-US" sz="1200">
                        <a:effectLst/>
                        <a:latin typeface="Calibri"/>
                        <a:ea typeface="SimSun"/>
                        <a:cs typeface="Times New Roman"/>
                      </a:endParaRPr>
                    </a:p>
                  </a:txBody>
                  <a:tcPr marL="8477" marR="8477" marT="8477"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1.0000</a:t>
                      </a:r>
                      <a:endParaRPr lang="en-US" sz="1200" dirty="0">
                        <a:effectLst/>
                        <a:latin typeface="Calibri"/>
                        <a:ea typeface="SimSun"/>
                        <a:cs typeface="Times New Roman"/>
                      </a:endParaRPr>
                    </a:p>
                  </a:txBody>
                  <a:tcPr marL="8477" marR="8477" marT="8477"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1.0000</a:t>
                      </a:r>
                      <a:endParaRPr lang="en-US" sz="1200">
                        <a:effectLst/>
                        <a:latin typeface="Calibri"/>
                        <a:ea typeface="SimSun"/>
                        <a:cs typeface="Times New Roman"/>
                      </a:endParaRPr>
                    </a:p>
                  </a:txBody>
                  <a:tcPr marL="8477" marR="8477" marT="8477"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1.0000</a:t>
                      </a:r>
                      <a:endParaRPr lang="en-US" sz="1200" dirty="0">
                        <a:effectLst/>
                        <a:latin typeface="Calibri"/>
                        <a:ea typeface="SimSun"/>
                        <a:cs typeface="Times New Roman"/>
                      </a:endParaRPr>
                    </a:p>
                  </a:txBody>
                  <a:tcPr marL="8477" marR="8477" marT="8477"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1.0000</a:t>
                      </a:r>
                      <a:endParaRPr lang="en-US" sz="1200" dirty="0">
                        <a:effectLst/>
                        <a:latin typeface="Calibri"/>
                        <a:ea typeface="SimSun"/>
                        <a:cs typeface="Times New Roman"/>
                      </a:endParaRPr>
                    </a:p>
                  </a:txBody>
                  <a:tcPr marL="8477" marR="8477" marT="8477"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1.0000</a:t>
                      </a:r>
                      <a:endParaRPr lang="en-US" sz="1200">
                        <a:effectLst/>
                        <a:latin typeface="Calibri"/>
                        <a:ea typeface="SimSun"/>
                        <a:cs typeface="Times New Roman"/>
                      </a:endParaRPr>
                    </a:p>
                  </a:txBody>
                  <a:tcPr marL="8477" marR="8477" marT="8477"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1.0000</a:t>
                      </a:r>
                      <a:endParaRPr lang="en-US" sz="1200" dirty="0">
                        <a:effectLst/>
                        <a:latin typeface="Calibri"/>
                        <a:ea typeface="SimSun"/>
                        <a:cs typeface="Times New Roman"/>
                      </a:endParaRPr>
                    </a:p>
                  </a:txBody>
                  <a:tcPr marL="8477" marR="8477" marT="847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14"/>
                  </a:ext>
                </a:extLst>
              </a:tr>
              <a:tr h="454553">
                <a:tc>
                  <a:txBody>
                    <a:bodyPr/>
                    <a:lstStyle/>
                    <a:p>
                      <a:pPr marL="0" marR="0">
                        <a:lnSpc>
                          <a:spcPct val="115000"/>
                        </a:lnSpc>
                        <a:spcBef>
                          <a:spcPts val="0"/>
                        </a:spcBef>
                        <a:spcAft>
                          <a:spcPts val="1000"/>
                        </a:spcAft>
                      </a:pPr>
                      <a:r>
                        <a:rPr lang="en-US" sz="1200" dirty="0">
                          <a:solidFill>
                            <a:srgbClr val="000000"/>
                          </a:solidFill>
                          <a:effectLst/>
                          <a:latin typeface="Calibri"/>
                          <a:ea typeface="SimSun"/>
                          <a:cs typeface="Times New Roman"/>
                        </a:rPr>
                        <a:t>Risk-free rate (%)</a:t>
                      </a:r>
                      <a:r>
                        <a:rPr lang="en-US" sz="1200" baseline="30000" dirty="0">
                          <a:solidFill>
                            <a:srgbClr val="000000"/>
                          </a:solidFill>
                          <a:effectLst/>
                          <a:latin typeface="Calibri"/>
                          <a:ea typeface="SimSun"/>
                          <a:cs typeface="Times New Roman"/>
                        </a:rPr>
                        <a:t>b</a:t>
                      </a:r>
                      <a:endParaRPr lang="en-US" sz="1200" dirty="0">
                        <a:effectLst/>
                        <a:latin typeface="Calibri"/>
                        <a:ea typeface="SimSun"/>
                        <a:cs typeface="Times New Roman"/>
                      </a:endParaRPr>
                    </a:p>
                  </a:txBody>
                  <a:tcPr marL="81375" marR="8477" marT="8477"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0.1958</a:t>
                      </a:r>
                      <a:endParaRPr lang="en-US" sz="1200">
                        <a:effectLst/>
                        <a:latin typeface="Calibri"/>
                        <a:ea typeface="SimSun"/>
                        <a:cs typeface="Times New Roman"/>
                      </a:endParaRPr>
                    </a:p>
                  </a:txBody>
                  <a:tcPr marL="8477" marR="8477" marT="847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0.0817</a:t>
                      </a:r>
                      <a:endParaRPr lang="en-US" sz="1200">
                        <a:effectLst/>
                        <a:latin typeface="Calibri"/>
                        <a:ea typeface="SimSun"/>
                        <a:cs typeface="Times New Roman"/>
                      </a:endParaRPr>
                    </a:p>
                  </a:txBody>
                  <a:tcPr marL="8477" marR="8477" marT="847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0.0050</a:t>
                      </a:r>
                      <a:endParaRPr lang="en-US" sz="1200" dirty="0">
                        <a:effectLst/>
                        <a:latin typeface="Calibri"/>
                        <a:ea typeface="SimSun"/>
                        <a:cs typeface="Times New Roman"/>
                      </a:endParaRPr>
                    </a:p>
                  </a:txBody>
                  <a:tcPr marL="8477" marR="8477" marT="847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0.0050</a:t>
                      </a:r>
                      <a:endParaRPr lang="en-US" sz="1200">
                        <a:effectLst/>
                        <a:latin typeface="Calibri"/>
                        <a:ea typeface="SimSun"/>
                        <a:cs typeface="Times New Roman"/>
                      </a:endParaRPr>
                    </a:p>
                  </a:txBody>
                  <a:tcPr marL="8477" marR="8477" marT="847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0.0192</a:t>
                      </a:r>
                      <a:endParaRPr lang="en-US" sz="1200">
                        <a:effectLst/>
                        <a:latin typeface="Calibri"/>
                        <a:ea typeface="SimSun"/>
                        <a:cs typeface="Times New Roman"/>
                      </a:endParaRPr>
                    </a:p>
                  </a:txBody>
                  <a:tcPr marL="8477" marR="8477" marT="847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0.0050</a:t>
                      </a:r>
                      <a:endParaRPr lang="en-US" sz="1200">
                        <a:effectLst/>
                        <a:latin typeface="Calibri"/>
                        <a:ea typeface="SimSun"/>
                        <a:cs typeface="Times New Roman"/>
                      </a:endParaRPr>
                    </a:p>
                  </a:txBody>
                  <a:tcPr marL="8477" marR="8477" marT="847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0.0075</a:t>
                      </a:r>
                      <a:endParaRPr lang="en-US" sz="1200">
                        <a:effectLst/>
                        <a:latin typeface="Calibri"/>
                        <a:ea typeface="SimSun"/>
                        <a:cs typeface="Times New Roman"/>
                      </a:endParaRPr>
                    </a:p>
                  </a:txBody>
                  <a:tcPr marL="8477" marR="8477" marT="847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0.0050</a:t>
                      </a:r>
                      <a:endParaRPr lang="en-US" sz="1200" dirty="0">
                        <a:effectLst/>
                        <a:latin typeface="Calibri"/>
                        <a:ea typeface="SimSun"/>
                        <a:cs typeface="Times New Roman"/>
                      </a:endParaRPr>
                    </a:p>
                  </a:txBody>
                  <a:tcPr marL="8477" marR="8477" marT="847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0.1032</a:t>
                      </a:r>
                      <a:endParaRPr lang="en-US" sz="1200" dirty="0">
                        <a:effectLst/>
                        <a:latin typeface="Calibri"/>
                        <a:ea typeface="SimSun"/>
                        <a:cs typeface="Times New Roman"/>
                      </a:endParaRPr>
                    </a:p>
                  </a:txBody>
                  <a:tcPr marL="8477" marR="8477" marT="847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-0.0129</a:t>
                      </a:r>
                      <a:endParaRPr lang="en-US" sz="1200" dirty="0">
                        <a:effectLst/>
                        <a:latin typeface="Calibri"/>
                        <a:ea typeface="SimSun"/>
                        <a:cs typeface="Times New Roman"/>
                      </a:endParaRPr>
                    </a:p>
                  </a:txBody>
                  <a:tcPr marL="8477" marR="8477" marT="847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0.0408</a:t>
                      </a:r>
                      <a:endParaRPr lang="en-US" sz="1200">
                        <a:effectLst/>
                        <a:latin typeface="Calibri"/>
                        <a:ea typeface="SimSun"/>
                        <a:cs typeface="Times New Roman"/>
                      </a:endParaRPr>
                    </a:p>
                  </a:txBody>
                  <a:tcPr marL="8477" marR="8477" marT="847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0.0179</a:t>
                      </a:r>
                      <a:endParaRPr lang="en-US" sz="1200">
                        <a:effectLst/>
                        <a:latin typeface="Calibri"/>
                        <a:ea typeface="SimSun"/>
                        <a:cs typeface="Times New Roman"/>
                      </a:endParaRPr>
                    </a:p>
                  </a:txBody>
                  <a:tcPr marL="8477" marR="8477" marT="847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0.0179</a:t>
                      </a:r>
                      <a:endParaRPr lang="en-US" sz="1200" dirty="0">
                        <a:effectLst/>
                        <a:latin typeface="Calibri"/>
                        <a:ea typeface="SimSun"/>
                        <a:cs typeface="Times New Roman"/>
                      </a:endParaRPr>
                    </a:p>
                  </a:txBody>
                  <a:tcPr marL="8477" marR="8477" marT="8477"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15"/>
                  </a:ext>
                </a:extLst>
              </a:tr>
            </a:tbl>
          </a:graphicData>
        </a:graphic>
      </p:graphicFrame>
      <p:sp>
        <p:nvSpPr>
          <p:cNvPr id="16608" name="Title 1"/>
          <p:cNvSpPr>
            <a:spLocks noGrp="1"/>
          </p:cNvSpPr>
          <p:nvPr>
            <p:ph type="title"/>
          </p:nvPr>
        </p:nvSpPr>
        <p:spPr>
          <a:xfrm>
            <a:off x="381000" y="152400"/>
            <a:ext cx="8229600" cy="1143000"/>
          </a:xfrm>
        </p:spPr>
        <p:txBody>
          <a:bodyPr>
            <a:noAutofit/>
          </a:bodyPr>
          <a:lstStyle/>
          <a:p>
            <a:pPr eaLnBrk="1" hangingPunct="1"/>
            <a:r>
              <a:rPr lang="en-US" altLang="en-US" sz="3200" dirty="0"/>
              <a:t> </a:t>
            </a:r>
            <a:r>
              <a:rPr lang="en-US" altLang="en-US" sz="2800" dirty="0"/>
              <a:t>Composition of the Optimal International Portfolio by Investors’ Domicile </a:t>
            </a:r>
            <a:r>
              <a:rPr lang="en-US" altLang="en-US" sz="2400" dirty="0"/>
              <a:t/>
            </a:r>
            <a:br>
              <a:rPr lang="en-US" altLang="en-US" sz="2400" dirty="0"/>
            </a:br>
            <a:r>
              <a:rPr lang="en-US" altLang="en-US" sz="2400" dirty="0"/>
              <a:t>(Holding Period: 1980 – 2012)</a:t>
            </a:r>
          </a:p>
        </p:txBody>
      </p:sp>
      <p:sp>
        <p:nvSpPr>
          <p:cNvPr id="4" name="Rectangle 3"/>
          <p:cNvSpPr/>
          <p:nvPr/>
        </p:nvSpPr>
        <p:spPr>
          <a:xfrm>
            <a:off x="7747686" y="1875010"/>
            <a:ext cx="685800" cy="4191000"/>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21200097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43" name="Title 1"/>
          <p:cNvSpPr>
            <a:spLocks noGrp="1"/>
          </p:cNvSpPr>
          <p:nvPr>
            <p:ph type="title"/>
          </p:nvPr>
        </p:nvSpPr>
        <p:spPr>
          <a:xfrm>
            <a:off x="457200" y="152400"/>
            <a:ext cx="8229600" cy="1143000"/>
          </a:xfrm>
        </p:spPr>
        <p:txBody>
          <a:bodyPr>
            <a:noAutofit/>
          </a:bodyPr>
          <a:lstStyle/>
          <a:p>
            <a:pPr eaLnBrk="1" hangingPunct="1"/>
            <a:r>
              <a:rPr lang="en-US" altLang="en-US" sz="2800" dirty="0"/>
              <a:t> </a:t>
            </a:r>
            <a:r>
              <a:rPr lang="en-US" altLang="en-US" sz="2400" dirty="0"/>
              <a:t>Composition of the Optimal International Portfolio for U.S.-Based Investor</a:t>
            </a:r>
            <a:r>
              <a:rPr lang="en-US" altLang="en-US" sz="2000" dirty="0"/>
              <a:t/>
            </a:r>
            <a:br>
              <a:rPr lang="en-US" altLang="en-US" sz="2000" dirty="0"/>
            </a:br>
            <a:r>
              <a:rPr lang="en-US" altLang="en-US" sz="2000" dirty="0"/>
              <a:t>(Holding Period: 1980 – 2012)</a:t>
            </a:r>
          </a:p>
        </p:txBody>
      </p:sp>
      <p:sp>
        <p:nvSpPr>
          <p:cNvPr id="17444" name="Rectangle 1"/>
          <p:cNvSpPr>
            <a:spLocks noChangeArrowheads="1"/>
          </p:cNvSpPr>
          <p:nvPr/>
        </p:nvSpPr>
        <p:spPr bwMode="auto">
          <a:xfrm>
            <a:off x="609600" y="5263503"/>
            <a:ext cx="80772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 hangingPunct="1"/>
            <a:r>
              <a:rPr lang="en-US" altLang="en-US" sz="1200" baseline="30000" dirty="0">
                <a:latin typeface="Century Gothic" panose="020B0502020202020204" pitchFamily="34" charset="0"/>
                <a:ea typeface="Arial Unicode MS" panose="020B0604020202020204" pitchFamily="34" charset="-128"/>
                <a:cs typeface="Arial Unicode MS" panose="020B0604020202020204" pitchFamily="34" charset="-128"/>
              </a:rPr>
              <a:t>a </a:t>
            </a:r>
            <a:r>
              <a:rPr lang="en-US" altLang="en-US" sz="1200" dirty="0">
                <a:latin typeface="Century Gothic" panose="020B0502020202020204" pitchFamily="34" charset="0"/>
                <a:ea typeface="Arial Unicode MS" panose="020B0604020202020204" pitchFamily="34" charset="-128"/>
                <a:cs typeface="Arial Unicode MS" panose="020B0604020202020204" pitchFamily="34" charset="-128"/>
              </a:rPr>
              <a:t>LC column provides the composition of the optimal international portfolio without considering exchange rate changes.</a:t>
            </a:r>
          </a:p>
          <a:p>
            <a:pPr eaLnBrk="1" fontAlgn="b" hangingPunct="1"/>
            <a:r>
              <a:rPr lang="en-US" altLang="en-US" sz="1200" baseline="30000" dirty="0">
                <a:latin typeface="Century Gothic" panose="020B0502020202020204" pitchFamily="34" charset="0"/>
                <a:ea typeface="Arial Unicode MS" panose="020B0604020202020204" pitchFamily="34" charset="-128"/>
                <a:cs typeface="Arial Unicode MS" panose="020B0604020202020204" pitchFamily="34" charset="-128"/>
              </a:rPr>
              <a:t>b </a:t>
            </a:r>
            <a:r>
              <a:rPr lang="en-US" altLang="en-US" sz="1200" dirty="0">
                <a:latin typeface="Century Gothic" panose="020B0502020202020204" pitchFamily="34" charset="0"/>
                <a:ea typeface="Arial Unicode MS" panose="020B0604020202020204" pitchFamily="34" charset="-128"/>
                <a:cs typeface="Arial Unicode MS" panose="020B0604020202020204" pitchFamily="34" charset="-128"/>
              </a:rPr>
              <a:t>The risk-free rate denotes the risk-free interest rate faced by investors domiciled in the corresponding country in December 2012. It is </a:t>
            </a:r>
            <a:r>
              <a:rPr lang="en-US" altLang="en-US" sz="1200" dirty="0" err="1">
                <a:latin typeface="Century Gothic" panose="020B0502020202020204" pitchFamily="34" charset="0"/>
                <a:ea typeface="Arial Unicode MS" panose="020B0604020202020204" pitchFamily="34" charset="-128"/>
                <a:cs typeface="Arial Unicode MS" panose="020B0604020202020204" pitchFamily="34" charset="-128"/>
              </a:rPr>
              <a:t>proxied</a:t>
            </a:r>
            <a:r>
              <a:rPr lang="en-US" altLang="en-US" sz="1200" dirty="0">
                <a:latin typeface="Century Gothic" panose="020B0502020202020204" pitchFamily="34" charset="0"/>
                <a:ea typeface="Arial Unicode MS" panose="020B0604020202020204" pitchFamily="34" charset="-128"/>
                <a:cs typeface="Arial Unicode MS" panose="020B0604020202020204" pitchFamily="34" charset="-128"/>
              </a:rPr>
              <a:t> by the one-month Treasury bill  rate.</a:t>
            </a:r>
          </a:p>
          <a:p>
            <a:pPr eaLnBrk="1" fontAlgn="b" hangingPunct="1"/>
            <a:endParaRPr lang="en-US" altLang="en-US" sz="1200" dirty="0">
              <a:latin typeface="Century Gothic" panose="020B0502020202020204" pitchFamily="34" charset="0"/>
              <a:ea typeface="Arial Unicode MS" panose="020B0604020202020204" pitchFamily="34" charset="-128"/>
              <a:cs typeface="Arial Unicode MS" panose="020B0604020202020204" pitchFamily="34" charset="-128"/>
            </a:endParaRPr>
          </a:p>
        </p:txBody>
      </p:sp>
      <p:graphicFrame>
        <p:nvGraphicFramePr>
          <p:cNvPr id="9" name="Table 8"/>
          <p:cNvGraphicFramePr>
            <a:graphicFrameLocks noGrp="1"/>
          </p:cNvGraphicFramePr>
          <p:nvPr>
            <p:extLst>
              <p:ext uri="{D42A27DB-BD31-4B8C-83A1-F6EECF244321}">
                <p14:modId xmlns:p14="http://schemas.microsoft.com/office/powerpoint/2010/main" val="1838985636"/>
              </p:ext>
            </p:extLst>
          </p:nvPr>
        </p:nvGraphicFramePr>
        <p:xfrm>
          <a:off x="228600" y="1600200"/>
          <a:ext cx="8686800" cy="3354384"/>
        </p:xfrm>
        <a:graphic>
          <a:graphicData uri="http://schemas.openxmlformats.org/drawingml/2006/table">
            <a:tbl>
              <a:tblPr firstRow="1" firstCol="1" bandRow="1"/>
              <a:tblGrid>
                <a:gridCol w="4516853">
                  <a:extLst>
                    <a:ext uri="{9D8B030D-6E8A-4147-A177-3AD203B41FA5}">
                      <a16:colId xmlns:a16="http://schemas.microsoft.com/office/drawing/2014/main" val="20000"/>
                    </a:ext>
                  </a:extLst>
                </a:gridCol>
                <a:gridCol w="2085247">
                  <a:extLst>
                    <a:ext uri="{9D8B030D-6E8A-4147-A177-3AD203B41FA5}">
                      <a16:colId xmlns:a16="http://schemas.microsoft.com/office/drawing/2014/main" val="20001"/>
                    </a:ext>
                  </a:extLst>
                </a:gridCol>
                <a:gridCol w="2084700">
                  <a:extLst>
                    <a:ext uri="{9D8B030D-6E8A-4147-A177-3AD203B41FA5}">
                      <a16:colId xmlns:a16="http://schemas.microsoft.com/office/drawing/2014/main" val="20002"/>
                    </a:ext>
                  </a:extLst>
                </a:gridCol>
              </a:tblGrid>
              <a:tr h="370284">
                <a:tc>
                  <a:txBody>
                    <a:bodyPr/>
                    <a:lstStyle/>
                    <a:p>
                      <a:pPr marL="0" marR="0">
                        <a:lnSpc>
                          <a:spcPct val="115000"/>
                        </a:lnSpc>
                        <a:spcBef>
                          <a:spcPts val="0"/>
                        </a:spcBef>
                        <a:spcAft>
                          <a:spcPts val="1000"/>
                        </a:spcAft>
                      </a:pPr>
                      <a:r>
                        <a:rPr lang="en-US" sz="2000" b="1" dirty="0">
                          <a:solidFill>
                            <a:srgbClr val="000000"/>
                          </a:solidFill>
                          <a:effectLst/>
                          <a:latin typeface="Century Gothic" panose="020B0502020202020204" pitchFamily="34" charset="0"/>
                          <a:ea typeface="SimSun"/>
                          <a:cs typeface="Times New Roman" pitchFamily="18" charset="0"/>
                        </a:rPr>
                        <a:t>Stock Market</a:t>
                      </a:r>
                      <a:endParaRPr lang="en-US" sz="2000" dirty="0">
                        <a:effectLst/>
                        <a:latin typeface="Century Gothic" panose="020B0502020202020204" pitchFamily="34" charset="0"/>
                        <a:ea typeface="SimSun"/>
                        <a:cs typeface="Times New Roman" pitchFamily="18" charset="0"/>
                      </a:endParaRPr>
                    </a:p>
                  </a:txBody>
                  <a:tcPr marL="81375" marR="8477" marT="8475" marB="0" anchor="b">
                    <a:lnL w="1270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1000"/>
                        </a:spcAft>
                      </a:pPr>
                      <a:r>
                        <a:rPr lang="en-US" sz="2000" b="1" dirty="0">
                          <a:solidFill>
                            <a:srgbClr val="000000"/>
                          </a:solidFill>
                          <a:effectLst/>
                          <a:latin typeface="Century Gothic" panose="020B0502020202020204" pitchFamily="34" charset="0"/>
                          <a:ea typeface="SimSun"/>
                          <a:cs typeface="Times New Roman" pitchFamily="18" charset="0"/>
                        </a:rPr>
                        <a:t>US</a:t>
                      </a:r>
                      <a:endParaRPr lang="en-US" sz="2000" dirty="0">
                        <a:effectLst/>
                        <a:latin typeface="Century Gothic" panose="020B0502020202020204" pitchFamily="34" charset="0"/>
                        <a:ea typeface="SimSun"/>
                        <a:cs typeface="Times New Roman" pitchFamily="18" charset="0"/>
                      </a:endParaRPr>
                    </a:p>
                  </a:txBody>
                  <a:tcPr marL="8477" marR="8477" marT="847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1000"/>
                        </a:spcAft>
                      </a:pPr>
                      <a:r>
                        <a:rPr lang="en-US" sz="2000" b="1">
                          <a:solidFill>
                            <a:srgbClr val="000000"/>
                          </a:solidFill>
                          <a:effectLst/>
                          <a:latin typeface="Century Gothic" panose="020B0502020202020204" pitchFamily="34" charset="0"/>
                          <a:ea typeface="SimSun"/>
                          <a:cs typeface="Times New Roman" pitchFamily="18" charset="0"/>
                        </a:rPr>
                        <a:t>LC</a:t>
                      </a:r>
                      <a:r>
                        <a:rPr lang="en-US" sz="2000" b="1" baseline="30000">
                          <a:solidFill>
                            <a:srgbClr val="000000"/>
                          </a:solidFill>
                          <a:effectLst/>
                          <a:latin typeface="Century Gothic" panose="020B0502020202020204" pitchFamily="34" charset="0"/>
                          <a:ea typeface="SimSun"/>
                          <a:cs typeface="Times New Roman" pitchFamily="18" charset="0"/>
                        </a:rPr>
                        <a:t>a</a:t>
                      </a:r>
                      <a:endParaRPr lang="en-US" sz="2000">
                        <a:effectLst/>
                        <a:latin typeface="Century Gothic" panose="020B0502020202020204" pitchFamily="34" charset="0"/>
                        <a:ea typeface="SimSun"/>
                        <a:cs typeface="Times New Roman" pitchFamily="18" charset="0"/>
                      </a:endParaRPr>
                    </a:p>
                  </a:txBody>
                  <a:tcPr marL="8477" marR="8477" marT="847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extLst>
                  <a:ext uri="{0D108BD9-81ED-4DB2-BD59-A6C34878D82A}">
                    <a16:rowId xmlns:a16="http://schemas.microsoft.com/office/drawing/2014/main" val="10000"/>
                  </a:ext>
                </a:extLst>
              </a:tr>
              <a:tr h="370284">
                <a:tc>
                  <a:txBody>
                    <a:bodyPr/>
                    <a:lstStyle/>
                    <a:p>
                      <a:pPr marL="0" marR="0">
                        <a:lnSpc>
                          <a:spcPct val="115000"/>
                        </a:lnSpc>
                        <a:spcBef>
                          <a:spcPts val="0"/>
                        </a:spcBef>
                        <a:spcAft>
                          <a:spcPts val="1000"/>
                        </a:spcAft>
                      </a:pPr>
                      <a:r>
                        <a:rPr lang="en-US" sz="2000">
                          <a:solidFill>
                            <a:srgbClr val="000000"/>
                          </a:solidFill>
                          <a:effectLst/>
                          <a:latin typeface="Century Gothic" panose="020B0502020202020204" pitchFamily="34" charset="0"/>
                          <a:ea typeface="SimSun"/>
                          <a:cs typeface="Times New Roman" pitchFamily="18" charset="0"/>
                        </a:rPr>
                        <a:t>Australia (AU)</a:t>
                      </a:r>
                      <a:endParaRPr lang="en-US" sz="2000">
                        <a:effectLst/>
                        <a:latin typeface="Century Gothic" panose="020B0502020202020204" pitchFamily="34" charset="0"/>
                        <a:ea typeface="SimSun"/>
                        <a:cs typeface="Times New Roman" pitchFamily="18" charset="0"/>
                      </a:endParaRPr>
                    </a:p>
                  </a:txBody>
                  <a:tcPr marL="81375" marR="8477" marT="847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1000"/>
                        </a:spcAft>
                      </a:pPr>
                      <a:r>
                        <a:rPr lang="en-US" sz="2000" dirty="0">
                          <a:solidFill>
                            <a:srgbClr val="000000"/>
                          </a:solidFill>
                          <a:effectLst/>
                          <a:latin typeface="Century Gothic" panose="020B0502020202020204" pitchFamily="34" charset="0"/>
                          <a:ea typeface="SimSun"/>
                          <a:cs typeface="Times New Roman" pitchFamily="18" charset="0"/>
                        </a:rPr>
                        <a:t> </a:t>
                      </a:r>
                      <a:endParaRPr lang="en-US" sz="2000" dirty="0">
                        <a:effectLst/>
                        <a:latin typeface="Century Gothic" panose="020B0502020202020204" pitchFamily="34" charset="0"/>
                        <a:ea typeface="SimSun"/>
                        <a:cs typeface="Times New Roman" pitchFamily="18" charset="0"/>
                      </a:endParaRPr>
                    </a:p>
                  </a:txBody>
                  <a:tcPr marL="8477" marR="8477" marT="8475"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1000"/>
                        </a:spcAft>
                      </a:pPr>
                      <a:r>
                        <a:rPr lang="en-US" sz="2000">
                          <a:solidFill>
                            <a:srgbClr val="000000"/>
                          </a:solidFill>
                          <a:effectLst/>
                          <a:latin typeface="Century Gothic" panose="020B0502020202020204" pitchFamily="34" charset="0"/>
                          <a:ea typeface="SimSun"/>
                          <a:cs typeface="Times New Roman" pitchFamily="18" charset="0"/>
                        </a:rPr>
                        <a:t>0.0099</a:t>
                      </a:r>
                      <a:endParaRPr lang="en-US" sz="2000">
                        <a:effectLst/>
                        <a:latin typeface="Century Gothic" panose="020B0502020202020204" pitchFamily="34" charset="0"/>
                        <a:ea typeface="SimSun"/>
                        <a:cs typeface="Times New Roman" pitchFamily="18" charset="0"/>
                      </a:endParaRPr>
                    </a:p>
                  </a:txBody>
                  <a:tcPr marL="8477" marR="8477" marT="847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5F1"/>
                    </a:solidFill>
                  </a:tcPr>
                </a:tc>
                <a:extLst>
                  <a:ext uri="{0D108BD9-81ED-4DB2-BD59-A6C34878D82A}">
                    <a16:rowId xmlns:a16="http://schemas.microsoft.com/office/drawing/2014/main" val="10001"/>
                  </a:ext>
                </a:extLst>
              </a:tr>
              <a:tr h="370284">
                <a:tc>
                  <a:txBody>
                    <a:bodyPr/>
                    <a:lstStyle/>
                    <a:p>
                      <a:pPr marL="0" marR="0">
                        <a:lnSpc>
                          <a:spcPct val="115000"/>
                        </a:lnSpc>
                        <a:spcBef>
                          <a:spcPts val="0"/>
                        </a:spcBef>
                        <a:spcAft>
                          <a:spcPts val="1000"/>
                        </a:spcAft>
                      </a:pPr>
                      <a:r>
                        <a:rPr lang="en-US" sz="2000" dirty="0">
                          <a:effectLst/>
                          <a:latin typeface="Century Gothic" panose="020B0502020202020204" pitchFamily="34" charset="0"/>
                          <a:ea typeface="SimSun"/>
                          <a:cs typeface="Times New Roman" pitchFamily="18" charset="0"/>
                        </a:rPr>
                        <a:t>Hong Kong (HK)</a:t>
                      </a:r>
                    </a:p>
                  </a:txBody>
                  <a:tcPr marL="81375" marR="8477" marT="8475"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ctr">
                        <a:lnSpc>
                          <a:spcPct val="115000"/>
                        </a:lnSpc>
                        <a:spcBef>
                          <a:spcPts val="0"/>
                        </a:spcBef>
                        <a:spcAft>
                          <a:spcPts val="1000"/>
                        </a:spcAft>
                      </a:pPr>
                      <a:endParaRPr lang="en-US" sz="2000">
                        <a:effectLst/>
                        <a:latin typeface="Century Gothic" panose="020B0502020202020204" pitchFamily="34" charset="0"/>
                        <a:ea typeface="SimSun"/>
                        <a:cs typeface="Times New Roman" pitchFamily="18" charset="0"/>
                      </a:endParaRPr>
                    </a:p>
                  </a:txBody>
                  <a:tcPr marL="8477" marR="8477" marT="8475"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2000" dirty="0">
                          <a:effectLst/>
                          <a:latin typeface="Century Gothic" panose="020B0502020202020204" pitchFamily="34" charset="0"/>
                          <a:ea typeface="SimSun"/>
                          <a:cs typeface="Times New Roman" pitchFamily="18" charset="0"/>
                        </a:rPr>
                        <a:t>0.0171</a:t>
                      </a:r>
                    </a:p>
                  </a:txBody>
                  <a:tcPr marL="8477" marR="8477" marT="8475"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02"/>
                  </a:ext>
                </a:extLst>
              </a:tr>
              <a:tr h="370284">
                <a:tc>
                  <a:txBody>
                    <a:bodyPr/>
                    <a:lstStyle/>
                    <a:p>
                      <a:pPr marL="0" marR="0">
                        <a:lnSpc>
                          <a:spcPct val="115000"/>
                        </a:lnSpc>
                        <a:spcBef>
                          <a:spcPts val="0"/>
                        </a:spcBef>
                        <a:spcAft>
                          <a:spcPts val="1000"/>
                        </a:spcAft>
                      </a:pPr>
                      <a:r>
                        <a:rPr lang="en-US" sz="2000" dirty="0">
                          <a:solidFill>
                            <a:srgbClr val="000000"/>
                          </a:solidFill>
                          <a:effectLst/>
                          <a:latin typeface="Century Gothic" panose="020B0502020202020204" pitchFamily="34" charset="0"/>
                          <a:ea typeface="SimSun"/>
                          <a:cs typeface="Times New Roman" pitchFamily="18" charset="0"/>
                        </a:rPr>
                        <a:t>Sweden (SD)</a:t>
                      </a:r>
                      <a:endParaRPr lang="en-US" sz="2000" dirty="0">
                        <a:effectLst/>
                        <a:latin typeface="Century Gothic" panose="020B0502020202020204" pitchFamily="34" charset="0"/>
                        <a:ea typeface="SimSun"/>
                        <a:cs typeface="Times New Roman" pitchFamily="18" charset="0"/>
                      </a:endParaRPr>
                    </a:p>
                  </a:txBody>
                  <a:tcPr marL="81375" marR="8477" marT="8475"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2000">
                          <a:solidFill>
                            <a:srgbClr val="000000"/>
                          </a:solidFill>
                          <a:effectLst/>
                          <a:latin typeface="Century Gothic" panose="020B0502020202020204" pitchFamily="34" charset="0"/>
                          <a:ea typeface="SimSun"/>
                          <a:cs typeface="Times New Roman" pitchFamily="18" charset="0"/>
                        </a:rPr>
                        <a:t>0.2431</a:t>
                      </a:r>
                      <a:endParaRPr lang="en-US" sz="2000">
                        <a:effectLst/>
                        <a:latin typeface="Century Gothic" panose="020B0502020202020204" pitchFamily="34" charset="0"/>
                        <a:ea typeface="SimSun"/>
                        <a:cs typeface="Times New Roman" pitchFamily="18" charset="0"/>
                      </a:endParaRPr>
                    </a:p>
                  </a:txBody>
                  <a:tcPr marL="8477" marR="8477" marT="8475"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2000" dirty="0">
                          <a:solidFill>
                            <a:srgbClr val="000000"/>
                          </a:solidFill>
                          <a:effectLst/>
                          <a:latin typeface="Century Gothic" panose="020B0502020202020204" pitchFamily="34" charset="0"/>
                          <a:ea typeface="SimSun"/>
                          <a:cs typeface="Times New Roman" pitchFamily="18" charset="0"/>
                        </a:rPr>
                        <a:t>0.5378</a:t>
                      </a:r>
                      <a:endParaRPr lang="en-US" sz="2000" dirty="0">
                        <a:effectLst/>
                        <a:latin typeface="Century Gothic" panose="020B0502020202020204" pitchFamily="34" charset="0"/>
                        <a:ea typeface="SimSun"/>
                        <a:cs typeface="Times New Roman" pitchFamily="18" charset="0"/>
                      </a:endParaRPr>
                    </a:p>
                  </a:txBody>
                  <a:tcPr marL="8477" marR="8477" marT="8475"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03"/>
                  </a:ext>
                </a:extLst>
              </a:tr>
              <a:tr h="370284">
                <a:tc>
                  <a:txBody>
                    <a:bodyPr/>
                    <a:lstStyle/>
                    <a:p>
                      <a:pPr marL="0" marR="0">
                        <a:lnSpc>
                          <a:spcPct val="115000"/>
                        </a:lnSpc>
                        <a:spcBef>
                          <a:spcPts val="0"/>
                        </a:spcBef>
                        <a:spcAft>
                          <a:spcPts val="1000"/>
                        </a:spcAft>
                      </a:pPr>
                      <a:r>
                        <a:rPr lang="en-US" sz="2000" dirty="0">
                          <a:solidFill>
                            <a:srgbClr val="000000"/>
                          </a:solidFill>
                          <a:effectLst/>
                          <a:latin typeface="Century Gothic" panose="020B0502020202020204" pitchFamily="34" charset="0"/>
                          <a:ea typeface="SimSun"/>
                          <a:cs typeface="Times New Roman" pitchFamily="18" charset="0"/>
                        </a:rPr>
                        <a:t>Switzerland (SW)</a:t>
                      </a:r>
                      <a:endParaRPr lang="en-US" sz="2000" dirty="0">
                        <a:effectLst/>
                        <a:latin typeface="Century Gothic" panose="020B0502020202020204" pitchFamily="34" charset="0"/>
                        <a:ea typeface="SimSun"/>
                        <a:cs typeface="Times New Roman" pitchFamily="18" charset="0"/>
                      </a:endParaRPr>
                    </a:p>
                  </a:txBody>
                  <a:tcPr marL="81375" marR="8477" marT="8475"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2000">
                          <a:solidFill>
                            <a:srgbClr val="000000"/>
                          </a:solidFill>
                          <a:effectLst/>
                          <a:latin typeface="Century Gothic" panose="020B0502020202020204" pitchFamily="34" charset="0"/>
                          <a:ea typeface="SimSun"/>
                          <a:cs typeface="Times New Roman" pitchFamily="18" charset="0"/>
                        </a:rPr>
                        <a:t>0.2797</a:t>
                      </a:r>
                      <a:endParaRPr lang="en-US" sz="2000">
                        <a:effectLst/>
                        <a:latin typeface="Century Gothic" panose="020B0502020202020204" pitchFamily="34" charset="0"/>
                        <a:ea typeface="SimSun"/>
                        <a:cs typeface="Times New Roman" pitchFamily="18" charset="0"/>
                      </a:endParaRPr>
                    </a:p>
                  </a:txBody>
                  <a:tcPr marL="8477" marR="8477" marT="8475"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2000">
                          <a:solidFill>
                            <a:srgbClr val="000000"/>
                          </a:solidFill>
                          <a:effectLst/>
                          <a:latin typeface="Century Gothic" panose="020B0502020202020204" pitchFamily="34" charset="0"/>
                          <a:ea typeface="SimSun"/>
                          <a:cs typeface="Times New Roman" pitchFamily="18" charset="0"/>
                        </a:rPr>
                        <a:t> </a:t>
                      </a:r>
                      <a:endParaRPr lang="en-US" sz="2000">
                        <a:effectLst/>
                        <a:latin typeface="Century Gothic" panose="020B0502020202020204" pitchFamily="34" charset="0"/>
                        <a:ea typeface="SimSun"/>
                        <a:cs typeface="Times New Roman" pitchFamily="18" charset="0"/>
                      </a:endParaRPr>
                    </a:p>
                  </a:txBody>
                  <a:tcPr marL="8477" marR="8477" marT="8475"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04"/>
                  </a:ext>
                </a:extLst>
              </a:tr>
              <a:tr h="370284">
                <a:tc>
                  <a:txBody>
                    <a:bodyPr/>
                    <a:lstStyle/>
                    <a:p>
                      <a:pPr marL="0" marR="0">
                        <a:lnSpc>
                          <a:spcPct val="115000"/>
                        </a:lnSpc>
                        <a:spcBef>
                          <a:spcPts val="0"/>
                        </a:spcBef>
                        <a:spcAft>
                          <a:spcPts val="1000"/>
                        </a:spcAft>
                      </a:pPr>
                      <a:r>
                        <a:rPr lang="en-US" sz="2000" dirty="0">
                          <a:solidFill>
                            <a:srgbClr val="000000"/>
                          </a:solidFill>
                          <a:effectLst/>
                          <a:latin typeface="Century Gothic" panose="020B0502020202020204" pitchFamily="34" charset="0"/>
                          <a:ea typeface="SimSun"/>
                          <a:cs typeface="Times New Roman" pitchFamily="18" charset="0"/>
                        </a:rPr>
                        <a:t>United Kingdom (UK)</a:t>
                      </a:r>
                      <a:endParaRPr lang="en-US" sz="2000" dirty="0">
                        <a:effectLst/>
                        <a:latin typeface="Century Gothic" panose="020B0502020202020204" pitchFamily="34" charset="0"/>
                        <a:ea typeface="SimSun"/>
                        <a:cs typeface="Times New Roman" pitchFamily="18" charset="0"/>
                      </a:endParaRPr>
                    </a:p>
                  </a:txBody>
                  <a:tcPr marL="81375" marR="8477" marT="8475"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2000">
                          <a:solidFill>
                            <a:srgbClr val="000000"/>
                          </a:solidFill>
                          <a:effectLst/>
                          <a:latin typeface="Century Gothic" panose="020B0502020202020204" pitchFamily="34" charset="0"/>
                          <a:ea typeface="SimSun"/>
                          <a:cs typeface="Times New Roman" pitchFamily="18" charset="0"/>
                        </a:rPr>
                        <a:t> </a:t>
                      </a:r>
                      <a:endParaRPr lang="en-US" sz="2000">
                        <a:effectLst/>
                        <a:latin typeface="Century Gothic" panose="020B0502020202020204" pitchFamily="34" charset="0"/>
                        <a:ea typeface="SimSun"/>
                        <a:cs typeface="Times New Roman" pitchFamily="18" charset="0"/>
                      </a:endParaRPr>
                    </a:p>
                  </a:txBody>
                  <a:tcPr marL="8477" marR="8477" marT="8475"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2000">
                          <a:solidFill>
                            <a:srgbClr val="000000"/>
                          </a:solidFill>
                          <a:effectLst/>
                          <a:latin typeface="Century Gothic" panose="020B0502020202020204" pitchFamily="34" charset="0"/>
                          <a:ea typeface="SimSun"/>
                          <a:cs typeface="Times New Roman" pitchFamily="18" charset="0"/>
                        </a:rPr>
                        <a:t>0.0748</a:t>
                      </a:r>
                      <a:endParaRPr lang="en-US" sz="2000">
                        <a:effectLst/>
                        <a:latin typeface="Century Gothic" panose="020B0502020202020204" pitchFamily="34" charset="0"/>
                        <a:ea typeface="SimSun"/>
                        <a:cs typeface="Times New Roman" pitchFamily="18" charset="0"/>
                      </a:endParaRPr>
                    </a:p>
                  </a:txBody>
                  <a:tcPr marL="8477" marR="8477" marT="8475"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05"/>
                  </a:ext>
                </a:extLst>
              </a:tr>
              <a:tr h="370284">
                <a:tc>
                  <a:txBody>
                    <a:bodyPr/>
                    <a:lstStyle/>
                    <a:p>
                      <a:pPr marL="0" marR="0">
                        <a:lnSpc>
                          <a:spcPct val="115000"/>
                        </a:lnSpc>
                        <a:spcBef>
                          <a:spcPts val="0"/>
                        </a:spcBef>
                        <a:spcAft>
                          <a:spcPts val="1000"/>
                        </a:spcAft>
                      </a:pPr>
                      <a:r>
                        <a:rPr lang="en-US" sz="2000" dirty="0">
                          <a:solidFill>
                            <a:srgbClr val="000000"/>
                          </a:solidFill>
                          <a:effectLst/>
                          <a:latin typeface="Century Gothic" panose="020B0502020202020204" pitchFamily="34" charset="0"/>
                          <a:ea typeface="SimSun"/>
                          <a:cs typeface="Times New Roman" pitchFamily="18" charset="0"/>
                        </a:rPr>
                        <a:t>United States (US)</a:t>
                      </a:r>
                      <a:endParaRPr lang="en-US" sz="2000" dirty="0">
                        <a:effectLst/>
                        <a:latin typeface="Century Gothic" panose="020B0502020202020204" pitchFamily="34" charset="0"/>
                        <a:ea typeface="SimSun"/>
                        <a:cs typeface="Times New Roman" pitchFamily="18" charset="0"/>
                      </a:endParaRPr>
                    </a:p>
                  </a:txBody>
                  <a:tcPr marL="81375" marR="8477" marT="8475"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2000">
                          <a:solidFill>
                            <a:srgbClr val="000000"/>
                          </a:solidFill>
                          <a:effectLst/>
                          <a:latin typeface="Century Gothic" panose="020B0502020202020204" pitchFamily="34" charset="0"/>
                          <a:ea typeface="SimSun"/>
                          <a:cs typeface="Times New Roman" pitchFamily="18" charset="0"/>
                        </a:rPr>
                        <a:t>0.4772</a:t>
                      </a:r>
                      <a:endParaRPr lang="en-US" sz="2000">
                        <a:effectLst/>
                        <a:latin typeface="Century Gothic" panose="020B0502020202020204" pitchFamily="34" charset="0"/>
                        <a:ea typeface="SimSun"/>
                        <a:cs typeface="Times New Roman" pitchFamily="18" charset="0"/>
                      </a:endParaRPr>
                    </a:p>
                  </a:txBody>
                  <a:tcPr marL="8477" marR="8477" marT="8475"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2000">
                          <a:solidFill>
                            <a:srgbClr val="000000"/>
                          </a:solidFill>
                          <a:effectLst/>
                          <a:latin typeface="Century Gothic" panose="020B0502020202020204" pitchFamily="34" charset="0"/>
                          <a:ea typeface="SimSun"/>
                          <a:cs typeface="Times New Roman" pitchFamily="18" charset="0"/>
                        </a:rPr>
                        <a:t>0.3604</a:t>
                      </a:r>
                      <a:endParaRPr lang="en-US" sz="2000">
                        <a:effectLst/>
                        <a:latin typeface="Century Gothic" panose="020B0502020202020204" pitchFamily="34" charset="0"/>
                        <a:ea typeface="SimSun"/>
                        <a:cs typeface="Times New Roman" pitchFamily="18" charset="0"/>
                      </a:endParaRPr>
                    </a:p>
                  </a:txBody>
                  <a:tcPr marL="8477" marR="8477" marT="8475"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06"/>
                  </a:ext>
                </a:extLst>
              </a:tr>
              <a:tr h="370284">
                <a:tc>
                  <a:txBody>
                    <a:bodyPr/>
                    <a:lstStyle/>
                    <a:p>
                      <a:pPr marL="0" marR="0">
                        <a:lnSpc>
                          <a:spcPct val="115000"/>
                        </a:lnSpc>
                        <a:spcBef>
                          <a:spcPts val="0"/>
                        </a:spcBef>
                        <a:spcAft>
                          <a:spcPts val="1000"/>
                        </a:spcAft>
                      </a:pPr>
                      <a:r>
                        <a:rPr lang="en-US" sz="2000">
                          <a:solidFill>
                            <a:srgbClr val="000000"/>
                          </a:solidFill>
                          <a:effectLst/>
                          <a:latin typeface="Century Gothic" panose="020B0502020202020204" pitchFamily="34" charset="0"/>
                          <a:ea typeface="SimSun"/>
                          <a:cs typeface="Times New Roman" pitchFamily="18" charset="0"/>
                        </a:rPr>
                        <a:t>Total</a:t>
                      </a:r>
                      <a:endParaRPr lang="en-US" sz="2000">
                        <a:effectLst/>
                        <a:latin typeface="Century Gothic" panose="020B0502020202020204" pitchFamily="34" charset="0"/>
                        <a:ea typeface="SimSun"/>
                        <a:cs typeface="Times New Roman" pitchFamily="18" charset="0"/>
                      </a:endParaRPr>
                    </a:p>
                  </a:txBody>
                  <a:tcPr marL="81375" marR="8477" marT="847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1000"/>
                        </a:spcAft>
                      </a:pPr>
                      <a:r>
                        <a:rPr lang="en-US" sz="2000">
                          <a:solidFill>
                            <a:srgbClr val="000000"/>
                          </a:solidFill>
                          <a:effectLst/>
                          <a:latin typeface="Century Gothic" panose="020B0502020202020204" pitchFamily="34" charset="0"/>
                          <a:ea typeface="SimSun"/>
                          <a:cs typeface="Times New Roman" pitchFamily="18" charset="0"/>
                        </a:rPr>
                        <a:t>1.0000</a:t>
                      </a:r>
                      <a:endParaRPr lang="en-US" sz="2000">
                        <a:effectLst/>
                        <a:latin typeface="Century Gothic" panose="020B0502020202020204" pitchFamily="34" charset="0"/>
                        <a:ea typeface="SimSun"/>
                        <a:cs typeface="Times New Roman" pitchFamily="18" charset="0"/>
                      </a:endParaRPr>
                    </a:p>
                  </a:txBody>
                  <a:tcPr marL="8477" marR="8477" marT="8475"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1000"/>
                        </a:spcAft>
                      </a:pPr>
                      <a:r>
                        <a:rPr lang="en-US" sz="2000">
                          <a:solidFill>
                            <a:srgbClr val="000000"/>
                          </a:solidFill>
                          <a:effectLst/>
                          <a:latin typeface="Century Gothic" panose="020B0502020202020204" pitchFamily="34" charset="0"/>
                          <a:ea typeface="SimSun"/>
                          <a:cs typeface="Times New Roman" pitchFamily="18" charset="0"/>
                        </a:rPr>
                        <a:t>1.0000</a:t>
                      </a:r>
                      <a:endParaRPr lang="en-US" sz="2000">
                        <a:effectLst/>
                        <a:latin typeface="Century Gothic" panose="020B0502020202020204" pitchFamily="34" charset="0"/>
                        <a:ea typeface="SimSun"/>
                        <a:cs typeface="Times New Roman" pitchFamily="18" charset="0"/>
                      </a:endParaRPr>
                    </a:p>
                  </a:txBody>
                  <a:tcPr marL="8477" marR="8477" marT="847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7"/>
                  </a:ext>
                </a:extLst>
              </a:tr>
              <a:tr h="392112">
                <a:tc>
                  <a:txBody>
                    <a:bodyPr/>
                    <a:lstStyle/>
                    <a:p>
                      <a:pPr marL="0" marR="0">
                        <a:lnSpc>
                          <a:spcPct val="115000"/>
                        </a:lnSpc>
                        <a:spcBef>
                          <a:spcPts val="0"/>
                        </a:spcBef>
                        <a:spcAft>
                          <a:spcPts val="1000"/>
                        </a:spcAft>
                      </a:pPr>
                      <a:r>
                        <a:rPr lang="en-US" sz="2000" dirty="0">
                          <a:solidFill>
                            <a:srgbClr val="000000"/>
                          </a:solidFill>
                          <a:effectLst/>
                          <a:latin typeface="Century Gothic" panose="020B0502020202020204" pitchFamily="34" charset="0"/>
                          <a:ea typeface="SimSun"/>
                          <a:cs typeface="Times New Roman" pitchFamily="18" charset="0"/>
                        </a:rPr>
                        <a:t>Risk-free rate (%)</a:t>
                      </a:r>
                      <a:r>
                        <a:rPr lang="en-US" sz="2000" baseline="30000" dirty="0">
                          <a:solidFill>
                            <a:srgbClr val="000000"/>
                          </a:solidFill>
                          <a:effectLst/>
                          <a:latin typeface="Century Gothic" panose="020B0502020202020204" pitchFamily="34" charset="0"/>
                          <a:ea typeface="SimSun"/>
                          <a:cs typeface="Times New Roman" pitchFamily="18" charset="0"/>
                        </a:rPr>
                        <a:t>b</a:t>
                      </a:r>
                      <a:endParaRPr lang="en-US" sz="2000" dirty="0">
                        <a:effectLst/>
                        <a:latin typeface="Century Gothic" panose="020B0502020202020204" pitchFamily="34" charset="0"/>
                        <a:ea typeface="SimSun"/>
                        <a:cs typeface="Times New Roman" pitchFamily="18" charset="0"/>
                      </a:endParaRPr>
                    </a:p>
                  </a:txBody>
                  <a:tcPr marL="81375" marR="8477" marT="847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1000"/>
                        </a:spcAft>
                      </a:pPr>
                      <a:r>
                        <a:rPr lang="en-US" sz="2000">
                          <a:solidFill>
                            <a:srgbClr val="000000"/>
                          </a:solidFill>
                          <a:effectLst/>
                          <a:latin typeface="Century Gothic" panose="020B0502020202020204" pitchFamily="34" charset="0"/>
                          <a:ea typeface="SimSun"/>
                          <a:cs typeface="Times New Roman" pitchFamily="18" charset="0"/>
                        </a:rPr>
                        <a:t>0.0179</a:t>
                      </a:r>
                      <a:endParaRPr lang="en-US" sz="2000">
                        <a:effectLst/>
                        <a:latin typeface="Century Gothic" panose="020B0502020202020204" pitchFamily="34" charset="0"/>
                        <a:ea typeface="SimSun"/>
                        <a:cs typeface="Times New Roman" pitchFamily="18" charset="0"/>
                      </a:endParaRPr>
                    </a:p>
                  </a:txBody>
                  <a:tcPr marL="8477" marR="8477" marT="847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1000"/>
                        </a:spcAft>
                      </a:pPr>
                      <a:r>
                        <a:rPr lang="en-US" sz="2000" dirty="0">
                          <a:solidFill>
                            <a:srgbClr val="000000"/>
                          </a:solidFill>
                          <a:effectLst/>
                          <a:latin typeface="Century Gothic" panose="020B0502020202020204" pitchFamily="34" charset="0"/>
                          <a:ea typeface="SimSun"/>
                          <a:cs typeface="Times New Roman" pitchFamily="18" charset="0"/>
                        </a:rPr>
                        <a:t>0.0179</a:t>
                      </a:r>
                      <a:endParaRPr lang="en-US" sz="2000" dirty="0">
                        <a:effectLst/>
                        <a:latin typeface="Century Gothic" panose="020B0502020202020204" pitchFamily="34" charset="0"/>
                        <a:ea typeface="SimSun"/>
                        <a:cs typeface="Times New Roman" pitchFamily="18" charset="0"/>
                      </a:endParaRPr>
                    </a:p>
                  </a:txBody>
                  <a:tcPr marL="8477" marR="8477" marT="847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876250969"/>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4064000" y="3352800"/>
            <a:ext cx="1100138" cy="121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pPr>
            <a:r>
              <a:rPr lang="en-US" altLang="en-US">
                <a:latin typeface="Century Gothic" panose="020B0502020202020204" pitchFamily="34" charset="0"/>
              </a:rPr>
              <a:t>0.75%</a:t>
            </a:r>
          </a:p>
          <a:p>
            <a:pPr algn="r">
              <a:spcBef>
                <a:spcPct val="50000"/>
              </a:spcBef>
            </a:pPr>
            <a:endParaRPr lang="en-US" altLang="en-US">
              <a:latin typeface="Century Gothic" panose="020B0502020202020204" pitchFamily="34" charset="0"/>
            </a:endParaRPr>
          </a:p>
          <a:p>
            <a:pPr algn="r">
              <a:spcBef>
                <a:spcPct val="50000"/>
              </a:spcBef>
            </a:pPr>
            <a:r>
              <a:rPr lang="en-US" altLang="en-US">
                <a:latin typeface="Century Gothic" panose="020B0502020202020204" pitchFamily="34" charset="0"/>
              </a:rPr>
              <a:t>0.65%</a:t>
            </a:r>
          </a:p>
        </p:txBody>
      </p:sp>
      <p:sp>
        <p:nvSpPr>
          <p:cNvPr id="18435" name="Rectangle 3"/>
          <p:cNvSpPr>
            <a:spLocks noGrp="1" noChangeArrowheads="1"/>
          </p:cNvSpPr>
          <p:nvPr>
            <p:ph type="title"/>
          </p:nvPr>
        </p:nvSpPr>
        <p:spPr>
          <a:xfrm>
            <a:off x="406400" y="453511"/>
            <a:ext cx="8229600" cy="603250"/>
          </a:xfrm>
        </p:spPr>
        <p:txBody>
          <a:bodyPr>
            <a:normAutofit fontScale="90000"/>
          </a:bodyPr>
          <a:lstStyle/>
          <a:p>
            <a:pPr eaLnBrk="1" hangingPunct="1"/>
            <a:r>
              <a:rPr lang="en-US" altLang="en-US" sz="3800" dirty="0"/>
              <a:t>Gains from International Diversification</a:t>
            </a:r>
          </a:p>
        </p:txBody>
      </p:sp>
      <p:sp>
        <p:nvSpPr>
          <p:cNvPr id="18436" name="Rectangle 4"/>
          <p:cNvSpPr>
            <a:spLocks noGrp="1" noChangeArrowheads="1"/>
          </p:cNvSpPr>
          <p:nvPr>
            <p:ph idx="1"/>
          </p:nvPr>
        </p:nvSpPr>
        <p:spPr>
          <a:xfrm>
            <a:off x="416941" y="1570037"/>
            <a:ext cx="8229600" cy="4983163"/>
          </a:xfrm>
        </p:spPr>
        <p:txBody>
          <a:bodyPr/>
          <a:lstStyle/>
          <a:p>
            <a:pPr marL="0" indent="0" eaLnBrk="1" hangingPunct="1">
              <a:buNone/>
            </a:pPr>
            <a:r>
              <a:rPr lang="en-US" altLang="en-US" sz="1600" dirty="0"/>
              <a:t>For a U.S. investor, OIP has more return and more risk. The Sharpe measure is 10 percent higher, suggesting that an equivalent-risk OIP would have more return per unit of risk than a domestic portfolio.</a:t>
            </a:r>
          </a:p>
        </p:txBody>
      </p:sp>
      <p:grpSp>
        <p:nvGrpSpPr>
          <p:cNvPr id="18437" name="Group 5"/>
          <p:cNvGrpSpPr>
            <a:grpSpLocks/>
          </p:cNvGrpSpPr>
          <p:nvPr/>
        </p:nvGrpSpPr>
        <p:grpSpPr bwMode="auto">
          <a:xfrm>
            <a:off x="39688" y="2908236"/>
            <a:ext cx="4318000" cy="2044700"/>
            <a:chOff x="-2" y="-2"/>
            <a:chExt cx="3805" cy="1213"/>
          </a:xfrm>
        </p:grpSpPr>
        <p:grpSp>
          <p:nvGrpSpPr>
            <p:cNvPr id="18454" name="Group 6"/>
            <p:cNvGrpSpPr>
              <a:grpSpLocks/>
            </p:cNvGrpSpPr>
            <p:nvPr/>
          </p:nvGrpSpPr>
          <p:grpSpPr bwMode="auto">
            <a:xfrm>
              <a:off x="0" y="0"/>
              <a:ext cx="3801" cy="1209"/>
              <a:chOff x="0" y="0"/>
              <a:chExt cx="3801" cy="1209"/>
            </a:xfrm>
          </p:grpSpPr>
          <p:grpSp>
            <p:nvGrpSpPr>
              <p:cNvPr id="18456" name="Group 7"/>
              <p:cNvGrpSpPr>
                <a:grpSpLocks/>
              </p:cNvGrpSpPr>
              <p:nvPr/>
            </p:nvGrpSpPr>
            <p:grpSpPr bwMode="auto">
              <a:xfrm>
                <a:off x="0" y="0"/>
                <a:ext cx="1267" cy="403"/>
                <a:chOff x="0" y="0"/>
                <a:chExt cx="1267" cy="403"/>
              </a:xfrm>
            </p:grpSpPr>
            <p:sp>
              <p:nvSpPr>
                <p:cNvPr id="18497" name="Rectangle 8"/>
                <p:cNvSpPr>
                  <a:spLocks noChangeArrowheads="1"/>
                </p:cNvSpPr>
                <p:nvPr/>
              </p:nvSpPr>
              <p:spPr bwMode="auto">
                <a:xfrm>
                  <a:off x="0" y="0"/>
                  <a:ext cx="1267" cy="403"/>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entury Gothic" panose="020B0502020202020204" pitchFamily="34" charset="0"/>
                  </a:endParaRPr>
                </a:p>
              </p:txBody>
            </p:sp>
            <p:grpSp>
              <p:nvGrpSpPr>
                <p:cNvPr id="18498" name="Group 9"/>
                <p:cNvGrpSpPr>
                  <a:grpSpLocks/>
                </p:cNvGrpSpPr>
                <p:nvPr/>
              </p:nvGrpSpPr>
              <p:grpSpPr bwMode="auto">
                <a:xfrm>
                  <a:off x="0" y="0"/>
                  <a:ext cx="1267" cy="403"/>
                  <a:chOff x="0" y="0"/>
                  <a:chExt cx="1267" cy="403"/>
                </a:xfrm>
              </p:grpSpPr>
              <p:sp>
                <p:nvSpPr>
                  <p:cNvPr id="18499" name="Rectangle 10"/>
                  <p:cNvSpPr>
                    <a:spLocks noChangeArrowheads="1"/>
                  </p:cNvSpPr>
                  <p:nvPr/>
                </p:nvSpPr>
                <p:spPr bwMode="auto">
                  <a:xfrm>
                    <a:off x="43" y="0"/>
                    <a:ext cx="1181" cy="403"/>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b="1">
                        <a:latin typeface="Century Gothic" panose="020B0502020202020204" pitchFamily="34" charset="0"/>
                        <a:cs typeface="Times New Roman" pitchFamily="18" charset="0"/>
                      </a:rPr>
                      <a:t> </a:t>
                    </a:r>
                  </a:p>
                  <a:p>
                    <a:endParaRPr lang="en-US" altLang="en-US" b="1">
                      <a:latin typeface="Century Gothic" panose="020B0502020202020204" pitchFamily="34" charset="0"/>
                    </a:endParaRPr>
                  </a:p>
                </p:txBody>
              </p:sp>
              <p:sp>
                <p:nvSpPr>
                  <p:cNvPr id="18500" name="Rectangle 11"/>
                  <p:cNvSpPr>
                    <a:spLocks noChangeArrowheads="1"/>
                  </p:cNvSpPr>
                  <p:nvPr/>
                </p:nvSpPr>
                <p:spPr bwMode="auto">
                  <a:xfrm>
                    <a:off x="0" y="0"/>
                    <a:ext cx="1267" cy="40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entury Gothic" panose="020B0502020202020204" pitchFamily="34" charset="0"/>
                    </a:endParaRPr>
                  </a:p>
                </p:txBody>
              </p:sp>
            </p:grpSp>
          </p:grpSp>
          <p:grpSp>
            <p:nvGrpSpPr>
              <p:cNvPr id="18457" name="Group 12"/>
              <p:cNvGrpSpPr>
                <a:grpSpLocks/>
              </p:cNvGrpSpPr>
              <p:nvPr/>
            </p:nvGrpSpPr>
            <p:grpSpPr bwMode="auto">
              <a:xfrm>
                <a:off x="1267" y="0"/>
                <a:ext cx="1267" cy="403"/>
                <a:chOff x="1267" y="0"/>
                <a:chExt cx="1267" cy="403"/>
              </a:xfrm>
            </p:grpSpPr>
            <p:sp>
              <p:nvSpPr>
                <p:cNvPr id="18493" name="Rectangle 13"/>
                <p:cNvSpPr>
                  <a:spLocks noChangeArrowheads="1"/>
                </p:cNvSpPr>
                <p:nvPr/>
              </p:nvSpPr>
              <p:spPr bwMode="auto">
                <a:xfrm>
                  <a:off x="1267" y="0"/>
                  <a:ext cx="1267" cy="403"/>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entury Gothic" panose="020B0502020202020204" pitchFamily="34" charset="0"/>
                  </a:endParaRPr>
                </a:p>
              </p:txBody>
            </p:sp>
            <p:grpSp>
              <p:nvGrpSpPr>
                <p:cNvPr id="18494" name="Group 14"/>
                <p:cNvGrpSpPr>
                  <a:grpSpLocks/>
                </p:cNvGrpSpPr>
                <p:nvPr/>
              </p:nvGrpSpPr>
              <p:grpSpPr bwMode="auto">
                <a:xfrm>
                  <a:off x="1267" y="0"/>
                  <a:ext cx="1267" cy="403"/>
                  <a:chOff x="1267" y="0"/>
                  <a:chExt cx="1267" cy="403"/>
                </a:xfrm>
              </p:grpSpPr>
              <p:sp>
                <p:nvSpPr>
                  <p:cNvPr id="18495" name="Rectangle 15"/>
                  <p:cNvSpPr>
                    <a:spLocks noChangeArrowheads="1"/>
                  </p:cNvSpPr>
                  <p:nvPr/>
                </p:nvSpPr>
                <p:spPr bwMode="auto">
                  <a:xfrm>
                    <a:off x="1310" y="0"/>
                    <a:ext cx="1181" cy="403"/>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b="1" i="1">
                        <a:solidFill>
                          <a:srgbClr val="FFFFFF"/>
                        </a:solidFill>
                        <a:latin typeface="Century Gothic" panose="020B0502020202020204" pitchFamily="34" charset="0"/>
                        <a:cs typeface="Times New Roman" pitchFamily="18" charset="0"/>
                      </a:rPr>
                      <a:t>OIP</a:t>
                    </a:r>
                    <a:endParaRPr lang="en-US" altLang="en-US" b="1">
                      <a:latin typeface="Century Gothic" panose="020B0502020202020204" pitchFamily="34" charset="0"/>
                      <a:cs typeface="Times New Roman" pitchFamily="18" charset="0"/>
                    </a:endParaRPr>
                  </a:p>
                  <a:p>
                    <a:endParaRPr lang="en-US" altLang="en-US" b="1">
                      <a:latin typeface="Century Gothic" panose="020B0502020202020204" pitchFamily="34" charset="0"/>
                    </a:endParaRPr>
                  </a:p>
                </p:txBody>
              </p:sp>
              <p:sp>
                <p:nvSpPr>
                  <p:cNvPr id="18496" name="Rectangle 16"/>
                  <p:cNvSpPr>
                    <a:spLocks noChangeArrowheads="1"/>
                  </p:cNvSpPr>
                  <p:nvPr/>
                </p:nvSpPr>
                <p:spPr bwMode="auto">
                  <a:xfrm>
                    <a:off x="1267" y="0"/>
                    <a:ext cx="1267" cy="40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entury Gothic" panose="020B0502020202020204" pitchFamily="34" charset="0"/>
                    </a:endParaRPr>
                  </a:p>
                </p:txBody>
              </p:sp>
            </p:grpSp>
          </p:grpSp>
          <p:grpSp>
            <p:nvGrpSpPr>
              <p:cNvPr id="18458" name="Group 17"/>
              <p:cNvGrpSpPr>
                <a:grpSpLocks/>
              </p:cNvGrpSpPr>
              <p:nvPr/>
            </p:nvGrpSpPr>
            <p:grpSpPr bwMode="auto">
              <a:xfrm>
                <a:off x="2534" y="0"/>
                <a:ext cx="1267" cy="403"/>
                <a:chOff x="2534" y="0"/>
                <a:chExt cx="1267" cy="403"/>
              </a:xfrm>
            </p:grpSpPr>
            <p:sp>
              <p:nvSpPr>
                <p:cNvPr id="18489" name="Rectangle 18"/>
                <p:cNvSpPr>
                  <a:spLocks noChangeArrowheads="1"/>
                </p:cNvSpPr>
                <p:nvPr/>
              </p:nvSpPr>
              <p:spPr bwMode="auto">
                <a:xfrm>
                  <a:off x="2534" y="0"/>
                  <a:ext cx="1267" cy="403"/>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entury Gothic" panose="020B0502020202020204" pitchFamily="34" charset="0"/>
                  </a:endParaRPr>
                </a:p>
              </p:txBody>
            </p:sp>
            <p:grpSp>
              <p:nvGrpSpPr>
                <p:cNvPr id="18490" name="Group 19"/>
                <p:cNvGrpSpPr>
                  <a:grpSpLocks/>
                </p:cNvGrpSpPr>
                <p:nvPr/>
              </p:nvGrpSpPr>
              <p:grpSpPr bwMode="auto">
                <a:xfrm>
                  <a:off x="2534" y="0"/>
                  <a:ext cx="1267" cy="403"/>
                  <a:chOff x="2534" y="0"/>
                  <a:chExt cx="1267" cy="403"/>
                </a:xfrm>
              </p:grpSpPr>
              <p:sp>
                <p:nvSpPr>
                  <p:cNvPr id="18491" name="Rectangle 20"/>
                  <p:cNvSpPr>
                    <a:spLocks noChangeArrowheads="1"/>
                  </p:cNvSpPr>
                  <p:nvPr/>
                </p:nvSpPr>
                <p:spPr bwMode="auto">
                  <a:xfrm>
                    <a:off x="2577" y="0"/>
                    <a:ext cx="1181" cy="403"/>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b="1" i="1">
                        <a:solidFill>
                          <a:srgbClr val="FFFFFF"/>
                        </a:solidFill>
                        <a:latin typeface="Century Gothic" panose="020B0502020202020204" pitchFamily="34" charset="0"/>
                        <a:cs typeface="Times New Roman" pitchFamily="18" charset="0"/>
                      </a:rPr>
                      <a:t>ODP</a:t>
                    </a:r>
                    <a:endParaRPr lang="en-US" altLang="en-US" b="1">
                      <a:latin typeface="Century Gothic" panose="020B0502020202020204" pitchFamily="34" charset="0"/>
                      <a:cs typeface="Times New Roman" pitchFamily="18" charset="0"/>
                    </a:endParaRPr>
                  </a:p>
                  <a:p>
                    <a:endParaRPr lang="en-US" altLang="en-US" b="1">
                      <a:latin typeface="Century Gothic" panose="020B0502020202020204" pitchFamily="34" charset="0"/>
                    </a:endParaRPr>
                  </a:p>
                </p:txBody>
              </p:sp>
              <p:sp>
                <p:nvSpPr>
                  <p:cNvPr id="18492" name="Rectangle 21"/>
                  <p:cNvSpPr>
                    <a:spLocks noChangeArrowheads="1"/>
                  </p:cNvSpPr>
                  <p:nvPr/>
                </p:nvSpPr>
                <p:spPr bwMode="auto">
                  <a:xfrm>
                    <a:off x="2534" y="0"/>
                    <a:ext cx="1267" cy="40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entury Gothic" panose="020B0502020202020204" pitchFamily="34" charset="0"/>
                    </a:endParaRPr>
                  </a:p>
                </p:txBody>
              </p:sp>
            </p:grpSp>
          </p:grpSp>
          <p:grpSp>
            <p:nvGrpSpPr>
              <p:cNvPr id="18459" name="Group 22"/>
              <p:cNvGrpSpPr>
                <a:grpSpLocks/>
              </p:cNvGrpSpPr>
              <p:nvPr/>
            </p:nvGrpSpPr>
            <p:grpSpPr bwMode="auto">
              <a:xfrm>
                <a:off x="0" y="403"/>
                <a:ext cx="1267" cy="403"/>
                <a:chOff x="0" y="403"/>
                <a:chExt cx="1267" cy="403"/>
              </a:xfrm>
            </p:grpSpPr>
            <p:sp>
              <p:nvSpPr>
                <p:cNvPr id="18485" name="Rectangle 23"/>
                <p:cNvSpPr>
                  <a:spLocks noChangeArrowheads="1"/>
                </p:cNvSpPr>
                <p:nvPr/>
              </p:nvSpPr>
              <p:spPr bwMode="auto">
                <a:xfrm>
                  <a:off x="0" y="403"/>
                  <a:ext cx="1267" cy="403"/>
                </a:xfrm>
                <a:prstGeom prst="rect">
                  <a:avLst/>
                </a:prstGeom>
                <a:solidFill>
                  <a:srgbClr val="FFFFE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entury Gothic" panose="020B0502020202020204" pitchFamily="34" charset="0"/>
                  </a:endParaRPr>
                </a:p>
              </p:txBody>
            </p:sp>
            <p:grpSp>
              <p:nvGrpSpPr>
                <p:cNvPr id="18486" name="Group 24"/>
                <p:cNvGrpSpPr>
                  <a:grpSpLocks/>
                </p:cNvGrpSpPr>
                <p:nvPr/>
              </p:nvGrpSpPr>
              <p:grpSpPr bwMode="auto">
                <a:xfrm>
                  <a:off x="0" y="403"/>
                  <a:ext cx="1267" cy="403"/>
                  <a:chOff x="0" y="403"/>
                  <a:chExt cx="1267" cy="403"/>
                </a:xfrm>
              </p:grpSpPr>
              <p:sp>
                <p:nvSpPr>
                  <p:cNvPr id="18487" name="Rectangle 25"/>
                  <p:cNvSpPr>
                    <a:spLocks noChangeArrowheads="1"/>
                  </p:cNvSpPr>
                  <p:nvPr/>
                </p:nvSpPr>
                <p:spPr bwMode="auto">
                  <a:xfrm>
                    <a:off x="43" y="403"/>
                    <a:ext cx="1181" cy="403"/>
                  </a:xfrm>
                  <a:prstGeom prst="rect">
                    <a:avLst/>
                  </a:prstGeom>
                  <a:solidFill>
                    <a:srgbClr val="FFFFE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b="1" i="1">
                        <a:latin typeface="Century Gothic" panose="020B0502020202020204" pitchFamily="34" charset="0"/>
                        <a:cs typeface="Times New Roman" pitchFamily="18" charset="0"/>
                      </a:rPr>
                      <a:t>Mean Return</a:t>
                    </a:r>
                    <a:endParaRPr lang="en-US" altLang="en-US" b="1">
                      <a:latin typeface="Century Gothic" panose="020B0502020202020204" pitchFamily="34" charset="0"/>
                      <a:cs typeface="Times New Roman" pitchFamily="18" charset="0"/>
                    </a:endParaRPr>
                  </a:p>
                  <a:p>
                    <a:endParaRPr lang="en-US" altLang="en-US" b="1">
                      <a:latin typeface="Century Gothic" panose="020B0502020202020204" pitchFamily="34" charset="0"/>
                    </a:endParaRPr>
                  </a:p>
                </p:txBody>
              </p:sp>
              <p:sp>
                <p:nvSpPr>
                  <p:cNvPr id="18488" name="Rectangle 26"/>
                  <p:cNvSpPr>
                    <a:spLocks noChangeArrowheads="1"/>
                  </p:cNvSpPr>
                  <p:nvPr/>
                </p:nvSpPr>
                <p:spPr bwMode="auto">
                  <a:xfrm>
                    <a:off x="0" y="403"/>
                    <a:ext cx="1267" cy="40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entury Gothic" panose="020B0502020202020204" pitchFamily="34" charset="0"/>
                    </a:endParaRPr>
                  </a:p>
                </p:txBody>
              </p:sp>
            </p:grpSp>
          </p:grpSp>
          <p:grpSp>
            <p:nvGrpSpPr>
              <p:cNvPr id="18460" name="Group 27"/>
              <p:cNvGrpSpPr>
                <a:grpSpLocks/>
              </p:cNvGrpSpPr>
              <p:nvPr/>
            </p:nvGrpSpPr>
            <p:grpSpPr bwMode="auto">
              <a:xfrm>
                <a:off x="1267" y="403"/>
                <a:ext cx="1267" cy="403"/>
                <a:chOff x="1267" y="403"/>
                <a:chExt cx="1267" cy="403"/>
              </a:xfrm>
            </p:grpSpPr>
            <p:sp>
              <p:nvSpPr>
                <p:cNvPr id="18481" name="Rectangle 28"/>
                <p:cNvSpPr>
                  <a:spLocks noChangeArrowheads="1"/>
                </p:cNvSpPr>
                <p:nvPr/>
              </p:nvSpPr>
              <p:spPr bwMode="auto">
                <a:xfrm>
                  <a:off x="1267" y="403"/>
                  <a:ext cx="1267" cy="403"/>
                </a:xfrm>
                <a:prstGeom prst="rect">
                  <a:avLst/>
                </a:prstGeom>
                <a:solidFill>
                  <a:srgbClr val="FFFFE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entury Gothic" panose="020B0502020202020204" pitchFamily="34" charset="0"/>
                  </a:endParaRPr>
                </a:p>
              </p:txBody>
            </p:sp>
            <p:grpSp>
              <p:nvGrpSpPr>
                <p:cNvPr id="18482" name="Group 29"/>
                <p:cNvGrpSpPr>
                  <a:grpSpLocks/>
                </p:cNvGrpSpPr>
                <p:nvPr/>
              </p:nvGrpSpPr>
              <p:grpSpPr bwMode="auto">
                <a:xfrm>
                  <a:off x="1267" y="403"/>
                  <a:ext cx="1267" cy="403"/>
                  <a:chOff x="1267" y="403"/>
                  <a:chExt cx="1267" cy="403"/>
                </a:xfrm>
              </p:grpSpPr>
              <p:sp>
                <p:nvSpPr>
                  <p:cNvPr id="18483" name="Rectangle 30"/>
                  <p:cNvSpPr>
                    <a:spLocks noChangeArrowheads="1"/>
                  </p:cNvSpPr>
                  <p:nvPr/>
                </p:nvSpPr>
                <p:spPr bwMode="auto">
                  <a:xfrm>
                    <a:off x="1310" y="403"/>
                    <a:ext cx="1181" cy="403"/>
                  </a:xfrm>
                  <a:prstGeom prst="rect">
                    <a:avLst/>
                  </a:prstGeom>
                  <a:solidFill>
                    <a:srgbClr val="FFFFE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b="1">
                        <a:latin typeface="Century Gothic" panose="020B0502020202020204" pitchFamily="34" charset="0"/>
                        <a:cs typeface="Times New Roman" pitchFamily="18" charset="0"/>
                      </a:rPr>
                      <a:t>0.75%</a:t>
                    </a:r>
                  </a:p>
                  <a:p>
                    <a:endParaRPr lang="en-US" altLang="en-US" b="1">
                      <a:latin typeface="Century Gothic" panose="020B0502020202020204" pitchFamily="34" charset="0"/>
                    </a:endParaRPr>
                  </a:p>
                </p:txBody>
              </p:sp>
              <p:sp>
                <p:nvSpPr>
                  <p:cNvPr id="18484" name="Rectangle 31"/>
                  <p:cNvSpPr>
                    <a:spLocks noChangeArrowheads="1"/>
                  </p:cNvSpPr>
                  <p:nvPr/>
                </p:nvSpPr>
                <p:spPr bwMode="auto">
                  <a:xfrm>
                    <a:off x="1267" y="403"/>
                    <a:ext cx="1267" cy="40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entury Gothic" panose="020B0502020202020204" pitchFamily="34" charset="0"/>
                    </a:endParaRPr>
                  </a:p>
                </p:txBody>
              </p:sp>
            </p:grpSp>
          </p:grpSp>
          <p:grpSp>
            <p:nvGrpSpPr>
              <p:cNvPr id="18461" name="Group 32"/>
              <p:cNvGrpSpPr>
                <a:grpSpLocks/>
              </p:cNvGrpSpPr>
              <p:nvPr/>
            </p:nvGrpSpPr>
            <p:grpSpPr bwMode="auto">
              <a:xfrm>
                <a:off x="2534" y="403"/>
                <a:ext cx="1267" cy="403"/>
                <a:chOff x="2534" y="403"/>
                <a:chExt cx="1267" cy="403"/>
              </a:xfrm>
            </p:grpSpPr>
            <p:sp>
              <p:nvSpPr>
                <p:cNvPr id="18477" name="Rectangle 33"/>
                <p:cNvSpPr>
                  <a:spLocks noChangeArrowheads="1"/>
                </p:cNvSpPr>
                <p:nvPr/>
              </p:nvSpPr>
              <p:spPr bwMode="auto">
                <a:xfrm>
                  <a:off x="2534" y="403"/>
                  <a:ext cx="1267" cy="403"/>
                </a:xfrm>
                <a:prstGeom prst="rect">
                  <a:avLst/>
                </a:prstGeom>
                <a:solidFill>
                  <a:srgbClr val="FFFFE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entury Gothic" panose="020B0502020202020204" pitchFamily="34" charset="0"/>
                  </a:endParaRPr>
                </a:p>
              </p:txBody>
            </p:sp>
            <p:grpSp>
              <p:nvGrpSpPr>
                <p:cNvPr id="18478" name="Group 34"/>
                <p:cNvGrpSpPr>
                  <a:grpSpLocks/>
                </p:cNvGrpSpPr>
                <p:nvPr/>
              </p:nvGrpSpPr>
              <p:grpSpPr bwMode="auto">
                <a:xfrm>
                  <a:off x="2534" y="403"/>
                  <a:ext cx="1267" cy="403"/>
                  <a:chOff x="2534" y="403"/>
                  <a:chExt cx="1267" cy="403"/>
                </a:xfrm>
              </p:grpSpPr>
              <p:sp>
                <p:nvSpPr>
                  <p:cNvPr id="18479" name="Rectangle 35"/>
                  <p:cNvSpPr>
                    <a:spLocks noChangeArrowheads="1"/>
                  </p:cNvSpPr>
                  <p:nvPr/>
                </p:nvSpPr>
                <p:spPr bwMode="auto">
                  <a:xfrm>
                    <a:off x="2577" y="403"/>
                    <a:ext cx="1181" cy="403"/>
                  </a:xfrm>
                  <a:prstGeom prst="rect">
                    <a:avLst/>
                  </a:prstGeom>
                  <a:solidFill>
                    <a:srgbClr val="FFFFE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b="1">
                        <a:latin typeface="Century Gothic" panose="020B0502020202020204" pitchFamily="34" charset="0"/>
                        <a:cs typeface="Times New Roman" pitchFamily="18" charset="0"/>
                      </a:rPr>
                      <a:t>0.65%</a:t>
                    </a:r>
                  </a:p>
                  <a:p>
                    <a:endParaRPr lang="en-US" altLang="en-US" b="1">
                      <a:latin typeface="Century Gothic" panose="020B0502020202020204" pitchFamily="34" charset="0"/>
                    </a:endParaRPr>
                  </a:p>
                </p:txBody>
              </p:sp>
              <p:sp>
                <p:nvSpPr>
                  <p:cNvPr id="18480" name="Rectangle 36"/>
                  <p:cNvSpPr>
                    <a:spLocks noChangeArrowheads="1"/>
                  </p:cNvSpPr>
                  <p:nvPr/>
                </p:nvSpPr>
                <p:spPr bwMode="auto">
                  <a:xfrm>
                    <a:off x="2534" y="403"/>
                    <a:ext cx="1267" cy="40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entury Gothic" panose="020B0502020202020204" pitchFamily="34" charset="0"/>
                    </a:endParaRPr>
                  </a:p>
                </p:txBody>
              </p:sp>
            </p:grpSp>
          </p:grpSp>
          <p:grpSp>
            <p:nvGrpSpPr>
              <p:cNvPr id="18462" name="Group 37"/>
              <p:cNvGrpSpPr>
                <a:grpSpLocks/>
              </p:cNvGrpSpPr>
              <p:nvPr/>
            </p:nvGrpSpPr>
            <p:grpSpPr bwMode="auto">
              <a:xfrm>
                <a:off x="0" y="806"/>
                <a:ext cx="1267" cy="403"/>
                <a:chOff x="0" y="806"/>
                <a:chExt cx="1267" cy="403"/>
              </a:xfrm>
            </p:grpSpPr>
            <p:sp>
              <p:nvSpPr>
                <p:cNvPr id="18473" name="Rectangle 38"/>
                <p:cNvSpPr>
                  <a:spLocks noChangeArrowheads="1"/>
                </p:cNvSpPr>
                <p:nvPr/>
              </p:nvSpPr>
              <p:spPr bwMode="auto">
                <a:xfrm>
                  <a:off x="0" y="806"/>
                  <a:ext cx="1267" cy="403"/>
                </a:xfrm>
                <a:prstGeom prst="rect">
                  <a:avLst/>
                </a:prstGeom>
                <a:solidFill>
                  <a:srgbClr val="FFFFE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entury Gothic" panose="020B0502020202020204" pitchFamily="34" charset="0"/>
                  </a:endParaRPr>
                </a:p>
              </p:txBody>
            </p:sp>
            <p:grpSp>
              <p:nvGrpSpPr>
                <p:cNvPr id="18474" name="Group 39"/>
                <p:cNvGrpSpPr>
                  <a:grpSpLocks/>
                </p:cNvGrpSpPr>
                <p:nvPr/>
              </p:nvGrpSpPr>
              <p:grpSpPr bwMode="auto">
                <a:xfrm>
                  <a:off x="0" y="806"/>
                  <a:ext cx="1267" cy="403"/>
                  <a:chOff x="0" y="806"/>
                  <a:chExt cx="1267" cy="403"/>
                </a:xfrm>
              </p:grpSpPr>
              <p:sp>
                <p:nvSpPr>
                  <p:cNvPr id="18475" name="Rectangle 40"/>
                  <p:cNvSpPr>
                    <a:spLocks noChangeArrowheads="1"/>
                  </p:cNvSpPr>
                  <p:nvPr/>
                </p:nvSpPr>
                <p:spPr bwMode="auto">
                  <a:xfrm>
                    <a:off x="43" y="806"/>
                    <a:ext cx="1181" cy="403"/>
                  </a:xfrm>
                  <a:prstGeom prst="rect">
                    <a:avLst/>
                  </a:prstGeom>
                  <a:solidFill>
                    <a:srgbClr val="FFFFE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b="1" i="1">
                        <a:latin typeface="Century Gothic" panose="020B0502020202020204" pitchFamily="34" charset="0"/>
                        <a:cs typeface="Times New Roman" pitchFamily="18" charset="0"/>
                      </a:rPr>
                      <a:t>Standard Deviation</a:t>
                    </a:r>
                    <a:endParaRPr lang="en-US" altLang="en-US" b="1">
                      <a:latin typeface="Century Gothic" panose="020B0502020202020204" pitchFamily="34" charset="0"/>
                      <a:cs typeface="Times New Roman" pitchFamily="18" charset="0"/>
                    </a:endParaRPr>
                  </a:p>
                  <a:p>
                    <a:endParaRPr lang="en-US" altLang="en-US" b="1">
                      <a:latin typeface="Century Gothic" panose="020B0502020202020204" pitchFamily="34" charset="0"/>
                    </a:endParaRPr>
                  </a:p>
                </p:txBody>
              </p:sp>
              <p:sp>
                <p:nvSpPr>
                  <p:cNvPr id="18476" name="Rectangle 41"/>
                  <p:cNvSpPr>
                    <a:spLocks noChangeArrowheads="1"/>
                  </p:cNvSpPr>
                  <p:nvPr/>
                </p:nvSpPr>
                <p:spPr bwMode="auto">
                  <a:xfrm>
                    <a:off x="0" y="806"/>
                    <a:ext cx="1267" cy="40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entury Gothic" panose="020B0502020202020204" pitchFamily="34" charset="0"/>
                    </a:endParaRPr>
                  </a:p>
                </p:txBody>
              </p:sp>
            </p:grpSp>
          </p:grpSp>
          <p:grpSp>
            <p:nvGrpSpPr>
              <p:cNvPr id="18463" name="Group 42"/>
              <p:cNvGrpSpPr>
                <a:grpSpLocks/>
              </p:cNvGrpSpPr>
              <p:nvPr/>
            </p:nvGrpSpPr>
            <p:grpSpPr bwMode="auto">
              <a:xfrm>
                <a:off x="1267" y="806"/>
                <a:ext cx="1267" cy="403"/>
                <a:chOff x="1267" y="806"/>
                <a:chExt cx="1267" cy="403"/>
              </a:xfrm>
            </p:grpSpPr>
            <p:sp>
              <p:nvSpPr>
                <p:cNvPr id="18469" name="Rectangle 43"/>
                <p:cNvSpPr>
                  <a:spLocks noChangeArrowheads="1"/>
                </p:cNvSpPr>
                <p:nvPr/>
              </p:nvSpPr>
              <p:spPr bwMode="auto">
                <a:xfrm>
                  <a:off x="1267" y="806"/>
                  <a:ext cx="1267" cy="403"/>
                </a:xfrm>
                <a:prstGeom prst="rect">
                  <a:avLst/>
                </a:prstGeom>
                <a:solidFill>
                  <a:srgbClr val="FFFFE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entury Gothic" panose="020B0502020202020204" pitchFamily="34" charset="0"/>
                  </a:endParaRPr>
                </a:p>
              </p:txBody>
            </p:sp>
            <p:grpSp>
              <p:nvGrpSpPr>
                <p:cNvPr id="18470" name="Group 44"/>
                <p:cNvGrpSpPr>
                  <a:grpSpLocks/>
                </p:cNvGrpSpPr>
                <p:nvPr/>
              </p:nvGrpSpPr>
              <p:grpSpPr bwMode="auto">
                <a:xfrm>
                  <a:off x="1267" y="806"/>
                  <a:ext cx="1267" cy="403"/>
                  <a:chOff x="1267" y="806"/>
                  <a:chExt cx="1267" cy="403"/>
                </a:xfrm>
              </p:grpSpPr>
              <p:sp>
                <p:nvSpPr>
                  <p:cNvPr id="18471" name="Rectangle 45"/>
                  <p:cNvSpPr>
                    <a:spLocks noChangeArrowheads="1"/>
                  </p:cNvSpPr>
                  <p:nvPr/>
                </p:nvSpPr>
                <p:spPr bwMode="auto">
                  <a:xfrm>
                    <a:off x="1310" y="806"/>
                    <a:ext cx="1181" cy="403"/>
                  </a:xfrm>
                  <a:prstGeom prst="rect">
                    <a:avLst/>
                  </a:prstGeom>
                  <a:solidFill>
                    <a:srgbClr val="FFFFE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b="1">
                        <a:latin typeface="Century Gothic" panose="020B0502020202020204" pitchFamily="34" charset="0"/>
                        <a:cs typeface="Times New Roman" pitchFamily="18" charset="0"/>
                      </a:rPr>
                      <a:t>4.86%</a:t>
                    </a:r>
                  </a:p>
                  <a:p>
                    <a:endParaRPr lang="en-US" altLang="en-US" b="1">
                      <a:latin typeface="Century Gothic" panose="020B0502020202020204" pitchFamily="34" charset="0"/>
                    </a:endParaRPr>
                  </a:p>
                </p:txBody>
              </p:sp>
              <p:sp>
                <p:nvSpPr>
                  <p:cNvPr id="18472" name="Rectangle 46"/>
                  <p:cNvSpPr>
                    <a:spLocks noChangeArrowheads="1"/>
                  </p:cNvSpPr>
                  <p:nvPr/>
                </p:nvSpPr>
                <p:spPr bwMode="auto">
                  <a:xfrm>
                    <a:off x="1267" y="806"/>
                    <a:ext cx="1267" cy="40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entury Gothic" panose="020B0502020202020204" pitchFamily="34" charset="0"/>
                    </a:endParaRPr>
                  </a:p>
                </p:txBody>
              </p:sp>
            </p:grpSp>
          </p:grpSp>
          <p:grpSp>
            <p:nvGrpSpPr>
              <p:cNvPr id="18464" name="Group 47"/>
              <p:cNvGrpSpPr>
                <a:grpSpLocks/>
              </p:cNvGrpSpPr>
              <p:nvPr/>
            </p:nvGrpSpPr>
            <p:grpSpPr bwMode="auto">
              <a:xfrm>
                <a:off x="2534" y="806"/>
                <a:ext cx="1267" cy="403"/>
                <a:chOff x="2534" y="806"/>
                <a:chExt cx="1267" cy="403"/>
              </a:xfrm>
            </p:grpSpPr>
            <p:sp>
              <p:nvSpPr>
                <p:cNvPr id="18465" name="Rectangle 48"/>
                <p:cNvSpPr>
                  <a:spLocks noChangeArrowheads="1"/>
                </p:cNvSpPr>
                <p:nvPr/>
              </p:nvSpPr>
              <p:spPr bwMode="auto">
                <a:xfrm>
                  <a:off x="2534" y="806"/>
                  <a:ext cx="1267" cy="403"/>
                </a:xfrm>
                <a:prstGeom prst="rect">
                  <a:avLst/>
                </a:prstGeom>
                <a:solidFill>
                  <a:srgbClr val="FFFFE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entury Gothic" panose="020B0502020202020204" pitchFamily="34" charset="0"/>
                  </a:endParaRPr>
                </a:p>
              </p:txBody>
            </p:sp>
            <p:grpSp>
              <p:nvGrpSpPr>
                <p:cNvPr id="18466" name="Group 49"/>
                <p:cNvGrpSpPr>
                  <a:grpSpLocks/>
                </p:cNvGrpSpPr>
                <p:nvPr/>
              </p:nvGrpSpPr>
              <p:grpSpPr bwMode="auto">
                <a:xfrm>
                  <a:off x="2534" y="806"/>
                  <a:ext cx="1267" cy="403"/>
                  <a:chOff x="2534" y="806"/>
                  <a:chExt cx="1267" cy="403"/>
                </a:xfrm>
              </p:grpSpPr>
              <p:sp>
                <p:nvSpPr>
                  <p:cNvPr id="18467" name="Rectangle 50"/>
                  <p:cNvSpPr>
                    <a:spLocks noChangeArrowheads="1"/>
                  </p:cNvSpPr>
                  <p:nvPr/>
                </p:nvSpPr>
                <p:spPr bwMode="auto">
                  <a:xfrm>
                    <a:off x="2577" y="806"/>
                    <a:ext cx="1181" cy="403"/>
                  </a:xfrm>
                  <a:prstGeom prst="rect">
                    <a:avLst/>
                  </a:prstGeom>
                  <a:solidFill>
                    <a:srgbClr val="FFFFE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b="1">
                        <a:latin typeface="Century Gothic" panose="020B0502020202020204" pitchFamily="34" charset="0"/>
                        <a:cs typeface="Times New Roman" pitchFamily="18" charset="0"/>
                      </a:rPr>
                      <a:t>4.59%</a:t>
                    </a:r>
                  </a:p>
                  <a:p>
                    <a:endParaRPr lang="en-US" altLang="en-US" b="1">
                      <a:latin typeface="Century Gothic" panose="020B0502020202020204" pitchFamily="34" charset="0"/>
                    </a:endParaRPr>
                  </a:p>
                </p:txBody>
              </p:sp>
              <p:sp>
                <p:nvSpPr>
                  <p:cNvPr id="18468" name="Rectangle 51"/>
                  <p:cNvSpPr>
                    <a:spLocks noChangeArrowheads="1"/>
                  </p:cNvSpPr>
                  <p:nvPr/>
                </p:nvSpPr>
                <p:spPr bwMode="auto">
                  <a:xfrm>
                    <a:off x="2534" y="806"/>
                    <a:ext cx="1267" cy="40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entury Gothic" panose="020B0502020202020204" pitchFamily="34" charset="0"/>
                    </a:endParaRPr>
                  </a:p>
                </p:txBody>
              </p:sp>
            </p:grpSp>
          </p:grpSp>
        </p:grpSp>
        <p:sp>
          <p:nvSpPr>
            <p:cNvPr id="18455" name="Rectangle 52"/>
            <p:cNvSpPr>
              <a:spLocks noChangeArrowheads="1"/>
            </p:cNvSpPr>
            <p:nvPr/>
          </p:nvSpPr>
          <p:spPr bwMode="auto">
            <a:xfrm>
              <a:off x="-2" y="-2"/>
              <a:ext cx="3805" cy="1213"/>
            </a:xfrm>
            <a:prstGeom prst="rect">
              <a:avLst/>
            </a:prstGeom>
            <a:noFill/>
            <a:ln w="793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entury Gothic" panose="020B0502020202020204" pitchFamily="34" charset="0"/>
              </a:endParaRPr>
            </a:p>
          </p:txBody>
        </p:sp>
      </p:grpSp>
      <p:sp>
        <p:nvSpPr>
          <p:cNvPr id="18438" name="Line 53"/>
          <p:cNvSpPr>
            <a:spLocks noChangeShapeType="1"/>
          </p:cNvSpPr>
          <p:nvPr/>
        </p:nvSpPr>
        <p:spPr bwMode="auto">
          <a:xfrm>
            <a:off x="5164138" y="2198688"/>
            <a:ext cx="0" cy="3340100"/>
          </a:xfrm>
          <a:prstGeom prst="line">
            <a:avLst/>
          </a:prstGeom>
          <a:noFill/>
          <a:ln w="28575">
            <a:solidFill>
              <a:schemeClr val="tx1"/>
            </a:solidFill>
            <a:round/>
            <a:headEnd type="triangle" w="med" len="med"/>
            <a:tailEnd/>
          </a:ln>
          <a:extLst>
            <a:ext uri="{909E8E84-426E-40DD-AFC4-6F175D3DCCD1}">
              <a14:hiddenFill xmlns:a14="http://schemas.microsoft.com/office/drawing/2010/main">
                <a:noFill/>
              </a14:hiddenFill>
            </a:ext>
          </a:extLst>
        </p:spPr>
        <p:txBody>
          <a:bodyPr lIns="103236" tIns="51618" rIns="103236" bIns="51618"/>
          <a:lstStyle/>
          <a:p>
            <a:endParaRPr lang="en-US">
              <a:latin typeface="Century Gothic" panose="020B0502020202020204" pitchFamily="34" charset="0"/>
            </a:endParaRPr>
          </a:p>
        </p:txBody>
      </p:sp>
      <p:sp>
        <p:nvSpPr>
          <p:cNvPr id="18439" name="Line 54"/>
          <p:cNvSpPr>
            <a:spLocks noChangeShapeType="1"/>
          </p:cNvSpPr>
          <p:nvPr/>
        </p:nvSpPr>
        <p:spPr bwMode="auto">
          <a:xfrm>
            <a:off x="5164138" y="5538788"/>
            <a:ext cx="347186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lIns="103236" tIns="51618" rIns="103236" bIns="51618"/>
          <a:lstStyle/>
          <a:p>
            <a:endParaRPr lang="en-US">
              <a:latin typeface="Century Gothic" panose="020B0502020202020204" pitchFamily="34" charset="0"/>
            </a:endParaRPr>
          </a:p>
        </p:txBody>
      </p:sp>
      <p:sp>
        <p:nvSpPr>
          <p:cNvPr id="18440" name="Text Box 55"/>
          <p:cNvSpPr txBox="1">
            <a:spLocks noChangeArrowheads="1"/>
          </p:cNvSpPr>
          <p:nvPr/>
        </p:nvSpPr>
        <p:spPr bwMode="auto">
          <a:xfrm>
            <a:off x="7010400" y="5486400"/>
            <a:ext cx="1778000"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pPr>
            <a:r>
              <a:rPr lang="en-US" altLang="en-US" sz="2700" dirty="0">
                <a:latin typeface="Century Gothic" panose="020B0502020202020204" pitchFamily="34" charset="0"/>
              </a:rPr>
              <a:t>Risk</a:t>
            </a:r>
          </a:p>
        </p:txBody>
      </p:sp>
      <p:sp>
        <p:nvSpPr>
          <p:cNvPr id="18441" name="Text Box 56"/>
          <p:cNvSpPr txBox="1">
            <a:spLocks noChangeArrowheads="1"/>
          </p:cNvSpPr>
          <p:nvPr/>
        </p:nvSpPr>
        <p:spPr bwMode="auto">
          <a:xfrm rot="-5400000">
            <a:off x="4207669" y="2466181"/>
            <a:ext cx="14065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700" dirty="0">
                <a:latin typeface="Century Gothic" panose="020B0502020202020204" pitchFamily="34" charset="0"/>
              </a:rPr>
              <a:t>Return</a:t>
            </a:r>
          </a:p>
        </p:txBody>
      </p:sp>
      <p:sp>
        <p:nvSpPr>
          <p:cNvPr id="18442" name="Line 57"/>
          <p:cNvSpPr>
            <a:spLocks noChangeShapeType="1"/>
          </p:cNvSpPr>
          <p:nvPr/>
        </p:nvSpPr>
        <p:spPr bwMode="auto">
          <a:xfrm>
            <a:off x="5164138" y="3648075"/>
            <a:ext cx="2201862" cy="0"/>
          </a:xfrm>
          <a:prstGeom prst="line">
            <a:avLst/>
          </a:prstGeom>
          <a:noFill/>
          <a:ln w="19050" cap="rnd">
            <a:solidFill>
              <a:schemeClr val="bg2"/>
            </a:solidFill>
            <a:prstDash val="sysDot"/>
            <a:round/>
            <a:headEnd/>
            <a:tailEnd/>
          </a:ln>
          <a:extLst>
            <a:ext uri="{909E8E84-426E-40DD-AFC4-6F175D3DCCD1}">
              <a14:hiddenFill xmlns:a14="http://schemas.microsoft.com/office/drawing/2010/main">
                <a:noFill/>
              </a14:hiddenFill>
            </a:ext>
          </a:extLst>
        </p:spPr>
        <p:txBody>
          <a:bodyPr lIns="103236" tIns="51618" rIns="103236" bIns="51618"/>
          <a:lstStyle/>
          <a:p>
            <a:endParaRPr lang="en-US">
              <a:latin typeface="Century Gothic" panose="020B0502020202020204" pitchFamily="34" charset="0"/>
            </a:endParaRPr>
          </a:p>
        </p:txBody>
      </p:sp>
      <p:sp>
        <p:nvSpPr>
          <p:cNvPr id="18443" name="Line 58"/>
          <p:cNvSpPr>
            <a:spLocks noChangeShapeType="1"/>
          </p:cNvSpPr>
          <p:nvPr/>
        </p:nvSpPr>
        <p:spPr bwMode="auto">
          <a:xfrm>
            <a:off x="5164138" y="4375150"/>
            <a:ext cx="1947862" cy="0"/>
          </a:xfrm>
          <a:prstGeom prst="line">
            <a:avLst/>
          </a:prstGeom>
          <a:noFill/>
          <a:ln w="19050" cap="rnd">
            <a:solidFill>
              <a:schemeClr val="bg2"/>
            </a:solidFill>
            <a:prstDash val="sysDot"/>
            <a:round/>
            <a:headEnd/>
            <a:tailEnd/>
          </a:ln>
          <a:extLst>
            <a:ext uri="{909E8E84-426E-40DD-AFC4-6F175D3DCCD1}">
              <a14:hiddenFill xmlns:a14="http://schemas.microsoft.com/office/drawing/2010/main">
                <a:noFill/>
              </a14:hiddenFill>
            </a:ext>
          </a:extLst>
        </p:spPr>
        <p:txBody>
          <a:bodyPr lIns="103236" tIns="51618" rIns="103236" bIns="51618"/>
          <a:lstStyle/>
          <a:p>
            <a:endParaRPr lang="en-US">
              <a:latin typeface="Century Gothic" panose="020B0502020202020204" pitchFamily="34" charset="0"/>
            </a:endParaRPr>
          </a:p>
        </p:txBody>
      </p:sp>
      <p:sp>
        <p:nvSpPr>
          <p:cNvPr id="18444" name="Line 59"/>
          <p:cNvSpPr>
            <a:spLocks noChangeShapeType="1"/>
          </p:cNvSpPr>
          <p:nvPr/>
        </p:nvSpPr>
        <p:spPr bwMode="auto">
          <a:xfrm flipH="1">
            <a:off x="7069138" y="4375150"/>
            <a:ext cx="0" cy="1163638"/>
          </a:xfrm>
          <a:prstGeom prst="line">
            <a:avLst/>
          </a:prstGeom>
          <a:noFill/>
          <a:ln w="19050" cap="rnd">
            <a:solidFill>
              <a:schemeClr val="bg2"/>
            </a:solidFill>
            <a:prstDash val="sysDot"/>
            <a:round/>
            <a:headEnd/>
            <a:tailEnd/>
          </a:ln>
          <a:extLst>
            <a:ext uri="{909E8E84-426E-40DD-AFC4-6F175D3DCCD1}">
              <a14:hiddenFill xmlns:a14="http://schemas.microsoft.com/office/drawing/2010/main">
                <a:noFill/>
              </a14:hiddenFill>
            </a:ext>
          </a:extLst>
        </p:spPr>
        <p:txBody>
          <a:bodyPr lIns="103236" tIns="51618" rIns="103236" bIns="51618"/>
          <a:lstStyle/>
          <a:p>
            <a:endParaRPr lang="en-US">
              <a:latin typeface="Century Gothic" panose="020B0502020202020204" pitchFamily="34" charset="0"/>
            </a:endParaRPr>
          </a:p>
        </p:txBody>
      </p:sp>
      <p:sp>
        <p:nvSpPr>
          <p:cNvPr id="18445" name="Text Box 60"/>
          <p:cNvSpPr txBox="1">
            <a:spLocks noChangeArrowheads="1"/>
          </p:cNvSpPr>
          <p:nvPr/>
        </p:nvSpPr>
        <p:spPr bwMode="auto">
          <a:xfrm>
            <a:off x="7281863" y="3165475"/>
            <a:ext cx="930275"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700">
                <a:latin typeface="Century Gothic" panose="020B0502020202020204" pitchFamily="34" charset="0"/>
              </a:rPr>
              <a:t>OIP</a:t>
            </a:r>
          </a:p>
        </p:txBody>
      </p:sp>
      <p:sp>
        <p:nvSpPr>
          <p:cNvPr id="18446" name="Text Box 61"/>
          <p:cNvSpPr txBox="1">
            <a:spLocks noChangeArrowheads="1"/>
          </p:cNvSpPr>
          <p:nvPr/>
        </p:nvSpPr>
        <p:spPr bwMode="auto">
          <a:xfrm>
            <a:off x="6060888" y="4273550"/>
            <a:ext cx="1101912" cy="519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700" dirty="0" err="1">
                <a:latin typeface="Century Gothic" panose="020B0502020202020204" pitchFamily="34" charset="0"/>
              </a:rPr>
              <a:t>ODP</a:t>
            </a:r>
            <a:endParaRPr lang="en-US" altLang="en-US" sz="2700" dirty="0">
              <a:latin typeface="Century Gothic" panose="020B0502020202020204" pitchFamily="34" charset="0"/>
            </a:endParaRPr>
          </a:p>
        </p:txBody>
      </p:sp>
      <p:sp>
        <p:nvSpPr>
          <p:cNvPr id="18447" name="Rectangle 62"/>
          <p:cNvSpPr>
            <a:spLocks noChangeArrowheads="1"/>
          </p:cNvSpPr>
          <p:nvPr/>
        </p:nvSpPr>
        <p:spPr bwMode="auto">
          <a:xfrm rot="-3349336">
            <a:off x="6475412" y="5741988"/>
            <a:ext cx="8731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a:latin typeface="Century Gothic" panose="020B0502020202020204" pitchFamily="34" charset="0"/>
              </a:rPr>
              <a:t>4.59%</a:t>
            </a:r>
          </a:p>
        </p:txBody>
      </p:sp>
      <p:sp>
        <p:nvSpPr>
          <p:cNvPr id="18448" name="Oval 63"/>
          <p:cNvSpPr>
            <a:spLocks noChangeArrowheads="1"/>
          </p:cNvSpPr>
          <p:nvPr/>
        </p:nvSpPr>
        <p:spPr bwMode="auto">
          <a:xfrm>
            <a:off x="7027863" y="4330700"/>
            <a:ext cx="84137" cy="88900"/>
          </a:xfrm>
          <a:prstGeom prst="ellipse">
            <a:avLst/>
          </a:prstGeom>
          <a:solidFill>
            <a:schemeClr val="accent1"/>
          </a:solidFill>
          <a:ln w="9525">
            <a:solidFill>
              <a:schemeClr val="tx1"/>
            </a:solidFill>
            <a:round/>
            <a:headEnd/>
            <a:tailEnd/>
          </a:ln>
        </p:spPr>
        <p:txBody>
          <a:bodyPr wrap="none" lIns="103236" tIns="51618" rIns="103236" bIns="5161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entury Gothic" panose="020B0502020202020204" pitchFamily="34" charset="0"/>
            </a:endParaRPr>
          </a:p>
        </p:txBody>
      </p:sp>
      <p:grpSp>
        <p:nvGrpSpPr>
          <p:cNvPr id="18449" name="Group 64"/>
          <p:cNvGrpSpPr>
            <a:grpSpLocks/>
          </p:cNvGrpSpPr>
          <p:nvPr/>
        </p:nvGrpSpPr>
        <p:grpSpPr bwMode="auto">
          <a:xfrm>
            <a:off x="7138988" y="3605213"/>
            <a:ext cx="368300" cy="2760662"/>
            <a:chOff x="4047" y="1968"/>
            <a:chExt cx="209" cy="1554"/>
          </a:xfrm>
        </p:grpSpPr>
        <p:sp>
          <p:nvSpPr>
            <p:cNvPr id="18451" name="Text Box 65"/>
            <p:cNvSpPr txBox="1">
              <a:spLocks noChangeArrowheads="1"/>
            </p:cNvSpPr>
            <p:nvPr/>
          </p:nvSpPr>
          <p:spPr bwMode="auto">
            <a:xfrm rot="-3584967">
              <a:off x="3914" y="3179"/>
              <a:ext cx="476"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pPr>
              <a:r>
                <a:rPr lang="en-US" altLang="en-US">
                  <a:latin typeface="Century Gothic" panose="020B0502020202020204" pitchFamily="34" charset="0"/>
                </a:rPr>
                <a:t>4.86%</a:t>
              </a:r>
            </a:p>
          </p:txBody>
        </p:sp>
        <p:sp>
          <p:nvSpPr>
            <p:cNvPr id="18452" name="Line 66"/>
            <p:cNvSpPr>
              <a:spLocks noChangeShapeType="1"/>
            </p:cNvSpPr>
            <p:nvPr/>
          </p:nvSpPr>
          <p:spPr bwMode="auto">
            <a:xfrm>
              <a:off x="4152" y="1968"/>
              <a:ext cx="0" cy="1056"/>
            </a:xfrm>
            <a:prstGeom prst="line">
              <a:avLst/>
            </a:prstGeom>
            <a:noFill/>
            <a:ln w="19050"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latin typeface="Century Gothic" panose="020B0502020202020204" pitchFamily="34" charset="0"/>
              </a:endParaRPr>
            </a:p>
          </p:txBody>
        </p:sp>
        <p:sp>
          <p:nvSpPr>
            <p:cNvPr id="18453" name="Oval 67"/>
            <p:cNvSpPr>
              <a:spLocks noChangeArrowheads="1"/>
            </p:cNvSpPr>
            <p:nvPr/>
          </p:nvSpPr>
          <p:spPr bwMode="auto">
            <a:xfrm>
              <a:off x="4128" y="1968"/>
              <a:ext cx="48" cy="48"/>
            </a:xfrm>
            <a:prstGeom prst="ellipse">
              <a:avLst/>
            </a:prstGeom>
            <a:solidFill>
              <a:srgbClr val="800000"/>
            </a:solidFill>
            <a:ln w="9525">
              <a:solidFill>
                <a:schemeClr val="tx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entury Gothic" panose="020B0502020202020204" pitchFamily="34" charset="0"/>
              </a:endParaRPr>
            </a:p>
          </p:txBody>
        </p:sp>
      </p:grpSp>
    </p:spTree>
    <p:extLst>
      <p:ext uri="{BB962C8B-B14F-4D97-AF65-F5344CB8AC3E}">
        <p14:creationId xmlns:p14="http://schemas.microsoft.com/office/powerpoint/2010/main" val="1985491430"/>
      </p:ext>
    </p:extLst>
  </p:cSld>
  <p:clrMapOvr>
    <a:masterClrMapping/>
  </p:clrMapOvr>
  <p:transition spd="med">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249258" y="1564993"/>
            <a:ext cx="8229600" cy="4221163"/>
          </a:xfrm>
        </p:spPr>
        <p:txBody>
          <a:bodyPr/>
          <a:lstStyle/>
          <a:p>
            <a:pPr marL="0" indent="0" eaLnBrk="1" hangingPunct="1">
              <a:lnSpc>
                <a:spcPct val="90000"/>
              </a:lnSpc>
              <a:buNone/>
            </a:pPr>
            <a:r>
              <a:rPr lang="en-US" altLang="en-US" sz="2800" dirty="0"/>
              <a:t>The realized dollar return for a U.S. resident investing in a foreign market is given by</a:t>
            </a:r>
          </a:p>
          <a:p>
            <a:pPr marL="0" indent="0" eaLnBrk="1" hangingPunct="1">
              <a:lnSpc>
                <a:spcPct val="90000"/>
              </a:lnSpc>
              <a:buNone/>
            </a:pPr>
            <a:endParaRPr lang="en-US" altLang="en-US" sz="2800" dirty="0"/>
          </a:p>
          <a:p>
            <a:pPr algn="ctr" eaLnBrk="1" hangingPunct="1">
              <a:lnSpc>
                <a:spcPct val="90000"/>
              </a:lnSpc>
              <a:buFont typeface="Wingdings" pitchFamily="2" charset="2"/>
              <a:buNone/>
            </a:pPr>
            <a:r>
              <a:rPr lang="en-US" altLang="en-US" sz="2800" i="1" dirty="0"/>
              <a:t>   R</a:t>
            </a:r>
            <a:r>
              <a:rPr lang="en-US" altLang="en-US" sz="2800" i="1" baseline="-25000" dirty="0"/>
              <a:t>i</a:t>
            </a:r>
            <a:r>
              <a:rPr lang="en-US" altLang="en-US" sz="2800" baseline="-25000" dirty="0"/>
              <a:t>$</a:t>
            </a:r>
            <a:r>
              <a:rPr lang="en-US" altLang="en-US" sz="2800" dirty="0"/>
              <a:t> = (1 + </a:t>
            </a:r>
            <a:r>
              <a:rPr lang="en-US" altLang="en-US" sz="2800" i="1" dirty="0"/>
              <a:t>R</a:t>
            </a:r>
            <a:r>
              <a:rPr lang="en-US" altLang="en-US" sz="2800" i="1" baseline="-25000" dirty="0"/>
              <a:t>i</a:t>
            </a:r>
            <a:r>
              <a:rPr lang="en-US" altLang="en-US" sz="2800" dirty="0"/>
              <a:t>)(1 + </a:t>
            </a:r>
            <a:r>
              <a:rPr lang="en-US" altLang="en-US" sz="2800" i="1" dirty="0" err="1"/>
              <a:t>e</a:t>
            </a:r>
            <a:r>
              <a:rPr lang="en-US" altLang="en-US" sz="2800" i="1" baseline="-25000" dirty="0" err="1"/>
              <a:t>i</a:t>
            </a:r>
            <a:r>
              <a:rPr lang="en-US" altLang="en-US" sz="2800" dirty="0"/>
              <a:t>) – 1</a:t>
            </a:r>
          </a:p>
          <a:p>
            <a:pPr algn="ctr" eaLnBrk="1" hangingPunct="1">
              <a:lnSpc>
                <a:spcPct val="90000"/>
              </a:lnSpc>
              <a:buFont typeface="Wingdings" pitchFamily="2" charset="2"/>
              <a:buNone/>
            </a:pPr>
            <a:endParaRPr lang="en-US" altLang="en-US" sz="2800" dirty="0"/>
          </a:p>
          <a:p>
            <a:pPr algn="ctr" eaLnBrk="1" hangingPunct="1">
              <a:lnSpc>
                <a:spcPct val="90000"/>
              </a:lnSpc>
              <a:buFont typeface="Wingdings" pitchFamily="2" charset="2"/>
              <a:buNone/>
            </a:pPr>
            <a:r>
              <a:rPr lang="en-US" altLang="en-US" sz="2800" dirty="0"/>
              <a:t>= </a:t>
            </a:r>
            <a:r>
              <a:rPr lang="en-US" altLang="en-US" sz="2800" i="1" dirty="0" err="1"/>
              <a:t>R</a:t>
            </a:r>
            <a:r>
              <a:rPr lang="en-US" altLang="en-US" sz="2800" i="1" baseline="-25000" dirty="0" err="1"/>
              <a:t>i</a:t>
            </a:r>
            <a:r>
              <a:rPr lang="en-US" altLang="en-US" sz="2800" baseline="-25000" dirty="0"/>
              <a:t> </a:t>
            </a:r>
            <a:r>
              <a:rPr lang="en-US" altLang="en-US" sz="2800" dirty="0"/>
              <a:t> + </a:t>
            </a:r>
            <a:r>
              <a:rPr lang="en-US" altLang="en-US" sz="2800" i="1" dirty="0" err="1"/>
              <a:t>e</a:t>
            </a:r>
            <a:r>
              <a:rPr lang="en-US" altLang="en-US" sz="2800" i="1" baseline="-25000" dirty="0" err="1"/>
              <a:t>i</a:t>
            </a:r>
            <a:r>
              <a:rPr lang="en-US" altLang="en-US" sz="2800" dirty="0"/>
              <a:t> + </a:t>
            </a:r>
            <a:r>
              <a:rPr lang="en-US" altLang="en-US" sz="2800" i="1" dirty="0" err="1"/>
              <a:t>R</a:t>
            </a:r>
            <a:r>
              <a:rPr lang="en-US" altLang="en-US" sz="2800" i="1" baseline="-25000" dirty="0" err="1"/>
              <a:t>i</a:t>
            </a:r>
            <a:r>
              <a:rPr lang="en-US" altLang="en-US" sz="2800" i="1" dirty="0" err="1"/>
              <a:t>e</a:t>
            </a:r>
            <a:r>
              <a:rPr lang="en-US" altLang="en-US" sz="2800" i="1" baseline="-25000" dirty="0" err="1"/>
              <a:t>i</a:t>
            </a:r>
            <a:r>
              <a:rPr lang="en-US" altLang="en-US" sz="2800" dirty="0"/>
              <a:t>  </a:t>
            </a:r>
          </a:p>
          <a:p>
            <a:pPr algn="ctr" eaLnBrk="1" hangingPunct="1">
              <a:lnSpc>
                <a:spcPct val="90000"/>
              </a:lnSpc>
              <a:buFont typeface="Wingdings" pitchFamily="2" charset="2"/>
              <a:buNone/>
            </a:pPr>
            <a:endParaRPr lang="en-US" altLang="en-US" sz="2800" dirty="0"/>
          </a:p>
        </p:txBody>
      </p:sp>
      <p:sp>
        <p:nvSpPr>
          <p:cNvPr id="20484" name="Text Box 4"/>
          <p:cNvSpPr txBox="1">
            <a:spLocks noChangeArrowheads="1"/>
          </p:cNvSpPr>
          <p:nvPr/>
        </p:nvSpPr>
        <p:spPr bwMode="auto">
          <a:xfrm>
            <a:off x="1143000" y="3911452"/>
            <a:ext cx="7827942" cy="2135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400" dirty="0">
                <a:latin typeface="Century Gothic" panose="020B0502020202020204" pitchFamily="34" charset="0"/>
                <a:ea typeface="Arial Unicode MS" panose="020B0604020202020204" pitchFamily="34" charset="-128"/>
                <a:cs typeface="Arial Unicode MS" panose="020B0604020202020204" pitchFamily="34" charset="-128"/>
              </a:rPr>
              <a:t>Where</a:t>
            </a:r>
          </a:p>
          <a:p>
            <a:pPr>
              <a:spcBef>
                <a:spcPct val="50000"/>
              </a:spcBef>
            </a:pPr>
            <a:r>
              <a:rPr lang="en-US" altLang="en-US" sz="2400" i="1" dirty="0">
                <a:latin typeface="Century Gothic" panose="020B0502020202020204" pitchFamily="34" charset="0"/>
                <a:ea typeface="Arial Unicode MS" panose="020B0604020202020204" pitchFamily="34" charset="-128"/>
                <a:cs typeface="Arial Unicode MS" panose="020B0604020202020204" pitchFamily="34" charset="-128"/>
              </a:rPr>
              <a:t>	</a:t>
            </a:r>
            <a:r>
              <a:rPr lang="en-US" altLang="en-US" sz="2400" i="1" dirty="0" err="1">
                <a:latin typeface="Century Gothic" panose="020B0502020202020204" pitchFamily="34" charset="0"/>
                <a:ea typeface="Arial Unicode MS" panose="020B0604020202020204" pitchFamily="34" charset="-128"/>
                <a:cs typeface="Arial Unicode MS" panose="020B0604020202020204" pitchFamily="34" charset="-128"/>
              </a:rPr>
              <a:t>R</a:t>
            </a:r>
            <a:r>
              <a:rPr lang="en-US" altLang="en-US" sz="2400" i="1" baseline="-25000" dirty="0" err="1">
                <a:latin typeface="Century Gothic" panose="020B0502020202020204" pitchFamily="34" charset="0"/>
                <a:ea typeface="Arial Unicode MS" panose="020B0604020202020204" pitchFamily="34" charset="-128"/>
                <a:cs typeface="Arial Unicode MS" panose="020B0604020202020204" pitchFamily="34" charset="-128"/>
              </a:rPr>
              <a:t>i</a:t>
            </a:r>
            <a:r>
              <a:rPr lang="en-US" altLang="en-US" sz="2400" baseline="-25000" dirty="0">
                <a:latin typeface="Century Gothic" panose="020B0502020202020204" pitchFamily="34" charset="0"/>
                <a:ea typeface="Arial Unicode MS" panose="020B0604020202020204" pitchFamily="34" charset="-128"/>
                <a:cs typeface="Arial Unicode MS" panose="020B0604020202020204" pitchFamily="34" charset="-128"/>
              </a:rPr>
              <a:t> </a:t>
            </a:r>
            <a:r>
              <a:rPr lang="en-US" altLang="en-US" sz="2400" dirty="0">
                <a:latin typeface="Century Gothic" panose="020B0502020202020204" pitchFamily="34" charset="0"/>
                <a:ea typeface="Arial Unicode MS" panose="020B0604020202020204" pitchFamily="34" charset="-128"/>
                <a:cs typeface="Arial Unicode MS" panose="020B0604020202020204" pitchFamily="34" charset="-128"/>
              </a:rPr>
              <a:t>is the local currency return in the </a:t>
            </a:r>
            <a:r>
              <a:rPr lang="en-US" altLang="en-US" sz="2400" i="1" dirty="0" err="1">
                <a:latin typeface="Century Gothic" panose="020B0502020202020204" pitchFamily="34" charset="0"/>
                <a:ea typeface="Arial Unicode MS" panose="020B0604020202020204" pitchFamily="34" charset="-128"/>
                <a:cs typeface="Arial Unicode MS" panose="020B0604020202020204" pitchFamily="34" charset="-128"/>
              </a:rPr>
              <a:t>i</a:t>
            </a:r>
            <a:r>
              <a:rPr lang="en-US" altLang="en-US" sz="2400" baseline="30000" dirty="0" err="1">
                <a:latin typeface="Century Gothic" panose="020B0502020202020204" pitchFamily="34" charset="0"/>
                <a:ea typeface="Arial Unicode MS" panose="020B0604020202020204" pitchFamily="34" charset="-128"/>
                <a:cs typeface="Arial Unicode MS" panose="020B0604020202020204" pitchFamily="34" charset="-128"/>
              </a:rPr>
              <a:t>th</a:t>
            </a:r>
            <a:r>
              <a:rPr lang="en-US" altLang="en-US" sz="2400" dirty="0">
                <a:latin typeface="Century Gothic" panose="020B0502020202020204" pitchFamily="34" charset="0"/>
                <a:ea typeface="Arial Unicode MS" panose="020B0604020202020204" pitchFamily="34" charset="-128"/>
                <a:cs typeface="Arial Unicode MS" panose="020B0604020202020204" pitchFamily="34" charset="-128"/>
              </a:rPr>
              <a:t> market</a:t>
            </a:r>
          </a:p>
          <a:p>
            <a:pPr>
              <a:spcBef>
                <a:spcPct val="50000"/>
              </a:spcBef>
            </a:pPr>
            <a:r>
              <a:rPr lang="en-US" altLang="en-US" sz="2400" i="1" dirty="0">
                <a:latin typeface="Century Gothic" panose="020B0502020202020204" pitchFamily="34" charset="0"/>
                <a:ea typeface="Arial Unicode MS" panose="020B0604020202020204" pitchFamily="34" charset="-128"/>
                <a:cs typeface="Arial Unicode MS" panose="020B0604020202020204" pitchFamily="34" charset="-128"/>
              </a:rPr>
              <a:t>	</a:t>
            </a:r>
            <a:r>
              <a:rPr lang="en-US" altLang="en-US" sz="2400" i="1" dirty="0" err="1">
                <a:latin typeface="Century Gothic" panose="020B0502020202020204" pitchFamily="34" charset="0"/>
                <a:ea typeface="Arial Unicode MS" panose="020B0604020202020204" pitchFamily="34" charset="-128"/>
                <a:cs typeface="Arial Unicode MS" panose="020B0604020202020204" pitchFamily="34" charset="-128"/>
              </a:rPr>
              <a:t>e</a:t>
            </a:r>
            <a:r>
              <a:rPr lang="en-US" altLang="en-US" sz="2400" i="1" baseline="-25000" dirty="0" err="1">
                <a:latin typeface="Century Gothic" panose="020B0502020202020204" pitchFamily="34" charset="0"/>
                <a:ea typeface="Arial Unicode MS" panose="020B0604020202020204" pitchFamily="34" charset="-128"/>
                <a:cs typeface="Arial Unicode MS" panose="020B0604020202020204" pitchFamily="34" charset="-128"/>
              </a:rPr>
              <a:t>i</a:t>
            </a:r>
            <a:r>
              <a:rPr lang="en-US" altLang="en-US" sz="2400" baseline="-25000" dirty="0">
                <a:latin typeface="Century Gothic" panose="020B0502020202020204" pitchFamily="34" charset="0"/>
                <a:ea typeface="Arial Unicode MS" panose="020B0604020202020204" pitchFamily="34" charset="-128"/>
                <a:cs typeface="Arial Unicode MS" panose="020B0604020202020204" pitchFamily="34" charset="-128"/>
              </a:rPr>
              <a:t> </a:t>
            </a:r>
            <a:r>
              <a:rPr lang="en-US" altLang="en-US" sz="2400" dirty="0">
                <a:latin typeface="Century Gothic" panose="020B0502020202020204" pitchFamily="34" charset="0"/>
                <a:ea typeface="Arial Unicode MS" panose="020B0604020202020204" pitchFamily="34" charset="-128"/>
                <a:cs typeface="Arial Unicode MS" panose="020B0604020202020204" pitchFamily="34" charset="-128"/>
              </a:rPr>
              <a:t>is the rate of change in the exchange rate </a:t>
            </a:r>
          </a:p>
          <a:p>
            <a:pPr>
              <a:spcBef>
                <a:spcPct val="50000"/>
              </a:spcBef>
            </a:pPr>
            <a:r>
              <a:rPr lang="en-US" altLang="en-US" sz="2400" dirty="0">
                <a:latin typeface="Century Gothic" panose="020B0502020202020204" pitchFamily="34" charset="0"/>
                <a:ea typeface="Arial Unicode MS" panose="020B0604020202020204" pitchFamily="34" charset="-128"/>
                <a:cs typeface="Arial Unicode MS" panose="020B0604020202020204" pitchFamily="34" charset="-128"/>
              </a:rPr>
              <a:t>               between the local currency and the dollar</a:t>
            </a:r>
          </a:p>
        </p:txBody>
      </p:sp>
      <p:sp>
        <p:nvSpPr>
          <p:cNvPr id="10" name="Rectangle 2"/>
          <p:cNvSpPr>
            <a:spLocks noGrp="1" noChangeArrowheads="1"/>
          </p:cNvSpPr>
          <p:nvPr>
            <p:ph type="title"/>
          </p:nvPr>
        </p:nvSpPr>
        <p:spPr>
          <a:xfrm>
            <a:off x="368320" y="87698"/>
            <a:ext cx="8229600" cy="1143000"/>
          </a:xfrm>
        </p:spPr>
        <p:txBody>
          <a:bodyPr vert="horz" lIns="91440" tIns="45720" rIns="91440" bIns="45720" rtlCol="0" anchor="t">
            <a:noAutofit/>
          </a:bodyPr>
          <a:lstStyle/>
          <a:p>
            <a:r>
              <a:rPr lang="en-US" altLang="en-US" sz="4000" dirty="0"/>
              <a:t>Effects of Changes in the Exchange Rate</a:t>
            </a:r>
          </a:p>
        </p:txBody>
      </p:sp>
    </p:spTree>
    <p:extLst>
      <p:ext uri="{BB962C8B-B14F-4D97-AF65-F5344CB8AC3E}">
        <p14:creationId xmlns:p14="http://schemas.microsoft.com/office/powerpoint/2010/main" val="3571116331"/>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36605" y="76200"/>
            <a:ext cx="8229600" cy="1143000"/>
          </a:xfrm>
        </p:spPr>
        <p:txBody>
          <a:bodyPr vert="horz" lIns="91440" tIns="45720" rIns="91440" bIns="45720" rtlCol="0" anchor="t">
            <a:noAutofit/>
          </a:bodyPr>
          <a:lstStyle/>
          <a:p>
            <a:r>
              <a:rPr lang="en-US" altLang="en-US" sz="4000" dirty="0"/>
              <a:t>Effects of Changes in the Exchange Rate</a:t>
            </a:r>
          </a:p>
        </p:txBody>
      </p:sp>
      <p:sp>
        <p:nvSpPr>
          <p:cNvPr id="21507" name="Rectangle 3"/>
          <p:cNvSpPr>
            <a:spLocks noGrp="1" noChangeArrowheads="1"/>
          </p:cNvSpPr>
          <p:nvPr>
            <p:ph idx="1"/>
          </p:nvPr>
        </p:nvSpPr>
        <p:spPr>
          <a:xfrm>
            <a:off x="436605" y="1524000"/>
            <a:ext cx="8229600" cy="4221163"/>
          </a:xfrm>
        </p:spPr>
        <p:txBody>
          <a:bodyPr>
            <a:normAutofit fontScale="92500" lnSpcReduction="10000"/>
          </a:bodyPr>
          <a:lstStyle/>
          <a:p>
            <a:pPr eaLnBrk="1" hangingPunct="1"/>
            <a:r>
              <a:rPr lang="en-US" altLang="en-US" dirty="0"/>
              <a:t>For example, if a U.S. resident just sold shares in a British firm that had a 15% return (in pounds) during a period when the pound depreciated 5%, his dollar return is 9.25%:</a:t>
            </a:r>
          </a:p>
          <a:p>
            <a:pPr algn="ctr" eaLnBrk="1" hangingPunct="1">
              <a:spcBef>
                <a:spcPct val="40000"/>
              </a:spcBef>
              <a:buFont typeface="Wingdings" pitchFamily="2" charset="2"/>
              <a:buNone/>
            </a:pPr>
            <a:r>
              <a:rPr lang="en-US" altLang="en-US" i="1" dirty="0"/>
              <a:t> R</a:t>
            </a:r>
            <a:r>
              <a:rPr lang="en-US" altLang="en-US" i="1" baseline="-25000" dirty="0"/>
              <a:t>i</a:t>
            </a:r>
            <a:r>
              <a:rPr lang="en-US" altLang="en-US" baseline="-25000" dirty="0"/>
              <a:t>$</a:t>
            </a:r>
            <a:r>
              <a:rPr lang="en-US" altLang="en-US" dirty="0"/>
              <a:t> = (1 + .15)(1 – 0.05) – 1 = 0.925</a:t>
            </a:r>
          </a:p>
          <a:p>
            <a:pPr algn="ctr" eaLnBrk="1" hangingPunct="1">
              <a:spcBef>
                <a:spcPct val="40000"/>
              </a:spcBef>
              <a:buFont typeface="Wingdings" pitchFamily="2" charset="2"/>
              <a:buNone/>
            </a:pPr>
            <a:endParaRPr lang="en-US" altLang="en-US" dirty="0"/>
          </a:p>
          <a:p>
            <a:pPr algn="ctr" eaLnBrk="1" hangingPunct="1">
              <a:buFont typeface="Wingdings" pitchFamily="2" charset="2"/>
              <a:buNone/>
            </a:pPr>
            <a:r>
              <a:rPr lang="en-US" altLang="en-US" dirty="0"/>
              <a:t>          = </a:t>
            </a:r>
            <a:r>
              <a:rPr lang="en-US" altLang="en-US" i="1" dirty="0"/>
              <a:t>.</a:t>
            </a:r>
            <a:r>
              <a:rPr lang="en-US" altLang="en-US" dirty="0"/>
              <a:t>15</a:t>
            </a:r>
            <a:r>
              <a:rPr lang="en-US" altLang="en-US" baseline="-25000" dirty="0"/>
              <a:t> </a:t>
            </a:r>
            <a:r>
              <a:rPr lang="en-US" altLang="en-US" dirty="0"/>
              <a:t> + –.05 + .15×(–.05) = 0.925</a:t>
            </a:r>
          </a:p>
        </p:txBody>
      </p:sp>
    </p:spTree>
    <p:extLst>
      <p:ext uri="{BB962C8B-B14F-4D97-AF65-F5344CB8AC3E}">
        <p14:creationId xmlns:p14="http://schemas.microsoft.com/office/powerpoint/2010/main" val="1354474247"/>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8643" y="70620"/>
            <a:ext cx="8229600" cy="1143000"/>
          </a:xfrm>
        </p:spPr>
        <p:txBody>
          <a:bodyPr vert="horz" lIns="91440" tIns="45720" rIns="91440" bIns="45720" rtlCol="0" anchor="t">
            <a:noAutofit/>
          </a:bodyPr>
          <a:lstStyle/>
          <a:p>
            <a:r>
              <a:rPr lang="en-US" altLang="en-US" sz="4000" dirty="0"/>
              <a:t>Effects of Changes in the Exchange Rate</a:t>
            </a:r>
          </a:p>
        </p:txBody>
      </p:sp>
      <p:sp>
        <p:nvSpPr>
          <p:cNvPr id="22531" name="Rectangle 3"/>
          <p:cNvSpPr>
            <a:spLocks noGrp="1" noChangeArrowheads="1"/>
          </p:cNvSpPr>
          <p:nvPr>
            <p:ph idx="1"/>
          </p:nvPr>
        </p:nvSpPr>
        <p:spPr>
          <a:xfrm>
            <a:off x="405714" y="1482639"/>
            <a:ext cx="8229600" cy="4297363"/>
          </a:xfrm>
        </p:spPr>
        <p:txBody>
          <a:bodyPr/>
          <a:lstStyle/>
          <a:p>
            <a:pPr marL="0" indent="0" eaLnBrk="1" hangingPunct="1">
              <a:buNone/>
            </a:pPr>
            <a:r>
              <a:rPr lang="en-US" altLang="en-US" sz="2800" dirty="0"/>
              <a:t>The risk for a U.S. resident investing in a foreign market will depend not only on the risk in the foreign market but also on the risk in the exchange rate between the U.S. dollar and the foreign currency. </a:t>
            </a:r>
          </a:p>
          <a:p>
            <a:pPr marL="0" indent="0" eaLnBrk="1" hangingPunct="1">
              <a:buNone/>
            </a:pPr>
            <a:endParaRPr lang="en-US" altLang="en-US" sz="2800" dirty="0"/>
          </a:p>
          <a:p>
            <a:pPr algn="ctr" eaLnBrk="1" hangingPunct="1">
              <a:spcBef>
                <a:spcPct val="40000"/>
              </a:spcBef>
              <a:buFont typeface="Wingdings" pitchFamily="2" charset="2"/>
              <a:buNone/>
            </a:pPr>
            <a:r>
              <a:rPr lang="en-US" altLang="en-US" sz="2800" dirty="0" err="1"/>
              <a:t>Var</a:t>
            </a:r>
            <a:r>
              <a:rPr lang="en-US" altLang="en-US" sz="2800" dirty="0"/>
              <a:t>(</a:t>
            </a:r>
            <a:r>
              <a:rPr lang="en-US" altLang="en-US" sz="2800" i="1" dirty="0" err="1"/>
              <a:t>R</a:t>
            </a:r>
            <a:r>
              <a:rPr lang="en-US" altLang="en-US" sz="2800" i="1" baseline="-25000" dirty="0" err="1"/>
              <a:t>i</a:t>
            </a:r>
            <a:r>
              <a:rPr lang="en-US" altLang="en-US" sz="2800" baseline="-25000" dirty="0"/>
              <a:t>$</a:t>
            </a:r>
            <a:r>
              <a:rPr lang="en-US" altLang="en-US" sz="2800" dirty="0"/>
              <a:t>) = </a:t>
            </a:r>
            <a:r>
              <a:rPr lang="en-US" altLang="en-US" sz="2800" dirty="0" err="1"/>
              <a:t>Var</a:t>
            </a:r>
            <a:r>
              <a:rPr lang="en-US" altLang="en-US" sz="2800" dirty="0"/>
              <a:t>(</a:t>
            </a:r>
            <a:r>
              <a:rPr lang="en-US" altLang="en-US" sz="2800" i="1" dirty="0" err="1"/>
              <a:t>R</a:t>
            </a:r>
            <a:r>
              <a:rPr lang="en-US" altLang="en-US" sz="2800" i="1" baseline="-25000" dirty="0" err="1"/>
              <a:t>i</a:t>
            </a:r>
            <a:r>
              <a:rPr lang="en-US" altLang="en-US" sz="2800" dirty="0"/>
              <a:t>) + </a:t>
            </a:r>
            <a:r>
              <a:rPr lang="en-US" altLang="en-US" sz="2800" dirty="0" err="1"/>
              <a:t>Var</a:t>
            </a:r>
            <a:r>
              <a:rPr lang="en-US" altLang="en-US" sz="2800" dirty="0"/>
              <a:t>(</a:t>
            </a:r>
            <a:r>
              <a:rPr lang="en-US" altLang="en-US" sz="2800" i="1" dirty="0" err="1"/>
              <a:t>e</a:t>
            </a:r>
            <a:r>
              <a:rPr lang="en-US" altLang="en-US" sz="2800" i="1" baseline="-25000" dirty="0" err="1"/>
              <a:t>i</a:t>
            </a:r>
            <a:r>
              <a:rPr lang="en-US" altLang="en-US" sz="2800" dirty="0"/>
              <a:t>) + 2Cov(</a:t>
            </a:r>
            <a:r>
              <a:rPr lang="en-US" altLang="en-US" sz="2800" i="1" dirty="0" err="1"/>
              <a:t>R</a:t>
            </a:r>
            <a:r>
              <a:rPr lang="en-US" altLang="en-US" sz="2800" i="1" baseline="-25000" dirty="0" err="1"/>
              <a:t>i</a:t>
            </a:r>
            <a:r>
              <a:rPr lang="en-US" altLang="en-US" sz="2800" dirty="0" err="1"/>
              <a:t>,</a:t>
            </a:r>
            <a:r>
              <a:rPr lang="en-US" altLang="en-US" sz="2800" i="1" dirty="0" err="1"/>
              <a:t>e</a:t>
            </a:r>
            <a:r>
              <a:rPr lang="en-US" altLang="en-US" sz="2800" i="1" baseline="-25000" dirty="0" err="1"/>
              <a:t>i</a:t>
            </a:r>
            <a:r>
              <a:rPr lang="en-US" altLang="en-US" sz="2800" dirty="0"/>
              <a:t>) + </a:t>
            </a:r>
            <a:r>
              <a:rPr lang="en-US" altLang="en-US" sz="2800" dirty="0">
                <a:sym typeface="Symbol" pitchFamily="18" charset="2"/>
              </a:rPr>
              <a:t></a:t>
            </a:r>
            <a:r>
              <a:rPr lang="en-US" altLang="en-US" sz="2800" dirty="0" err="1"/>
              <a:t>Var</a:t>
            </a:r>
            <a:r>
              <a:rPr lang="en-US" altLang="en-US" sz="2800" dirty="0"/>
              <a:t> </a:t>
            </a:r>
          </a:p>
        </p:txBody>
      </p:sp>
      <p:sp>
        <p:nvSpPr>
          <p:cNvPr id="22532" name="Text Box 4"/>
          <p:cNvSpPr txBox="1">
            <a:spLocks noChangeArrowheads="1"/>
          </p:cNvSpPr>
          <p:nvPr/>
        </p:nvSpPr>
        <p:spPr bwMode="auto">
          <a:xfrm>
            <a:off x="381000" y="5287963"/>
            <a:ext cx="8382000"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endParaRPr lang="en-US" altLang="en-US" sz="2700">
              <a:latin typeface="Century Gothic" panose="020B0502020202020204" pitchFamily="34" charset="0"/>
            </a:endParaRPr>
          </a:p>
        </p:txBody>
      </p:sp>
      <p:sp>
        <p:nvSpPr>
          <p:cNvPr id="22533" name="Text Box 5"/>
          <p:cNvSpPr txBox="1">
            <a:spLocks noChangeArrowheads="1"/>
          </p:cNvSpPr>
          <p:nvPr/>
        </p:nvSpPr>
        <p:spPr bwMode="auto">
          <a:xfrm>
            <a:off x="1499286" y="4945368"/>
            <a:ext cx="7327557" cy="1212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400" dirty="0">
                <a:latin typeface="Century Gothic" panose="020B0502020202020204" pitchFamily="34" charset="0"/>
                <a:ea typeface="Arial Unicode MS" panose="020B0604020202020204" pitchFamily="34" charset="-128"/>
                <a:cs typeface="Arial Unicode MS" panose="020B0604020202020204" pitchFamily="34" charset="-128"/>
              </a:rPr>
              <a:t>The </a:t>
            </a:r>
            <a:r>
              <a:rPr lang="en-US" altLang="en-US" sz="2400" dirty="0">
                <a:latin typeface="Century Gothic" panose="020B0502020202020204" pitchFamily="34" charset="0"/>
                <a:ea typeface="Arial Unicode MS" panose="020B0604020202020204" pitchFamily="34" charset="-128"/>
                <a:cs typeface="Arial Unicode MS" panose="020B0604020202020204" pitchFamily="34" charset="-128"/>
                <a:sym typeface="Symbol" pitchFamily="18" charset="2"/>
              </a:rPr>
              <a:t></a:t>
            </a:r>
            <a:r>
              <a:rPr lang="en-US" altLang="en-US" sz="2400" dirty="0" err="1">
                <a:latin typeface="Century Gothic" panose="020B0502020202020204" pitchFamily="34" charset="0"/>
                <a:ea typeface="Arial Unicode MS" panose="020B0604020202020204" pitchFamily="34" charset="-128"/>
                <a:cs typeface="Arial Unicode MS" panose="020B0604020202020204" pitchFamily="34" charset="-128"/>
                <a:sym typeface="Symbol" pitchFamily="18" charset="2"/>
              </a:rPr>
              <a:t>Var</a:t>
            </a:r>
            <a:r>
              <a:rPr lang="en-US" altLang="en-US" sz="2400" dirty="0">
                <a:latin typeface="Century Gothic" panose="020B0502020202020204" pitchFamily="34" charset="0"/>
                <a:ea typeface="Arial Unicode MS" panose="020B0604020202020204" pitchFamily="34" charset="-128"/>
                <a:cs typeface="Arial Unicode MS" panose="020B0604020202020204" pitchFamily="34" charset="-128"/>
                <a:sym typeface="Symbol" pitchFamily="18" charset="2"/>
              </a:rPr>
              <a:t> term represents the contribution of the cross-product term, </a:t>
            </a:r>
            <a:r>
              <a:rPr lang="en-US" altLang="en-US" sz="2400" i="1" dirty="0" err="1">
                <a:latin typeface="Century Gothic" panose="020B0502020202020204" pitchFamily="34" charset="0"/>
                <a:ea typeface="Arial Unicode MS" panose="020B0604020202020204" pitchFamily="34" charset="-128"/>
                <a:cs typeface="Arial Unicode MS" panose="020B0604020202020204" pitchFamily="34" charset="-128"/>
                <a:sym typeface="Symbol" pitchFamily="18" charset="2"/>
              </a:rPr>
              <a:t>R</a:t>
            </a:r>
            <a:r>
              <a:rPr lang="en-US" altLang="en-US" sz="2400" i="1" baseline="-25000" dirty="0" err="1">
                <a:latin typeface="Century Gothic" panose="020B0502020202020204" pitchFamily="34" charset="0"/>
                <a:ea typeface="Arial Unicode MS" panose="020B0604020202020204" pitchFamily="34" charset="-128"/>
                <a:cs typeface="Arial Unicode MS" panose="020B0604020202020204" pitchFamily="34" charset="-128"/>
                <a:sym typeface="Symbol" pitchFamily="18" charset="2"/>
              </a:rPr>
              <a:t>i</a:t>
            </a:r>
            <a:r>
              <a:rPr lang="en-US" altLang="en-US" sz="2400" i="1" dirty="0" err="1">
                <a:latin typeface="Century Gothic" panose="020B0502020202020204" pitchFamily="34" charset="0"/>
                <a:ea typeface="Arial Unicode MS" panose="020B0604020202020204" pitchFamily="34" charset="-128"/>
                <a:cs typeface="Arial Unicode MS" panose="020B0604020202020204" pitchFamily="34" charset="-128"/>
                <a:sym typeface="Symbol" pitchFamily="18" charset="2"/>
              </a:rPr>
              <a:t>e</a:t>
            </a:r>
            <a:r>
              <a:rPr lang="en-US" altLang="en-US" sz="2400" i="1" baseline="-25000" dirty="0" err="1">
                <a:latin typeface="Century Gothic" panose="020B0502020202020204" pitchFamily="34" charset="0"/>
                <a:ea typeface="Arial Unicode MS" panose="020B0604020202020204" pitchFamily="34" charset="-128"/>
                <a:cs typeface="Arial Unicode MS" panose="020B0604020202020204" pitchFamily="34" charset="-128"/>
                <a:sym typeface="Symbol" pitchFamily="18" charset="2"/>
              </a:rPr>
              <a:t>i</a:t>
            </a:r>
            <a:r>
              <a:rPr lang="en-US" altLang="en-US" sz="2400" dirty="0">
                <a:latin typeface="Century Gothic" panose="020B0502020202020204" pitchFamily="34" charset="0"/>
                <a:ea typeface="Arial Unicode MS" panose="020B0604020202020204" pitchFamily="34" charset="-128"/>
                <a:cs typeface="Arial Unicode MS" panose="020B0604020202020204" pitchFamily="34" charset="-128"/>
                <a:sym typeface="Symbol" pitchFamily="18" charset="2"/>
              </a:rPr>
              <a:t>, to the risk of foreign investment.</a:t>
            </a:r>
            <a:endParaRPr lang="en-US" altLang="en-US" sz="2400" dirty="0">
              <a:latin typeface="Century Gothic" panose="020B050202020202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85107068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742950" indent="-742950">
              <a:buFont typeface="+mj-lt"/>
              <a:buAutoNum type="arabicPeriod"/>
            </a:pPr>
            <a:r>
              <a:rPr lang="en-US" dirty="0"/>
              <a:t>Returns, Volatility, Correlation</a:t>
            </a:r>
          </a:p>
          <a:p>
            <a:pPr marL="742950" indent="-742950">
              <a:buFont typeface="+mj-lt"/>
              <a:buAutoNum type="arabicPeriod"/>
            </a:pPr>
            <a:endParaRPr lang="en-US" dirty="0"/>
          </a:p>
          <a:p>
            <a:pPr marL="742950" indent="-742950">
              <a:buFont typeface="+mj-lt"/>
              <a:buAutoNum type="arabicPeriod"/>
            </a:pPr>
            <a:r>
              <a:rPr lang="en-US" dirty="0"/>
              <a:t>International Diversification: </a:t>
            </a:r>
          </a:p>
          <a:p>
            <a:pPr marL="1143000" lvl="1" indent="-742950">
              <a:buFont typeface="+mj-lt"/>
              <a:buAutoNum type="arabicPeriod"/>
            </a:pPr>
            <a:r>
              <a:rPr lang="en-US" dirty="0"/>
              <a:t>Equity</a:t>
            </a:r>
          </a:p>
          <a:p>
            <a:pPr marL="1143000" lvl="1" indent="-742950">
              <a:buFont typeface="+mj-lt"/>
              <a:buAutoNum type="arabicPeriod"/>
            </a:pPr>
            <a:r>
              <a:rPr lang="en-US" dirty="0"/>
              <a:t>Debt</a:t>
            </a:r>
          </a:p>
          <a:p>
            <a:pPr marL="1143000" lvl="1" indent="-742950">
              <a:buFont typeface="+mj-lt"/>
              <a:buAutoNum type="arabicPeriod"/>
            </a:pPr>
            <a:r>
              <a:rPr lang="en-US" dirty="0"/>
              <a:t>Mutual Funds</a:t>
            </a:r>
          </a:p>
          <a:p>
            <a:pPr marL="742950" indent="-742950">
              <a:buFont typeface="+mj-lt"/>
              <a:buAutoNum type="arabicPeriod"/>
            </a:pPr>
            <a:endParaRPr lang="en-US" dirty="0"/>
          </a:p>
          <a:p>
            <a:pPr marL="742950" indent="-742950">
              <a:buFont typeface="+mj-lt"/>
              <a:buAutoNum type="arabicPeriod"/>
            </a:pPr>
            <a:r>
              <a:rPr lang="en-US" dirty="0"/>
              <a:t>International Asset Pricing Model (IAPM)</a:t>
            </a:r>
          </a:p>
          <a:p>
            <a:pPr marL="742950" indent="-742950">
              <a:buFont typeface="+mj-lt"/>
              <a:buAutoNum type="arabicPeriod"/>
            </a:pPr>
            <a:endParaRPr lang="en-US" dirty="0"/>
          </a:p>
          <a:p>
            <a:pPr marL="742950" indent="-742950">
              <a:buFont typeface="+mj-lt"/>
              <a:buAutoNum type="arabicPeriod"/>
            </a:pPr>
            <a:r>
              <a:rPr lang="en-US" dirty="0"/>
              <a:t>Home Bias</a:t>
            </a:r>
          </a:p>
        </p:txBody>
      </p:sp>
      <p:sp>
        <p:nvSpPr>
          <p:cNvPr id="3" name="Title 2"/>
          <p:cNvSpPr>
            <a:spLocks noGrp="1"/>
          </p:cNvSpPr>
          <p:nvPr>
            <p:ph type="title"/>
          </p:nvPr>
        </p:nvSpPr>
        <p:spPr>
          <a:xfrm>
            <a:off x="381000" y="152400"/>
            <a:ext cx="8229600" cy="1143000"/>
          </a:xfrm>
        </p:spPr>
        <p:txBody>
          <a:bodyPr/>
          <a:lstStyle/>
          <a:p>
            <a:r>
              <a:rPr lang="en-US" dirty="0"/>
              <a:t>Overview</a:t>
            </a:r>
          </a:p>
        </p:txBody>
      </p:sp>
    </p:spTree>
    <p:extLst>
      <p:ext uri="{BB962C8B-B14F-4D97-AF65-F5344CB8AC3E}">
        <p14:creationId xmlns:p14="http://schemas.microsoft.com/office/powerpoint/2010/main" val="4156590049"/>
      </p:ext>
    </p:extLst>
  </p:cSld>
  <p:clrMapOvr>
    <a:masterClrMapping/>
  </p:clrMapOvr>
  <p:transition spd="med">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28600"/>
            <a:ext cx="8229600" cy="1143000"/>
          </a:xfrm>
        </p:spPr>
        <p:txBody>
          <a:bodyPr>
            <a:noAutofit/>
          </a:bodyPr>
          <a:lstStyle/>
          <a:p>
            <a:pPr eaLnBrk="1" hangingPunct="1"/>
            <a:r>
              <a:rPr lang="en-US" altLang="en-US" sz="4000" dirty="0"/>
              <a:t>Effects of Changes in the Exchange Rate</a:t>
            </a:r>
          </a:p>
        </p:txBody>
      </p:sp>
      <p:sp>
        <p:nvSpPr>
          <p:cNvPr id="23555" name="Rectangle 3"/>
          <p:cNvSpPr>
            <a:spLocks noGrp="1" noChangeArrowheads="1"/>
          </p:cNvSpPr>
          <p:nvPr>
            <p:ph idx="1"/>
          </p:nvPr>
        </p:nvSpPr>
        <p:spPr>
          <a:xfrm>
            <a:off x="381000" y="1600200"/>
            <a:ext cx="8229600" cy="4648200"/>
          </a:xfrm>
        </p:spPr>
        <p:txBody>
          <a:bodyPr>
            <a:normAutofit fontScale="92500" lnSpcReduction="10000"/>
          </a:bodyPr>
          <a:lstStyle/>
          <a:p>
            <a:pPr marL="601663" indent="-601663" algn="ctr" eaLnBrk="1" hangingPunct="1">
              <a:buFont typeface="Wingdings" pitchFamily="2" charset="2"/>
              <a:buNone/>
            </a:pPr>
            <a:r>
              <a:rPr lang="en-US" altLang="en-US" sz="2800" dirty="0"/>
              <a:t>Var(</a:t>
            </a:r>
            <a:r>
              <a:rPr lang="en-US" altLang="en-US" sz="2800" i="1" dirty="0"/>
              <a:t>R</a:t>
            </a:r>
            <a:r>
              <a:rPr lang="en-US" altLang="en-US" sz="2800" i="1" baseline="-25000" dirty="0"/>
              <a:t>i</a:t>
            </a:r>
            <a:r>
              <a:rPr lang="en-US" altLang="en-US" sz="2800" baseline="-25000" dirty="0"/>
              <a:t>$</a:t>
            </a:r>
            <a:r>
              <a:rPr lang="en-US" altLang="en-US" sz="2800" dirty="0"/>
              <a:t>) = Var(</a:t>
            </a:r>
            <a:r>
              <a:rPr lang="en-US" altLang="en-US" sz="2800" i="1" dirty="0"/>
              <a:t>R</a:t>
            </a:r>
            <a:r>
              <a:rPr lang="en-US" altLang="en-US" sz="2800" i="1" baseline="-25000" dirty="0"/>
              <a:t>i</a:t>
            </a:r>
            <a:r>
              <a:rPr lang="en-US" altLang="en-US" sz="2800" dirty="0"/>
              <a:t>) + Var(</a:t>
            </a:r>
            <a:r>
              <a:rPr lang="en-US" altLang="en-US" sz="2800" i="1" dirty="0" err="1"/>
              <a:t>e</a:t>
            </a:r>
            <a:r>
              <a:rPr lang="en-US" altLang="en-US" sz="2800" i="1" baseline="-25000" dirty="0" err="1"/>
              <a:t>i</a:t>
            </a:r>
            <a:r>
              <a:rPr lang="en-US" altLang="en-US" sz="2800" dirty="0"/>
              <a:t>) + 2Cov(</a:t>
            </a:r>
            <a:r>
              <a:rPr lang="en-US" altLang="en-US" sz="2800" i="1" dirty="0" err="1"/>
              <a:t>R</a:t>
            </a:r>
            <a:r>
              <a:rPr lang="en-US" altLang="en-US" sz="2800" i="1" baseline="-25000" dirty="0" err="1"/>
              <a:t>i</a:t>
            </a:r>
            <a:r>
              <a:rPr lang="en-US" altLang="en-US" sz="2800" dirty="0" err="1"/>
              <a:t>,</a:t>
            </a:r>
            <a:r>
              <a:rPr lang="en-US" altLang="en-US" sz="2800" i="1" dirty="0" err="1"/>
              <a:t>e</a:t>
            </a:r>
            <a:r>
              <a:rPr lang="en-US" altLang="en-US" sz="2800" i="1" baseline="-25000" dirty="0" err="1"/>
              <a:t>i</a:t>
            </a:r>
            <a:r>
              <a:rPr lang="en-US" altLang="en-US" sz="2800" dirty="0"/>
              <a:t>) + </a:t>
            </a:r>
            <a:r>
              <a:rPr lang="en-US" altLang="en-US" sz="2800" dirty="0">
                <a:sym typeface="Symbol" pitchFamily="18" charset="2"/>
              </a:rPr>
              <a:t></a:t>
            </a:r>
            <a:r>
              <a:rPr lang="en-US" altLang="en-US" sz="2800" dirty="0"/>
              <a:t>Var</a:t>
            </a:r>
          </a:p>
          <a:p>
            <a:pPr marL="601663" indent="-601663" algn="ctr" eaLnBrk="1" hangingPunct="1">
              <a:buFont typeface="Wingdings" pitchFamily="2" charset="2"/>
              <a:buNone/>
            </a:pPr>
            <a:r>
              <a:rPr lang="en-US" altLang="en-US" sz="2800" dirty="0"/>
              <a:t> </a:t>
            </a:r>
          </a:p>
          <a:p>
            <a:pPr marL="0" indent="0" eaLnBrk="1" hangingPunct="1">
              <a:buNone/>
            </a:pPr>
            <a:r>
              <a:rPr lang="en-US" altLang="en-US" sz="2800" dirty="0"/>
              <a:t>This equation demonstrates that exchange rate fluctuations contribute to the risk of foreign investment through three channels:</a:t>
            </a:r>
          </a:p>
          <a:p>
            <a:pPr marL="0" indent="0" eaLnBrk="1" hangingPunct="1">
              <a:buNone/>
            </a:pPr>
            <a:endParaRPr lang="en-US" altLang="en-US" sz="2800" dirty="0"/>
          </a:p>
          <a:p>
            <a:pPr lvl="1" eaLnBrk="1" hangingPunct="1"/>
            <a:r>
              <a:rPr lang="en-US" altLang="en-US" sz="2400" dirty="0"/>
              <a:t>Its own volatility, Var(</a:t>
            </a:r>
            <a:r>
              <a:rPr lang="en-US" altLang="en-US" sz="2400" i="1" dirty="0" err="1"/>
              <a:t>e</a:t>
            </a:r>
            <a:r>
              <a:rPr lang="en-US" altLang="en-US" sz="2400" i="1" baseline="-25000" dirty="0" err="1"/>
              <a:t>i</a:t>
            </a:r>
            <a:r>
              <a:rPr lang="en-US" altLang="en-US" sz="2400" dirty="0"/>
              <a:t>).</a:t>
            </a:r>
          </a:p>
          <a:p>
            <a:pPr lvl="1" eaLnBrk="1" hangingPunct="1"/>
            <a:endParaRPr lang="en-US" altLang="en-US" sz="2400" dirty="0"/>
          </a:p>
          <a:p>
            <a:pPr lvl="1" eaLnBrk="1" hangingPunct="1"/>
            <a:r>
              <a:rPr lang="en-US" altLang="en-US" sz="2400" dirty="0"/>
              <a:t>Its covariance with the local market returns </a:t>
            </a:r>
            <a:r>
              <a:rPr lang="en-US" altLang="en-US" sz="2400" dirty="0" err="1"/>
              <a:t>Cov</a:t>
            </a:r>
            <a:r>
              <a:rPr lang="en-US" altLang="en-US" sz="2400" dirty="0"/>
              <a:t>(</a:t>
            </a:r>
            <a:r>
              <a:rPr lang="en-US" altLang="en-US" sz="2400" i="1" dirty="0" err="1"/>
              <a:t>R</a:t>
            </a:r>
            <a:r>
              <a:rPr lang="en-US" altLang="en-US" sz="2400" i="1" baseline="-25000" dirty="0" err="1"/>
              <a:t>i</a:t>
            </a:r>
            <a:r>
              <a:rPr lang="en-US" altLang="en-US" sz="2400" dirty="0" err="1"/>
              <a:t>,</a:t>
            </a:r>
            <a:r>
              <a:rPr lang="en-US" altLang="en-US" sz="2400" i="1" dirty="0" err="1"/>
              <a:t>e</a:t>
            </a:r>
            <a:r>
              <a:rPr lang="en-US" altLang="en-US" sz="2400" i="1" baseline="-25000" dirty="0" err="1"/>
              <a:t>i</a:t>
            </a:r>
            <a:r>
              <a:rPr lang="en-US" altLang="en-US" sz="2400" dirty="0"/>
              <a:t>).</a:t>
            </a:r>
          </a:p>
          <a:p>
            <a:pPr lvl="1" eaLnBrk="1" hangingPunct="1"/>
            <a:endParaRPr lang="en-US" altLang="en-US" sz="2400" dirty="0"/>
          </a:p>
          <a:p>
            <a:pPr lvl="1" eaLnBrk="1" hangingPunct="1"/>
            <a:r>
              <a:rPr lang="en-US" altLang="en-US" sz="2400" dirty="0"/>
              <a:t>The contribution of the cross-product term, </a:t>
            </a:r>
            <a:r>
              <a:rPr lang="en-US" altLang="en-US" sz="2400" dirty="0">
                <a:sym typeface="Symbol" pitchFamily="18" charset="2"/>
              </a:rPr>
              <a:t>Var</a:t>
            </a:r>
            <a:r>
              <a:rPr lang="en-US" altLang="en-US" sz="2400" dirty="0" smtClean="0"/>
              <a:t>.</a:t>
            </a:r>
          </a:p>
          <a:p>
            <a:pPr lvl="1" eaLnBrk="1" hangingPunct="1"/>
            <a:endParaRPr lang="en-US" altLang="en-US" sz="2400" dirty="0"/>
          </a:p>
          <a:p>
            <a:pPr marL="400050" lvl="1" indent="0">
              <a:buNone/>
            </a:pPr>
            <a:r>
              <a:rPr lang="en-US" altLang="en-US" sz="2400" dirty="0" smtClean="0"/>
              <a:t>NOTE: See Appendix 15A</a:t>
            </a:r>
            <a:endParaRPr lang="en-US" altLang="en-US" sz="2400" dirty="0"/>
          </a:p>
        </p:txBody>
      </p:sp>
    </p:spTree>
    <p:extLst>
      <p:ext uri="{BB962C8B-B14F-4D97-AF65-F5344CB8AC3E}">
        <p14:creationId xmlns:p14="http://schemas.microsoft.com/office/powerpoint/2010/main" val="511759229"/>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3" name="Rectangle 3"/>
          <p:cNvSpPr>
            <a:spLocks noGrp="1" noChangeArrowheads="1"/>
          </p:cNvSpPr>
          <p:nvPr>
            <p:ph idx="1"/>
          </p:nvPr>
        </p:nvSpPr>
        <p:spPr>
          <a:xfrm>
            <a:off x="304800" y="1828800"/>
            <a:ext cx="8610600" cy="3962400"/>
          </a:xfrm>
          <a:noFill/>
          <a:ln/>
        </p:spPr>
        <p:txBody>
          <a:bodyPr lIns="92075" tIns="46038" rIns="92075" bIns="46038">
            <a:normAutofit/>
          </a:bodyPr>
          <a:lstStyle/>
          <a:p>
            <a:pPr>
              <a:tabLst>
                <a:tab pos="2000250" algn="ctr"/>
                <a:tab pos="2857500" algn="ctr"/>
                <a:tab pos="3714750" algn="ctr"/>
                <a:tab pos="4572000" algn="ctr"/>
                <a:tab pos="5429250" algn="ctr"/>
                <a:tab pos="6286500" algn="ctr"/>
                <a:tab pos="7143750" algn="ctr"/>
                <a:tab pos="8001000" algn="ctr"/>
                <a:tab pos="8343900" algn="r"/>
              </a:tabLst>
            </a:pPr>
            <a:r>
              <a:rPr lang="en-US" sz="2800" dirty="0">
                <a:hlinkClick r:id="rId3"/>
              </a:rPr>
              <a:t>Market Data Center</a:t>
            </a:r>
            <a:r>
              <a:rPr lang="en-US" sz="2800" dirty="0"/>
              <a:t> (WSJ)</a:t>
            </a:r>
          </a:p>
          <a:p>
            <a:pPr>
              <a:tabLst>
                <a:tab pos="2000250" algn="ctr"/>
                <a:tab pos="2857500" algn="ctr"/>
                <a:tab pos="3714750" algn="ctr"/>
                <a:tab pos="4572000" algn="ctr"/>
                <a:tab pos="5429250" algn="ctr"/>
                <a:tab pos="6286500" algn="ctr"/>
                <a:tab pos="7143750" algn="ctr"/>
                <a:tab pos="8001000" algn="ctr"/>
                <a:tab pos="8343900" algn="r"/>
              </a:tabLst>
            </a:pPr>
            <a:endParaRPr lang="en-US" sz="2800" dirty="0"/>
          </a:p>
          <a:p>
            <a:pPr>
              <a:tabLst>
                <a:tab pos="2000250" algn="ctr"/>
                <a:tab pos="2857500" algn="ctr"/>
                <a:tab pos="3714750" algn="ctr"/>
                <a:tab pos="4572000" algn="ctr"/>
                <a:tab pos="5429250" algn="ctr"/>
                <a:tab pos="6286500" algn="ctr"/>
                <a:tab pos="7143750" algn="ctr"/>
                <a:tab pos="8001000" algn="ctr"/>
                <a:tab pos="8343900" algn="r"/>
              </a:tabLst>
            </a:pPr>
            <a:r>
              <a:rPr lang="en-US" sz="2800" dirty="0">
                <a:hlinkClick r:id="rId4"/>
              </a:rPr>
              <a:t>Google Finance</a:t>
            </a:r>
            <a:r>
              <a:rPr lang="en-US" sz="2800" dirty="0"/>
              <a:t> (data lower right)</a:t>
            </a:r>
          </a:p>
          <a:p>
            <a:pPr>
              <a:tabLst>
                <a:tab pos="2000250" algn="ctr"/>
                <a:tab pos="2857500" algn="ctr"/>
                <a:tab pos="3714750" algn="ctr"/>
                <a:tab pos="4572000" algn="ctr"/>
                <a:tab pos="5429250" algn="ctr"/>
                <a:tab pos="6286500" algn="ctr"/>
                <a:tab pos="7143750" algn="ctr"/>
                <a:tab pos="8001000" algn="ctr"/>
                <a:tab pos="8343900" algn="r"/>
              </a:tabLst>
            </a:pPr>
            <a:endParaRPr lang="en-US" sz="2800" dirty="0"/>
          </a:p>
          <a:p>
            <a:pPr>
              <a:tabLst>
                <a:tab pos="2000250" algn="ctr"/>
                <a:tab pos="2857500" algn="ctr"/>
                <a:tab pos="3714750" algn="ctr"/>
                <a:tab pos="4572000" algn="ctr"/>
                <a:tab pos="5429250" algn="ctr"/>
                <a:tab pos="6286500" algn="ctr"/>
                <a:tab pos="7143750" algn="ctr"/>
                <a:tab pos="8001000" algn="ctr"/>
                <a:tab pos="8343900" algn="r"/>
              </a:tabLst>
            </a:pPr>
            <a:r>
              <a:rPr lang="en-US" sz="2800" dirty="0">
                <a:hlinkClick r:id="rId5"/>
              </a:rPr>
              <a:t>Investing.com</a:t>
            </a:r>
            <a:endParaRPr lang="en-US" sz="2800" dirty="0"/>
          </a:p>
          <a:p>
            <a:pPr>
              <a:tabLst>
                <a:tab pos="2000250" algn="ctr"/>
                <a:tab pos="2857500" algn="ctr"/>
                <a:tab pos="3714750" algn="ctr"/>
                <a:tab pos="4572000" algn="ctr"/>
                <a:tab pos="5429250" algn="ctr"/>
                <a:tab pos="6286500" algn="ctr"/>
                <a:tab pos="7143750" algn="ctr"/>
                <a:tab pos="8001000" algn="ctr"/>
                <a:tab pos="8343900" algn="r"/>
              </a:tabLst>
            </a:pPr>
            <a:endParaRPr lang="en-US" sz="2800" dirty="0"/>
          </a:p>
          <a:p>
            <a:pPr>
              <a:tabLst>
                <a:tab pos="2000250" algn="ctr"/>
                <a:tab pos="2857500" algn="ctr"/>
                <a:tab pos="3714750" algn="ctr"/>
                <a:tab pos="4572000" algn="ctr"/>
                <a:tab pos="5429250" algn="ctr"/>
                <a:tab pos="6286500" algn="ctr"/>
                <a:tab pos="7143750" algn="ctr"/>
                <a:tab pos="8001000" algn="ctr"/>
                <a:tab pos="8343900" algn="r"/>
              </a:tabLst>
            </a:pPr>
            <a:r>
              <a:rPr lang="en-US" sz="2800" dirty="0">
                <a:hlinkClick r:id="rId6"/>
              </a:rPr>
              <a:t>World Indices</a:t>
            </a:r>
            <a:r>
              <a:rPr lang="en-US" sz="2800" dirty="0"/>
              <a:t> (Yahoo Finance)</a:t>
            </a:r>
          </a:p>
        </p:txBody>
      </p:sp>
      <p:sp>
        <p:nvSpPr>
          <p:cNvPr id="296962" name="Rectangle 2"/>
          <p:cNvSpPr>
            <a:spLocks noGrp="1" noChangeArrowheads="1"/>
          </p:cNvSpPr>
          <p:nvPr>
            <p:ph type="title"/>
          </p:nvPr>
        </p:nvSpPr>
        <p:spPr>
          <a:xfrm>
            <a:off x="228600" y="76200"/>
            <a:ext cx="8686800" cy="1295400"/>
          </a:xfrm>
        </p:spPr>
        <p:txBody>
          <a:bodyPr anchor="b" anchorCtr="0">
            <a:noAutofit/>
          </a:bodyPr>
          <a:lstStyle/>
          <a:p>
            <a:r>
              <a:rPr lang="en-US" dirty="0"/>
              <a:t>International Equity Data Sources</a:t>
            </a:r>
          </a:p>
        </p:txBody>
      </p:sp>
    </p:spTree>
    <p:extLst>
      <p:ext uri="{BB962C8B-B14F-4D97-AF65-F5344CB8AC3E}">
        <p14:creationId xmlns:p14="http://schemas.microsoft.com/office/powerpoint/2010/main" val="503826013"/>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ctrTitle"/>
          </p:nvPr>
        </p:nvSpPr>
        <p:spPr>
          <a:xfrm>
            <a:off x="1108986" y="3606800"/>
            <a:ext cx="7577814" cy="1470025"/>
          </a:xfrm>
        </p:spPr>
        <p:txBody>
          <a:bodyPr/>
          <a:lstStyle/>
          <a:p>
            <a:r>
              <a:rPr lang="en-US" dirty="0"/>
              <a:t>2.2 Debt</a:t>
            </a:r>
          </a:p>
        </p:txBody>
      </p:sp>
    </p:spTree>
    <p:extLst>
      <p:ext uri="{BB962C8B-B14F-4D97-AF65-F5344CB8AC3E}">
        <p14:creationId xmlns:p14="http://schemas.microsoft.com/office/powerpoint/2010/main" val="369079098"/>
      </p:ext>
    </p:extLst>
  </p:cSld>
  <p:clrMapOvr>
    <a:masterClrMapping/>
  </p:clrMapOvr>
  <p:transition spd="med">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762000"/>
            <a:ext cx="8229600" cy="990600"/>
          </a:xfrm>
        </p:spPr>
        <p:txBody>
          <a:bodyPr>
            <a:noAutofit/>
          </a:bodyPr>
          <a:lstStyle/>
          <a:p>
            <a:pPr eaLnBrk="1" hangingPunct="1"/>
            <a:r>
              <a:rPr lang="en-US" altLang="en-US" sz="2400" dirty="0">
                <a:cs typeface="Times New Roman" pitchFamily="18" charset="0"/>
              </a:rPr>
              <a:t>Monthly Returns to Bonds and the Composition of the Optimal International Bond Portfolio</a:t>
            </a:r>
            <a:br>
              <a:rPr lang="en-US" altLang="en-US" sz="2400" dirty="0">
                <a:cs typeface="Times New Roman" pitchFamily="18" charset="0"/>
              </a:rPr>
            </a:br>
            <a:r>
              <a:rPr lang="en-US" altLang="en-US" sz="2000" dirty="0">
                <a:cs typeface="Times New Roman" pitchFamily="18" charset="0"/>
              </a:rPr>
              <a:t>(in U.S.D 1990.1 – 2012.12)</a:t>
            </a:r>
            <a:r>
              <a:rPr lang="en-US" altLang="en-US" sz="2400" dirty="0">
                <a:cs typeface="Times New Roman" pitchFamily="18" charset="0"/>
              </a:rPr>
              <a:t/>
            </a:r>
            <a:br>
              <a:rPr lang="en-US" altLang="en-US" sz="2400" dirty="0">
                <a:cs typeface="Times New Roman" pitchFamily="18" charset="0"/>
              </a:rPr>
            </a:br>
            <a:endParaRPr lang="en-US" altLang="en-US" sz="2800" dirty="0">
              <a:cs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739438241"/>
              </p:ext>
            </p:extLst>
          </p:nvPr>
        </p:nvGraphicFramePr>
        <p:xfrm>
          <a:off x="381000" y="2133600"/>
          <a:ext cx="8686801" cy="3505200"/>
        </p:xfrm>
        <a:graphic>
          <a:graphicData uri="http://schemas.openxmlformats.org/drawingml/2006/table">
            <a:tbl>
              <a:tblPr firstRow="1" firstCol="1" bandRow="1"/>
              <a:tblGrid>
                <a:gridCol w="1718249">
                  <a:extLst>
                    <a:ext uri="{9D8B030D-6E8A-4147-A177-3AD203B41FA5}">
                      <a16:colId xmlns:a16="http://schemas.microsoft.com/office/drawing/2014/main" val="20000"/>
                    </a:ext>
                  </a:extLst>
                </a:gridCol>
                <a:gridCol w="566379">
                  <a:extLst>
                    <a:ext uri="{9D8B030D-6E8A-4147-A177-3AD203B41FA5}">
                      <a16:colId xmlns:a16="http://schemas.microsoft.com/office/drawing/2014/main" val="20001"/>
                    </a:ext>
                  </a:extLst>
                </a:gridCol>
                <a:gridCol w="568117">
                  <a:extLst>
                    <a:ext uri="{9D8B030D-6E8A-4147-A177-3AD203B41FA5}">
                      <a16:colId xmlns:a16="http://schemas.microsoft.com/office/drawing/2014/main" val="20002"/>
                    </a:ext>
                  </a:extLst>
                </a:gridCol>
                <a:gridCol w="568117">
                  <a:extLst>
                    <a:ext uri="{9D8B030D-6E8A-4147-A177-3AD203B41FA5}">
                      <a16:colId xmlns:a16="http://schemas.microsoft.com/office/drawing/2014/main" val="20003"/>
                    </a:ext>
                  </a:extLst>
                </a:gridCol>
                <a:gridCol w="568117">
                  <a:extLst>
                    <a:ext uri="{9D8B030D-6E8A-4147-A177-3AD203B41FA5}">
                      <a16:colId xmlns:a16="http://schemas.microsoft.com/office/drawing/2014/main" val="20004"/>
                    </a:ext>
                  </a:extLst>
                </a:gridCol>
                <a:gridCol w="568117">
                  <a:extLst>
                    <a:ext uri="{9D8B030D-6E8A-4147-A177-3AD203B41FA5}">
                      <a16:colId xmlns:a16="http://schemas.microsoft.com/office/drawing/2014/main" val="20005"/>
                    </a:ext>
                  </a:extLst>
                </a:gridCol>
                <a:gridCol w="568117">
                  <a:extLst>
                    <a:ext uri="{9D8B030D-6E8A-4147-A177-3AD203B41FA5}">
                      <a16:colId xmlns:a16="http://schemas.microsoft.com/office/drawing/2014/main" val="20006"/>
                    </a:ext>
                  </a:extLst>
                </a:gridCol>
                <a:gridCol w="934699">
                  <a:extLst>
                    <a:ext uri="{9D8B030D-6E8A-4147-A177-3AD203B41FA5}">
                      <a16:colId xmlns:a16="http://schemas.microsoft.com/office/drawing/2014/main" val="20007"/>
                    </a:ext>
                  </a:extLst>
                </a:gridCol>
                <a:gridCol w="701894">
                  <a:extLst>
                    <a:ext uri="{9D8B030D-6E8A-4147-A177-3AD203B41FA5}">
                      <a16:colId xmlns:a16="http://schemas.microsoft.com/office/drawing/2014/main" val="20008"/>
                    </a:ext>
                  </a:extLst>
                </a:gridCol>
                <a:gridCol w="616763">
                  <a:extLst>
                    <a:ext uri="{9D8B030D-6E8A-4147-A177-3AD203B41FA5}">
                      <a16:colId xmlns:a16="http://schemas.microsoft.com/office/drawing/2014/main" val="20009"/>
                    </a:ext>
                  </a:extLst>
                </a:gridCol>
                <a:gridCol w="1308232">
                  <a:extLst>
                    <a:ext uri="{9D8B030D-6E8A-4147-A177-3AD203B41FA5}">
                      <a16:colId xmlns:a16="http://schemas.microsoft.com/office/drawing/2014/main" val="20010"/>
                    </a:ext>
                  </a:extLst>
                </a:gridCol>
              </a:tblGrid>
              <a:tr h="285750">
                <a:tc>
                  <a:txBody>
                    <a:bodyPr/>
                    <a:lstStyle/>
                    <a:p>
                      <a:pPr marL="0" marR="0">
                        <a:lnSpc>
                          <a:spcPct val="115000"/>
                        </a:lnSpc>
                        <a:spcBef>
                          <a:spcPts val="0"/>
                        </a:spcBef>
                        <a:spcAft>
                          <a:spcPts val="0"/>
                        </a:spcAft>
                      </a:pPr>
                      <a:r>
                        <a:rPr lang="en-US" sz="1400" dirty="0">
                          <a:solidFill>
                            <a:srgbClr val="000000"/>
                          </a:solidFill>
                          <a:effectLst/>
                          <a:latin typeface="Times New Roman" pitchFamily="18" charset="0"/>
                          <a:ea typeface="Times New Roman"/>
                          <a:cs typeface="Times New Roman" pitchFamily="18" charset="0"/>
                        </a:rPr>
                        <a:t> </a:t>
                      </a:r>
                      <a:endParaRPr lang="en-US" sz="1400" dirty="0">
                        <a:effectLst/>
                        <a:latin typeface="Times New Roman" pitchFamily="18" charset="0"/>
                        <a:ea typeface="SimSu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8DB3E2"/>
                    </a:solidFill>
                  </a:tcPr>
                </a:tc>
                <a:tc gridSpan="6">
                  <a:txBody>
                    <a:bodyPr/>
                    <a:lstStyle/>
                    <a:p>
                      <a:pPr marL="0" marR="0" algn="ctr">
                        <a:lnSpc>
                          <a:spcPct val="115000"/>
                        </a:lnSpc>
                        <a:spcBef>
                          <a:spcPts val="0"/>
                        </a:spcBef>
                        <a:spcAft>
                          <a:spcPts val="0"/>
                        </a:spcAft>
                      </a:pPr>
                      <a:endParaRPr lang="en-US" sz="1400" b="1" dirty="0">
                        <a:solidFill>
                          <a:srgbClr val="000000"/>
                        </a:solidFill>
                        <a:effectLst/>
                        <a:latin typeface="Times New Roman" pitchFamily="18" charset="0"/>
                        <a:ea typeface="Times New Roman"/>
                        <a:cs typeface="Times New Roman" pitchFamily="18" charset="0"/>
                      </a:endParaRPr>
                    </a:p>
                    <a:p>
                      <a:pPr marL="0" marR="0" algn="ctr">
                        <a:lnSpc>
                          <a:spcPct val="115000"/>
                        </a:lnSpc>
                        <a:spcBef>
                          <a:spcPts val="0"/>
                        </a:spcBef>
                        <a:spcAft>
                          <a:spcPts val="0"/>
                        </a:spcAft>
                      </a:pPr>
                      <a:r>
                        <a:rPr lang="en-US" sz="2400" b="1" dirty="0">
                          <a:solidFill>
                            <a:srgbClr val="000000"/>
                          </a:solidFill>
                          <a:effectLst/>
                          <a:latin typeface="Times New Roman" pitchFamily="18" charset="0"/>
                          <a:ea typeface="Times New Roman"/>
                          <a:cs typeface="Times New Roman" pitchFamily="18" charset="0"/>
                        </a:rPr>
                        <a:t>Correlation Coefficient</a:t>
                      </a:r>
                      <a:endParaRPr lang="en-US" sz="2400" dirty="0">
                        <a:effectLst/>
                        <a:latin typeface="Times New Roman" pitchFamily="18" charset="0"/>
                        <a:ea typeface="SimSun"/>
                        <a:cs typeface="Times New Roman"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3E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 </a:t>
                      </a:r>
                      <a:endParaRPr lang="en-US" sz="1400">
                        <a:effectLst/>
                        <a:latin typeface="Times New Roman" pitchFamily="18" charset="0"/>
                        <a:ea typeface="SimSun"/>
                        <a:cs typeface="Times New Roman"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8DB3E2"/>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 </a:t>
                      </a:r>
                      <a:endParaRPr lang="en-US" sz="1400">
                        <a:effectLst/>
                        <a:latin typeface="Times New Roman" pitchFamily="18" charset="0"/>
                        <a:ea typeface="SimSun"/>
                        <a:cs typeface="Times New Roman"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8DB3E2"/>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 </a:t>
                      </a:r>
                      <a:endParaRPr lang="en-US" sz="1400">
                        <a:effectLst/>
                        <a:latin typeface="Times New Roman" pitchFamily="18" charset="0"/>
                        <a:ea typeface="SimSun"/>
                        <a:cs typeface="Times New Roman"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8DB3E2"/>
                    </a:solidFill>
                  </a:tcPr>
                </a:tc>
                <a:tc>
                  <a:txBody>
                    <a:bodyPr/>
                    <a:lstStyle/>
                    <a:p>
                      <a:pPr marL="0" marR="0" algn="ctr">
                        <a:lnSpc>
                          <a:spcPct val="115000"/>
                        </a:lnSpc>
                        <a:spcBef>
                          <a:spcPts val="0"/>
                        </a:spcBef>
                        <a:spcAft>
                          <a:spcPts val="0"/>
                        </a:spcAft>
                      </a:pPr>
                      <a:r>
                        <a:rPr lang="en-US" sz="1400" b="1">
                          <a:solidFill>
                            <a:srgbClr val="000000"/>
                          </a:solidFill>
                          <a:effectLst/>
                          <a:latin typeface="Times New Roman" pitchFamily="18" charset="0"/>
                          <a:ea typeface="Times New Roman"/>
                          <a:cs typeface="Times New Roman" pitchFamily="18" charset="0"/>
                        </a:rPr>
                        <a:t>Optimal International Portfolio</a:t>
                      </a:r>
                      <a:r>
                        <a:rPr lang="en-US" sz="1400" b="1" baseline="30000">
                          <a:solidFill>
                            <a:srgbClr val="000000"/>
                          </a:solidFill>
                          <a:effectLst/>
                          <a:latin typeface="Times New Roman" pitchFamily="18" charset="0"/>
                          <a:ea typeface="Times New Roman"/>
                          <a:cs typeface="Times New Roman" pitchFamily="18" charset="0"/>
                        </a:rPr>
                        <a:t>a</a:t>
                      </a:r>
                      <a:endParaRPr lang="en-US" sz="1400">
                        <a:effectLst/>
                        <a:latin typeface="Times New Roman" pitchFamily="18" charset="0"/>
                        <a:ea typeface="SimSun"/>
                        <a:cs typeface="Times New Roman" pitchFamily="18" charset="0"/>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8DB3E2"/>
                    </a:solidFill>
                  </a:tcPr>
                </a:tc>
                <a:extLst>
                  <a:ext uri="{0D108BD9-81ED-4DB2-BD59-A6C34878D82A}">
                    <a16:rowId xmlns:a16="http://schemas.microsoft.com/office/drawing/2014/main" val="10000"/>
                  </a:ext>
                </a:extLst>
              </a:tr>
              <a:tr h="192786">
                <a:tc>
                  <a:txBody>
                    <a:bodyPr/>
                    <a:lstStyle/>
                    <a:p>
                      <a:pPr marL="0" marR="0">
                        <a:lnSpc>
                          <a:spcPct val="115000"/>
                        </a:lnSpc>
                        <a:spcBef>
                          <a:spcPts val="0"/>
                        </a:spcBef>
                        <a:spcAft>
                          <a:spcPts val="0"/>
                        </a:spcAft>
                      </a:pPr>
                      <a:r>
                        <a:rPr lang="en-US" sz="1600" b="1" dirty="0">
                          <a:solidFill>
                            <a:srgbClr val="000000"/>
                          </a:solidFill>
                          <a:effectLst/>
                          <a:latin typeface="Times New Roman" pitchFamily="18" charset="0"/>
                          <a:ea typeface="Times New Roman"/>
                          <a:cs typeface="Times New Roman" pitchFamily="18" charset="0"/>
                        </a:rPr>
                        <a:t>Bond Market</a:t>
                      </a:r>
                      <a:endParaRPr lang="en-US" sz="1600" dirty="0">
                        <a:effectLst/>
                        <a:latin typeface="Times New Roman" pitchFamily="18" charset="0"/>
                        <a:ea typeface="SimSu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0"/>
                        </a:spcAft>
                      </a:pPr>
                      <a:r>
                        <a:rPr lang="en-US" sz="1600" b="1" dirty="0">
                          <a:solidFill>
                            <a:srgbClr val="000000"/>
                          </a:solidFill>
                          <a:effectLst/>
                          <a:latin typeface="Times New Roman" pitchFamily="18" charset="0"/>
                          <a:ea typeface="Times New Roman"/>
                          <a:cs typeface="Times New Roman" pitchFamily="18" charset="0"/>
                        </a:rPr>
                        <a:t>AU</a:t>
                      </a:r>
                      <a:endParaRPr lang="en-US" sz="1600" dirty="0">
                        <a:effectLst/>
                        <a:latin typeface="Times New Roman" pitchFamily="18" charset="0"/>
                        <a:ea typeface="SimSun"/>
                        <a:cs typeface="Times New Roman"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0"/>
                        </a:spcAft>
                      </a:pPr>
                      <a:r>
                        <a:rPr lang="en-US" sz="1600" b="1" dirty="0">
                          <a:solidFill>
                            <a:srgbClr val="000000"/>
                          </a:solidFill>
                          <a:effectLst/>
                          <a:latin typeface="Times New Roman" pitchFamily="18" charset="0"/>
                          <a:ea typeface="Times New Roman"/>
                          <a:cs typeface="Times New Roman" pitchFamily="18" charset="0"/>
                        </a:rPr>
                        <a:t>CN</a:t>
                      </a:r>
                      <a:endParaRPr lang="en-US" sz="1600" dirty="0">
                        <a:effectLst/>
                        <a:latin typeface="Times New Roman" pitchFamily="18" charset="0"/>
                        <a:ea typeface="SimSun"/>
                        <a:cs typeface="Times New Roman"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0"/>
                        </a:spcAft>
                      </a:pPr>
                      <a:r>
                        <a:rPr lang="en-US" sz="1600" b="1" dirty="0">
                          <a:solidFill>
                            <a:srgbClr val="000000"/>
                          </a:solidFill>
                          <a:effectLst/>
                          <a:latin typeface="Times New Roman" pitchFamily="18" charset="0"/>
                          <a:ea typeface="Times New Roman"/>
                          <a:cs typeface="Times New Roman" pitchFamily="18" charset="0"/>
                        </a:rPr>
                        <a:t>GM</a:t>
                      </a:r>
                      <a:endParaRPr lang="en-US" sz="1600" dirty="0">
                        <a:effectLst/>
                        <a:latin typeface="Times New Roman" pitchFamily="18" charset="0"/>
                        <a:ea typeface="SimSun"/>
                        <a:cs typeface="Times New Roman"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0"/>
                        </a:spcAft>
                      </a:pPr>
                      <a:r>
                        <a:rPr lang="en-US" sz="1600" b="1" dirty="0">
                          <a:solidFill>
                            <a:srgbClr val="000000"/>
                          </a:solidFill>
                          <a:effectLst/>
                          <a:latin typeface="Times New Roman" pitchFamily="18" charset="0"/>
                          <a:ea typeface="Times New Roman"/>
                          <a:cs typeface="Times New Roman" pitchFamily="18" charset="0"/>
                        </a:rPr>
                        <a:t>JP</a:t>
                      </a:r>
                      <a:endParaRPr lang="en-US" sz="1600" dirty="0">
                        <a:effectLst/>
                        <a:latin typeface="Times New Roman" pitchFamily="18" charset="0"/>
                        <a:ea typeface="SimSun"/>
                        <a:cs typeface="Times New Roman"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0"/>
                        </a:spcAft>
                      </a:pPr>
                      <a:r>
                        <a:rPr lang="en-US" sz="1600" b="1" dirty="0">
                          <a:solidFill>
                            <a:srgbClr val="000000"/>
                          </a:solidFill>
                          <a:effectLst/>
                          <a:latin typeface="Times New Roman" pitchFamily="18" charset="0"/>
                          <a:ea typeface="Times New Roman"/>
                          <a:cs typeface="Times New Roman" pitchFamily="18" charset="0"/>
                        </a:rPr>
                        <a:t>SW</a:t>
                      </a:r>
                      <a:endParaRPr lang="en-US" sz="1600" dirty="0">
                        <a:effectLst/>
                        <a:latin typeface="Times New Roman" pitchFamily="18" charset="0"/>
                        <a:ea typeface="SimSun"/>
                        <a:cs typeface="Times New Roman"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0"/>
                        </a:spcAft>
                      </a:pPr>
                      <a:r>
                        <a:rPr lang="en-US" sz="1600" b="1" dirty="0">
                          <a:solidFill>
                            <a:srgbClr val="000000"/>
                          </a:solidFill>
                          <a:effectLst/>
                          <a:latin typeface="Times New Roman" pitchFamily="18" charset="0"/>
                          <a:ea typeface="Times New Roman"/>
                          <a:cs typeface="Times New Roman" pitchFamily="18" charset="0"/>
                        </a:rPr>
                        <a:t>UK</a:t>
                      </a:r>
                      <a:endParaRPr lang="en-US" sz="1600" dirty="0">
                        <a:effectLst/>
                        <a:latin typeface="Times New Roman" pitchFamily="18" charset="0"/>
                        <a:ea typeface="SimSun"/>
                        <a:cs typeface="Times New Roman"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0"/>
                        </a:spcAft>
                      </a:pPr>
                      <a:r>
                        <a:rPr lang="en-US" sz="1600" b="1" dirty="0">
                          <a:solidFill>
                            <a:srgbClr val="000000"/>
                          </a:solidFill>
                          <a:effectLst/>
                          <a:latin typeface="Times New Roman" pitchFamily="18" charset="0"/>
                          <a:ea typeface="Times New Roman"/>
                          <a:cs typeface="Times New Roman" pitchFamily="18" charset="0"/>
                        </a:rPr>
                        <a:t>Mean (%)</a:t>
                      </a:r>
                      <a:endParaRPr lang="en-US" sz="1600" dirty="0">
                        <a:effectLst/>
                        <a:latin typeface="Times New Roman" pitchFamily="18" charset="0"/>
                        <a:ea typeface="SimSun"/>
                        <a:cs typeface="Times New Roman"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0"/>
                        </a:spcAft>
                      </a:pPr>
                      <a:r>
                        <a:rPr lang="en-US" sz="1600" b="1" dirty="0">
                          <a:solidFill>
                            <a:srgbClr val="000000"/>
                          </a:solidFill>
                          <a:effectLst/>
                          <a:latin typeface="Times New Roman" pitchFamily="18" charset="0"/>
                          <a:ea typeface="Times New Roman"/>
                          <a:cs typeface="Times New Roman" pitchFamily="18" charset="0"/>
                        </a:rPr>
                        <a:t>SD (%)</a:t>
                      </a:r>
                      <a:endParaRPr lang="en-US" sz="1600" dirty="0">
                        <a:effectLst/>
                        <a:latin typeface="Times New Roman" pitchFamily="18" charset="0"/>
                        <a:ea typeface="SimSun"/>
                        <a:cs typeface="Times New Roman"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0"/>
                        </a:spcAft>
                      </a:pPr>
                      <a:r>
                        <a:rPr lang="en-US" sz="1600" b="1" dirty="0">
                          <a:solidFill>
                            <a:srgbClr val="000000"/>
                          </a:solidFill>
                          <a:effectLst/>
                          <a:latin typeface="Times New Roman" pitchFamily="18" charset="0"/>
                          <a:ea typeface="Times New Roman"/>
                          <a:cs typeface="Times New Roman" pitchFamily="18" charset="0"/>
                        </a:rPr>
                        <a:t>SHP</a:t>
                      </a:r>
                      <a:endParaRPr lang="en-US" sz="1600" dirty="0">
                        <a:effectLst/>
                        <a:latin typeface="Times New Roman" pitchFamily="18" charset="0"/>
                        <a:ea typeface="SimSun"/>
                        <a:cs typeface="Times New Roman"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0"/>
                        </a:spcAft>
                      </a:pPr>
                      <a:r>
                        <a:rPr lang="en-US" sz="1600" b="1" dirty="0">
                          <a:solidFill>
                            <a:srgbClr val="000000"/>
                          </a:solidFill>
                          <a:effectLst/>
                          <a:latin typeface="Times New Roman" pitchFamily="18" charset="0"/>
                          <a:ea typeface="Times New Roman"/>
                          <a:cs typeface="Times New Roman" pitchFamily="18" charset="0"/>
                        </a:rPr>
                        <a:t>(Weights)</a:t>
                      </a:r>
                      <a:endParaRPr lang="en-US" sz="1600" dirty="0">
                        <a:effectLst/>
                        <a:latin typeface="Times New Roman" pitchFamily="18" charset="0"/>
                        <a:ea typeface="SimSun"/>
                        <a:cs typeface="Times New Roman" pitchFamily="18"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8DB3E2"/>
                    </a:solidFill>
                  </a:tcPr>
                </a:tc>
                <a:extLst>
                  <a:ext uri="{0D108BD9-81ED-4DB2-BD59-A6C34878D82A}">
                    <a16:rowId xmlns:a16="http://schemas.microsoft.com/office/drawing/2014/main" val="10001"/>
                  </a:ext>
                </a:extLst>
              </a:tr>
              <a:tr h="192786">
                <a:tc>
                  <a:txBody>
                    <a:bodyPr/>
                    <a:lstStyle/>
                    <a:p>
                      <a:pPr marL="0" marR="0">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Australia (AU)</a:t>
                      </a:r>
                      <a:endParaRPr lang="en-US" sz="1400">
                        <a:effectLst/>
                        <a:latin typeface="Times New Roman" pitchFamily="18" charset="0"/>
                        <a:ea typeface="SimSu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 </a:t>
                      </a:r>
                      <a:endParaRPr lang="en-US" sz="1400">
                        <a:effectLst/>
                        <a:latin typeface="Times New Roman" pitchFamily="18" charset="0"/>
                        <a:ea typeface="SimSun"/>
                        <a:cs typeface="Times New Roman"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 </a:t>
                      </a:r>
                      <a:endParaRPr lang="en-US" sz="1400">
                        <a:effectLst/>
                        <a:latin typeface="Times New Roman" pitchFamily="18" charset="0"/>
                        <a:ea typeface="SimSun"/>
                        <a:cs typeface="Times New Roman"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 </a:t>
                      </a:r>
                      <a:endParaRPr lang="en-US" sz="1400">
                        <a:effectLst/>
                        <a:latin typeface="Times New Roman" pitchFamily="18" charset="0"/>
                        <a:ea typeface="SimSun"/>
                        <a:cs typeface="Times New Roman"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 </a:t>
                      </a:r>
                      <a:endParaRPr lang="en-US" sz="1400">
                        <a:effectLst/>
                        <a:latin typeface="Times New Roman" pitchFamily="18" charset="0"/>
                        <a:ea typeface="SimSun"/>
                        <a:cs typeface="Times New Roman"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 </a:t>
                      </a:r>
                      <a:endParaRPr lang="en-US" sz="1400">
                        <a:effectLst/>
                        <a:latin typeface="Times New Roman" pitchFamily="18" charset="0"/>
                        <a:ea typeface="SimSun"/>
                        <a:cs typeface="Times New Roman"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 </a:t>
                      </a:r>
                      <a:endParaRPr lang="en-US" sz="1400">
                        <a:effectLst/>
                        <a:latin typeface="Times New Roman" pitchFamily="18" charset="0"/>
                        <a:ea typeface="SimSun"/>
                        <a:cs typeface="Times New Roman"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0.40</a:t>
                      </a:r>
                      <a:endParaRPr lang="en-US" sz="1400">
                        <a:effectLst/>
                        <a:latin typeface="Times New Roman" pitchFamily="18" charset="0"/>
                        <a:ea typeface="SimSun"/>
                        <a:cs typeface="Times New Roman"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3.77</a:t>
                      </a:r>
                      <a:endParaRPr lang="en-US" sz="1400">
                        <a:effectLst/>
                        <a:latin typeface="Times New Roman" pitchFamily="18" charset="0"/>
                        <a:ea typeface="SimSun"/>
                        <a:cs typeface="Times New Roman"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0.10</a:t>
                      </a:r>
                      <a:endParaRPr lang="en-US" sz="1400">
                        <a:effectLst/>
                        <a:latin typeface="Times New Roman" pitchFamily="18" charset="0"/>
                        <a:ea typeface="SimSun"/>
                        <a:cs typeface="Times New Roman"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0.1439</a:t>
                      </a:r>
                      <a:endParaRPr lang="en-US" sz="1400">
                        <a:effectLst/>
                        <a:latin typeface="Times New Roman" pitchFamily="18" charset="0"/>
                        <a:ea typeface="SimSun"/>
                        <a:cs typeface="Times New Roman" pitchFamily="18" charset="0"/>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5F1"/>
                    </a:solidFill>
                  </a:tcPr>
                </a:tc>
                <a:extLst>
                  <a:ext uri="{0D108BD9-81ED-4DB2-BD59-A6C34878D82A}">
                    <a16:rowId xmlns:a16="http://schemas.microsoft.com/office/drawing/2014/main" val="10002"/>
                  </a:ext>
                </a:extLst>
              </a:tr>
              <a:tr h="192786">
                <a:tc>
                  <a:txBody>
                    <a:bodyPr/>
                    <a:lstStyle/>
                    <a:p>
                      <a:pPr marL="0" marR="0">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Canada (CN)</a:t>
                      </a:r>
                      <a:endParaRPr lang="en-US" sz="1400">
                        <a:effectLst/>
                        <a:latin typeface="Times New Roman" pitchFamily="18" charset="0"/>
                        <a:ea typeface="SimSu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0.68</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 </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 </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 </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 </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 </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0.30</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2.82</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0.10</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0.3629</a:t>
                      </a:r>
                      <a:endParaRPr lang="en-US" sz="1400">
                        <a:effectLst/>
                        <a:latin typeface="Times New Roman" pitchFamily="18" charset="0"/>
                        <a:ea typeface="SimSun"/>
                        <a:cs typeface="Times New Roman" pitchFamily="18"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03"/>
                  </a:ext>
                </a:extLst>
              </a:tr>
              <a:tr h="192786">
                <a:tc>
                  <a:txBody>
                    <a:bodyPr/>
                    <a:lstStyle/>
                    <a:p>
                      <a:pPr marL="0" marR="0">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Germany (GM)</a:t>
                      </a:r>
                      <a:endParaRPr lang="en-US" sz="1400">
                        <a:effectLst/>
                        <a:latin typeface="Times New Roman" pitchFamily="18" charset="0"/>
                        <a:ea typeface="SimSu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0.50</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0.42</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 </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 </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 </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 </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0.27</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3.40</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0.07</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-0.6597</a:t>
                      </a:r>
                      <a:endParaRPr lang="en-US" sz="1400">
                        <a:effectLst/>
                        <a:latin typeface="Times New Roman" pitchFamily="18" charset="0"/>
                        <a:ea typeface="SimSun"/>
                        <a:cs typeface="Times New Roman" pitchFamily="18"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04"/>
                  </a:ext>
                </a:extLst>
              </a:tr>
              <a:tr h="192786">
                <a:tc>
                  <a:txBody>
                    <a:bodyPr/>
                    <a:lstStyle/>
                    <a:p>
                      <a:pPr marL="0" marR="0">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Japan (JP)</a:t>
                      </a:r>
                      <a:endParaRPr lang="en-US" sz="1400">
                        <a:effectLst/>
                        <a:latin typeface="Times New Roman" pitchFamily="18" charset="0"/>
                        <a:ea typeface="SimSu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0.27</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0.19</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0.45</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 </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 </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 </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0.45</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3.63</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0.12</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0.3456</a:t>
                      </a:r>
                      <a:endParaRPr lang="en-US" sz="1400">
                        <a:effectLst/>
                        <a:latin typeface="Times New Roman" pitchFamily="18" charset="0"/>
                        <a:ea typeface="SimSun"/>
                        <a:cs typeface="Times New Roman" pitchFamily="18"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05"/>
                  </a:ext>
                </a:extLst>
              </a:tr>
              <a:tr h="192786">
                <a:tc>
                  <a:txBody>
                    <a:bodyPr/>
                    <a:lstStyle/>
                    <a:p>
                      <a:pPr marL="0" marR="0">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Switzerland (SW)</a:t>
                      </a:r>
                      <a:endParaRPr lang="en-US" sz="1400">
                        <a:effectLst/>
                        <a:latin typeface="Times New Roman" pitchFamily="18" charset="0"/>
                        <a:ea typeface="SimSu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0.42</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0.32</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0.82</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0.50</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 </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 </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0.44</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3.61</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0.12</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0.6329</a:t>
                      </a:r>
                      <a:endParaRPr lang="en-US" sz="1400">
                        <a:effectLst/>
                        <a:latin typeface="Times New Roman" pitchFamily="18" charset="0"/>
                        <a:ea typeface="SimSun"/>
                        <a:cs typeface="Times New Roman" pitchFamily="18"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06"/>
                  </a:ext>
                </a:extLst>
              </a:tr>
              <a:tr h="192786">
                <a:tc>
                  <a:txBody>
                    <a:bodyPr/>
                    <a:lstStyle/>
                    <a:p>
                      <a:pPr marL="0" marR="0">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United Kingdom (UK)</a:t>
                      </a:r>
                      <a:endParaRPr lang="en-US" sz="1400">
                        <a:effectLst/>
                        <a:latin typeface="Times New Roman" pitchFamily="18" charset="0"/>
                        <a:ea typeface="SimSu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0.46</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0.48</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0.71</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0.33</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0.60</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 </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0.27</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3.23</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0.08</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a:noFill/>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0.0731</a:t>
                      </a:r>
                      <a:endParaRPr lang="en-US" sz="1400">
                        <a:effectLst/>
                        <a:latin typeface="Times New Roman" pitchFamily="18" charset="0"/>
                        <a:ea typeface="SimSun"/>
                        <a:cs typeface="Times New Roman" pitchFamily="18"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07"/>
                  </a:ext>
                </a:extLst>
              </a:tr>
              <a:tr h="192786">
                <a:tc>
                  <a:txBody>
                    <a:bodyPr/>
                    <a:lstStyle/>
                    <a:p>
                      <a:pPr marL="0" marR="0">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United States (US)</a:t>
                      </a:r>
                      <a:endParaRPr lang="en-US" sz="1400">
                        <a:effectLst/>
                        <a:latin typeface="Times New Roman" pitchFamily="18" charset="0"/>
                        <a:ea typeface="SimSu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0.35</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0.36</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0.49</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0.36</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0.36</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0.41</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0.16</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2.17</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0.07</a:t>
                      </a:r>
                      <a:endParaRPr lang="en-US" sz="1400">
                        <a:effectLst/>
                        <a:latin typeface="Times New Roman" pitchFamily="18" charset="0"/>
                        <a:ea typeface="SimSun"/>
                        <a:cs typeface="Times New Roman"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0.1014</a:t>
                      </a:r>
                      <a:endParaRPr lang="en-US" sz="1400">
                        <a:effectLst/>
                        <a:latin typeface="Times New Roman" pitchFamily="18" charset="0"/>
                        <a:ea typeface="SimSun"/>
                        <a:cs typeface="Times New Roman" pitchFamily="18"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8"/>
                  </a:ext>
                </a:extLst>
              </a:tr>
              <a:tr h="192786">
                <a:tc gridSpan="7">
                  <a:txBody>
                    <a:bodyPr/>
                    <a:lstStyle/>
                    <a:p>
                      <a:pPr marL="0" marR="0">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Optimal International Portfolio :</a:t>
                      </a:r>
                      <a:endParaRPr lang="en-US" sz="1400">
                        <a:effectLst/>
                        <a:latin typeface="Times New Roman" pitchFamily="18" charset="0"/>
                        <a:ea typeface="SimSun"/>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0.46</a:t>
                      </a:r>
                      <a:endParaRPr lang="en-US" sz="1400">
                        <a:effectLst/>
                        <a:latin typeface="Times New Roman" pitchFamily="18" charset="0"/>
                        <a:ea typeface="SimSun"/>
                        <a:cs typeface="Times New Roman"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2.64</a:t>
                      </a:r>
                      <a:endParaRPr lang="en-US" sz="1400">
                        <a:effectLst/>
                        <a:latin typeface="Times New Roman" pitchFamily="18" charset="0"/>
                        <a:ea typeface="SimSun"/>
                        <a:cs typeface="Times New Roman"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itchFamily="18" charset="0"/>
                          <a:ea typeface="Times New Roman"/>
                          <a:cs typeface="Times New Roman" pitchFamily="18" charset="0"/>
                        </a:rPr>
                        <a:t>0.17</a:t>
                      </a:r>
                      <a:endParaRPr lang="en-US" sz="1400">
                        <a:effectLst/>
                        <a:latin typeface="Times New Roman" pitchFamily="18" charset="0"/>
                        <a:ea typeface="SimSun"/>
                        <a:cs typeface="Times New Roman"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nSpc>
                          <a:spcPct val="115000"/>
                        </a:lnSpc>
                        <a:spcBef>
                          <a:spcPts val="0"/>
                        </a:spcBef>
                        <a:spcAft>
                          <a:spcPts val="0"/>
                        </a:spcAft>
                      </a:pPr>
                      <a:r>
                        <a:rPr lang="en-US" sz="1400" dirty="0">
                          <a:solidFill>
                            <a:srgbClr val="000000"/>
                          </a:solidFill>
                          <a:effectLst/>
                          <a:latin typeface="Times New Roman" pitchFamily="18" charset="0"/>
                          <a:ea typeface="Times New Roman"/>
                          <a:cs typeface="Times New Roman" pitchFamily="18" charset="0"/>
                        </a:rPr>
                        <a:t> </a:t>
                      </a:r>
                      <a:endParaRPr lang="en-US" sz="1400" dirty="0">
                        <a:effectLst/>
                        <a:latin typeface="Times New Roman" pitchFamily="18" charset="0"/>
                        <a:ea typeface="SimSun"/>
                        <a:cs typeface="Times New Roman" pitchFamily="18" charset="0"/>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9"/>
                  </a:ext>
                </a:extLst>
              </a:tr>
            </a:tbl>
          </a:graphicData>
        </a:graphic>
      </p:graphicFrame>
      <p:sp>
        <p:nvSpPr>
          <p:cNvPr id="7" name="Oval 327"/>
          <p:cNvSpPr>
            <a:spLocks noChangeArrowheads="1"/>
          </p:cNvSpPr>
          <p:nvPr/>
        </p:nvSpPr>
        <p:spPr bwMode="auto">
          <a:xfrm>
            <a:off x="5743575" y="3338513"/>
            <a:ext cx="508000" cy="395287"/>
          </a:xfrm>
          <a:prstGeom prst="ellipse">
            <a:avLst/>
          </a:prstGeom>
          <a:noFill/>
          <a:ln w="28575">
            <a:solidFill>
              <a:srgbClr val="800000"/>
            </a:solidFill>
            <a:round/>
            <a:headEnd/>
            <a:tailEnd/>
          </a:ln>
          <a:extLst>
            <a:ext uri="{909E8E84-426E-40DD-AFC4-6F175D3DCCD1}">
              <a14:hiddenFill xmlns:a14="http://schemas.microsoft.com/office/drawing/2010/main">
                <a:solidFill>
                  <a:srgbClr val="FFFFFF"/>
                </a:solidFill>
              </a14:hiddenFill>
            </a:ext>
          </a:extLst>
        </p:spPr>
        <p:txBody>
          <a:bodyPr wrap="none" lIns="103236" tIns="51618" rIns="103236" bIns="5161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9" name="Text Box 329"/>
          <p:cNvSpPr txBox="1">
            <a:spLocks noChangeArrowheads="1"/>
          </p:cNvSpPr>
          <p:nvPr/>
        </p:nvSpPr>
        <p:spPr bwMode="auto">
          <a:xfrm>
            <a:off x="1600200" y="3352800"/>
            <a:ext cx="407193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pPr>
            <a:r>
              <a:rPr lang="en-US" altLang="en-US">
                <a:solidFill>
                  <a:srgbClr val="800000"/>
                </a:solidFill>
                <a:latin typeface="Times New Roman" pitchFamily="18" charset="0"/>
              </a:rPr>
              <a:t>0.40% monthly return = 4.80% APR</a:t>
            </a:r>
          </a:p>
        </p:txBody>
      </p:sp>
    </p:spTree>
    <p:extLst>
      <p:ext uri="{BB962C8B-B14F-4D97-AF65-F5344CB8AC3E}">
        <p14:creationId xmlns:p14="http://schemas.microsoft.com/office/powerpoint/2010/main" val="1772548572"/>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0-#ppt_w/2"/>
                                          </p:val>
                                        </p:tav>
                                        <p:tav tm="100000">
                                          <p:val>
                                            <p:strVal val="#ppt_x"/>
                                          </p:val>
                                        </p:tav>
                                      </p:tavLst>
                                    </p:anim>
                                    <p:anim calcmode="lin" valueType="num">
                                      <p:cBhvr additive="base">
                                        <p:cTn id="12"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990600"/>
          </a:xfrm>
        </p:spPr>
        <p:txBody>
          <a:bodyPr>
            <a:noAutofit/>
          </a:bodyPr>
          <a:lstStyle/>
          <a:p>
            <a:pPr eaLnBrk="1" fontAlgn="b" hangingPunct="1">
              <a:lnSpc>
                <a:spcPct val="115000"/>
              </a:lnSpc>
              <a:spcBef>
                <a:spcPts val="0"/>
              </a:spcBef>
              <a:spcAft>
                <a:spcPts val="0"/>
              </a:spcAft>
              <a:defRPr/>
            </a:pPr>
            <a:r>
              <a:rPr lang="en-US" sz="2400" dirty="0">
                <a:cs typeface="Times New Roman" pitchFamily="18" charset="0"/>
              </a:rPr>
              <a:t>Decomposition</a:t>
            </a:r>
            <a:r>
              <a:rPr lang="en-US" sz="2000" kern="1200" dirty="0">
                <a:solidFill>
                  <a:srgbClr val="C00000"/>
                </a:solidFill>
                <a:ea typeface="Times New Roman"/>
                <a:cs typeface="Times New Roman" pitchFamily="18" charset="0"/>
              </a:rPr>
              <a:t> </a:t>
            </a:r>
            <a:r>
              <a:rPr lang="en-US" sz="2400" dirty="0">
                <a:cs typeface="Times New Roman" pitchFamily="18" charset="0"/>
              </a:rPr>
              <a:t>of the Variance of International Security Returns in USD </a:t>
            </a:r>
            <a:br>
              <a:rPr lang="en-US" sz="2400" dirty="0">
                <a:cs typeface="Times New Roman" pitchFamily="18" charset="0"/>
              </a:rPr>
            </a:br>
            <a:r>
              <a:rPr lang="en-US" sz="2400" dirty="0">
                <a:cs typeface="Times New Roman" pitchFamily="18" charset="0"/>
              </a:rPr>
              <a:t>(Monthly Data: 1990.1 – 2012.12)</a:t>
            </a:r>
          </a:p>
        </p:txBody>
      </p:sp>
      <p:graphicFrame>
        <p:nvGraphicFramePr>
          <p:cNvPr id="6" name="Table 5"/>
          <p:cNvGraphicFramePr>
            <a:graphicFrameLocks noGrp="1"/>
          </p:cNvGraphicFramePr>
          <p:nvPr>
            <p:extLst>
              <p:ext uri="{D42A27DB-BD31-4B8C-83A1-F6EECF244321}">
                <p14:modId xmlns:p14="http://schemas.microsoft.com/office/powerpoint/2010/main" val="3795287506"/>
              </p:ext>
            </p:extLst>
          </p:nvPr>
        </p:nvGraphicFramePr>
        <p:xfrm>
          <a:off x="304800" y="1676400"/>
          <a:ext cx="8381999" cy="4050544"/>
        </p:xfrm>
        <a:graphic>
          <a:graphicData uri="http://schemas.openxmlformats.org/drawingml/2006/table">
            <a:tbl>
              <a:tblPr firstRow="1" firstCol="1" bandRow="1"/>
              <a:tblGrid>
                <a:gridCol w="1367697">
                  <a:extLst>
                    <a:ext uri="{9D8B030D-6E8A-4147-A177-3AD203B41FA5}">
                      <a16:colId xmlns:a16="http://schemas.microsoft.com/office/drawing/2014/main" val="20000"/>
                    </a:ext>
                  </a:extLst>
                </a:gridCol>
                <a:gridCol w="944466">
                  <a:extLst>
                    <a:ext uri="{9D8B030D-6E8A-4147-A177-3AD203B41FA5}">
                      <a16:colId xmlns:a16="http://schemas.microsoft.com/office/drawing/2014/main" val="20001"/>
                    </a:ext>
                  </a:extLst>
                </a:gridCol>
                <a:gridCol w="614533">
                  <a:extLst>
                    <a:ext uri="{9D8B030D-6E8A-4147-A177-3AD203B41FA5}">
                      <a16:colId xmlns:a16="http://schemas.microsoft.com/office/drawing/2014/main" val="20002"/>
                    </a:ext>
                  </a:extLst>
                </a:gridCol>
                <a:gridCol w="928845">
                  <a:extLst>
                    <a:ext uri="{9D8B030D-6E8A-4147-A177-3AD203B41FA5}">
                      <a16:colId xmlns:a16="http://schemas.microsoft.com/office/drawing/2014/main" val="20003"/>
                    </a:ext>
                  </a:extLst>
                </a:gridCol>
                <a:gridCol w="641898">
                  <a:extLst>
                    <a:ext uri="{9D8B030D-6E8A-4147-A177-3AD203B41FA5}">
                      <a16:colId xmlns:a16="http://schemas.microsoft.com/office/drawing/2014/main" val="20004"/>
                    </a:ext>
                  </a:extLst>
                </a:gridCol>
                <a:gridCol w="836791">
                  <a:extLst>
                    <a:ext uri="{9D8B030D-6E8A-4147-A177-3AD203B41FA5}">
                      <a16:colId xmlns:a16="http://schemas.microsoft.com/office/drawing/2014/main" val="20005"/>
                    </a:ext>
                  </a:extLst>
                </a:gridCol>
                <a:gridCol w="595454">
                  <a:extLst>
                    <a:ext uri="{9D8B030D-6E8A-4147-A177-3AD203B41FA5}">
                      <a16:colId xmlns:a16="http://schemas.microsoft.com/office/drawing/2014/main" val="20006"/>
                    </a:ext>
                  </a:extLst>
                </a:gridCol>
                <a:gridCol w="959530">
                  <a:extLst>
                    <a:ext uri="{9D8B030D-6E8A-4147-A177-3AD203B41FA5}">
                      <a16:colId xmlns:a16="http://schemas.microsoft.com/office/drawing/2014/main" val="20007"/>
                    </a:ext>
                  </a:extLst>
                </a:gridCol>
                <a:gridCol w="597113">
                  <a:extLst>
                    <a:ext uri="{9D8B030D-6E8A-4147-A177-3AD203B41FA5}">
                      <a16:colId xmlns:a16="http://schemas.microsoft.com/office/drawing/2014/main" val="20008"/>
                    </a:ext>
                  </a:extLst>
                </a:gridCol>
                <a:gridCol w="895672">
                  <a:extLst>
                    <a:ext uri="{9D8B030D-6E8A-4147-A177-3AD203B41FA5}">
                      <a16:colId xmlns:a16="http://schemas.microsoft.com/office/drawing/2014/main" val="20009"/>
                    </a:ext>
                  </a:extLst>
                </a:gridCol>
              </a:tblGrid>
              <a:tr h="330777">
                <a:tc>
                  <a:txBody>
                    <a:bodyPr/>
                    <a:lstStyle/>
                    <a:p>
                      <a:pPr marL="0" marR="0">
                        <a:lnSpc>
                          <a:spcPct val="115000"/>
                        </a:lnSpc>
                        <a:spcBef>
                          <a:spcPts val="0"/>
                        </a:spcBef>
                        <a:spcAft>
                          <a:spcPts val="0"/>
                        </a:spcAft>
                      </a:pPr>
                      <a:r>
                        <a:rPr lang="en-US" sz="1200" dirty="0">
                          <a:solidFill>
                            <a:srgbClr val="000000"/>
                          </a:solidFill>
                          <a:effectLst/>
                          <a:latin typeface="Times New Roman" pitchFamily="18" charset="0"/>
                          <a:ea typeface="Times New Roman"/>
                          <a:cs typeface="Times New Roman" pitchFamily="18" charset="0"/>
                        </a:rPr>
                        <a:t> </a:t>
                      </a:r>
                      <a:endParaRPr lang="en-US" sz="1200" dirty="0">
                        <a:effectLst/>
                        <a:latin typeface="Times New Roman" pitchFamily="18" charset="0"/>
                        <a:ea typeface="SimSun"/>
                        <a:cs typeface="Times New Roman" pitchFamily="18" charset="0"/>
                      </a:endParaRPr>
                    </a:p>
                  </a:txBody>
                  <a:tcPr marL="41566" marR="41566"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8DB3E2"/>
                    </a:solidFill>
                  </a:tcPr>
                </a:tc>
                <a:tc gridSpan="9">
                  <a:txBody>
                    <a:bodyPr/>
                    <a:lstStyle/>
                    <a:p>
                      <a:endParaRPr lang="en-US" sz="1400" dirty="0"/>
                    </a:p>
                  </a:txBody>
                  <a:tcPr marL="41566" marR="41566"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19522" t="-17391" b="-1159420"/>
                      </a:stretch>
                    </a:blip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20535">
                <a:tc>
                  <a:txBody>
                    <a:bodyPr/>
                    <a:lstStyle/>
                    <a:p>
                      <a:pPr marL="0" marR="0">
                        <a:lnSpc>
                          <a:spcPct val="115000"/>
                        </a:lnSpc>
                        <a:spcBef>
                          <a:spcPts val="0"/>
                        </a:spcBef>
                        <a:spcAft>
                          <a:spcPts val="0"/>
                        </a:spcAft>
                      </a:pPr>
                      <a:r>
                        <a:rPr lang="en-US" sz="1200">
                          <a:solidFill>
                            <a:srgbClr val="000000"/>
                          </a:solidFill>
                          <a:effectLst/>
                          <a:latin typeface="Times New Roman" pitchFamily="18" charset="0"/>
                          <a:ea typeface="Times New Roman"/>
                          <a:cs typeface="Times New Roman" pitchFamily="18" charset="0"/>
                        </a:rPr>
                        <a:t> </a:t>
                      </a:r>
                      <a:endParaRPr lang="en-US" sz="1200">
                        <a:effectLst/>
                        <a:latin typeface="Times New Roman" pitchFamily="18" charset="0"/>
                        <a:ea typeface="SimSun"/>
                        <a:cs typeface="Times New Roman" pitchFamily="18" charset="0"/>
                      </a:endParaRPr>
                    </a:p>
                  </a:txBody>
                  <a:tcPr marL="41566" marR="41566"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8DB3E2"/>
                    </a:solidFill>
                  </a:tcPr>
                </a:tc>
                <a:tc>
                  <a:txBody>
                    <a:bodyPr/>
                    <a:lstStyle/>
                    <a:p>
                      <a:endParaRPr lang="en-US" sz="1400"/>
                    </a:p>
                  </a:txBody>
                  <a:tcPr marL="41566" marR="41566"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144970" t="-172340" r="-642604" b="-1602128"/>
                      </a:stretch>
                    </a:blipFill>
                  </a:tcPr>
                </a:tc>
                <a:tc gridSpan="2">
                  <a:txBody>
                    <a:bodyPr/>
                    <a:lstStyle/>
                    <a:p>
                      <a:endParaRPr lang="en-US" sz="1400"/>
                    </a:p>
                  </a:txBody>
                  <a:tcPr marL="41566" marR="41566"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150000" t="-172340" r="-293478" b="-1602128"/>
                      </a:stretch>
                    </a:blipFill>
                  </a:tcPr>
                </a:tc>
                <a:tc hMerge="1">
                  <a:txBody>
                    <a:bodyPr/>
                    <a:lstStyle/>
                    <a:p>
                      <a:endParaRPr lang="en-US"/>
                    </a:p>
                  </a:txBody>
                  <a:tcPr/>
                </a:tc>
                <a:tc gridSpan="2">
                  <a:txBody>
                    <a:bodyPr/>
                    <a:lstStyle/>
                    <a:p>
                      <a:endParaRPr lang="en-US" sz="1400" dirty="0"/>
                    </a:p>
                  </a:txBody>
                  <a:tcPr marL="41566" marR="41566"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260377" t="-172340" r="-205660" b="-1602128"/>
                      </a:stretch>
                    </a:blipFill>
                  </a:tcPr>
                </a:tc>
                <a:tc hMerge="1">
                  <a:txBody>
                    <a:bodyPr/>
                    <a:lstStyle/>
                    <a:p>
                      <a:endParaRPr lang="en-US"/>
                    </a:p>
                  </a:txBody>
                  <a:tcPr/>
                </a:tc>
                <a:tc gridSpan="2">
                  <a:txBody>
                    <a:bodyPr/>
                    <a:lstStyle/>
                    <a:p>
                      <a:endParaRPr lang="en-US" sz="1400"/>
                    </a:p>
                  </a:txBody>
                  <a:tcPr marL="41566" marR="41566"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343525" t="-172340" r="-96043" b="-1602128"/>
                      </a:stretch>
                    </a:blipFill>
                  </a:tcPr>
                </a:tc>
                <a:tc hMerge="1">
                  <a:txBody>
                    <a:bodyPr/>
                    <a:lstStyle/>
                    <a:p>
                      <a:endParaRPr lang="en-US"/>
                    </a:p>
                  </a:txBody>
                  <a:tcPr/>
                </a:tc>
                <a:tc gridSpan="2">
                  <a:txBody>
                    <a:bodyPr/>
                    <a:lstStyle/>
                    <a:p>
                      <a:endParaRPr lang="en-US" sz="1400"/>
                    </a:p>
                  </a:txBody>
                  <a:tcPr marL="41566" marR="41566"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461798" t="-172340" b="-1602128"/>
                      </a:stretch>
                    </a:blipFill>
                  </a:tcPr>
                </a:tc>
                <a:tc hMerge="1">
                  <a:txBody>
                    <a:bodyPr/>
                    <a:lstStyle/>
                    <a:p>
                      <a:endParaRPr lang="en-US"/>
                    </a:p>
                  </a:txBody>
                  <a:tcPr/>
                </a:tc>
                <a:extLst>
                  <a:ext uri="{0D108BD9-81ED-4DB2-BD59-A6C34878D82A}">
                    <a16:rowId xmlns:a16="http://schemas.microsoft.com/office/drawing/2014/main" val="10001"/>
                  </a:ext>
                </a:extLst>
              </a:tr>
              <a:tr h="218702">
                <a:tc>
                  <a:txBody>
                    <a:bodyPr/>
                    <a:lstStyle/>
                    <a:p>
                      <a:pPr marL="0" marR="0">
                        <a:lnSpc>
                          <a:spcPct val="115000"/>
                        </a:lnSpc>
                        <a:spcBef>
                          <a:spcPts val="0"/>
                        </a:spcBef>
                        <a:spcAft>
                          <a:spcPts val="1000"/>
                        </a:spcAft>
                      </a:pPr>
                      <a:r>
                        <a:rPr lang="en-US" sz="1200" b="1" i="1">
                          <a:solidFill>
                            <a:srgbClr val="000000"/>
                          </a:solidFill>
                          <a:effectLst/>
                          <a:latin typeface="Times New Roman" pitchFamily="18" charset="0"/>
                          <a:ea typeface="SimSun"/>
                          <a:cs typeface="Times New Roman" pitchFamily="18" charset="0"/>
                        </a:rPr>
                        <a:t>Bonds</a:t>
                      </a:r>
                      <a:endParaRPr lang="en-US" sz="1200">
                        <a:effectLst/>
                        <a:latin typeface="Times New Roman" pitchFamily="18" charset="0"/>
                        <a:ea typeface="SimSun"/>
                        <a:cs typeface="Times New Roman" pitchFamily="18" charset="0"/>
                      </a:endParaRPr>
                    </a:p>
                  </a:txBody>
                  <a:tcPr marL="41566" marR="41566"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 </a:t>
                      </a:r>
                      <a:endParaRPr lang="en-US" sz="1200">
                        <a:effectLst/>
                        <a:latin typeface="Times New Roman" pitchFamily="18" charset="0"/>
                        <a:ea typeface="SimSun"/>
                        <a:cs typeface="Times New Roman" pitchFamily="18" charset="0"/>
                      </a:endParaRPr>
                    </a:p>
                  </a:txBody>
                  <a:tcPr marL="41566" marR="41566" marT="0"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 </a:t>
                      </a:r>
                      <a:endParaRPr lang="en-US" sz="1200">
                        <a:effectLst/>
                        <a:latin typeface="Times New Roman" pitchFamily="18" charset="0"/>
                        <a:ea typeface="SimSun"/>
                        <a:cs typeface="Times New Roman" pitchFamily="18" charset="0"/>
                      </a:endParaRPr>
                    </a:p>
                  </a:txBody>
                  <a:tcPr marL="41566" marR="41566" marT="0"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 </a:t>
                      </a:r>
                      <a:endParaRPr lang="en-US" sz="1200">
                        <a:effectLst/>
                        <a:latin typeface="Times New Roman" pitchFamily="18" charset="0"/>
                        <a:ea typeface="SimSun"/>
                        <a:cs typeface="Times New Roman" pitchFamily="18" charset="0"/>
                      </a:endParaRPr>
                    </a:p>
                  </a:txBody>
                  <a:tcPr marL="41566" marR="41566" marT="0"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 </a:t>
                      </a:r>
                      <a:endParaRPr lang="en-US" sz="1200">
                        <a:effectLst/>
                        <a:latin typeface="Times New Roman" pitchFamily="18" charset="0"/>
                        <a:ea typeface="SimSun"/>
                        <a:cs typeface="Times New Roman" pitchFamily="18" charset="0"/>
                      </a:endParaRPr>
                    </a:p>
                  </a:txBody>
                  <a:tcPr marL="41566" marR="41566" marT="0"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 </a:t>
                      </a:r>
                      <a:endParaRPr lang="en-US" sz="1200">
                        <a:effectLst/>
                        <a:latin typeface="Times New Roman" pitchFamily="18" charset="0"/>
                        <a:ea typeface="SimSun"/>
                        <a:cs typeface="Times New Roman" pitchFamily="18" charset="0"/>
                      </a:endParaRPr>
                    </a:p>
                  </a:txBody>
                  <a:tcPr marL="41566" marR="41566" marT="0"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 </a:t>
                      </a:r>
                      <a:endParaRPr lang="en-US" sz="1200">
                        <a:effectLst/>
                        <a:latin typeface="Times New Roman" pitchFamily="18" charset="0"/>
                        <a:ea typeface="SimSun"/>
                        <a:cs typeface="Times New Roman" pitchFamily="18" charset="0"/>
                      </a:endParaRPr>
                    </a:p>
                  </a:txBody>
                  <a:tcPr marL="41566" marR="41566" marT="0"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 </a:t>
                      </a:r>
                      <a:endParaRPr lang="en-US" sz="1200">
                        <a:effectLst/>
                        <a:latin typeface="Times New Roman" pitchFamily="18" charset="0"/>
                        <a:ea typeface="SimSun"/>
                        <a:cs typeface="Times New Roman" pitchFamily="18" charset="0"/>
                      </a:endParaRPr>
                    </a:p>
                  </a:txBody>
                  <a:tcPr marL="41566" marR="41566" marT="0"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nSpc>
                          <a:spcPct val="115000"/>
                        </a:lnSpc>
                        <a:spcBef>
                          <a:spcPts val="0"/>
                        </a:spcBef>
                        <a:spcAft>
                          <a:spcPts val="1000"/>
                        </a:spcAft>
                      </a:pPr>
                      <a:r>
                        <a:rPr lang="en-US" sz="1200" dirty="0">
                          <a:solidFill>
                            <a:srgbClr val="000000"/>
                          </a:solidFill>
                          <a:effectLst/>
                          <a:latin typeface="Times New Roman" pitchFamily="18" charset="0"/>
                          <a:ea typeface="SimSun"/>
                          <a:cs typeface="Times New Roman" pitchFamily="18" charset="0"/>
                        </a:rPr>
                        <a:t> </a:t>
                      </a:r>
                      <a:endParaRPr lang="en-US" sz="1200" dirty="0">
                        <a:effectLst/>
                        <a:latin typeface="Times New Roman" pitchFamily="18" charset="0"/>
                        <a:ea typeface="SimSun"/>
                        <a:cs typeface="Times New Roman" pitchFamily="18" charset="0"/>
                      </a:endParaRPr>
                    </a:p>
                  </a:txBody>
                  <a:tcPr marL="41566" marR="41566" marT="0"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 </a:t>
                      </a:r>
                      <a:endParaRPr lang="en-US" sz="1200">
                        <a:effectLst/>
                        <a:latin typeface="Times New Roman" pitchFamily="18" charset="0"/>
                        <a:ea typeface="SimSun"/>
                        <a:cs typeface="Times New Roman" pitchFamily="18" charset="0"/>
                      </a:endParaRPr>
                    </a:p>
                  </a:txBody>
                  <a:tcPr marL="41566" marR="41566"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5F1"/>
                    </a:solidFill>
                  </a:tcPr>
                </a:tc>
                <a:extLst>
                  <a:ext uri="{0D108BD9-81ED-4DB2-BD59-A6C34878D82A}">
                    <a16:rowId xmlns:a16="http://schemas.microsoft.com/office/drawing/2014/main" val="10002"/>
                  </a:ext>
                </a:extLst>
              </a:tr>
              <a:tr h="218702">
                <a:tc>
                  <a:txBody>
                    <a:bodyPr/>
                    <a:lstStyle/>
                    <a:p>
                      <a:pPr marL="0" marR="0" algn="r">
                        <a:lnSpc>
                          <a:spcPct val="115000"/>
                        </a:lnSpc>
                        <a:spcBef>
                          <a:spcPts val="0"/>
                        </a:spcBef>
                        <a:spcAft>
                          <a:spcPts val="1000"/>
                        </a:spcAft>
                      </a:pPr>
                      <a:r>
                        <a:rPr lang="en-US" sz="1200" dirty="0">
                          <a:solidFill>
                            <a:srgbClr val="000000"/>
                          </a:solidFill>
                          <a:effectLst/>
                          <a:latin typeface="Times New Roman" pitchFamily="18" charset="0"/>
                          <a:ea typeface="SimSun"/>
                          <a:cs typeface="Times New Roman" pitchFamily="18" charset="0"/>
                        </a:rPr>
                        <a:t>Australia</a:t>
                      </a:r>
                      <a:endParaRPr lang="en-US" sz="1200" dirty="0">
                        <a:effectLst/>
                        <a:latin typeface="Times New Roman" pitchFamily="18" charset="0"/>
                        <a:ea typeface="SimSun"/>
                        <a:cs typeface="Times New Roman" pitchFamily="18" charset="0"/>
                      </a:endParaRPr>
                    </a:p>
                  </a:txBody>
                  <a:tcPr marL="41566" marR="41566" marT="0"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14.18</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4.79</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dirty="0">
                          <a:solidFill>
                            <a:srgbClr val="000000"/>
                          </a:solidFill>
                          <a:effectLst/>
                          <a:latin typeface="Times New Roman" pitchFamily="18" charset="0"/>
                          <a:ea typeface="SimSun"/>
                          <a:cs typeface="Times New Roman" pitchFamily="18" charset="0"/>
                        </a:rPr>
                        <a:t>(33.82%)</a:t>
                      </a:r>
                      <a:endParaRPr lang="en-US" sz="1200" dirty="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11.59</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(81.73%)</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-2.28</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(-16.09%)</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0.08</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(0.54%)</a:t>
                      </a:r>
                      <a:endParaRPr lang="en-US" sz="1200">
                        <a:effectLst/>
                        <a:latin typeface="Times New Roman" pitchFamily="18" charset="0"/>
                        <a:ea typeface="SimSun"/>
                        <a:cs typeface="Times New Roman" pitchFamily="18" charset="0"/>
                      </a:endParaRPr>
                    </a:p>
                  </a:txBody>
                  <a:tcPr marL="41566" marR="41566" marT="0"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03"/>
                  </a:ext>
                </a:extLst>
              </a:tr>
              <a:tr h="218702">
                <a:tc>
                  <a:txBody>
                    <a:bodyPr/>
                    <a:lstStyle/>
                    <a:p>
                      <a:pPr marL="0" marR="0" algn="r">
                        <a:lnSpc>
                          <a:spcPct val="115000"/>
                        </a:lnSpc>
                        <a:spcBef>
                          <a:spcPts val="0"/>
                        </a:spcBef>
                        <a:spcAft>
                          <a:spcPts val="1000"/>
                        </a:spcAft>
                      </a:pPr>
                      <a:r>
                        <a:rPr lang="en-US" sz="1200" dirty="0">
                          <a:solidFill>
                            <a:srgbClr val="000000"/>
                          </a:solidFill>
                          <a:effectLst/>
                          <a:latin typeface="Times New Roman" pitchFamily="18" charset="0"/>
                          <a:ea typeface="SimSun"/>
                          <a:cs typeface="Times New Roman" pitchFamily="18" charset="0"/>
                        </a:rPr>
                        <a:t>Canada</a:t>
                      </a:r>
                      <a:endParaRPr lang="en-US" sz="1200" dirty="0">
                        <a:effectLst/>
                        <a:latin typeface="Times New Roman" pitchFamily="18" charset="0"/>
                        <a:ea typeface="SimSun"/>
                        <a:cs typeface="Times New Roman" pitchFamily="18" charset="0"/>
                      </a:endParaRPr>
                    </a:p>
                  </a:txBody>
                  <a:tcPr marL="41566" marR="41566" marT="0"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7.96</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3.51</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(44.16%)</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4.85</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(60.90%)</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-0.40</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(-5.00%)</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0.00</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(-0.06%)</a:t>
                      </a:r>
                      <a:endParaRPr lang="en-US" sz="1200">
                        <a:effectLst/>
                        <a:latin typeface="Times New Roman" pitchFamily="18" charset="0"/>
                        <a:ea typeface="SimSun"/>
                        <a:cs typeface="Times New Roman" pitchFamily="18" charset="0"/>
                      </a:endParaRPr>
                    </a:p>
                  </a:txBody>
                  <a:tcPr marL="41566" marR="41566" marT="0"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04"/>
                  </a:ext>
                </a:extLst>
              </a:tr>
              <a:tr h="218702">
                <a:tc>
                  <a:txBody>
                    <a:bodyPr/>
                    <a:lstStyle/>
                    <a:p>
                      <a:pPr marL="0" marR="0" algn="r">
                        <a:lnSpc>
                          <a:spcPct val="115000"/>
                        </a:lnSpc>
                        <a:spcBef>
                          <a:spcPts val="0"/>
                        </a:spcBef>
                        <a:spcAft>
                          <a:spcPts val="1000"/>
                        </a:spcAft>
                      </a:pPr>
                      <a:r>
                        <a:rPr lang="en-US" sz="1200" dirty="0">
                          <a:solidFill>
                            <a:srgbClr val="000000"/>
                          </a:solidFill>
                          <a:effectLst/>
                          <a:latin typeface="Times New Roman" pitchFamily="18" charset="0"/>
                          <a:ea typeface="SimSun"/>
                          <a:cs typeface="Times New Roman" pitchFamily="18" charset="0"/>
                        </a:rPr>
                        <a:t>Germany</a:t>
                      </a:r>
                      <a:endParaRPr lang="en-US" sz="1200" dirty="0">
                        <a:effectLst/>
                        <a:latin typeface="Times New Roman" pitchFamily="18" charset="0"/>
                        <a:ea typeface="SimSun"/>
                        <a:cs typeface="Times New Roman" pitchFamily="18" charset="0"/>
                      </a:endParaRPr>
                    </a:p>
                  </a:txBody>
                  <a:tcPr marL="41566" marR="41566" marT="0"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11.58</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2.91</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(25.12%)</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9.57</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(82.65%)</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-0.91</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(-7.86%)</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0.01</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(0.08%)</a:t>
                      </a:r>
                      <a:endParaRPr lang="en-US" sz="1200">
                        <a:effectLst/>
                        <a:latin typeface="Times New Roman" pitchFamily="18" charset="0"/>
                        <a:ea typeface="SimSun"/>
                        <a:cs typeface="Times New Roman" pitchFamily="18" charset="0"/>
                      </a:endParaRPr>
                    </a:p>
                  </a:txBody>
                  <a:tcPr marL="41566" marR="41566" marT="0"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05"/>
                  </a:ext>
                </a:extLst>
              </a:tr>
              <a:tr h="218702">
                <a:tc>
                  <a:txBody>
                    <a:bodyPr/>
                    <a:lstStyle/>
                    <a:p>
                      <a:pPr marL="0" marR="0" algn="r">
                        <a:lnSpc>
                          <a:spcPct val="115000"/>
                        </a:lnSpc>
                        <a:spcBef>
                          <a:spcPts val="0"/>
                        </a:spcBef>
                        <a:spcAft>
                          <a:spcPts val="1000"/>
                        </a:spcAft>
                      </a:pPr>
                      <a:r>
                        <a:rPr lang="en-US" sz="1200" dirty="0">
                          <a:solidFill>
                            <a:srgbClr val="000000"/>
                          </a:solidFill>
                          <a:effectLst/>
                          <a:latin typeface="Times New Roman" pitchFamily="18" charset="0"/>
                          <a:ea typeface="SimSun"/>
                          <a:cs typeface="Times New Roman" pitchFamily="18" charset="0"/>
                        </a:rPr>
                        <a:t>Japan</a:t>
                      </a:r>
                      <a:endParaRPr lang="en-US" sz="1200" dirty="0">
                        <a:effectLst/>
                        <a:latin typeface="Times New Roman" pitchFamily="18" charset="0"/>
                        <a:ea typeface="SimSun"/>
                        <a:cs typeface="Times New Roman" pitchFamily="18" charset="0"/>
                      </a:endParaRPr>
                    </a:p>
                  </a:txBody>
                  <a:tcPr marL="41566" marR="41566" marT="0"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13.15</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2.16</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(16.42%)</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10.33</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(78.55%)</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0.53</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(4.03%)</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0.13</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(1.00%)</a:t>
                      </a:r>
                      <a:endParaRPr lang="en-US" sz="1200">
                        <a:effectLst/>
                        <a:latin typeface="Times New Roman" pitchFamily="18" charset="0"/>
                        <a:ea typeface="SimSun"/>
                        <a:cs typeface="Times New Roman" pitchFamily="18" charset="0"/>
                      </a:endParaRPr>
                    </a:p>
                  </a:txBody>
                  <a:tcPr marL="41566" marR="41566" marT="0"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06"/>
                  </a:ext>
                </a:extLst>
              </a:tr>
              <a:tr h="218702">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Switzerland</a:t>
                      </a:r>
                      <a:endParaRPr lang="en-US" sz="1200">
                        <a:effectLst/>
                        <a:latin typeface="Times New Roman" pitchFamily="18" charset="0"/>
                        <a:ea typeface="SimSun"/>
                        <a:cs typeface="Times New Roman" pitchFamily="18" charset="0"/>
                      </a:endParaRPr>
                    </a:p>
                  </a:txBody>
                  <a:tcPr marL="41566" marR="41566" marT="0"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13.02</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2.18</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(16.75%)</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11.44</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(87.89%)</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-0.78</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(-6.00%)</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0.18</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(1.36%)</a:t>
                      </a:r>
                      <a:endParaRPr lang="en-US" sz="1200">
                        <a:effectLst/>
                        <a:latin typeface="Times New Roman" pitchFamily="18" charset="0"/>
                        <a:ea typeface="SimSun"/>
                        <a:cs typeface="Times New Roman" pitchFamily="18" charset="0"/>
                      </a:endParaRPr>
                    </a:p>
                  </a:txBody>
                  <a:tcPr marL="41566" marR="41566" marT="0"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07"/>
                  </a:ext>
                </a:extLst>
              </a:tr>
              <a:tr h="218702">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U.K</a:t>
                      </a:r>
                      <a:endParaRPr lang="en-US" sz="1200">
                        <a:effectLst/>
                        <a:latin typeface="Times New Roman" pitchFamily="18" charset="0"/>
                        <a:ea typeface="SimSun"/>
                        <a:cs typeface="Times New Roman" pitchFamily="18" charset="0"/>
                      </a:endParaRPr>
                    </a:p>
                  </a:txBody>
                  <a:tcPr marL="41566" marR="41566" marT="0"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10.45</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4.25</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(40.70%)</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7.94</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(75.99%)</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-1.87</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(-17.86%)</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0.12</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(1.17%)</a:t>
                      </a:r>
                      <a:endParaRPr lang="en-US" sz="1200">
                        <a:effectLst/>
                        <a:latin typeface="Times New Roman" pitchFamily="18" charset="0"/>
                        <a:ea typeface="SimSun"/>
                        <a:cs typeface="Times New Roman" pitchFamily="18" charset="0"/>
                      </a:endParaRPr>
                    </a:p>
                  </a:txBody>
                  <a:tcPr marL="41566" marR="41566" marT="0"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08"/>
                  </a:ext>
                </a:extLst>
              </a:tr>
              <a:tr h="218702">
                <a:tc>
                  <a:txBody>
                    <a:bodyPr/>
                    <a:lstStyle/>
                    <a:p>
                      <a:pPr marL="0" marR="0" algn="r">
                        <a:lnSpc>
                          <a:spcPct val="115000"/>
                        </a:lnSpc>
                        <a:spcBef>
                          <a:spcPts val="0"/>
                        </a:spcBef>
                        <a:spcAft>
                          <a:spcPts val="1000"/>
                        </a:spcAft>
                      </a:pPr>
                      <a:r>
                        <a:rPr lang="en-US" sz="1200" dirty="0">
                          <a:solidFill>
                            <a:srgbClr val="000000"/>
                          </a:solidFill>
                          <a:effectLst/>
                          <a:latin typeface="Times New Roman" pitchFamily="18" charset="0"/>
                          <a:ea typeface="SimSun"/>
                          <a:cs typeface="Times New Roman" pitchFamily="18" charset="0"/>
                        </a:rPr>
                        <a:t>U.S.</a:t>
                      </a:r>
                      <a:endParaRPr lang="en-US" sz="1200" dirty="0">
                        <a:effectLst/>
                        <a:latin typeface="Times New Roman" pitchFamily="18" charset="0"/>
                        <a:ea typeface="SimSun"/>
                        <a:cs typeface="Times New Roman" pitchFamily="18" charset="0"/>
                      </a:endParaRPr>
                    </a:p>
                  </a:txBody>
                  <a:tcPr marL="41566" marR="41566" marT="0"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4.72</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4.72</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(100.00%)</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0.00</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(n.a.)</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0.00</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(n.a.)</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0.00</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(n.a.)</a:t>
                      </a:r>
                      <a:endParaRPr lang="en-US" sz="1200">
                        <a:effectLst/>
                        <a:latin typeface="Times New Roman" pitchFamily="18" charset="0"/>
                        <a:ea typeface="SimSun"/>
                        <a:cs typeface="Times New Roman" pitchFamily="18" charset="0"/>
                      </a:endParaRPr>
                    </a:p>
                  </a:txBody>
                  <a:tcPr marL="41566" marR="41566" marT="0"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09"/>
                  </a:ext>
                </a:extLst>
              </a:tr>
              <a:tr h="218702">
                <a:tc>
                  <a:txBody>
                    <a:bodyPr/>
                    <a:lstStyle/>
                    <a:p>
                      <a:pPr marL="0" marR="0">
                        <a:lnSpc>
                          <a:spcPct val="115000"/>
                        </a:lnSpc>
                        <a:spcBef>
                          <a:spcPts val="0"/>
                        </a:spcBef>
                        <a:spcAft>
                          <a:spcPts val="1000"/>
                        </a:spcAft>
                      </a:pPr>
                      <a:r>
                        <a:rPr lang="en-US" sz="1200" b="1" i="1">
                          <a:solidFill>
                            <a:srgbClr val="000000"/>
                          </a:solidFill>
                          <a:effectLst/>
                          <a:latin typeface="Times New Roman" pitchFamily="18" charset="0"/>
                          <a:ea typeface="SimSun"/>
                          <a:cs typeface="Times New Roman" pitchFamily="18" charset="0"/>
                        </a:rPr>
                        <a:t>Stocks</a:t>
                      </a:r>
                      <a:endParaRPr lang="en-US" sz="1200">
                        <a:effectLst/>
                        <a:latin typeface="Times New Roman" pitchFamily="18" charset="0"/>
                        <a:ea typeface="SimSun"/>
                        <a:cs typeface="Times New Roman" pitchFamily="18" charset="0"/>
                      </a:endParaRPr>
                    </a:p>
                  </a:txBody>
                  <a:tcPr marL="41566" marR="41566" marT="0"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 </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 </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 </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 </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 </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 </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 </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 </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 </a:t>
                      </a:r>
                      <a:endParaRPr lang="en-US" sz="1200">
                        <a:effectLst/>
                        <a:latin typeface="Times New Roman" pitchFamily="18" charset="0"/>
                        <a:ea typeface="SimSun"/>
                        <a:cs typeface="Times New Roman" pitchFamily="18" charset="0"/>
                      </a:endParaRPr>
                    </a:p>
                  </a:txBody>
                  <a:tcPr marL="41566" marR="41566" marT="0"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10"/>
                  </a:ext>
                </a:extLst>
              </a:tr>
              <a:tr h="218702">
                <a:tc>
                  <a:txBody>
                    <a:bodyPr/>
                    <a:lstStyle/>
                    <a:p>
                      <a:pPr marL="0" marR="0" algn="r">
                        <a:lnSpc>
                          <a:spcPct val="115000"/>
                        </a:lnSpc>
                        <a:spcBef>
                          <a:spcPts val="0"/>
                        </a:spcBef>
                        <a:spcAft>
                          <a:spcPts val="1000"/>
                        </a:spcAft>
                      </a:pPr>
                      <a:r>
                        <a:rPr lang="en-US" sz="1200" dirty="0">
                          <a:solidFill>
                            <a:srgbClr val="000000"/>
                          </a:solidFill>
                          <a:effectLst/>
                          <a:latin typeface="Times New Roman" pitchFamily="18" charset="0"/>
                          <a:ea typeface="SimSun"/>
                          <a:cs typeface="Times New Roman" pitchFamily="18" charset="0"/>
                        </a:rPr>
                        <a:t>Australia</a:t>
                      </a:r>
                      <a:endParaRPr lang="en-US" sz="1200" dirty="0">
                        <a:effectLst/>
                        <a:latin typeface="Times New Roman" pitchFamily="18" charset="0"/>
                        <a:ea typeface="SimSun"/>
                        <a:cs typeface="Times New Roman" pitchFamily="18" charset="0"/>
                      </a:endParaRPr>
                    </a:p>
                  </a:txBody>
                  <a:tcPr marL="41566" marR="41566" marT="0"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40.05</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17.41</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dirty="0">
                          <a:solidFill>
                            <a:srgbClr val="000000"/>
                          </a:solidFill>
                          <a:effectLst/>
                          <a:latin typeface="Times New Roman" pitchFamily="18" charset="0"/>
                          <a:ea typeface="SimSun"/>
                          <a:cs typeface="Times New Roman" pitchFamily="18" charset="0"/>
                        </a:rPr>
                        <a:t>(43.48%)</a:t>
                      </a:r>
                      <a:endParaRPr lang="en-US" sz="1200" dirty="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11.59</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(28.94%)</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10.60</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(26.47%)</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0.45</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(1.11%)</a:t>
                      </a:r>
                      <a:endParaRPr lang="en-US" sz="1200">
                        <a:effectLst/>
                        <a:latin typeface="Times New Roman" pitchFamily="18" charset="0"/>
                        <a:ea typeface="SimSun"/>
                        <a:cs typeface="Times New Roman" pitchFamily="18" charset="0"/>
                      </a:endParaRPr>
                    </a:p>
                  </a:txBody>
                  <a:tcPr marL="41566" marR="41566" marT="0"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11"/>
                  </a:ext>
                </a:extLst>
              </a:tr>
              <a:tr h="218702">
                <a:tc>
                  <a:txBody>
                    <a:bodyPr/>
                    <a:lstStyle/>
                    <a:p>
                      <a:pPr marL="0" marR="0" algn="r">
                        <a:lnSpc>
                          <a:spcPct val="115000"/>
                        </a:lnSpc>
                        <a:spcBef>
                          <a:spcPts val="0"/>
                        </a:spcBef>
                        <a:spcAft>
                          <a:spcPts val="1000"/>
                        </a:spcAft>
                      </a:pPr>
                      <a:r>
                        <a:rPr lang="en-US" sz="1200" dirty="0">
                          <a:solidFill>
                            <a:srgbClr val="000000"/>
                          </a:solidFill>
                          <a:effectLst/>
                          <a:latin typeface="Times New Roman" pitchFamily="18" charset="0"/>
                          <a:ea typeface="SimSun"/>
                          <a:cs typeface="Times New Roman" pitchFamily="18" charset="0"/>
                        </a:rPr>
                        <a:t>Canada</a:t>
                      </a:r>
                      <a:endParaRPr lang="en-US" sz="1200" dirty="0">
                        <a:effectLst/>
                        <a:latin typeface="Times New Roman" pitchFamily="18" charset="0"/>
                        <a:ea typeface="SimSun"/>
                        <a:cs typeface="Times New Roman" pitchFamily="18" charset="0"/>
                      </a:endParaRPr>
                    </a:p>
                  </a:txBody>
                  <a:tcPr marL="41566" marR="41566" marT="0"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36.05</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22.04</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(61.13%)</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4.85</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(13.44%)</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9.60</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dirty="0">
                          <a:solidFill>
                            <a:srgbClr val="000000"/>
                          </a:solidFill>
                          <a:effectLst/>
                          <a:latin typeface="Times New Roman" pitchFamily="18" charset="0"/>
                          <a:ea typeface="SimSun"/>
                          <a:cs typeface="Times New Roman" pitchFamily="18" charset="0"/>
                        </a:rPr>
                        <a:t>(26.62%)</a:t>
                      </a:r>
                      <a:endParaRPr lang="en-US" sz="1200" dirty="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-0.43</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(-1.19%)</a:t>
                      </a:r>
                      <a:endParaRPr lang="en-US" sz="1200">
                        <a:effectLst/>
                        <a:latin typeface="Times New Roman" pitchFamily="18" charset="0"/>
                        <a:ea typeface="SimSun"/>
                        <a:cs typeface="Times New Roman" pitchFamily="18" charset="0"/>
                      </a:endParaRPr>
                    </a:p>
                  </a:txBody>
                  <a:tcPr marL="41566" marR="41566" marT="0"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12"/>
                  </a:ext>
                </a:extLst>
              </a:tr>
              <a:tr h="218702">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Germany</a:t>
                      </a:r>
                      <a:endParaRPr lang="en-US" sz="1200">
                        <a:effectLst/>
                        <a:latin typeface="Times New Roman" pitchFamily="18" charset="0"/>
                        <a:ea typeface="SimSun"/>
                        <a:cs typeface="Times New Roman" pitchFamily="18" charset="0"/>
                      </a:endParaRPr>
                    </a:p>
                  </a:txBody>
                  <a:tcPr marL="41566" marR="41566" marT="0"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46.38</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38.53</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(83.07%)</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9.57</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(20.63%)</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-1.82</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(-3.92%)</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0.10</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(0.22%)</a:t>
                      </a:r>
                      <a:endParaRPr lang="en-US" sz="1200">
                        <a:effectLst/>
                        <a:latin typeface="Times New Roman" pitchFamily="18" charset="0"/>
                        <a:ea typeface="SimSun"/>
                        <a:cs typeface="Times New Roman" pitchFamily="18" charset="0"/>
                      </a:endParaRPr>
                    </a:p>
                  </a:txBody>
                  <a:tcPr marL="41566" marR="41566" marT="0"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13"/>
                  </a:ext>
                </a:extLst>
              </a:tr>
              <a:tr h="218702">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Japan</a:t>
                      </a:r>
                      <a:endParaRPr lang="en-US" sz="1200">
                        <a:effectLst/>
                        <a:latin typeface="Times New Roman" pitchFamily="18" charset="0"/>
                        <a:ea typeface="SimSun"/>
                        <a:cs typeface="Times New Roman" pitchFamily="18" charset="0"/>
                      </a:endParaRPr>
                    </a:p>
                  </a:txBody>
                  <a:tcPr marL="41566" marR="41566" marT="0"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42.57</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35.21</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(82.72%)</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10.33</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(24.26%)</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dirty="0">
                          <a:solidFill>
                            <a:srgbClr val="000000"/>
                          </a:solidFill>
                          <a:effectLst/>
                          <a:latin typeface="Times New Roman" pitchFamily="18" charset="0"/>
                          <a:ea typeface="SimSun"/>
                          <a:cs typeface="Times New Roman" pitchFamily="18" charset="0"/>
                        </a:rPr>
                        <a:t>-3.57</a:t>
                      </a:r>
                      <a:endParaRPr lang="en-US" sz="1200" dirty="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(-8.39%)</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0.60</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(1.41%)</a:t>
                      </a:r>
                      <a:endParaRPr lang="en-US" sz="1200">
                        <a:effectLst/>
                        <a:latin typeface="Times New Roman" pitchFamily="18" charset="0"/>
                        <a:ea typeface="SimSun"/>
                        <a:cs typeface="Times New Roman" pitchFamily="18" charset="0"/>
                      </a:endParaRPr>
                    </a:p>
                  </a:txBody>
                  <a:tcPr marL="41566" marR="41566" marT="0"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14"/>
                  </a:ext>
                </a:extLst>
              </a:tr>
              <a:tr h="218702">
                <a:tc>
                  <a:txBody>
                    <a:bodyPr/>
                    <a:lstStyle/>
                    <a:p>
                      <a:pPr marL="0" marR="0" algn="r">
                        <a:lnSpc>
                          <a:spcPct val="115000"/>
                        </a:lnSpc>
                        <a:spcBef>
                          <a:spcPts val="0"/>
                        </a:spcBef>
                        <a:spcAft>
                          <a:spcPts val="1000"/>
                        </a:spcAft>
                      </a:pPr>
                      <a:r>
                        <a:rPr lang="en-US" sz="1200" dirty="0">
                          <a:solidFill>
                            <a:srgbClr val="000000"/>
                          </a:solidFill>
                          <a:effectLst/>
                          <a:latin typeface="Times New Roman" pitchFamily="18" charset="0"/>
                          <a:ea typeface="SimSun"/>
                          <a:cs typeface="Times New Roman" pitchFamily="18" charset="0"/>
                        </a:rPr>
                        <a:t>Switzerland</a:t>
                      </a:r>
                      <a:endParaRPr lang="en-US" sz="1200" dirty="0">
                        <a:effectLst/>
                        <a:latin typeface="Times New Roman" pitchFamily="18" charset="0"/>
                        <a:ea typeface="SimSun"/>
                        <a:cs typeface="Times New Roman" pitchFamily="18" charset="0"/>
                      </a:endParaRPr>
                    </a:p>
                  </a:txBody>
                  <a:tcPr marL="41566" marR="41566" marT="0"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27.79</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24.15</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(86.90%)</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11.44</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(41.16%)</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dirty="0">
                          <a:solidFill>
                            <a:srgbClr val="000000"/>
                          </a:solidFill>
                          <a:effectLst/>
                          <a:latin typeface="Times New Roman" pitchFamily="18" charset="0"/>
                          <a:ea typeface="SimSun"/>
                          <a:cs typeface="Times New Roman" pitchFamily="18" charset="0"/>
                        </a:rPr>
                        <a:t>-8.02</a:t>
                      </a:r>
                      <a:endParaRPr lang="en-US" sz="1200" dirty="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(-28.85%)</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0.22</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(0.80%)</a:t>
                      </a:r>
                      <a:endParaRPr lang="en-US" sz="1200">
                        <a:effectLst/>
                        <a:latin typeface="Times New Roman" pitchFamily="18" charset="0"/>
                        <a:ea typeface="SimSun"/>
                        <a:cs typeface="Times New Roman" pitchFamily="18" charset="0"/>
                      </a:endParaRPr>
                    </a:p>
                  </a:txBody>
                  <a:tcPr marL="41566" marR="41566" marT="0"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15"/>
                  </a:ext>
                </a:extLst>
              </a:tr>
              <a:tr h="218702">
                <a:tc>
                  <a:txBody>
                    <a:bodyPr/>
                    <a:lstStyle/>
                    <a:p>
                      <a:pPr marL="0" marR="0" algn="r">
                        <a:lnSpc>
                          <a:spcPct val="115000"/>
                        </a:lnSpc>
                        <a:spcBef>
                          <a:spcPts val="0"/>
                        </a:spcBef>
                        <a:spcAft>
                          <a:spcPts val="1000"/>
                        </a:spcAft>
                      </a:pPr>
                      <a:r>
                        <a:rPr lang="en-US" sz="1200" dirty="0">
                          <a:solidFill>
                            <a:srgbClr val="000000"/>
                          </a:solidFill>
                          <a:effectLst/>
                          <a:latin typeface="Times New Roman" pitchFamily="18" charset="0"/>
                          <a:ea typeface="SimSun"/>
                          <a:cs typeface="Times New Roman" pitchFamily="18" charset="0"/>
                        </a:rPr>
                        <a:t>U.K</a:t>
                      </a:r>
                      <a:endParaRPr lang="en-US" sz="1200" dirty="0">
                        <a:effectLst/>
                        <a:latin typeface="Times New Roman" pitchFamily="18" charset="0"/>
                        <a:ea typeface="SimSun"/>
                        <a:cs typeface="Times New Roman" pitchFamily="18" charset="0"/>
                      </a:endParaRPr>
                    </a:p>
                  </a:txBody>
                  <a:tcPr marL="41566" marR="41566" marT="0"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26.74</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19.88</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(74.36%)</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7.94</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(29.70%)</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-1.27</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(-4.76%)</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0.19</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a:noFill/>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(0.70%)</a:t>
                      </a:r>
                      <a:endParaRPr lang="en-US" sz="1200">
                        <a:effectLst/>
                        <a:latin typeface="Times New Roman" pitchFamily="18" charset="0"/>
                        <a:ea typeface="SimSun"/>
                        <a:cs typeface="Times New Roman" pitchFamily="18" charset="0"/>
                      </a:endParaRPr>
                    </a:p>
                  </a:txBody>
                  <a:tcPr marL="41566" marR="41566" marT="0"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16"/>
                  </a:ext>
                </a:extLst>
              </a:tr>
              <a:tr h="218702">
                <a:tc>
                  <a:txBody>
                    <a:bodyPr/>
                    <a:lstStyle/>
                    <a:p>
                      <a:pPr marL="0" marR="0" algn="r">
                        <a:lnSpc>
                          <a:spcPct val="115000"/>
                        </a:lnSpc>
                        <a:spcBef>
                          <a:spcPts val="0"/>
                        </a:spcBef>
                        <a:spcAft>
                          <a:spcPts val="1000"/>
                        </a:spcAft>
                      </a:pPr>
                      <a:r>
                        <a:rPr lang="en-US" sz="1200" dirty="0">
                          <a:solidFill>
                            <a:srgbClr val="000000"/>
                          </a:solidFill>
                          <a:effectLst/>
                          <a:latin typeface="Times New Roman" pitchFamily="18" charset="0"/>
                          <a:ea typeface="SimSun"/>
                          <a:cs typeface="Times New Roman" pitchFamily="18" charset="0"/>
                        </a:rPr>
                        <a:t>U.S.</a:t>
                      </a:r>
                      <a:endParaRPr lang="en-US" sz="1200" dirty="0">
                        <a:effectLst/>
                        <a:latin typeface="Times New Roman" pitchFamily="18" charset="0"/>
                        <a:ea typeface="SimSun"/>
                        <a:cs typeface="Times New Roman" pitchFamily="18" charset="0"/>
                      </a:endParaRPr>
                    </a:p>
                  </a:txBody>
                  <a:tcPr marL="41566" marR="41566"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20.67</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lnSpc>
                          <a:spcPct val="115000"/>
                        </a:lnSpc>
                        <a:spcBef>
                          <a:spcPts val="0"/>
                        </a:spcBef>
                        <a:spcAft>
                          <a:spcPts val="1000"/>
                        </a:spcAft>
                      </a:pPr>
                      <a:r>
                        <a:rPr lang="en-US" sz="1200" dirty="0">
                          <a:solidFill>
                            <a:srgbClr val="000000"/>
                          </a:solidFill>
                          <a:effectLst/>
                          <a:latin typeface="Times New Roman" pitchFamily="18" charset="0"/>
                          <a:ea typeface="SimSun"/>
                          <a:cs typeface="Times New Roman" pitchFamily="18" charset="0"/>
                        </a:rPr>
                        <a:t>20.67</a:t>
                      </a:r>
                      <a:endParaRPr lang="en-US" sz="1200" dirty="0">
                        <a:effectLst/>
                        <a:latin typeface="Times New Roman" pitchFamily="18" charset="0"/>
                        <a:ea typeface="SimSun"/>
                        <a:cs typeface="Times New Roman" pitchFamily="18" charset="0"/>
                      </a:endParaRPr>
                    </a:p>
                  </a:txBody>
                  <a:tcPr marL="41566" marR="41566" marT="0"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(100.00%)</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lnSpc>
                          <a:spcPct val="115000"/>
                        </a:lnSpc>
                        <a:spcBef>
                          <a:spcPts val="0"/>
                        </a:spcBef>
                        <a:spcAft>
                          <a:spcPts val="1000"/>
                        </a:spcAft>
                      </a:pPr>
                      <a:r>
                        <a:rPr lang="en-US" sz="1200" dirty="0">
                          <a:solidFill>
                            <a:srgbClr val="000000"/>
                          </a:solidFill>
                          <a:effectLst/>
                          <a:latin typeface="Times New Roman" pitchFamily="18" charset="0"/>
                          <a:ea typeface="SimSun"/>
                          <a:cs typeface="Times New Roman" pitchFamily="18" charset="0"/>
                        </a:rPr>
                        <a:t>0.00</a:t>
                      </a:r>
                      <a:endParaRPr lang="en-US" sz="1200" dirty="0">
                        <a:effectLst/>
                        <a:latin typeface="Times New Roman" pitchFamily="18" charset="0"/>
                        <a:ea typeface="SimSun"/>
                        <a:cs typeface="Times New Roman" pitchFamily="18" charset="0"/>
                      </a:endParaRPr>
                    </a:p>
                  </a:txBody>
                  <a:tcPr marL="41566" marR="41566" marT="0"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(n.a.)</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0.00</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(n.a.)</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r">
                        <a:lnSpc>
                          <a:spcPct val="115000"/>
                        </a:lnSpc>
                        <a:spcBef>
                          <a:spcPts val="0"/>
                        </a:spcBef>
                        <a:spcAft>
                          <a:spcPts val="1000"/>
                        </a:spcAft>
                      </a:pPr>
                      <a:r>
                        <a:rPr lang="en-US" sz="1200">
                          <a:solidFill>
                            <a:srgbClr val="000000"/>
                          </a:solidFill>
                          <a:effectLst/>
                          <a:latin typeface="Times New Roman" pitchFamily="18" charset="0"/>
                          <a:ea typeface="SimSun"/>
                          <a:cs typeface="Times New Roman" pitchFamily="18" charset="0"/>
                        </a:rPr>
                        <a:t>0.00</a:t>
                      </a:r>
                      <a:endParaRPr lang="en-US" sz="1200">
                        <a:effectLst/>
                        <a:latin typeface="Times New Roman" pitchFamily="18" charset="0"/>
                        <a:ea typeface="SimSun"/>
                        <a:cs typeface="Times New Roman" pitchFamily="18" charset="0"/>
                      </a:endParaRPr>
                    </a:p>
                  </a:txBody>
                  <a:tcPr marL="41566" marR="41566" marT="0"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nSpc>
                          <a:spcPct val="115000"/>
                        </a:lnSpc>
                        <a:spcBef>
                          <a:spcPts val="0"/>
                        </a:spcBef>
                        <a:spcAft>
                          <a:spcPts val="1000"/>
                        </a:spcAft>
                      </a:pPr>
                      <a:r>
                        <a:rPr lang="en-US" sz="1200" dirty="0">
                          <a:solidFill>
                            <a:srgbClr val="000000"/>
                          </a:solidFill>
                          <a:effectLst/>
                          <a:latin typeface="Times New Roman" pitchFamily="18" charset="0"/>
                          <a:ea typeface="SimSun"/>
                          <a:cs typeface="Times New Roman" pitchFamily="18" charset="0"/>
                        </a:rPr>
                        <a:t>(</a:t>
                      </a:r>
                      <a:r>
                        <a:rPr lang="en-US" sz="1200" dirty="0" err="1">
                          <a:solidFill>
                            <a:srgbClr val="000000"/>
                          </a:solidFill>
                          <a:effectLst/>
                          <a:latin typeface="Times New Roman" pitchFamily="18" charset="0"/>
                          <a:ea typeface="SimSun"/>
                          <a:cs typeface="Times New Roman" pitchFamily="18" charset="0"/>
                        </a:rPr>
                        <a:t>n.a</a:t>
                      </a:r>
                      <a:r>
                        <a:rPr lang="en-US" sz="1200" dirty="0">
                          <a:solidFill>
                            <a:srgbClr val="000000"/>
                          </a:solidFill>
                          <a:effectLst/>
                          <a:latin typeface="Times New Roman" pitchFamily="18" charset="0"/>
                          <a:ea typeface="SimSun"/>
                          <a:cs typeface="Times New Roman" pitchFamily="18" charset="0"/>
                        </a:rPr>
                        <a:t>.)</a:t>
                      </a:r>
                      <a:endParaRPr lang="en-US" sz="1200" dirty="0">
                        <a:effectLst/>
                        <a:latin typeface="Times New Roman" pitchFamily="18" charset="0"/>
                        <a:ea typeface="SimSun"/>
                        <a:cs typeface="Times New Roman" pitchFamily="18" charset="0"/>
                      </a:endParaRPr>
                    </a:p>
                  </a:txBody>
                  <a:tcPr marL="41566" marR="41566"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1781235920"/>
      </p:ext>
    </p:extLst>
  </p:cSld>
  <p:clrMapOvr>
    <a:masterClrMapping/>
  </p:clrMapOvr>
  <p:transition spd="med">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ctrTitle"/>
          </p:nvPr>
        </p:nvSpPr>
        <p:spPr>
          <a:xfrm>
            <a:off x="1108986" y="3606800"/>
            <a:ext cx="7577814" cy="1470025"/>
          </a:xfrm>
        </p:spPr>
        <p:txBody>
          <a:bodyPr/>
          <a:lstStyle/>
          <a:p>
            <a:r>
              <a:rPr lang="en-US" dirty="0"/>
              <a:t>2.3 Mutual Funds</a:t>
            </a:r>
          </a:p>
        </p:txBody>
      </p:sp>
    </p:spTree>
    <p:extLst>
      <p:ext uri="{BB962C8B-B14F-4D97-AF65-F5344CB8AC3E}">
        <p14:creationId xmlns:p14="http://schemas.microsoft.com/office/powerpoint/2010/main" val="2067211784"/>
      </p:ext>
    </p:extLst>
  </p:cSld>
  <p:clrMapOvr>
    <a:masterClrMapping/>
  </p:clrMapOvr>
  <p:transition spd="med">
    <p:fade thruBlk="1"/>
  </p:transition>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52400" y="152400"/>
            <a:ext cx="8229600" cy="1143000"/>
          </a:xfrm>
        </p:spPr>
        <p:txBody>
          <a:bodyPr>
            <a:normAutofit fontScale="90000"/>
          </a:bodyPr>
          <a:lstStyle/>
          <a:p>
            <a:pPr eaLnBrk="1" hangingPunct="1"/>
            <a:r>
              <a:rPr lang="en-US" altLang="en-US" sz="4000" dirty="0"/>
              <a:t>International Mutual Funds: A Performance Evaluation</a:t>
            </a:r>
          </a:p>
        </p:txBody>
      </p:sp>
      <p:sp>
        <p:nvSpPr>
          <p:cNvPr id="27651" name="Rectangle 3"/>
          <p:cNvSpPr>
            <a:spLocks noGrp="1" noChangeArrowheads="1"/>
          </p:cNvSpPr>
          <p:nvPr>
            <p:ph idx="1"/>
          </p:nvPr>
        </p:nvSpPr>
        <p:spPr>
          <a:xfrm>
            <a:off x="381000" y="1524000"/>
            <a:ext cx="8229600" cy="4449763"/>
          </a:xfrm>
        </p:spPr>
        <p:txBody>
          <a:bodyPr/>
          <a:lstStyle/>
          <a:p>
            <a:pPr marL="601663" indent="-601663" eaLnBrk="1" hangingPunct="1"/>
            <a:r>
              <a:rPr lang="en-US" altLang="en-US" sz="2800" dirty="0"/>
              <a:t>A U.S. investor can easily achieve international diversification by investing in a U.S.-based international mutual fund.</a:t>
            </a:r>
          </a:p>
          <a:p>
            <a:pPr marL="601663" indent="-601663" eaLnBrk="1" hangingPunct="1"/>
            <a:endParaRPr lang="en-US" altLang="en-US" sz="2800" dirty="0"/>
          </a:p>
          <a:p>
            <a:pPr marL="601663" indent="-601663" eaLnBrk="1" hangingPunct="1"/>
            <a:r>
              <a:rPr lang="en-US" altLang="en-US" sz="2800" dirty="0"/>
              <a:t>The advantages include:</a:t>
            </a:r>
          </a:p>
          <a:p>
            <a:pPr marL="1001713" lvl="1" indent="-601663" eaLnBrk="1" hangingPunct="1"/>
            <a:r>
              <a:rPr lang="en-US" altLang="en-US" sz="2400" dirty="0"/>
              <a:t>Savings on transaction and information costs.</a:t>
            </a:r>
          </a:p>
          <a:p>
            <a:pPr marL="1001713" lvl="1" indent="-601663" eaLnBrk="1" hangingPunct="1"/>
            <a:endParaRPr lang="en-US" altLang="en-US" sz="2400" dirty="0"/>
          </a:p>
          <a:p>
            <a:pPr marL="1001713" lvl="1" indent="-601663" eaLnBrk="1" hangingPunct="1"/>
            <a:r>
              <a:rPr lang="en-US" altLang="en-US" sz="2400" dirty="0"/>
              <a:t>Circumvention of legal and institutional barriers to direct portfolio investments abroad.</a:t>
            </a:r>
          </a:p>
          <a:p>
            <a:pPr marL="1001713" lvl="1" indent="-601663" eaLnBrk="1" hangingPunct="1"/>
            <a:endParaRPr lang="en-US" altLang="en-US" sz="2400" dirty="0"/>
          </a:p>
          <a:p>
            <a:pPr marL="1001713" lvl="1" indent="-601663" eaLnBrk="1" hangingPunct="1"/>
            <a:r>
              <a:rPr lang="en-US" altLang="en-US" sz="2400" dirty="0"/>
              <a:t>Professional management and record keeping.</a:t>
            </a:r>
          </a:p>
        </p:txBody>
      </p:sp>
    </p:spTree>
    <p:extLst>
      <p:ext uri="{BB962C8B-B14F-4D97-AF65-F5344CB8AC3E}">
        <p14:creationId xmlns:p14="http://schemas.microsoft.com/office/powerpoint/2010/main" val="2422659737"/>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0" name="Table 109"/>
          <p:cNvGraphicFramePr>
            <a:graphicFrameLocks noGrp="1"/>
          </p:cNvGraphicFramePr>
          <p:nvPr>
            <p:extLst>
              <p:ext uri="{D42A27DB-BD31-4B8C-83A1-F6EECF244321}">
                <p14:modId xmlns:p14="http://schemas.microsoft.com/office/powerpoint/2010/main" val="1291277927"/>
              </p:ext>
            </p:extLst>
          </p:nvPr>
        </p:nvGraphicFramePr>
        <p:xfrm>
          <a:off x="-22653" y="3336626"/>
          <a:ext cx="9143999" cy="2447924"/>
        </p:xfrm>
        <a:graphic>
          <a:graphicData uri="http://schemas.openxmlformats.org/drawingml/2006/table">
            <a:tbl>
              <a:tblPr firstRow="1" firstCol="1" bandRow="1"/>
              <a:tblGrid>
                <a:gridCol w="3212348">
                  <a:extLst>
                    <a:ext uri="{9D8B030D-6E8A-4147-A177-3AD203B41FA5}">
                      <a16:colId xmlns:a16="http://schemas.microsoft.com/office/drawing/2014/main" val="20000"/>
                    </a:ext>
                  </a:extLst>
                </a:gridCol>
                <a:gridCol w="1816851">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184379">
                  <a:extLst>
                    <a:ext uri="{9D8B030D-6E8A-4147-A177-3AD203B41FA5}">
                      <a16:colId xmlns:a16="http://schemas.microsoft.com/office/drawing/2014/main" val="20003"/>
                    </a:ext>
                  </a:extLst>
                </a:gridCol>
                <a:gridCol w="1482621">
                  <a:extLst>
                    <a:ext uri="{9D8B030D-6E8A-4147-A177-3AD203B41FA5}">
                      <a16:colId xmlns:a16="http://schemas.microsoft.com/office/drawing/2014/main" val="20004"/>
                    </a:ext>
                  </a:extLst>
                </a:gridCol>
              </a:tblGrid>
              <a:tr h="849725">
                <a:tc>
                  <a:txBody>
                    <a:bodyPr/>
                    <a:lstStyle/>
                    <a:p>
                      <a:pPr marL="0" marR="0">
                        <a:lnSpc>
                          <a:spcPct val="115000"/>
                        </a:lnSpc>
                        <a:spcBef>
                          <a:spcPts val="0"/>
                        </a:spcBef>
                        <a:spcAft>
                          <a:spcPts val="1000"/>
                        </a:spcAft>
                      </a:pPr>
                      <a:endParaRPr lang="en-US" sz="2400" dirty="0">
                        <a:effectLst/>
                        <a:latin typeface="Times New Roman" pitchFamily="18" charset="0"/>
                        <a:ea typeface="SimSun"/>
                        <a:cs typeface="Times New Roman" pitchFamily="18" charset="0"/>
                      </a:endParaRPr>
                    </a:p>
                  </a:txBody>
                  <a:tcPr marL="81375" marR="8477" marT="8477" marB="0" anchor="b">
                    <a:lnL w="1270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2400" dirty="0">
                          <a:solidFill>
                            <a:schemeClr val="tx1"/>
                          </a:solidFill>
                          <a:latin typeface="Times New Roman" pitchFamily="18" charset="0"/>
                          <a:cs typeface="Times New Roman" pitchFamily="18" charset="0"/>
                          <a:sym typeface="Symbol" pitchFamily="18" charset="2"/>
                        </a:rPr>
                        <a:t>Mean Annual Return</a:t>
                      </a:r>
                    </a:p>
                  </a:txBody>
                  <a:tcPr marL="8477" marR="8477" marT="847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2400" dirty="0">
                          <a:solidFill>
                            <a:schemeClr val="tx1"/>
                          </a:solidFill>
                          <a:latin typeface="Times New Roman" pitchFamily="18" charset="0"/>
                          <a:cs typeface="Times New Roman" pitchFamily="18" charset="0"/>
                          <a:sym typeface="Symbol" pitchFamily="18" charset="2"/>
                        </a:rPr>
                        <a:t>Standard</a:t>
                      </a:r>
                      <a:r>
                        <a:rPr lang="en-US" sz="2400" baseline="0" dirty="0">
                          <a:solidFill>
                            <a:schemeClr val="tx1"/>
                          </a:solidFill>
                          <a:latin typeface="Times New Roman" pitchFamily="18" charset="0"/>
                          <a:cs typeface="Times New Roman" pitchFamily="18" charset="0"/>
                          <a:sym typeface="Symbol" pitchFamily="18" charset="2"/>
                        </a:rPr>
                        <a:t> Deviation</a:t>
                      </a:r>
                      <a:endParaRPr lang="en-US" sz="2400" dirty="0">
                        <a:solidFill>
                          <a:schemeClr val="tx1"/>
                        </a:solidFill>
                        <a:latin typeface="Times New Roman" pitchFamily="18" charset="0"/>
                        <a:cs typeface="Times New Roman" pitchFamily="18" charset="0"/>
                        <a:sym typeface="Symbol" pitchFamily="18" charset="2"/>
                      </a:endParaRPr>
                    </a:p>
                  </a:txBody>
                  <a:tcPr marL="8477" marR="8477" marT="847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2400" b="1" dirty="0">
                          <a:solidFill>
                            <a:schemeClr val="tx1"/>
                          </a:solidFill>
                          <a:latin typeface="Times New Roman" pitchFamily="18" charset="0"/>
                          <a:cs typeface="Times New Roman" pitchFamily="18" charset="0"/>
                          <a:sym typeface="Symbol" pitchFamily="18" charset="2"/>
                        </a:rPr>
                        <a:t></a:t>
                      </a:r>
                      <a:r>
                        <a:rPr lang="en-US" sz="2400" b="1" baseline="-30000" dirty="0">
                          <a:solidFill>
                            <a:schemeClr val="tx1"/>
                          </a:solidFill>
                          <a:latin typeface="Times New Roman" pitchFamily="18" charset="0"/>
                          <a:cs typeface="Times New Roman" pitchFamily="18" charset="0"/>
                        </a:rPr>
                        <a:t>US</a:t>
                      </a:r>
                      <a:endParaRPr lang="en-US" sz="2400" dirty="0">
                        <a:solidFill>
                          <a:schemeClr val="tx1"/>
                        </a:solidFill>
                        <a:latin typeface="Times New Roman" pitchFamily="18" charset="0"/>
                        <a:cs typeface="Times New Roman" pitchFamily="18" charset="0"/>
                        <a:sym typeface="Symbol" pitchFamily="18" charset="2"/>
                      </a:endParaRPr>
                    </a:p>
                  </a:txBody>
                  <a:tcPr marL="8477" marR="8477" marT="847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1000"/>
                        </a:spcAft>
                      </a:pPr>
                      <a:r>
                        <a:rPr lang="en-US" sz="2400" b="1" i="1" dirty="0">
                          <a:solidFill>
                            <a:srgbClr val="000000"/>
                          </a:solidFill>
                          <a:effectLst/>
                          <a:latin typeface="Times New Roman" pitchFamily="18" charset="0"/>
                          <a:ea typeface="SimSun"/>
                          <a:cs typeface="Times New Roman" pitchFamily="18" charset="0"/>
                        </a:rPr>
                        <a:t>R</a:t>
                      </a:r>
                      <a:r>
                        <a:rPr lang="en-US" sz="2400" b="1" baseline="30000" dirty="0">
                          <a:solidFill>
                            <a:srgbClr val="000000"/>
                          </a:solidFill>
                          <a:effectLst/>
                          <a:latin typeface="Times New Roman" pitchFamily="18" charset="0"/>
                          <a:ea typeface="SimSun"/>
                          <a:cs typeface="Times New Roman" pitchFamily="18" charset="0"/>
                        </a:rPr>
                        <a:t>2</a:t>
                      </a:r>
                      <a:endParaRPr lang="en-US" sz="2400" dirty="0">
                        <a:effectLst/>
                        <a:latin typeface="Times New Roman" pitchFamily="18" charset="0"/>
                        <a:ea typeface="SimSun"/>
                        <a:cs typeface="Times New Roman" pitchFamily="18" charset="0"/>
                      </a:endParaRPr>
                    </a:p>
                  </a:txBody>
                  <a:tcPr marL="8477" marR="8477" marT="8477"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extLst>
                  <a:ext uri="{0D108BD9-81ED-4DB2-BD59-A6C34878D82A}">
                    <a16:rowId xmlns:a16="http://schemas.microsoft.com/office/drawing/2014/main" val="10000"/>
                  </a:ext>
                </a:extLst>
              </a:tr>
              <a:tr h="739997">
                <a:tc>
                  <a:txBody>
                    <a:bodyPr/>
                    <a:lstStyle/>
                    <a:p>
                      <a:pPr eaLnBrk="0" hangingPunct="0"/>
                      <a:r>
                        <a:rPr lang="en-US" sz="2400" b="0" i="1" dirty="0">
                          <a:latin typeface="Times New Roman" pitchFamily="18" charset="0"/>
                          <a:cs typeface="Times New Roman" pitchFamily="18" charset="0"/>
                        </a:rPr>
                        <a:t>U.S. Based International Mutual Funds</a:t>
                      </a:r>
                      <a:endParaRPr lang="en-US" sz="2400" b="0" dirty="0">
                        <a:latin typeface="Times New Roman" pitchFamily="18" charset="0"/>
                        <a:cs typeface="Times New Roman" pitchFamily="18" charset="0"/>
                      </a:endParaRPr>
                    </a:p>
                  </a:txBody>
                  <a:tcPr marL="81375" marR="8477" marT="8477"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1000"/>
                        </a:spcAft>
                      </a:pPr>
                      <a:r>
                        <a:rPr lang="en-US" sz="2400" dirty="0">
                          <a:effectLst/>
                          <a:latin typeface="Times New Roman" pitchFamily="18" charset="0"/>
                          <a:ea typeface="SimSun"/>
                          <a:cs typeface="Times New Roman" pitchFamily="18" charset="0"/>
                        </a:rPr>
                        <a:t>18.96%</a:t>
                      </a:r>
                    </a:p>
                  </a:txBody>
                  <a:tcPr marL="8477" marR="8477" marT="8477"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1000"/>
                        </a:spcAft>
                      </a:pPr>
                      <a:r>
                        <a:rPr lang="en-US" sz="2400" dirty="0">
                          <a:effectLst/>
                          <a:latin typeface="Times New Roman" pitchFamily="18" charset="0"/>
                          <a:ea typeface="SimSun"/>
                          <a:cs typeface="Times New Roman" pitchFamily="18" charset="0"/>
                        </a:rPr>
                        <a:t>5.78%</a:t>
                      </a:r>
                    </a:p>
                  </a:txBody>
                  <a:tcPr marL="8477" marR="8477" marT="8477"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1000"/>
                        </a:spcAft>
                      </a:pPr>
                      <a:r>
                        <a:rPr lang="en-US" sz="2400" dirty="0">
                          <a:solidFill>
                            <a:srgbClr val="000000"/>
                          </a:solidFill>
                          <a:effectLst/>
                          <a:latin typeface="Times New Roman" pitchFamily="18" charset="0"/>
                          <a:ea typeface="SimSun"/>
                          <a:cs typeface="Times New Roman" pitchFamily="18" charset="0"/>
                        </a:rPr>
                        <a:t>0.69</a:t>
                      </a:r>
                      <a:endParaRPr lang="en-US" sz="2400" dirty="0">
                        <a:effectLst/>
                        <a:latin typeface="Times New Roman" pitchFamily="18" charset="0"/>
                        <a:ea typeface="SimSun"/>
                        <a:cs typeface="Times New Roman" pitchFamily="18" charset="0"/>
                      </a:endParaRPr>
                    </a:p>
                  </a:txBody>
                  <a:tcPr marL="8477" marR="8477" marT="8477"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1000"/>
                        </a:spcAft>
                      </a:pPr>
                      <a:r>
                        <a:rPr lang="en-US" sz="2400" dirty="0">
                          <a:solidFill>
                            <a:srgbClr val="000000"/>
                          </a:solidFill>
                          <a:effectLst/>
                          <a:latin typeface="Times New Roman" pitchFamily="18" charset="0"/>
                          <a:ea typeface="SimSun"/>
                          <a:cs typeface="Times New Roman" pitchFamily="18" charset="0"/>
                        </a:rPr>
                        <a:t>0.39</a:t>
                      </a:r>
                      <a:endParaRPr lang="en-US" sz="2400" dirty="0">
                        <a:effectLst/>
                        <a:latin typeface="Times New Roman" pitchFamily="18" charset="0"/>
                        <a:ea typeface="SimSun"/>
                        <a:cs typeface="Times New Roman" pitchFamily="18" charset="0"/>
                      </a:endParaRPr>
                    </a:p>
                  </a:txBody>
                  <a:tcPr marL="8477" marR="8477" marT="8477"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5F1"/>
                    </a:solidFill>
                  </a:tcPr>
                </a:tc>
                <a:extLst>
                  <a:ext uri="{0D108BD9-81ED-4DB2-BD59-A6C34878D82A}">
                    <a16:rowId xmlns:a16="http://schemas.microsoft.com/office/drawing/2014/main" val="10001"/>
                  </a:ext>
                </a:extLst>
              </a:tr>
              <a:tr h="429101">
                <a:tc>
                  <a:txBody>
                    <a:bodyPr/>
                    <a:lstStyle/>
                    <a:p>
                      <a:pPr eaLnBrk="0" hangingPunct="0"/>
                      <a:r>
                        <a:rPr lang="en-US" sz="2400" b="0" i="1" dirty="0">
                          <a:latin typeface="Times New Roman" pitchFamily="18" charset="0"/>
                          <a:cs typeface="Times New Roman" pitchFamily="18" charset="0"/>
                        </a:rPr>
                        <a:t>S&amp;P 500</a:t>
                      </a:r>
                      <a:endParaRPr lang="en-US" sz="2400" b="0" dirty="0">
                        <a:latin typeface="Times New Roman" pitchFamily="18" charset="0"/>
                        <a:cs typeface="Times New Roman" pitchFamily="18" charset="0"/>
                      </a:endParaRPr>
                    </a:p>
                  </a:txBody>
                  <a:tcPr marL="81375" marR="8477" marT="8477"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2400" dirty="0">
                          <a:effectLst/>
                          <a:latin typeface="Times New Roman" pitchFamily="18" charset="0"/>
                          <a:ea typeface="SimSun"/>
                          <a:cs typeface="Times New Roman" pitchFamily="18" charset="0"/>
                        </a:rPr>
                        <a:t>14.04%</a:t>
                      </a: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2400" dirty="0">
                          <a:effectLst/>
                          <a:latin typeface="Times New Roman" pitchFamily="18" charset="0"/>
                          <a:ea typeface="SimSun"/>
                          <a:cs typeface="Times New Roman" pitchFamily="18" charset="0"/>
                        </a:rPr>
                        <a:t>4.25%</a:t>
                      </a: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2400" dirty="0">
                          <a:solidFill>
                            <a:srgbClr val="000000"/>
                          </a:solidFill>
                          <a:effectLst/>
                          <a:latin typeface="Times New Roman" pitchFamily="18" charset="0"/>
                          <a:ea typeface="SimSun"/>
                          <a:cs typeface="Times New Roman" pitchFamily="18" charset="0"/>
                        </a:rPr>
                        <a:t>1.00</a:t>
                      </a:r>
                      <a:endParaRPr lang="en-US" sz="2400" dirty="0">
                        <a:effectLst/>
                        <a:latin typeface="Times New Roman" pitchFamily="18" charset="0"/>
                        <a:ea typeface="SimSun"/>
                        <a:cs typeface="Times New Roman" pitchFamily="18" charset="0"/>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2400" dirty="0">
                          <a:solidFill>
                            <a:srgbClr val="000000"/>
                          </a:solidFill>
                          <a:effectLst/>
                          <a:latin typeface="Times New Roman" pitchFamily="18" charset="0"/>
                          <a:ea typeface="SimSun"/>
                          <a:cs typeface="Times New Roman" pitchFamily="18" charset="0"/>
                        </a:rPr>
                        <a:t>1.00</a:t>
                      </a:r>
                      <a:endParaRPr lang="en-US" sz="2400" dirty="0">
                        <a:effectLst/>
                        <a:latin typeface="Times New Roman" pitchFamily="18" charset="0"/>
                        <a:ea typeface="SimSun"/>
                        <a:cs typeface="Times New Roman" pitchFamily="18" charset="0"/>
                      </a:endParaRPr>
                    </a:p>
                  </a:txBody>
                  <a:tcPr marL="8477" marR="8477" marT="8477"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02"/>
                  </a:ext>
                </a:extLst>
              </a:tr>
              <a:tr h="429101">
                <a:tc>
                  <a:txBody>
                    <a:bodyPr/>
                    <a:lstStyle/>
                    <a:p>
                      <a:pPr eaLnBrk="0" hangingPunct="0"/>
                      <a:r>
                        <a:rPr lang="en-US" sz="2400" b="0" i="1" dirty="0">
                          <a:latin typeface="Times New Roman" pitchFamily="18" charset="0"/>
                          <a:cs typeface="Times New Roman" pitchFamily="18" charset="0"/>
                        </a:rPr>
                        <a:t>U.S. MNC Index</a:t>
                      </a:r>
                      <a:endParaRPr lang="en-US" sz="2400" b="0" dirty="0">
                        <a:latin typeface="Times New Roman" pitchFamily="18" charset="0"/>
                        <a:cs typeface="Times New Roman" pitchFamily="18" charset="0"/>
                      </a:endParaRPr>
                    </a:p>
                  </a:txBody>
                  <a:tcPr marL="81375" marR="8477" marT="8477"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2400" dirty="0">
                          <a:effectLst/>
                          <a:latin typeface="Times New Roman" pitchFamily="18" charset="0"/>
                          <a:ea typeface="SimSun"/>
                          <a:cs typeface="Times New Roman" pitchFamily="18" charset="0"/>
                        </a:rPr>
                        <a:t>16.08%</a:t>
                      </a: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2400" dirty="0">
                          <a:effectLst/>
                          <a:latin typeface="Times New Roman" pitchFamily="18" charset="0"/>
                          <a:ea typeface="SimSun"/>
                          <a:cs typeface="Times New Roman" pitchFamily="18" charset="0"/>
                        </a:rPr>
                        <a:t>4.38</a:t>
                      </a: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2400" dirty="0">
                          <a:solidFill>
                            <a:srgbClr val="000000"/>
                          </a:solidFill>
                          <a:effectLst/>
                          <a:latin typeface="Times New Roman" pitchFamily="18" charset="0"/>
                          <a:ea typeface="SimSun"/>
                          <a:cs typeface="Times New Roman" pitchFamily="18" charset="0"/>
                        </a:rPr>
                        <a:t>0.98</a:t>
                      </a:r>
                      <a:endParaRPr lang="en-US" sz="2400" dirty="0">
                        <a:effectLst/>
                        <a:latin typeface="Times New Roman" pitchFamily="18" charset="0"/>
                        <a:ea typeface="SimSun"/>
                        <a:cs typeface="Times New Roman" pitchFamily="18" charset="0"/>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2400" dirty="0">
                          <a:solidFill>
                            <a:srgbClr val="000000"/>
                          </a:solidFill>
                          <a:effectLst/>
                          <a:latin typeface="Times New Roman" pitchFamily="18" charset="0"/>
                          <a:ea typeface="SimSun"/>
                          <a:cs typeface="Times New Roman" pitchFamily="18" charset="0"/>
                        </a:rPr>
                        <a:t>0.90</a:t>
                      </a:r>
                      <a:endParaRPr lang="en-US" sz="2400" dirty="0">
                        <a:effectLst/>
                        <a:latin typeface="Times New Roman" pitchFamily="18" charset="0"/>
                        <a:ea typeface="SimSun"/>
                        <a:cs typeface="Times New Roman" pitchFamily="18" charset="0"/>
                      </a:endParaRPr>
                    </a:p>
                  </a:txBody>
                  <a:tcPr marL="8477" marR="8477" marT="8477"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03"/>
                  </a:ext>
                </a:extLst>
              </a:tr>
            </a:tbl>
          </a:graphicData>
        </a:graphic>
      </p:graphicFrame>
      <p:sp>
        <p:nvSpPr>
          <p:cNvPr id="28700" name="Rectangle 2"/>
          <p:cNvSpPr>
            <a:spLocks noGrp="1" noChangeArrowheads="1"/>
          </p:cNvSpPr>
          <p:nvPr>
            <p:ph type="title"/>
          </p:nvPr>
        </p:nvSpPr>
        <p:spPr>
          <a:xfrm>
            <a:off x="343437" y="228600"/>
            <a:ext cx="8229600" cy="1143000"/>
          </a:xfrm>
        </p:spPr>
        <p:txBody>
          <a:bodyPr>
            <a:normAutofit fontScale="90000"/>
          </a:bodyPr>
          <a:lstStyle/>
          <a:p>
            <a:pPr eaLnBrk="1" hangingPunct="1"/>
            <a:r>
              <a:rPr lang="en-US" altLang="en-US" sz="4000" dirty="0"/>
              <a:t>International Mutual Funds: A Performance Evaluation</a:t>
            </a:r>
          </a:p>
        </p:txBody>
      </p:sp>
      <p:sp>
        <p:nvSpPr>
          <p:cNvPr id="28701" name="Text Box 3"/>
          <p:cNvSpPr txBox="1">
            <a:spLocks noChangeArrowheads="1"/>
          </p:cNvSpPr>
          <p:nvPr/>
        </p:nvSpPr>
        <p:spPr bwMode="auto">
          <a:xfrm>
            <a:off x="308426" y="1672282"/>
            <a:ext cx="8551862" cy="121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400" dirty="0">
                <a:latin typeface="Century Gothic" panose="020B0502020202020204" pitchFamily="34" charset="0"/>
                <a:ea typeface="Arial Unicode MS" panose="020B0604020202020204" pitchFamily="34" charset="-128"/>
                <a:cs typeface="Arial Unicode MS" panose="020B0604020202020204" pitchFamily="34" charset="-128"/>
              </a:rPr>
              <a:t>As sample of U.S.-based international mutual funds has outperformed the S&amp;P 500 during the period 1977-1986, but with a higher standard deviation. </a:t>
            </a:r>
            <a:r>
              <a:rPr lang="en-US" altLang="en-US" sz="2400" b="1" dirty="0">
                <a:solidFill>
                  <a:srgbClr val="FFFFFF"/>
                </a:solidFill>
                <a:latin typeface="Century Gothic" panose="020B0502020202020204" pitchFamily="34" charset="0"/>
                <a:ea typeface="Arial Unicode MS" panose="020B0604020202020204" pitchFamily="34" charset="-128"/>
                <a:cs typeface="Arial Unicode MS" panose="020B0604020202020204" pitchFamily="34" charset="-128"/>
                <a:sym typeface="Symbol" pitchFamily="18" charset="2"/>
              </a:rPr>
              <a:t></a:t>
            </a:r>
            <a:r>
              <a:rPr lang="en-US" altLang="en-US" sz="2400" b="1" baseline="-30000" dirty="0">
                <a:solidFill>
                  <a:srgbClr val="FFFFFF"/>
                </a:solidFill>
                <a:latin typeface="Century Gothic" panose="020B0502020202020204" pitchFamily="34" charset="0"/>
                <a:ea typeface="Arial Unicode MS" panose="020B0604020202020204" pitchFamily="34" charset="-128"/>
                <a:cs typeface="Arial Unicode MS" panose="020B0604020202020204" pitchFamily="34" charset="-128"/>
              </a:rPr>
              <a:t>US</a:t>
            </a:r>
            <a:r>
              <a:rPr lang="en-US" altLang="en-US" sz="2400" dirty="0">
                <a:latin typeface="Century Gothic" panose="020B0502020202020204" pitchFamily="34" charset="0"/>
                <a:ea typeface="Arial Unicode MS" panose="020B0604020202020204" pitchFamily="34" charset="-128"/>
                <a:cs typeface="Arial Unicode MS" panose="020B0604020202020204" pitchFamily="34" charset="-128"/>
              </a:rPr>
              <a:t> </a:t>
            </a:r>
          </a:p>
        </p:txBody>
      </p:sp>
      <p:sp>
        <p:nvSpPr>
          <p:cNvPr id="810091" name="Oval 107"/>
          <p:cNvSpPr>
            <a:spLocks noChangeArrowheads="1"/>
          </p:cNvSpPr>
          <p:nvPr/>
        </p:nvSpPr>
        <p:spPr bwMode="auto">
          <a:xfrm>
            <a:off x="3548063" y="4495800"/>
            <a:ext cx="1100137" cy="527050"/>
          </a:xfrm>
          <a:prstGeom prst="ellipse">
            <a:avLst/>
          </a:prstGeom>
          <a:noFill/>
          <a:ln w="28575">
            <a:solidFill>
              <a:srgbClr val="800000"/>
            </a:solidFill>
            <a:round/>
            <a:headEnd/>
            <a:tailEnd/>
          </a:ln>
          <a:extLst>
            <a:ext uri="{909E8E84-426E-40DD-AFC4-6F175D3DCCD1}">
              <a14:hiddenFill xmlns:a14="http://schemas.microsoft.com/office/drawing/2010/main">
                <a:solidFill>
                  <a:srgbClr val="FFFFFF"/>
                </a:solidFill>
              </a14:hiddenFill>
            </a:ext>
          </a:extLst>
        </p:spPr>
        <p:txBody>
          <a:bodyPr wrap="none" lIns="103236" tIns="51618" rIns="103236" bIns="5161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entury Gothic" panose="020B0502020202020204" pitchFamily="34" charset="0"/>
            </a:endParaRPr>
          </a:p>
        </p:txBody>
      </p:sp>
      <p:sp>
        <p:nvSpPr>
          <p:cNvPr id="810092" name="Oval 108"/>
          <p:cNvSpPr>
            <a:spLocks noChangeArrowheads="1"/>
          </p:cNvSpPr>
          <p:nvPr/>
        </p:nvSpPr>
        <p:spPr bwMode="auto">
          <a:xfrm>
            <a:off x="3583074" y="4945707"/>
            <a:ext cx="1100137" cy="528637"/>
          </a:xfrm>
          <a:prstGeom prst="ellipse">
            <a:avLst/>
          </a:prstGeom>
          <a:noFill/>
          <a:ln w="28575">
            <a:solidFill>
              <a:srgbClr val="800000"/>
            </a:solidFill>
            <a:round/>
            <a:headEnd/>
            <a:tailEnd/>
          </a:ln>
          <a:extLst>
            <a:ext uri="{909E8E84-426E-40DD-AFC4-6F175D3DCCD1}">
              <a14:hiddenFill xmlns:a14="http://schemas.microsoft.com/office/drawing/2010/main">
                <a:solidFill>
                  <a:srgbClr val="FFFFFF"/>
                </a:solidFill>
              </a14:hiddenFill>
            </a:ext>
          </a:extLst>
        </p:spPr>
        <p:txBody>
          <a:bodyPr wrap="none" lIns="103236" tIns="51618" rIns="103236" bIns="5161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entury Gothic" panose="020B0502020202020204" pitchFamily="34" charset="0"/>
            </a:endParaRPr>
          </a:p>
        </p:txBody>
      </p:sp>
    </p:spTree>
    <p:extLst>
      <p:ext uri="{BB962C8B-B14F-4D97-AF65-F5344CB8AC3E}">
        <p14:creationId xmlns:p14="http://schemas.microsoft.com/office/powerpoint/2010/main" val="796944128"/>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path" presetSubtype="0" accel="50000" decel="50000" fill="hold" grpId="0" nodeType="clickEffect">
                                  <p:stCondLst>
                                    <p:cond delay="0"/>
                                  </p:stCondLst>
                                  <p:childTnLst>
                                    <p:animMotion origin="layout" path="M -2.77778E-7 -1.48148E-6 L 0.18524 0.00509 " pathEditMode="relative" rAng="0" ptsTypes="AA">
                                      <p:cBhvr>
                                        <p:cTn id="6" dur="2000" fill="hold"/>
                                        <p:tgtEl>
                                          <p:spTgt spid="810091"/>
                                        </p:tgtEl>
                                        <p:attrNameLst>
                                          <p:attrName>ppt_x</p:attrName>
                                          <p:attrName>ppt_y</p:attrName>
                                        </p:attrNameLst>
                                      </p:cBhvr>
                                      <p:rCtr x="9253" y="255"/>
                                    </p:animMotion>
                                  </p:childTnLst>
                                </p:cTn>
                              </p:par>
                              <p:par>
                                <p:cTn id="7" presetID="42" presetClass="path" presetSubtype="0" accel="50000" decel="50000" fill="hold" grpId="0" nodeType="withEffect">
                                  <p:stCondLst>
                                    <p:cond delay="0"/>
                                  </p:stCondLst>
                                  <p:childTnLst>
                                    <p:animMotion origin="layout" path="M 2.77778E-7 -7.40741E-7 L 0.18524 0.00532 " pathEditMode="relative" rAng="0" ptsTypes="AA">
                                      <p:cBhvr>
                                        <p:cTn id="8" dur="2000" fill="hold"/>
                                        <p:tgtEl>
                                          <p:spTgt spid="810092"/>
                                        </p:tgtEl>
                                        <p:attrNameLst>
                                          <p:attrName>ppt_x</p:attrName>
                                          <p:attrName>ppt_y</p:attrName>
                                        </p:attrNameLst>
                                      </p:cBhvr>
                                      <p:rCtr x="9253" y="25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0091" grpId="0" animBg="1"/>
      <p:bldP spid="81009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1" name="Table 110"/>
          <p:cNvGraphicFramePr>
            <a:graphicFrameLocks noGrp="1"/>
          </p:cNvGraphicFramePr>
          <p:nvPr>
            <p:extLst>
              <p:ext uri="{D42A27DB-BD31-4B8C-83A1-F6EECF244321}">
                <p14:modId xmlns:p14="http://schemas.microsoft.com/office/powerpoint/2010/main" val="65871021"/>
              </p:ext>
            </p:extLst>
          </p:nvPr>
        </p:nvGraphicFramePr>
        <p:xfrm>
          <a:off x="-4312" y="3348039"/>
          <a:ext cx="9143999" cy="2447924"/>
        </p:xfrm>
        <a:graphic>
          <a:graphicData uri="http://schemas.openxmlformats.org/drawingml/2006/table">
            <a:tbl>
              <a:tblPr firstRow="1" firstCol="1" bandRow="1"/>
              <a:tblGrid>
                <a:gridCol w="3212348">
                  <a:extLst>
                    <a:ext uri="{9D8B030D-6E8A-4147-A177-3AD203B41FA5}">
                      <a16:colId xmlns:a16="http://schemas.microsoft.com/office/drawing/2014/main" val="20000"/>
                    </a:ext>
                  </a:extLst>
                </a:gridCol>
                <a:gridCol w="1816851">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184379">
                  <a:extLst>
                    <a:ext uri="{9D8B030D-6E8A-4147-A177-3AD203B41FA5}">
                      <a16:colId xmlns:a16="http://schemas.microsoft.com/office/drawing/2014/main" val="20003"/>
                    </a:ext>
                  </a:extLst>
                </a:gridCol>
                <a:gridCol w="1482621">
                  <a:extLst>
                    <a:ext uri="{9D8B030D-6E8A-4147-A177-3AD203B41FA5}">
                      <a16:colId xmlns:a16="http://schemas.microsoft.com/office/drawing/2014/main" val="20004"/>
                    </a:ext>
                  </a:extLst>
                </a:gridCol>
              </a:tblGrid>
              <a:tr h="849725">
                <a:tc>
                  <a:txBody>
                    <a:bodyPr/>
                    <a:lstStyle/>
                    <a:p>
                      <a:pPr marL="0" marR="0">
                        <a:lnSpc>
                          <a:spcPct val="115000"/>
                        </a:lnSpc>
                        <a:spcBef>
                          <a:spcPts val="0"/>
                        </a:spcBef>
                        <a:spcAft>
                          <a:spcPts val="1000"/>
                        </a:spcAft>
                      </a:pPr>
                      <a:endParaRPr lang="en-US" sz="2400" dirty="0">
                        <a:effectLst/>
                        <a:latin typeface="Times New Roman" pitchFamily="18" charset="0"/>
                        <a:ea typeface="SimSun"/>
                        <a:cs typeface="Times New Roman" pitchFamily="18" charset="0"/>
                      </a:endParaRPr>
                    </a:p>
                  </a:txBody>
                  <a:tcPr marL="81375" marR="8477" marT="8477" marB="0" anchor="b">
                    <a:lnL w="1270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2400" dirty="0">
                          <a:solidFill>
                            <a:schemeClr val="tx1"/>
                          </a:solidFill>
                          <a:latin typeface="Times New Roman" pitchFamily="18" charset="0"/>
                          <a:cs typeface="Times New Roman" pitchFamily="18" charset="0"/>
                          <a:sym typeface="Symbol" pitchFamily="18" charset="2"/>
                        </a:rPr>
                        <a:t>Mean Annual Return</a:t>
                      </a:r>
                    </a:p>
                  </a:txBody>
                  <a:tcPr marL="8477" marR="8477" marT="847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2400" dirty="0">
                          <a:solidFill>
                            <a:schemeClr val="tx1"/>
                          </a:solidFill>
                          <a:latin typeface="Times New Roman" pitchFamily="18" charset="0"/>
                          <a:cs typeface="Times New Roman" pitchFamily="18" charset="0"/>
                          <a:sym typeface="Symbol" pitchFamily="18" charset="2"/>
                        </a:rPr>
                        <a:t>Standard</a:t>
                      </a:r>
                      <a:r>
                        <a:rPr lang="en-US" sz="2400" baseline="0" dirty="0">
                          <a:solidFill>
                            <a:schemeClr val="tx1"/>
                          </a:solidFill>
                          <a:latin typeface="Times New Roman" pitchFamily="18" charset="0"/>
                          <a:cs typeface="Times New Roman" pitchFamily="18" charset="0"/>
                          <a:sym typeface="Symbol" pitchFamily="18" charset="2"/>
                        </a:rPr>
                        <a:t> Deviation</a:t>
                      </a:r>
                      <a:endParaRPr lang="en-US" sz="2400" dirty="0">
                        <a:solidFill>
                          <a:schemeClr val="tx1"/>
                        </a:solidFill>
                        <a:latin typeface="Times New Roman" pitchFamily="18" charset="0"/>
                        <a:cs typeface="Times New Roman" pitchFamily="18" charset="0"/>
                        <a:sym typeface="Symbol" pitchFamily="18" charset="2"/>
                      </a:endParaRPr>
                    </a:p>
                  </a:txBody>
                  <a:tcPr marL="8477" marR="8477" marT="847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2400" b="1" dirty="0">
                          <a:solidFill>
                            <a:schemeClr val="tx1"/>
                          </a:solidFill>
                          <a:latin typeface="Times New Roman" pitchFamily="18" charset="0"/>
                          <a:cs typeface="Times New Roman" pitchFamily="18" charset="0"/>
                          <a:sym typeface="Symbol" pitchFamily="18" charset="2"/>
                        </a:rPr>
                        <a:t></a:t>
                      </a:r>
                      <a:r>
                        <a:rPr lang="en-US" sz="2400" b="1" baseline="-30000" dirty="0">
                          <a:solidFill>
                            <a:schemeClr val="tx1"/>
                          </a:solidFill>
                          <a:latin typeface="Times New Roman" pitchFamily="18" charset="0"/>
                          <a:cs typeface="Times New Roman" pitchFamily="18" charset="0"/>
                        </a:rPr>
                        <a:t>US</a:t>
                      </a:r>
                      <a:endParaRPr lang="en-US" sz="2400" dirty="0">
                        <a:solidFill>
                          <a:schemeClr val="tx1"/>
                        </a:solidFill>
                        <a:latin typeface="Times New Roman" pitchFamily="18" charset="0"/>
                        <a:cs typeface="Times New Roman" pitchFamily="18" charset="0"/>
                        <a:sym typeface="Symbol" pitchFamily="18" charset="2"/>
                      </a:endParaRPr>
                    </a:p>
                  </a:txBody>
                  <a:tcPr marL="8477" marR="8477" marT="847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lgn="ctr">
                        <a:lnSpc>
                          <a:spcPct val="115000"/>
                        </a:lnSpc>
                        <a:spcBef>
                          <a:spcPts val="0"/>
                        </a:spcBef>
                        <a:spcAft>
                          <a:spcPts val="1000"/>
                        </a:spcAft>
                      </a:pPr>
                      <a:r>
                        <a:rPr lang="en-US" sz="2400" b="1" i="1" dirty="0">
                          <a:solidFill>
                            <a:srgbClr val="000000"/>
                          </a:solidFill>
                          <a:effectLst/>
                          <a:latin typeface="Times New Roman" pitchFamily="18" charset="0"/>
                          <a:ea typeface="SimSun"/>
                          <a:cs typeface="Times New Roman" pitchFamily="18" charset="0"/>
                        </a:rPr>
                        <a:t>R</a:t>
                      </a:r>
                      <a:r>
                        <a:rPr lang="en-US" sz="2400" b="1" baseline="30000" dirty="0">
                          <a:solidFill>
                            <a:srgbClr val="000000"/>
                          </a:solidFill>
                          <a:effectLst/>
                          <a:latin typeface="Times New Roman" pitchFamily="18" charset="0"/>
                          <a:ea typeface="SimSun"/>
                          <a:cs typeface="Times New Roman" pitchFamily="18" charset="0"/>
                        </a:rPr>
                        <a:t>2</a:t>
                      </a:r>
                      <a:endParaRPr lang="en-US" sz="2400" dirty="0">
                        <a:effectLst/>
                        <a:latin typeface="Times New Roman" pitchFamily="18" charset="0"/>
                        <a:ea typeface="SimSun"/>
                        <a:cs typeface="Times New Roman" pitchFamily="18" charset="0"/>
                      </a:endParaRPr>
                    </a:p>
                  </a:txBody>
                  <a:tcPr marL="8477" marR="8477" marT="8477"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extLst>
                  <a:ext uri="{0D108BD9-81ED-4DB2-BD59-A6C34878D82A}">
                    <a16:rowId xmlns:a16="http://schemas.microsoft.com/office/drawing/2014/main" val="10000"/>
                  </a:ext>
                </a:extLst>
              </a:tr>
              <a:tr h="739997">
                <a:tc>
                  <a:txBody>
                    <a:bodyPr/>
                    <a:lstStyle/>
                    <a:p>
                      <a:pPr eaLnBrk="0" hangingPunct="0"/>
                      <a:r>
                        <a:rPr lang="en-US" sz="2400" b="0" i="1" dirty="0">
                          <a:latin typeface="Times New Roman" pitchFamily="18" charset="0"/>
                          <a:cs typeface="Times New Roman" pitchFamily="18" charset="0"/>
                        </a:rPr>
                        <a:t>U.S. Based International Mutual Funds</a:t>
                      </a:r>
                      <a:endParaRPr lang="en-US" sz="2400" b="0" dirty="0">
                        <a:latin typeface="Times New Roman" pitchFamily="18" charset="0"/>
                        <a:cs typeface="Times New Roman" pitchFamily="18" charset="0"/>
                      </a:endParaRPr>
                    </a:p>
                  </a:txBody>
                  <a:tcPr marL="81375" marR="8477" marT="8477"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1000"/>
                        </a:spcAft>
                      </a:pPr>
                      <a:r>
                        <a:rPr lang="en-US" sz="2400" dirty="0">
                          <a:effectLst/>
                          <a:latin typeface="Times New Roman" pitchFamily="18" charset="0"/>
                          <a:ea typeface="SimSun"/>
                          <a:cs typeface="Times New Roman" pitchFamily="18" charset="0"/>
                        </a:rPr>
                        <a:t>18.96%</a:t>
                      </a:r>
                    </a:p>
                  </a:txBody>
                  <a:tcPr marL="8477" marR="8477" marT="8477"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1000"/>
                        </a:spcAft>
                      </a:pPr>
                      <a:r>
                        <a:rPr lang="en-US" sz="2400" dirty="0">
                          <a:effectLst/>
                          <a:latin typeface="Times New Roman" pitchFamily="18" charset="0"/>
                          <a:ea typeface="SimSun"/>
                          <a:cs typeface="Times New Roman" pitchFamily="18" charset="0"/>
                        </a:rPr>
                        <a:t>5.78%</a:t>
                      </a:r>
                    </a:p>
                  </a:txBody>
                  <a:tcPr marL="8477" marR="8477" marT="8477"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1000"/>
                        </a:spcAft>
                      </a:pPr>
                      <a:r>
                        <a:rPr lang="en-US" sz="2400" dirty="0">
                          <a:solidFill>
                            <a:srgbClr val="000000"/>
                          </a:solidFill>
                          <a:effectLst/>
                          <a:latin typeface="Times New Roman" pitchFamily="18" charset="0"/>
                          <a:ea typeface="SimSun"/>
                          <a:cs typeface="Times New Roman" pitchFamily="18" charset="0"/>
                        </a:rPr>
                        <a:t>0.69</a:t>
                      </a:r>
                      <a:endParaRPr lang="en-US" sz="2400" dirty="0">
                        <a:effectLst/>
                        <a:latin typeface="Times New Roman" pitchFamily="18" charset="0"/>
                        <a:ea typeface="SimSun"/>
                        <a:cs typeface="Times New Roman" pitchFamily="18" charset="0"/>
                      </a:endParaRPr>
                    </a:p>
                  </a:txBody>
                  <a:tcPr marL="8477" marR="8477" marT="8477"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marL="0" marR="0" algn="ctr">
                        <a:lnSpc>
                          <a:spcPct val="115000"/>
                        </a:lnSpc>
                        <a:spcBef>
                          <a:spcPts val="0"/>
                        </a:spcBef>
                        <a:spcAft>
                          <a:spcPts val="1000"/>
                        </a:spcAft>
                      </a:pPr>
                      <a:r>
                        <a:rPr lang="en-US" sz="2400" dirty="0">
                          <a:solidFill>
                            <a:srgbClr val="000000"/>
                          </a:solidFill>
                          <a:effectLst/>
                          <a:latin typeface="Times New Roman" pitchFamily="18" charset="0"/>
                          <a:ea typeface="SimSun"/>
                          <a:cs typeface="Times New Roman" pitchFamily="18" charset="0"/>
                        </a:rPr>
                        <a:t>0.39</a:t>
                      </a:r>
                      <a:endParaRPr lang="en-US" sz="2400" dirty="0">
                        <a:effectLst/>
                        <a:latin typeface="Times New Roman" pitchFamily="18" charset="0"/>
                        <a:ea typeface="SimSun"/>
                        <a:cs typeface="Times New Roman" pitchFamily="18" charset="0"/>
                      </a:endParaRPr>
                    </a:p>
                  </a:txBody>
                  <a:tcPr marL="8477" marR="8477" marT="8477"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5F1"/>
                    </a:solidFill>
                  </a:tcPr>
                </a:tc>
                <a:extLst>
                  <a:ext uri="{0D108BD9-81ED-4DB2-BD59-A6C34878D82A}">
                    <a16:rowId xmlns:a16="http://schemas.microsoft.com/office/drawing/2014/main" val="10001"/>
                  </a:ext>
                </a:extLst>
              </a:tr>
              <a:tr h="429101">
                <a:tc>
                  <a:txBody>
                    <a:bodyPr/>
                    <a:lstStyle/>
                    <a:p>
                      <a:pPr eaLnBrk="0" hangingPunct="0"/>
                      <a:r>
                        <a:rPr lang="en-US" sz="2400" b="0" i="1" dirty="0">
                          <a:latin typeface="Times New Roman" pitchFamily="18" charset="0"/>
                          <a:cs typeface="Times New Roman" pitchFamily="18" charset="0"/>
                        </a:rPr>
                        <a:t>S&amp;P 500</a:t>
                      </a:r>
                      <a:endParaRPr lang="en-US" sz="2400" b="0" dirty="0">
                        <a:latin typeface="Times New Roman" pitchFamily="18" charset="0"/>
                        <a:cs typeface="Times New Roman" pitchFamily="18" charset="0"/>
                      </a:endParaRPr>
                    </a:p>
                  </a:txBody>
                  <a:tcPr marL="81375" marR="8477" marT="8477"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2400" dirty="0">
                          <a:effectLst/>
                          <a:latin typeface="Times New Roman" pitchFamily="18" charset="0"/>
                          <a:ea typeface="SimSun"/>
                          <a:cs typeface="Times New Roman" pitchFamily="18" charset="0"/>
                        </a:rPr>
                        <a:t>14.04%</a:t>
                      </a: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2400" dirty="0">
                          <a:effectLst/>
                          <a:latin typeface="Times New Roman" pitchFamily="18" charset="0"/>
                          <a:ea typeface="SimSun"/>
                          <a:cs typeface="Times New Roman" pitchFamily="18" charset="0"/>
                        </a:rPr>
                        <a:t>4.25%</a:t>
                      </a: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2400" dirty="0">
                          <a:solidFill>
                            <a:srgbClr val="000000"/>
                          </a:solidFill>
                          <a:effectLst/>
                          <a:latin typeface="Times New Roman" pitchFamily="18" charset="0"/>
                          <a:ea typeface="SimSun"/>
                          <a:cs typeface="Times New Roman" pitchFamily="18" charset="0"/>
                        </a:rPr>
                        <a:t>1.00</a:t>
                      </a:r>
                      <a:endParaRPr lang="en-US" sz="2400" dirty="0">
                        <a:effectLst/>
                        <a:latin typeface="Times New Roman" pitchFamily="18" charset="0"/>
                        <a:ea typeface="SimSun"/>
                        <a:cs typeface="Times New Roman" pitchFamily="18" charset="0"/>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2400" dirty="0">
                          <a:solidFill>
                            <a:srgbClr val="000000"/>
                          </a:solidFill>
                          <a:effectLst/>
                          <a:latin typeface="Times New Roman" pitchFamily="18" charset="0"/>
                          <a:ea typeface="SimSun"/>
                          <a:cs typeface="Times New Roman" pitchFamily="18" charset="0"/>
                        </a:rPr>
                        <a:t>1.00</a:t>
                      </a:r>
                      <a:endParaRPr lang="en-US" sz="2400" dirty="0">
                        <a:effectLst/>
                        <a:latin typeface="Times New Roman" pitchFamily="18" charset="0"/>
                        <a:ea typeface="SimSun"/>
                        <a:cs typeface="Times New Roman" pitchFamily="18" charset="0"/>
                      </a:endParaRPr>
                    </a:p>
                  </a:txBody>
                  <a:tcPr marL="8477" marR="8477" marT="8477"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02"/>
                  </a:ext>
                </a:extLst>
              </a:tr>
              <a:tr h="429101">
                <a:tc>
                  <a:txBody>
                    <a:bodyPr/>
                    <a:lstStyle/>
                    <a:p>
                      <a:pPr eaLnBrk="0" hangingPunct="0"/>
                      <a:r>
                        <a:rPr lang="en-US" sz="2400" b="0" i="1" dirty="0">
                          <a:latin typeface="Times New Roman" pitchFamily="18" charset="0"/>
                          <a:cs typeface="Times New Roman" pitchFamily="18" charset="0"/>
                        </a:rPr>
                        <a:t>U.S. MNC Index</a:t>
                      </a:r>
                      <a:endParaRPr lang="en-US" sz="2400" b="0" dirty="0">
                        <a:latin typeface="Times New Roman" pitchFamily="18" charset="0"/>
                        <a:cs typeface="Times New Roman" pitchFamily="18" charset="0"/>
                      </a:endParaRPr>
                    </a:p>
                  </a:txBody>
                  <a:tcPr marL="81375" marR="8477" marT="8477"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2400" dirty="0">
                          <a:effectLst/>
                          <a:latin typeface="Times New Roman" pitchFamily="18" charset="0"/>
                          <a:ea typeface="SimSun"/>
                          <a:cs typeface="Times New Roman" pitchFamily="18" charset="0"/>
                        </a:rPr>
                        <a:t>16.08%</a:t>
                      </a: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2400" dirty="0">
                          <a:effectLst/>
                          <a:latin typeface="Times New Roman" pitchFamily="18" charset="0"/>
                          <a:ea typeface="SimSun"/>
                          <a:cs typeface="Times New Roman" pitchFamily="18" charset="0"/>
                        </a:rPr>
                        <a:t>4.38</a:t>
                      </a: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2400" dirty="0">
                          <a:solidFill>
                            <a:srgbClr val="000000"/>
                          </a:solidFill>
                          <a:effectLst/>
                          <a:latin typeface="Times New Roman" pitchFamily="18" charset="0"/>
                          <a:ea typeface="SimSun"/>
                          <a:cs typeface="Times New Roman" pitchFamily="18" charset="0"/>
                        </a:rPr>
                        <a:t>0.98</a:t>
                      </a:r>
                      <a:endParaRPr lang="en-US" sz="2400" dirty="0">
                        <a:effectLst/>
                        <a:latin typeface="Times New Roman" pitchFamily="18" charset="0"/>
                        <a:ea typeface="SimSun"/>
                        <a:cs typeface="Times New Roman" pitchFamily="18" charset="0"/>
                      </a:endParaRPr>
                    </a:p>
                  </a:txBody>
                  <a:tcPr marL="8477" marR="8477" marT="8477" marB="0" anchor="b">
                    <a:lnL>
                      <a:noFill/>
                    </a:lnL>
                    <a:lnR>
                      <a:noFill/>
                    </a:lnR>
                    <a:lnT>
                      <a:noFill/>
                    </a:lnT>
                    <a:lnB>
                      <a:noFill/>
                    </a:lnB>
                    <a:solidFill>
                      <a:srgbClr val="DBE5F1"/>
                    </a:solidFill>
                  </a:tcPr>
                </a:tc>
                <a:tc>
                  <a:txBody>
                    <a:bodyPr/>
                    <a:lstStyle/>
                    <a:p>
                      <a:pPr marL="0" marR="0" algn="ctr">
                        <a:lnSpc>
                          <a:spcPct val="115000"/>
                        </a:lnSpc>
                        <a:spcBef>
                          <a:spcPts val="0"/>
                        </a:spcBef>
                        <a:spcAft>
                          <a:spcPts val="1000"/>
                        </a:spcAft>
                      </a:pPr>
                      <a:r>
                        <a:rPr lang="en-US" sz="2400" dirty="0">
                          <a:solidFill>
                            <a:srgbClr val="000000"/>
                          </a:solidFill>
                          <a:effectLst/>
                          <a:latin typeface="Times New Roman" pitchFamily="18" charset="0"/>
                          <a:ea typeface="SimSun"/>
                          <a:cs typeface="Times New Roman" pitchFamily="18" charset="0"/>
                        </a:rPr>
                        <a:t>0.90</a:t>
                      </a:r>
                      <a:endParaRPr lang="en-US" sz="2400" dirty="0">
                        <a:effectLst/>
                        <a:latin typeface="Times New Roman" pitchFamily="18" charset="0"/>
                        <a:ea typeface="SimSun"/>
                        <a:cs typeface="Times New Roman" pitchFamily="18" charset="0"/>
                      </a:endParaRPr>
                    </a:p>
                  </a:txBody>
                  <a:tcPr marL="8477" marR="8477" marT="8477"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0003"/>
                  </a:ext>
                </a:extLst>
              </a:tr>
            </a:tbl>
          </a:graphicData>
        </a:graphic>
      </p:graphicFrame>
      <p:sp>
        <p:nvSpPr>
          <p:cNvPr id="29724" name="Rectangle 2"/>
          <p:cNvSpPr>
            <a:spLocks noGrp="1" noChangeArrowheads="1"/>
          </p:cNvSpPr>
          <p:nvPr>
            <p:ph type="title"/>
          </p:nvPr>
        </p:nvSpPr>
        <p:spPr>
          <a:xfrm>
            <a:off x="533400" y="140043"/>
            <a:ext cx="8229600" cy="1143000"/>
          </a:xfrm>
        </p:spPr>
        <p:txBody>
          <a:bodyPr>
            <a:normAutofit fontScale="90000"/>
          </a:bodyPr>
          <a:lstStyle/>
          <a:p>
            <a:pPr eaLnBrk="1" hangingPunct="1"/>
            <a:r>
              <a:rPr lang="en-US" altLang="en-US" sz="4000" dirty="0"/>
              <a:t>International Mutual Funds: A Performance Evaluation</a:t>
            </a:r>
          </a:p>
        </p:txBody>
      </p:sp>
      <p:sp>
        <p:nvSpPr>
          <p:cNvPr id="26627" name="Text Box 3"/>
          <p:cNvSpPr txBox="1">
            <a:spLocks noChangeArrowheads="1"/>
          </p:cNvSpPr>
          <p:nvPr/>
        </p:nvSpPr>
        <p:spPr bwMode="auto">
          <a:xfrm>
            <a:off x="189470" y="1511643"/>
            <a:ext cx="8991600" cy="1643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2000" dirty="0">
                <a:latin typeface="Century Gothic" panose="020B0502020202020204" pitchFamily="34" charset="0"/>
                <a:ea typeface="Arial Unicode MS" panose="020B0604020202020204" pitchFamily="34" charset="-128"/>
                <a:cs typeface="Arial Unicode MS" panose="020B0604020202020204" pitchFamily="34" charset="-128"/>
              </a:rPr>
              <a:t>U.S. stock market movements account for less than 40% of the fluctuations of international mutual funds, but over 90% of the movements in U.S. MNC shares. </a:t>
            </a:r>
          </a:p>
          <a:p>
            <a:r>
              <a:rPr lang="en-US" altLang="en-US" sz="2000" dirty="0">
                <a:latin typeface="Century Gothic" panose="020B0502020202020204" pitchFamily="34" charset="0"/>
                <a:ea typeface="Arial Unicode MS" panose="020B0604020202020204" pitchFamily="34" charset="-128"/>
                <a:cs typeface="Arial Unicode MS" panose="020B0604020202020204" pitchFamily="34" charset="-128"/>
              </a:rPr>
              <a:t>This means that the shares of U.S. MNCs behave like those of domestic firms, without providing effective international diversification.</a:t>
            </a:r>
          </a:p>
        </p:txBody>
      </p:sp>
      <p:sp>
        <p:nvSpPr>
          <p:cNvPr id="811115" name="Oval 107"/>
          <p:cNvSpPr>
            <a:spLocks noChangeArrowheads="1"/>
          </p:cNvSpPr>
          <p:nvPr/>
        </p:nvSpPr>
        <p:spPr bwMode="auto">
          <a:xfrm>
            <a:off x="7815263" y="4452274"/>
            <a:ext cx="1100137" cy="527050"/>
          </a:xfrm>
          <a:prstGeom prst="ellipse">
            <a:avLst/>
          </a:prstGeom>
          <a:noFill/>
          <a:ln w="28575">
            <a:solidFill>
              <a:srgbClr val="800000"/>
            </a:solidFill>
            <a:round/>
            <a:headEnd/>
            <a:tailEnd/>
          </a:ln>
          <a:extLst>
            <a:ext uri="{909E8E84-426E-40DD-AFC4-6F175D3DCCD1}">
              <a14:hiddenFill xmlns:a14="http://schemas.microsoft.com/office/drawing/2010/main">
                <a:solidFill>
                  <a:srgbClr val="FFFFFF"/>
                </a:solidFill>
              </a14:hiddenFill>
            </a:ext>
          </a:extLst>
        </p:spPr>
        <p:txBody>
          <a:bodyPr wrap="none" lIns="103236" tIns="51618" rIns="103236" bIns="5161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tLang="en-US">
              <a:latin typeface="Century Gothic" panose="020B0502020202020204" pitchFamily="34" charset="0"/>
            </a:endParaRPr>
          </a:p>
        </p:txBody>
      </p:sp>
      <p:sp>
        <p:nvSpPr>
          <p:cNvPr id="811116" name="Oval 108"/>
          <p:cNvSpPr>
            <a:spLocks noChangeArrowheads="1"/>
          </p:cNvSpPr>
          <p:nvPr/>
        </p:nvSpPr>
        <p:spPr bwMode="auto">
          <a:xfrm>
            <a:off x="7815263" y="5319842"/>
            <a:ext cx="1100137" cy="528637"/>
          </a:xfrm>
          <a:prstGeom prst="ellipse">
            <a:avLst/>
          </a:prstGeom>
          <a:noFill/>
          <a:ln w="28575">
            <a:solidFill>
              <a:srgbClr val="800000"/>
            </a:solidFill>
            <a:round/>
            <a:headEnd/>
            <a:tailEnd/>
          </a:ln>
          <a:extLst>
            <a:ext uri="{909E8E84-426E-40DD-AFC4-6F175D3DCCD1}">
              <a14:hiddenFill xmlns:a14="http://schemas.microsoft.com/office/drawing/2010/main">
                <a:solidFill>
                  <a:srgbClr val="FFFFFF"/>
                </a:solidFill>
              </a14:hiddenFill>
            </a:ext>
          </a:extLst>
        </p:spPr>
        <p:txBody>
          <a:bodyPr wrap="none" lIns="103236" tIns="51618" rIns="103236" bIns="51618"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tLang="en-US">
              <a:latin typeface="Century Gothic" panose="020B0502020202020204" pitchFamily="34" charset="0"/>
            </a:endParaRPr>
          </a:p>
        </p:txBody>
      </p:sp>
    </p:spTree>
    <p:extLst>
      <p:ext uri="{BB962C8B-B14F-4D97-AF65-F5344CB8AC3E}">
        <p14:creationId xmlns:p14="http://schemas.microsoft.com/office/powerpoint/2010/main" val="2386060908"/>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fade">
                                      <p:cBhvr>
                                        <p:cTn id="7" dur="1000"/>
                                        <p:tgtEl>
                                          <p:spTgt spid="26627">
                                            <p:txEl>
                                              <p:pRg st="0" end="0"/>
                                            </p:txEl>
                                          </p:spTgt>
                                        </p:tgtEl>
                                      </p:cBhvr>
                                    </p:animEffect>
                                    <p:anim calcmode="lin" valueType="num">
                                      <p:cBhvr>
                                        <p:cTn id="8" dur="10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662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11115"/>
                                        </p:tgtEl>
                                        <p:attrNameLst>
                                          <p:attrName>style.visibility</p:attrName>
                                        </p:attrNameLst>
                                      </p:cBhvr>
                                      <p:to>
                                        <p:strVal val="visible"/>
                                      </p:to>
                                    </p:set>
                                    <p:animEffect transition="in" filter="fade">
                                      <p:cBhvr>
                                        <p:cTn id="14" dur="500"/>
                                        <p:tgtEl>
                                          <p:spTgt spid="811115"/>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811116"/>
                                        </p:tgtEl>
                                        <p:attrNameLst>
                                          <p:attrName>style.visibility</p:attrName>
                                        </p:attrNameLst>
                                      </p:cBhvr>
                                      <p:to>
                                        <p:strVal val="visible"/>
                                      </p:to>
                                    </p:set>
                                    <p:animEffect transition="in" filter="fade">
                                      <p:cBhvr>
                                        <p:cTn id="17" dur="500"/>
                                        <p:tgtEl>
                                          <p:spTgt spid="81111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26627">
                                            <p:txEl>
                                              <p:pRg st="1" end="1"/>
                                            </p:txEl>
                                          </p:spTgt>
                                        </p:tgtEl>
                                        <p:attrNameLst>
                                          <p:attrName>style.visibility</p:attrName>
                                        </p:attrNameLst>
                                      </p:cBhvr>
                                      <p:to>
                                        <p:strVal val="visible"/>
                                      </p:to>
                                    </p:set>
                                    <p:animEffect transition="in" filter="fade">
                                      <p:cBhvr>
                                        <p:cTn id="22" dur="1000"/>
                                        <p:tgtEl>
                                          <p:spTgt spid="26627">
                                            <p:txEl>
                                              <p:pRg st="1" end="1"/>
                                            </p:txEl>
                                          </p:spTgt>
                                        </p:tgtEl>
                                      </p:cBhvr>
                                    </p:animEffect>
                                    <p:anim calcmode="lin" valueType="num">
                                      <p:cBhvr>
                                        <p:cTn id="23" dur="10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2662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P spid="811115" grpId="0" animBg="1"/>
      <p:bldP spid="811116" grpId="0" animBg="1"/>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52400" y="152400"/>
            <a:ext cx="8229600" cy="1143000"/>
          </a:xfrm>
        </p:spPr>
        <p:txBody>
          <a:bodyPr>
            <a:normAutofit/>
          </a:bodyPr>
          <a:lstStyle/>
          <a:p>
            <a:pPr eaLnBrk="1" hangingPunct="1"/>
            <a:r>
              <a:rPr lang="en-US" altLang="en-US" sz="4000" dirty="0"/>
              <a:t>Investment Vehicles</a:t>
            </a:r>
          </a:p>
        </p:txBody>
      </p:sp>
      <p:sp>
        <p:nvSpPr>
          <p:cNvPr id="27651" name="Rectangle 3"/>
          <p:cNvSpPr>
            <a:spLocks noGrp="1" noChangeArrowheads="1"/>
          </p:cNvSpPr>
          <p:nvPr>
            <p:ph idx="1"/>
          </p:nvPr>
        </p:nvSpPr>
        <p:spPr>
          <a:xfrm>
            <a:off x="381000" y="1524000"/>
            <a:ext cx="8229600" cy="4449763"/>
          </a:xfrm>
        </p:spPr>
        <p:txBody>
          <a:bodyPr>
            <a:normAutofit/>
          </a:bodyPr>
          <a:lstStyle/>
          <a:p>
            <a:pPr marL="601663" indent="-601663" eaLnBrk="1" hangingPunct="1"/>
            <a:r>
              <a:rPr lang="en-US" altLang="en-US" sz="2800" dirty="0"/>
              <a:t>Country Funds</a:t>
            </a:r>
          </a:p>
          <a:p>
            <a:pPr marL="601663" indent="-601663" eaLnBrk="1" hangingPunct="1"/>
            <a:endParaRPr lang="en-US" altLang="en-US" sz="2800" dirty="0"/>
          </a:p>
          <a:p>
            <a:pPr marL="601663" indent="-601663"/>
            <a:r>
              <a:rPr lang="en-US" altLang="en-US" sz="2800" dirty="0"/>
              <a:t>American Depository Receipts (ADR)</a:t>
            </a:r>
          </a:p>
          <a:p>
            <a:pPr marL="601663" indent="-601663"/>
            <a:endParaRPr lang="en-US" altLang="en-US" sz="2800" dirty="0"/>
          </a:p>
          <a:p>
            <a:pPr marL="601663" indent="-601663"/>
            <a:r>
              <a:rPr lang="en-US" altLang="en-US" sz="2800" dirty="0"/>
              <a:t>World Equity Benchmark Shares (WEBS)</a:t>
            </a:r>
          </a:p>
          <a:p>
            <a:pPr marL="601663" indent="-601663"/>
            <a:endParaRPr lang="en-US" altLang="en-US" sz="2800" dirty="0"/>
          </a:p>
          <a:p>
            <a:pPr marL="601663" indent="-601663"/>
            <a:r>
              <a:rPr lang="en-US" altLang="en-US" sz="2800" dirty="0"/>
              <a:t>Exchange Traded Funds (ETF)</a:t>
            </a:r>
          </a:p>
          <a:p>
            <a:pPr marL="601663" indent="-601663"/>
            <a:endParaRPr lang="en-US" altLang="en-US" sz="2800" dirty="0"/>
          </a:p>
          <a:p>
            <a:pPr marL="601663" indent="-601663"/>
            <a:r>
              <a:rPr lang="en-US" altLang="en-US" sz="2800" dirty="0"/>
              <a:t>Hedge Funds</a:t>
            </a:r>
          </a:p>
        </p:txBody>
      </p:sp>
    </p:spTree>
    <p:extLst>
      <p:ext uri="{BB962C8B-B14F-4D97-AF65-F5344CB8AC3E}">
        <p14:creationId xmlns:p14="http://schemas.microsoft.com/office/powerpoint/2010/main" val="172423323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ctrTitle"/>
          </p:nvPr>
        </p:nvSpPr>
        <p:spPr/>
        <p:txBody>
          <a:bodyPr/>
          <a:lstStyle/>
          <a:p>
            <a:r>
              <a:rPr lang="en-US" dirty="0"/>
              <a:t>1. Returns, Volatility, Correlation</a:t>
            </a:r>
          </a:p>
        </p:txBody>
      </p:sp>
    </p:spTree>
  </p:cSld>
  <p:clrMapOvr>
    <a:masterClrMapping/>
  </p:clrMapOvr>
  <p:transition spd="med">
    <p:fade thruBlk="1"/>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ctrTitle"/>
          </p:nvPr>
        </p:nvSpPr>
        <p:spPr/>
        <p:txBody>
          <a:bodyPr>
            <a:normAutofit/>
          </a:bodyPr>
          <a:lstStyle/>
          <a:p>
            <a:r>
              <a:rPr lang="en-US" dirty="0"/>
              <a:t>4. International Asset Pricing Model (IAPM)</a:t>
            </a:r>
          </a:p>
        </p:txBody>
      </p:sp>
    </p:spTree>
    <p:extLst>
      <p:ext uri="{BB962C8B-B14F-4D97-AF65-F5344CB8AC3E}">
        <p14:creationId xmlns:p14="http://schemas.microsoft.com/office/powerpoint/2010/main" val="1418276200"/>
      </p:ext>
    </p:extLst>
  </p:cSld>
  <p:clrMapOvr>
    <a:masterClrMapping/>
  </p:clrMapOvr>
  <p:transition spd="med">
    <p:fade thruBlk="1"/>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1" name="Rectangle 3"/>
          <p:cNvSpPr>
            <a:spLocks noGrp="1" noChangeArrowheads="1"/>
          </p:cNvSpPr>
          <p:nvPr>
            <p:ph idx="1"/>
          </p:nvPr>
        </p:nvSpPr>
        <p:spPr/>
        <p:txBody>
          <a:bodyPr>
            <a:normAutofit fontScale="92500" lnSpcReduction="20000"/>
          </a:bodyPr>
          <a:lstStyle/>
          <a:p>
            <a:r>
              <a:rPr lang="en-US" dirty="0"/>
              <a:t>All investors will choose to hold the market portfolio, i.e., all assets, in proportion to their market values.</a:t>
            </a:r>
          </a:p>
          <a:p>
            <a:endParaRPr lang="en-US" dirty="0"/>
          </a:p>
          <a:p>
            <a:r>
              <a:rPr lang="en-US" dirty="0"/>
              <a:t>This market portfolio is the optimal risky portfolio.</a:t>
            </a:r>
          </a:p>
          <a:p>
            <a:endParaRPr lang="en-US" dirty="0"/>
          </a:p>
          <a:p>
            <a:r>
              <a:rPr lang="en-US" dirty="0"/>
              <a:t>The part of a stock’s risk that is diversifiable does not matter to investors.</a:t>
            </a:r>
          </a:p>
        </p:txBody>
      </p:sp>
      <p:sp>
        <p:nvSpPr>
          <p:cNvPr id="268290" name="Rectangle 2"/>
          <p:cNvSpPr>
            <a:spLocks noGrp="1" noChangeArrowheads="1"/>
          </p:cNvSpPr>
          <p:nvPr>
            <p:ph type="title"/>
          </p:nvPr>
        </p:nvSpPr>
        <p:spPr/>
        <p:txBody>
          <a:bodyPr anchor="b" anchorCtr="0">
            <a:noAutofit/>
          </a:bodyPr>
          <a:lstStyle/>
          <a:p>
            <a:r>
              <a:rPr lang="en-US" dirty="0"/>
              <a:t>Capital Asset Pricing Model (CAPM) Review</a:t>
            </a:r>
          </a:p>
        </p:txBody>
      </p:sp>
    </p:spTree>
  </p:cSld>
  <p:clrMapOvr>
    <a:masterClrMapping/>
  </p:clrMapOvr>
  <p:transition spd="med">
    <p:fade thruBlk="1"/>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5" name="Rectangle 3"/>
          <p:cNvSpPr>
            <a:spLocks noGrp="1" noChangeArrowheads="1"/>
          </p:cNvSpPr>
          <p:nvPr>
            <p:ph idx="1"/>
          </p:nvPr>
        </p:nvSpPr>
        <p:spPr/>
        <p:txBody>
          <a:bodyPr>
            <a:normAutofit fontScale="92500" lnSpcReduction="10000"/>
          </a:bodyPr>
          <a:lstStyle/>
          <a:p>
            <a:r>
              <a:rPr lang="en-US" sz="2600" dirty="0"/>
              <a:t>Risk</a:t>
            </a:r>
          </a:p>
          <a:p>
            <a:pPr lvl="1"/>
            <a:r>
              <a:rPr lang="en-US" sz="2200" dirty="0"/>
              <a:t>Diversifiable/Non-Market/Company Risk</a:t>
            </a:r>
          </a:p>
          <a:p>
            <a:pPr lvl="1"/>
            <a:r>
              <a:rPr lang="en-US" sz="2200" dirty="0"/>
              <a:t>Non-Diversifiable/Market/Risk</a:t>
            </a:r>
          </a:p>
          <a:p>
            <a:endParaRPr lang="en-US" sz="2600" dirty="0"/>
          </a:p>
          <a:p>
            <a:r>
              <a:rPr lang="en-US" sz="2600" dirty="0"/>
              <a:t>Only Market Risk Relevant!</a:t>
            </a:r>
          </a:p>
          <a:p>
            <a:endParaRPr lang="en-US" sz="2600" dirty="0"/>
          </a:p>
          <a:p>
            <a:r>
              <a:rPr lang="en-US" sz="2600" dirty="0"/>
              <a:t>Uses variance as a measure of risk</a:t>
            </a:r>
          </a:p>
          <a:p>
            <a:endParaRPr lang="en-US" sz="2600" dirty="0"/>
          </a:p>
          <a:p>
            <a:r>
              <a:rPr lang="en-US" sz="2600" dirty="0"/>
              <a:t>Specifies that only that portion of variance that is not diversifiable is rewarded.</a:t>
            </a:r>
          </a:p>
          <a:p>
            <a:endParaRPr lang="en-US" sz="2600" dirty="0"/>
          </a:p>
          <a:p>
            <a:r>
              <a:rPr lang="en-US" sz="2600" dirty="0"/>
              <a:t>Measures the non-diversifiable risk with beta, which is standardized around one.</a:t>
            </a:r>
          </a:p>
        </p:txBody>
      </p:sp>
      <p:sp>
        <p:nvSpPr>
          <p:cNvPr id="238594" name="Rectangle 2"/>
          <p:cNvSpPr>
            <a:spLocks noGrp="1" noChangeArrowheads="1"/>
          </p:cNvSpPr>
          <p:nvPr>
            <p:ph type="title"/>
          </p:nvPr>
        </p:nvSpPr>
        <p:spPr/>
        <p:txBody>
          <a:bodyPr>
            <a:noAutofit/>
          </a:bodyPr>
          <a:lstStyle/>
          <a:p>
            <a:r>
              <a:rPr lang="en-US" dirty="0"/>
              <a:t>Capital Asset Pricing Model (CAPM) Review</a:t>
            </a:r>
          </a:p>
        </p:txBody>
      </p:sp>
    </p:spTree>
  </p:cSld>
  <p:clrMapOvr>
    <a:masterClrMapping/>
  </p:clrMapOvr>
  <p:transition spd="med">
    <p:fade thruBlk="1"/>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9" name="Rectangle 3"/>
          <p:cNvSpPr>
            <a:spLocks noGrp="1" noChangeArrowheads="1"/>
          </p:cNvSpPr>
          <p:nvPr>
            <p:ph idx="1"/>
          </p:nvPr>
        </p:nvSpPr>
        <p:spPr>
          <a:xfrm>
            <a:off x="457200" y="1719263"/>
            <a:ext cx="8229600" cy="4300537"/>
          </a:xfrm>
        </p:spPr>
        <p:txBody>
          <a:bodyPr>
            <a:normAutofit fontScale="92500" lnSpcReduction="10000"/>
          </a:bodyPr>
          <a:lstStyle/>
          <a:p>
            <a:r>
              <a:rPr lang="en-US" sz="2600" dirty="0"/>
              <a:t>Market Beta = 1.0 = average level of risk</a:t>
            </a:r>
          </a:p>
          <a:p>
            <a:pPr lvl="1"/>
            <a:r>
              <a:rPr lang="en-US" sz="2200" dirty="0"/>
              <a:t>A Beta of  .5 is half as risky as average</a:t>
            </a:r>
          </a:p>
          <a:p>
            <a:pPr lvl="1"/>
            <a:r>
              <a:rPr lang="en-US" sz="2200" dirty="0"/>
              <a:t>A Beta of 2.0 is twice as risky as average</a:t>
            </a:r>
          </a:p>
          <a:p>
            <a:pPr lvl="1"/>
            <a:r>
              <a:rPr lang="en-US" sz="2200" dirty="0"/>
              <a:t>A negative beta asset moves in opposite direction to market</a:t>
            </a:r>
          </a:p>
          <a:p>
            <a:pPr lvl="1"/>
            <a:endParaRPr lang="en-US" sz="2200" dirty="0"/>
          </a:p>
          <a:p>
            <a:pPr>
              <a:buFont typeface="Wingdings" pitchFamily="2" charset="2"/>
              <a:buNone/>
            </a:pPr>
            <a:r>
              <a:rPr lang="en-US" sz="2600" dirty="0"/>
              <a:t>		Exxon			0.65</a:t>
            </a:r>
          </a:p>
          <a:p>
            <a:pPr>
              <a:buFont typeface="Wingdings" pitchFamily="2" charset="2"/>
              <a:buNone/>
            </a:pPr>
            <a:r>
              <a:rPr lang="en-US" sz="2600" dirty="0"/>
              <a:t>		AT&amp;T			0.90</a:t>
            </a:r>
          </a:p>
          <a:p>
            <a:pPr>
              <a:buFont typeface="Wingdings" pitchFamily="2" charset="2"/>
              <a:buNone/>
            </a:pPr>
            <a:r>
              <a:rPr lang="en-US" sz="2600" dirty="0"/>
              <a:t>		IBM			0.95</a:t>
            </a:r>
          </a:p>
          <a:p>
            <a:pPr>
              <a:buFont typeface="Wingdings" pitchFamily="2" charset="2"/>
              <a:buNone/>
            </a:pPr>
            <a:r>
              <a:rPr lang="en-US" sz="2600" dirty="0"/>
              <a:t>		Wal-Mart		1.10</a:t>
            </a:r>
          </a:p>
          <a:p>
            <a:pPr>
              <a:buFont typeface="Wingdings" pitchFamily="2" charset="2"/>
              <a:buNone/>
            </a:pPr>
            <a:r>
              <a:rPr lang="en-US" sz="2600" dirty="0"/>
              <a:t>		General Motors	1.15</a:t>
            </a:r>
          </a:p>
          <a:p>
            <a:pPr>
              <a:buFont typeface="Wingdings" pitchFamily="2" charset="2"/>
              <a:buNone/>
            </a:pPr>
            <a:r>
              <a:rPr lang="en-US" sz="2600" dirty="0"/>
              <a:t>		Microsoft		1.30</a:t>
            </a:r>
          </a:p>
          <a:p>
            <a:pPr>
              <a:buFont typeface="Wingdings" pitchFamily="2" charset="2"/>
              <a:buNone/>
            </a:pPr>
            <a:r>
              <a:rPr lang="en-US" sz="2600" dirty="0"/>
              <a:t>		Harley-Davidson	1.65</a:t>
            </a:r>
          </a:p>
        </p:txBody>
      </p:sp>
      <p:sp>
        <p:nvSpPr>
          <p:cNvPr id="270338" name="Rectangle 2"/>
          <p:cNvSpPr>
            <a:spLocks noGrp="1" noChangeArrowheads="1"/>
          </p:cNvSpPr>
          <p:nvPr>
            <p:ph type="title"/>
          </p:nvPr>
        </p:nvSpPr>
        <p:spPr/>
        <p:txBody>
          <a:bodyPr/>
          <a:lstStyle/>
          <a:p>
            <a:r>
              <a:rPr lang="en-US" dirty="0"/>
              <a:t>Beta</a:t>
            </a:r>
          </a:p>
        </p:txBody>
      </p:sp>
    </p:spTree>
  </p:cSld>
  <p:clrMapOvr>
    <a:masterClrMapping/>
  </p:clrMapOvr>
  <p:transition spd="med">
    <p:fade thruBlk="1"/>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p:txBody>
          <a:bodyPr/>
          <a:lstStyle/>
          <a:p>
            <a:r>
              <a:rPr lang="en-US"/>
              <a:t>Beta Calculation</a:t>
            </a:r>
          </a:p>
        </p:txBody>
      </p:sp>
      <p:pic>
        <p:nvPicPr>
          <p:cNvPr id="272388" name="Picture 4"/>
          <p:cNvPicPr>
            <a:picLocks noChangeArrowheads="1"/>
          </p:cNvPicPr>
          <p:nvPr/>
        </p:nvPicPr>
        <p:blipFill>
          <a:blip r:embed="rId3"/>
          <a:srcRect/>
          <a:stretch>
            <a:fillRect/>
          </a:stretch>
        </p:blipFill>
        <p:spPr bwMode="auto">
          <a:xfrm>
            <a:off x="1981200" y="1506819"/>
            <a:ext cx="5714999" cy="4571999"/>
          </a:xfrm>
          <a:prstGeom prst="rect">
            <a:avLst/>
          </a:prstGeom>
          <a:noFill/>
          <a:ln w="12700">
            <a:noFill/>
            <a:miter lim="800000"/>
            <a:headEnd/>
            <a:tailEnd/>
          </a:ln>
          <a:effectLst/>
        </p:spPr>
      </p:pic>
    </p:spTree>
  </p:cSld>
  <p:clrMapOvr>
    <a:masterClrMapping/>
  </p:clrMapOvr>
  <p:transition spd="med">
    <p:fade thruBlk="1"/>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5" name="Rectangle 3"/>
          <p:cNvSpPr>
            <a:spLocks noGrp="1" noChangeArrowheads="1"/>
          </p:cNvSpPr>
          <p:nvPr>
            <p:ph idx="1"/>
          </p:nvPr>
        </p:nvSpPr>
        <p:spPr/>
        <p:txBody>
          <a:bodyPr>
            <a:normAutofit/>
          </a:bodyPr>
          <a:lstStyle/>
          <a:p>
            <a:endParaRPr lang="en-US" dirty="0"/>
          </a:p>
          <a:p>
            <a:pPr>
              <a:buFont typeface="Wingdings" pitchFamily="2" charset="2"/>
              <a:buNone/>
            </a:pPr>
            <a:r>
              <a:rPr lang="en-US" dirty="0"/>
              <a:t>		</a:t>
            </a:r>
            <a:r>
              <a:rPr lang="en-US" sz="4400" dirty="0"/>
              <a:t>r = </a:t>
            </a:r>
            <a:r>
              <a:rPr lang="en-US" sz="4400" dirty="0" err="1"/>
              <a:t>r</a:t>
            </a:r>
            <a:r>
              <a:rPr lang="en-US" sz="4400" baseline="-25000" dirty="0" err="1"/>
              <a:t>f</a:t>
            </a:r>
            <a:r>
              <a:rPr lang="en-US" sz="4400" dirty="0"/>
              <a:t> + </a:t>
            </a:r>
            <a:r>
              <a:rPr lang="el-GR" sz="4400" dirty="0"/>
              <a:t>β</a:t>
            </a:r>
            <a:r>
              <a:rPr lang="en-US" sz="4400" dirty="0"/>
              <a:t>(E[</a:t>
            </a:r>
            <a:r>
              <a:rPr lang="en-US" sz="4400" dirty="0" err="1"/>
              <a:t>r</a:t>
            </a:r>
            <a:r>
              <a:rPr lang="en-US" sz="4400" baseline="-25000" dirty="0" err="1"/>
              <a:t>M</a:t>
            </a:r>
            <a:r>
              <a:rPr lang="en-US" sz="4400" dirty="0"/>
              <a:t>] - </a:t>
            </a:r>
            <a:r>
              <a:rPr lang="en-US" sz="4400" dirty="0" err="1"/>
              <a:t>r</a:t>
            </a:r>
            <a:r>
              <a:rPr lang="en-US" sz="4400" baseline="-25000" dirty="0" err="1"/>
              <a:t>f</a:t>
            </a:r>
            <a:r>
              <a:rPr lang="en-US" sz="4400" dirty="0"/>
              <a:t>)</a:t>
            </a:r>
          </a:p>
          <a:p>
            <a:pPr>
              <a:buFont typeface="Wingdings" pitchFamily="2" charset="2"/>
              <a:buNone/>
            </a:pPr>
            <a:endParaRPr lang="en-US" dirty="0"/>
          </a:p>
          <a:p>
            <a:pPr>
              <a:buFont typeface="Wingdings" pitchFamily="2" charset="2"/>
              <a:buNone/>
            </a:pPr>
            <a:r>
              <a:rPr lang="en-US" dirty="0"/>
              <a:t>r		= 	Required Return on Asset</a:t>
            </a:r>
          </a:p>
          <a:p>
            <a:pPr>
              <a:buFont typeface="Wingdings" pitchFamily="2" charset="2"/>
              <a:buNone/>
            </a:pPr>
            <a:r>
              <a:rPr lang="en-US" dirty="0" err="1"/>
              <a:t>r</a:t>
            </a:r>
            <a:r>
              <a:rPr lang="en-US" baseline="-25000" dirty="0" err="1"/>
              <a:t>f</a:t>
            </a:r>
            <a:r>
              <a:rPr lang="en-US" dirty="0"/>
              <a:t> 	= 	Risk-Free Rate of Return</a:t>
            </a:r>
          </a:p>
          <a:p>
            <a:pPr>
              <a:buFont typeface="Wingdings" pitchFamily="2" charset="2"/>
              <a:buNone/>
            </a:pPr>
            <a:r>
              <a:rPr lang="el-GR" dirty="0"/>
              <a:t>β</a:t>
            </a:r>
            <a:r>
              <a:rPr lang="en-US" dirty="0"/>
              <a:t> 	= 	Beta Coefficient for Asset</a:t>
            </a:r>
          </a:p>
          <a:p>
            <a:pPr>
              <a:buFont typeface="Wingdings" pitchFamily="2" charset="2"/>
              <a:buNone/>
            </a:pPr>
            <a:r>
              <a:rPr lang="en-US" dirty="0"/>
              <a:t>E[</a:t>
            </a:r>
            <a:r>
              <a:rPr lang="en-US" dirty="0" err="1"/>
              <a:t>r</a:t>
            </a:r>
            <a:r>
              <a:rPr lang="en-US" baseline="-25000" dirty="0" err="1"/>
              <a:t>M</a:t>
            </a:r>
            <a:r>
              <a:rPr lang="en-US" dirty="0"/>
              <a:t>] = 	Expected Market Return</a:t>
            </a:r>
          </a:p>
        </p:txBody>
      </p:sp>
      <p:sp>
        <p:nvSpPr>
          <p:cNvPr id="269314" name="Rectangle 2"/>
          <p:cNvSpPr>
            <a:spLocks noGrp="1" noChangeArrowheads="1"/>
          </p:cNvSpPr>
          <p:nvPr>
            <p:ph type="title"/>
          </p:nvPr>
        </p:nvSpPr>
        <p:spPr/>
        <p:txBody>
          <a:bodyPr/>
          <a:lstStyle/>
          <a:p>
            <a:r>
              <a:rPr lang="en-US" dirty="0"/>
              <a:t>CAPM Equation</a:t>
            </a:r>
          </a:p>
        </p:txBody>
      </p:sp>
    </p:spTree>
  </p:cSld>
  <p:clrMapOvr>
    <a:masterClrMapping/>
  </p:clrMapOvr>
  <p:transition spd="med">
    <p:fade thruBlk="1"/>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2" name="Rectangle 4"/>
          <p:cNvSpPr>
            <a:spLocks noGrp="1" noChangeArrowheads="1"/>
          </p:cNvSpPr>
          <p:nvPr>
            <p:ph idx="1"/>
          </p:nvPr>
        </p:nvSpPr>
        <p:spPr>
          <a:xfrm>
            <a:off x="685800" y="1809750"/>
            <a:ext cx="3810000" cy="4114800"/>
          </a:xfrm>
          <a:noFill/>
          <a:ln/>
        </p:spPr>
        <p:txBody>
          <a:bodyPr lIns="90488" tIns="44450" rIns="90488" bIns="44450"/>
          <a:lstStyle/>
          <a:p>
            <a:pPr marL="168275" indent="-168275">
              <a:buFont typeface="Wingdings" pitchFamily="2" charset="2"/>
              <a:buNone/>
            </a:pPr>
            <a:r>
              <a:rPr lang="en-US" sz="2600"/>
              <a:t> </a:t>
            </a:r>
          </a:p>
          <a:p>
            <a:pPr marL="168275" indent="-168275">
              <a:buFont typeface="Wingdings" pitchFamily="2" charset="2"/>
              <a:buNone/>
            </a:pPr>
            <a:endParaRPr lang="en-US" sz="2600"/>
          </a:p>
          <a:p>
            <a:pPr marL="168275" indent="-168275">
              <a:buFont typeface="Wingdings" pitchFamily="2" charset="2"/>
              <a:buNone/>
            </a:pPr>
            <a:endParaRPr lang="en-US" sz="2600"/>
          </a:p>
          <a:p>
            <a:pPr marL="168275" indent="-168275">
              <a:buFont typeface="Wingdings" pitchFamily="2" charset="2"/>
              <a:buNone/>
            </a:pPr>
            <a:endParaRPr lang="en-US" sz="2600"/>
          </a:p>
          <a:p>
            <a:pPr marL="168275" indent="-168275">
              <a:buFont typeface="Wingdings" pitchFamily="2" charset="2"/>
              <a:buNone/>
            </a:pPr>
            <a:endParaRPr lang="en-US" sz="2600"/>
          </a:p>
          <a:p>
            <a:pPr marL="168275" indent="-168275">
              <a:buFont typeface="Wingdings" pitchFamily="2" charset="2"/>
              <a:buNone/>
            </a:pPr>
            <a:endParaRPr lang="en-US" sz="2600"/>
          </a:p>
          <a:p>
            <a:pPr marL="168275" indent="-168275">
              <a:buFont typeface="Wingdings" pitchFamily="2" charset="2"/>
              <a:buNone/>
            </a:pPr>
            <a:endParaRPr lang="en-US" sz="2600"/>
          </a:p>
          <a:p>
            <a:pPr marL="168275" indent="-168275">
              <a:buFont typeface="Wingdings" pitchFamily="2" charset="2"/>
              <a:buNone/>
            </a:pPr>
            <a:endParaRPr lang="en-US" sz="2600"/>
          </a:p>
          <a:p>
            <a:pPr marL="168275" indent="-168275">
              <a:buFont typeface="Wingdings" pitchFamily="2" charset="2"/>
              <a:buNone/>
            </a:pPr>
            <a:endParaRPr lang="en-US" sz="2600"/>
          </a:p>
        </p:txBody>
      </p:sp>
      <p:sp>
        <p:nvSpPr>
          <p:cNvPr id="237570" name="Rectangle 2"/>
          <p:cNvSpPr>
            <a:spLocks noGrp="1" noChangeArrowheads="1"/>
          </p:cNvSpPr>
          <p:nvPr>
            <p:ph type="title"/>
          </p:nvPr>
        </p:nvSpPr>
        <p:spPr/>
        <p:txBody>
          <a:bodyPr>
            <a:noAutofit/>
          </a:bodyPr>
          <a:lstStyle/>
          <a:p>
            <a:r>
              <a:rPr lang="en-US" dirty="0"/>
              <a:t>Capital Asset Pricing Model (CAPM) Review</a:t>
            </a:r>
          </a:p>
        </p:txBody>
      </p:sp>
      <p:pic>
        <p:nvPicPr>
          <p:cNvPr id="237573" name="Picture 5"/>
          <p:cNvPicPr>
            <a:picLocks noChangeAspect="1" noChangeArrowheads="1"/>
          </p:cNvPicPr>
          <p:nvPr/>
        </p:nvPicPr>
        <p:blipFill>
          <a:blip r:embed="rId3"/>
          <a:srcRect/>
          <a:stretch>
            <a:fillRect/>
          </a:stretch>
        </p:blipFill>
        <p:spPr bwMode="auto">
          <a:xfrm>
            <a:off x="1600200" y="1600200"/>
            <a:ext cx="6705600" cy="4608513"/>
          </a:xfrm>
          <a:prstGeom prst="rect">
            <a:avLst/>
          </a:prstGeom>
          <a:noFill/>
          <a:ln w="9525">
            <a:noFill/>
            <a:miter lim="800000"/>
            <a:headEnd/>
            <a:tailEnd/>
          </a:ln>
        </p:spPr>
      </p:pic>
      <p:sp>
        <p:nvSpPr>
          <p:cNvPr id="237574" name="Rectangle 6"/>
          <p:cNvSpPr>
            <a:spLocks noChangeArrowheads="1"/>
          </p:cNvSpPr>
          <p:nvPr/>
        </p:nvSpPr>
        <p:spPr bwMode="auto">
          <a:xfrm>
            <a:off x="3200400" y="3581400"/>
            <a:ext cx="304800" cy="457200"/>
          </a:xfrm>
          <a:prstGeom prst="rect">
            <a:avLst/>
          </a:prstGeom>
          <a:noFill/>
          <a:ln w="9525">
            <a:noFill/>
            <a:miter lim="800000"/>
            <a:headEnd/>
            <a:tailEnd/>
          </a:ln>
          <a:effectLst/>
        </p:spPr>
        <p:txBody>
          <a:bodyPr lIns="12700" tIns="12700" rIns="12700" bIns="12700"/>
          <a:lstStyle/>
          <a:p>
            <a:pPr algn="ctr"/>
            <a:r>
              <a:rPr lang="en-US" sz="2400"/>
              <a:t>M</a:t>
            </a:r>
          </a:p>
        </p:txBody>
      </p:sp>
      <p:sp>
        <p:nvSpPr>
          <p:cNvPr id="237575" name="Rectangle 7"/>
          <p:cNvSpPr>
            <a:spLocks noChangeArrowheads="1"/>
          </p:cNvSpPr>
          <p:nvPr/>
        </p:nvSpPr>
        <p:spPr bwMode="auto">
          <a:xfrm>
            <a:off x="7315200" y="5791200"/>
            <a:ext cx="685800" cy="457200"/>
          </a:xfrm>
          <a:prstGeom prst="rect">
            <a:avLst/>
          </a:prstGeom>
          <a:noFill/>
          <a:ln w="9525">
            <a:noFill/>
            <a:miter lim="800000"/>
            <a:headEnd/>
            <a:tailEnd/>
          </a:ln>
          <a:effectLst/>
        </p:spPr>
        <p:txBody>
          <a:bodyPr lIns="12700" tIns="12700" rIns="12700" bIns="12700"/>
          <a:lstStyle/>
          <a:p>
            <a:pPr algn="ctr"/>
            <a:r>
              <a:rPr lang="en-US" sz="2400" b="1" dirty="0">
                <a:latin typeface="Symbol" pitchFamily="18" charset="2"/>
              </a:rPr>
              <a:t>s</a:t>
            </a:r>
            <a:endParaRPr lang="en-US" b="1" dirty="0"/>
          </a:p>
        </p:txBody>
      </p:sp>
      <p:sp>
        <p:nvSpPr>
          <p:cNvPr id="237576" name="Rectangle 8"/>
          <p:cNvSpPr>
            <a:spLocks noChangeArrowheads="1"/>
          </p:cNvSpPr>
          <p:nvPr/>
        </p:nvSpPr>
        <p:spPr bwMode="auto">
          <a:xfrm>
            <a:off x="1066800" y="1905000"/>
            <a:ext cx="762000" cy="457200"/>
          </a:xfrm>
          <a:prstGeom prst="rect">
            <a:avLst/>
          </a:prstGeom>
          <a:noFill/>
          <a:ln w="9525">
            <a:noFill/>
            <a:miter lim="800000"/>
            <a:headEnd/>
            <a:tailEnd/>
          </a:ln>
          <a:effectLst/>
        </p:spPr>
        <p:txBody>
          <a:bodyPr lIns="12700" tIns="12700" rIns="12700" bIns="12700"/>
          <a:lstStyle/>
          <a:p>
            <a:pPr algn="ctr"/>
            <a:r>
              <a:rPr lang="en-US" sz="2400"/>
              <a:t>E[r</a:t>
            </a:r>
            <a:r>
              <a:rPr lang="en-US" sz="2400" baseline="-25000"/>
              <a:t>j</a:t>
            </a:r>
            <a:r>
              <a:rPr lang="en-US" sz="2400"/>
              <a:t>]</a:t>
            </a:r>
          </a:p>
        </p:txBody>
      </p:sp>
      <p:sp>
        <p:nvSpPr>
          <p:cNvPr id="237577" name="Rectangle 9"/>
          <p:cNvSpPr>
            <a:spLocks noChangeArrowheads="1"/>
          </p:cNvSpPr>
          <p:nvPr/>
        </p:nvSpPr>
        <p:spPr bwMode="auto">
          <a:xfrm>
            <a:off x="2209800" y="1752600"/>
            <a:ext cx="3276600" cy="457200"/>
          </a:xfrm>
          <a:prstGeom prst="rect">
            <a:avLst/>
          </a:prstGeom>
          <a:noFill/>
          <a:ln w="9525">
            <a:noFill/>
            <a:miter lim="800000"/>
            <a:headEnd/>
            <a:tailEnd/>
          </a:ln>
          <a:effectLst/>
        </p:spPr>
        <p:txBody>
          <a:bodyPr lIns="12700" tIns="12700" rIns="12700" bIns="12700"/>
          <a:lstStyle/>
          <a:p>
            <a:pPr algn="ctr"/>
            <a:r>
              <a:rPr lang="en-US" sz="2400"/>
              <a:t>Capital Market Line (CML)</a:t>
            </a:r>
          </a:p>
        </p:txBody>
      </p:sp>
      <p:sp>
        <p:nvSpPr>
          <p:cNvPr id="237578" name="Rectangle 10"/>
          <p:cNvSpPr>
            <a:spLocks noChangeArrowheads="1"/>
          </p:cNvSpPr>
          <p:nvPr/>
        </p:nvSpPr>
        <p:spPr bwMode="auto">
          <a:xfrm>
            <a:off x="6477000" y="1600200"/>
            <a:ext cx="2667000" cy="381000"/>
          </a:xfrm>
          <a:prstGeom prst="rect">
            <a:avLst/>
          </a:prstGeom>
          <a:noFill/>
          <a:ln w="9525">
            <a:noFill/>
            <a:miter lim="800000"/>
            <a:headEnd/>
            <a:tailEnd/>
          </a:ln>
          <a:effectLst/>
        </p:spPr>
        <p:txBody>
          <a:bodyPr lIns="12700" tIns="12700" rIns="12700" bIns="12700"/>
          <a:lstStyle/>
          <a:p>
            <a:pPr algn="ctr"/>
            <a:r>
              <a:rPr lang="en-US" sz="2400"/>
              <a:t>Efficient Frontier</a:t>
            </a:r>
          </a:p>
        </p:txBody>
      </p:sp>
      <p:sp>
        <p:nvSpPr>
          <p:cNvPr id="237579" name="Rectangle 11"/>
          <p:cNvSpPr>
            <a:spLocks noChangeArrowheads="1"/>
          </p:cNvSpPr>
          <p:nvPr/>
        </p:nvSpPr>
        <p:spPr bwMode="auto">
          <a:xfrm>
            <a:off x="1066800" y="3810000"/>
            <a:ext cx="990600" cy="533400"/>
          </a:xfrm>
          <a:prstGeom prst="rect">
            <a:avLst/>
          </a:prstGeom>
          <a:noFill/>
          <a:ln w="9525">
            <a:noFill/>
            <a:miter lim="800000"/>
            <a:headEnd/>
            <a:tailEnd/>
          </a:ln>
          <a:effectLst/>
        </p:spPr>
        <p:txBody>
          <a:bodyPr lIns="12700" tIns="12700" rIns="12700" bIns="12700"/>
          <a:lstStyle/>
          <a:p>
            <a:pPr algn="ctr"/>
            <a:endParaRPr lang="en-US" sz="100"/>
          </a:p>
          <a:p>
            <a:pPr algn="ctr"/>
            <a:r>
              <a:rPr lang="en-US" sz="2400"/>
              <a:t>E[r</a:t>
            </a:r>
            <a:r>
              <a:rPr lang="en-US" sz="2400" baseline="-25000"/>
              <a:t>M</a:t>
            </a:r>
            <a:r>
              <a:rPr lang="en-US" sz="2400"/>
              <a:t>]</a:t>
            </a:r>
          </a:p>
        </p:txBody>
      </p:sp>
      <p:sp>
        <p:nvSpPr>
          <p:cNvPr id="237580" name="Rectangle 12"/>
          <p:cNvSpPr>
            <a:spLocks noChangeArrowheads="1"/>
          </p:cNvSpPr>
          <p:nvPr/>
        </p:nvSpPr>
        <p:spPr bwMode="auto">
          <a:xfrm>
            <a:off x="1447800" y="4800600"/>
            <a:ext cx="457200" cy="609600"/>
          </a:xfrm>
          <a:prstGeom prst="rect">
            <a:avLst/>
          </a:prstGeom>
          <a:noFill/>
          <a:ln w="9525">
            <a:noFill/>
            <a:miter lim="800000"/>
            <a:headEnd/>
            <a:tailEnd/>
          </a:ln>
          <a:effectLst/>
        </p:spPr>
        <p:txBody>
          <a:bodyPr lIns="12700" tIns="12700" rIns="12700" bIns="12700"/>
          <a:lstStyle/>
          <a:p>
            <a:pPr algn="ctr"/>
            <a:endParaRPr lang="en-US" sz="100"/>
          </a:p>
          <a:p>
            <a:pPr algn="ctr"/>
            <a:endParaRPr lang="en-US" sz="100"/>
          </a:p>
          <a:p>
            <a:pPr algn="ctr"/>
            <a:endParaRPr lang="en-US" sz="100"/>
          </a:p>
          <a:p>
            <a:pPr algn="ctr"/>
            <a:r>
              <a:rPr lang="en-US" sz="2400"/>
              <a:t>r</a:t>
            </a:r>
            <a:r>
              <a:rPr lang="en-US" sz="2400" baseline="-25000"/>
              <a:t>F</a:t>
            </a:r>
            <a:endParaRPr lang="en-US" sz="2400"/>
          </a:p>
        </p:txBody>
      </p:sp>
      <p:sp>
        <p:nvSpPr>
          <p:cNvPr id="237581" name="Rectangle 13"/>
          <p:cNvSpPr>
            <a:spLocks noChangeArrowheads="1"/>
          </p:cNvSpPr>
          <p:nvPr/>
        </p:nvSpPr>
        <p:spPr bwMode="auto">
          <a:xfrm>
            <a:off x="4038600" y="3581400"/>
            <a:ext cx="2590800" cy="914400"/>
          </a:xfrm>
          <a:prstGeom prst="rect">
            <a:avLst/>
          </a:prstGeom>
          <a:noFill/>
          <a:ln w="9525">
            <a:noFill/>
            <a:miter lim="800000"/>
            <a:headEnd/>
            <a:tailEnd/>
          </a:ln>
          <a:effectLst/>
        </p:spPr>
        <p:txBody>
          <a:bodyPr lIns="12700" tIns="12700" rIns="12700" bIns="12700"/>
          <a:lstStyle/>
          <a:p>
            <a:pPr algn="ctr"/>
            <a:r>
              <a:rPr lang="en-US" sz="2400" dirty="0"/>
              <a:t>Investment</a:t>
            </a:r>
          </a:p>
          <a:p>
            <a:pPr algn="ctr"/>
            <a:r>
              <a:rPr lang="en-US" sz="2400" dirty="0"/>
              <a:t>opportunity set</a:t>
            </a:r>
          </a:p>
        </p:txBody>
      </p:sp>
      <p:sp>
        <p:nvSpPr>
          <p:cNvPr id="237582" name="Line 14"/>
          <p:cNvSpPr>
            <a:spLocks noChangeShapeType="1"/>
          </p:cNvSpPr>
          <p:nvPr/>
        </p:nvSpPr>
        <p:spPr bwMode="auto">
          <a:xfrm flipH="1">
            <a:off x="5943600" y="2209800"/>
            <a:ext cx="1066800" cy="685800"/>
          </a:xfrm>
          <a:prstGeom prst="line">
            <a:avLst/>
          </a:prstGeom>
          <a:noFill/>
          <a:ln w="12700">
            <a:solidFill>
              <a:schemeClr val="tx1"/>
            </a:solidFill>
            <a:round/>
            <a:headEnd type="none" w="sm" len="sm"/>
            <a:tailEnd type="triangle" w="med" len="med"/>
          </a:ln>
          <a:effectLst/>
        </p:spPr>
        <p:txBody>
          <a:bodyPr/>
          <a:lstStyle/>
          <a:p>
            <a:endParaRPr lang="en-US"/>
          </a:p>
        </p:txBody>
      </p:sp>
      <p:sp>
        <p:nvSpPr>
          <p:cNvPr id="237583" name="Rectangle 15"/>
          <p:cNvSpPr>
            <a:spLocks noChangeArrowheads="1"/>
          </p:cNvSpPr>
          <p:nvPr/>
        </p:nvSpPr>
        <p:spPr bwMode="auto">
          <a:xfrm>
            <a:off x="3124200" y="5715000"/>
            <a:ext cx="457200" cy="609600"/>
          </a:xfrm>
          <a:prstGeom prst="rect">
            <a:avLst/>
          </a:prstGeom>
          <a:noFill/>
          <a:ln w="9525">
            <a:noFill/>
            <a:miter lim="800000"/>
            <a:headEnd/>
            <a:tailEnd/>
          </a:ln>
          <a:effectLst/>
        </p:spPr>
        <p:txBody>
          <a:bodyPr lIns="12700" tIns="12700" rIns="12700" bIns="12700"/>
          <a:lstStyle/>
          <a:p>
            <a:pPr algn="ctr"/>
            <a:endParaRPr lang="en-US" sz="100"/>
          </a:p>
          <a:p>
            <a:pPr algn="ctr"/>
            <a:endParaRPr lang="en-US" sz="100"/>
          </a:p>
          <a:p>
            <a:pPr algn="ctr"/>
            <a:endParaRPr lang="en-US" sz="100"/>
          </a:p>
          <a:p>
            <a:pPr algn="ctr"/>
            <a:r>
              <a:rPr lang="en-US" sz="2400"/>
              <a:t>σ</a:t>
            </a:r>
            <a:r>
              <a:rPr lang="en-US" sz="2400" baseline="-25000"/>
              <a:t>M</a:t>
            </a:r>
          </a:p>
        </p:txBody>
      </p:sp>
      <p:sp>
        <p:nvSpPr>
          <p:cNvPr id="237584" name="Rectangle 16"/>
          <p:cNvSpPr>
            <a:spLocks noChangeArrowheads="1"/>
          </p:cNvSpPr>
          <p:nvPr/>
        </p:nvSpPr>
        <p:spPr bwMode="auto">
          <a:xfrm>
            <a:off x="76200" y="6477000"/>
            <a:ext cx="2438400" cy="301625"/>
          </a:xfrm>
          <a:prstGeom prst="rect">
            <a:avLst/>
          </a:prstGeom>
          <a:noFill/>
          <a:ln w="9525">
            <a:noFill/>
            <a:miter lim="800000"/>
            <a:headEnd/>
            <a:tailEnd/>
          </a:ln>
          <a:effectLst/>
        </p:spPr>
        <p:txBody>
          <a:bodyPr lIns="90488" tIns="44450" rIns="90488" bIns="44450" anchor="ctr">
            <a:spAutoFit/>
          </a:bodyPr>
          <a:lstStyle/>
          <a:p>
            <a:pPr eaLnBrk="0" hangingPunct="0"/>
            <a:r>
              <a:rPr lang="en-US" sz="1400">
                <a:solidFill>
                  <a:srgbClr val="808080"/>
                </a:solidFill>
              </a:rPr>
              <a:t>Asset pricing models: CAPM</a:t>
            </a:r>
          </a:p>
        </p:txBody>
      </p:sp>
      <p:sp>
        <p:nvSpPr>
          <p:cNvPr id="237585" name="Line 17"/>
          <p:cNvSpPr>
            <a:spLocks noChangeShapeType="1"/>
          </p:cNvSpPr>
          <p:nvPr/>
        </p:nvSpPr>
        <p:spPr bwMode="auto">
          <a:xfrm>
            <a:off x="3886200" y="2514600"/>
            <a:ext cx="685800" cy="762000"/>
          </a:xfrm>
          <a:prstGeom prst="line">
            <a:avLst/>
          </a:prstGeom>
          <a:noFill/>
          <a:ln w="12700">
            <a:solidFill>
              <a:schemeClr val="tx1"/>
            </a:solidFill>
            <a:round/>
            <a:headEnd type="none" w="sm" len="sm"/>
            <a:tailEnd type="triangle" w="med" len="med"/>
          </a:ln>
          <a:effectLst/>
        </p:spPr>
        <p:txBody>
          <a:bodyPr/>
          <a:lstStyle/>
          <a:p>
            <a:endParaRPr lang="en-US"/>
          </a:p>
        </p:txBody>
      </p:sp>
    </p:spTree>
  </p:cSld>
  <p:clrMapOvr>
    <a:masterClrMapping/>
  </p:clrMapOvr>
  <p:transition spd="med">
    <p:fade thruBlk="1"/>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7" name="Rectangle 3"/>
          <p:cNvSpPr>
            <a:spLocks noGrp="1" noChangeArrowheads="1"/>
          </p:cNvSpPr>
          <p:nvPr>
            <p:ph idx="1"/>
          </p:nvPr>
        </p:nvSpPr>
        <p:spPr/>
        <p:txBody>
          <a:bodyPr>
            <a:normAutofit fontScale="92500" lnSpcReduction="10000"/>
          </a:bodyPr>
          <a:lstStyle/>
          <a:p>
            <a:r>
              <a:rPr lang="en-US" dirty="0"/>
              <a:t>Global market portfolio in the IAPM includes all assets in the world weighted according to their market values.</a:t>
            </a:r>
          </a:p>
          <a:p>
            <a:endParaRPr lang="en-US" dirty="0"/>
          </a:p>
          <a:p>
            <a:r>
              <a:rPr lang="en-US" dirty="0"/>
              <a:t>IAPM assumes that investors in each country share the same consumption basket and purchasing power parity holds.</a:t>
            </a:r>
          </a:p>
          <a:p>
            <a:endParaRPr lang="en-US" dirty="0"/>
          </a:p>
          <a:p>
            <a:endParaRPr lang="en-US" dirty="0"/>
          </a:p>
        </p:txBody>
      </p:sp>
      <p:sp>
        <p:nvSpPr>
          <p:cNvPr id="236546" name="Rectangle 2"/>
          <p:cNvSpPr>
            <a:spLocks noGrp="1" noChangeArrowheads="1"/>
          </p:cNvSpPr>
          <p:nvPr>
            <p:ph type="title"/>
          </p:nvPr>
        </p:nvSpPr>
        <p:spPr/>
        <p:txBody>
          <a:bodyPr>
            <a:noAutofit/>
          </a:bodyPr>
          <a:lstStyle/>
          <a:p>
            <a:r>
              <a:rPr lang="en-US" dirty="0"/>
              <a:t>International Asset Pricing </a:t>
            </a:r>
            <a:br>
              <a:rPr lang="en-US" dirty="0"/>
            </a:br>
            <a:r>
              <a:rPr lang="en-US" dirty="0"/>
              <a:t>Model (IAPM)</a:t>
            </a:r>
          </a:p>
        </p:txBody>
      </p:sp>
    </p:spTree>
  </p:cSld>
  <p:clrMapOvr>
    <a:masterClrMapping/>
  </p:clrMapOvr>
  <p:transition spd="med">
    <p:fade thruBlk="1"/>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ctrTitle"/>
          </p:nvPr>
        </p:nvSpPr>
        <p:spPr/>
        <p:txBody>
          <a:bodyPr/>
          <a:lstStyle/>
          <a:p>
            <a:r>
              <a:rPr lang="en-US" dirty="0"/>
              <a:t>5. Home Bias</a:t>
            </a:r>
          </a:p>
        </p:txBody>
      </p:sp>
    </p:spTree>
    <p:extLst>
      <p:ext uri="{BB962C8B-B14F-4D97-AF65-F5344CB8AC3E}">
        <p14:creationId xmlns:p14="http://schemas.microsoft.com/office/powerpoint/2010/main" val="719925883"/>
      </p:ext>
    </p:extLst>
  </p:cSld>
  <p:clrMapOvr>
    <a:masterClrMapping/>
  </p:clrMapOvr>
  <p:transition spd="med">
    <p:fade thruBlk="1"/>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5" name="Rectangle 3"/>
          <p:cNvSpPr>
            <a:spLocks noGrp="1" noChangeArrowheads="1"/>
          </p:cNvSpPr>
          <p:nvPr>
            <p:ph idx="1"/>
          </p:nvPr>
        </p:nvSpPr>
        <p:spPr/>
        <p:txBody>
          <a:bodyPr>
            <a:normAutofit fontScale="77500" lnSpcReduction="20000"/>
          </a:bodyPr>
          <a:lstStyle/>
          <a:p>
            <a:pPr marL="571500" indent="-571500"/>
            <a:r>
              <a:rPr lang="en-US" sz="3500" dirty="0"/>
              <a:t>Home bias refers to the extent to which portfolio investments are concentrated in domestic equities.</a:t>
            </a:r>
          </a:p>
          <a:p>
            <a:pPr marL="571500" indent="-571500"/>
            <a:endParaRPr lang="en-US" sz="3500" dirty="0"/>
          </a:p>
          <a:p>
            <a:pPr marL="571500" indent="-571500"/>
            <a:r>
              <a:rPr lang="en-US" sz="3500" dirty="0"/>
              <a:t>Possible Explanations:</a:t>
            </a:r>
          </a:p>
          <a:p>
            <a:pPr marL="571500" indent="-571500"/>
            <a:endParaRPr lang="en-US" sz="3500" dirty="0"/>
          </a:p>
          <a:p>
            <a:pPr marL="839788" lvl="1" indent="-495300">
              <a:buFont typeface="Wingdings" pitchFamily="2" charset="2"/>
              <a:buAutoNum type="arabicPeriod"/>
            </a:pPr>
            <a:r>
              <a:rPr lang="en-US" dirty="0"/>
              <a:t>Domestic equities may provide a superior inflation hedge.</a:t>
            </a:r>
          </a:p>
          <a:p>
            <a:pPr marL="839788" lvl="1" indent="-495300">
              <a:buFont typeface="Wingdings" pitchFamily="2" charset="2"/>
              <a:buAutoNum type="arabicPeriod"/>
            </a:pPr>
            <a:endParaRPr lang="en-US" dirty="0"/>
          </a:p>
          <a:p>
            <a:pPr marL="839788" lvl="1" indent="-495300">
              <a:buFont typeface="Wingdings" pitchFamily="2" charset="2"/>
              <a:buAutoNum type="arabicPeriod"/>
            </a:pPr>
            <a:r>
              <a:rPr lang="en-US" dirty="0"/>
              <a:t>Home bias may reflect institutional and legal restrictions on foreign investment.</a:t>
            </a:r>
          </a:p>
          <a:p>
            <a:pPr marL="839788" lvl="1" indent="-495300">
              <a:buFont typeface="Wingdings" pitchFamily="2" charset="2"/>
              <a:buAutoNum type="arabicPeriod"/>
            </a:pPr>
            <a:endParaRPr lang="en-US" dirty="0"/>
          </a:p>
          <a:p>
            <a:pPr marL="839788" lvl="1" indent="-495300">
              <a:buFont typeface="Wingdings" pitchFamily="2" charset="2"/>
              <a:buAutoNum type="arabicPeriod"/>
            </a:pPr>
            <a:r>
              <a:rPr lang="en-US" dirty="0"/>
              <a:t>Extra taxes and transactions/information costs for foreign securities may give rise to home bias.</a:t>
            </a:r>
          </a:p>
          <a:p>
            <a:pPr marL="571500" indent="-571500"/>
            <a:endParaRPr lang="en-US" sz="2600" dirty="0"/>
          </a:p>
        </p:txBody>
      </p:sp>
      <p:sp>
        <p:nvSpPr>
          <p:cNvPr id="274434" name="Rectangle 2"/>
          <p:cNvSpPr>
            <a:spLocks noGrp="1" noChangeArrowheads="1"/>
          </p:cNvSpPr>
          <p:nvPr>
            <p:ph type="title"/>
          </p:nvPr>
        </p:nvSpPr>
        <p:spPr/>
        <p:txBody>
          <a:bodyPr>
            <a:normAutofit/>
          </a:bodyPr>
          <a:lstStyle/>
          <a:p>
            <a:r>
              <a:rPr lang="en-US" dirty="0"/>
              <a:t>Home Bias</a:t>
            </a:r>
          </a:p>
        </p:txBody>
      </p:sp>
    </p:spTree>
  </p:cSld>
  <p:clrMapOvr>
    <a:masterClrMapping/>
  </p:clrMapOvr>
  <p:transition spd="med">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609600" indent="-609600"/>
            <a:r>
              <a:rPr lang="en-US" dirty="0"/>
              <a:t>Measures of Central Tendency</a:t>
            </a:r>
          </a:p>
          <a:p>
            <a:pPr marL="990600" lvl="1" indent="-533400"/>
            <a:r>
              <a:rPr lang="en-US" dirty="0"/>
              <a:t>Mean, Median, Mode</a:t>
            </a:r>
          </a:p>
          <a:p>
            <a:pPr marL="609600" indent="-609600"/>
            <a:r>
              <a:rPr lang="en-US" dirty="0"/>
              <a:t>Measures of Dispersion</a:t>
            </a:r>
          </a:p>
          <a:p>
            <a:pPr marL="990600" lvl="1" indent="-533400"/>
            <a:r>
              <a:rPr lang="en-US" dirty="0"/>
              <a:t>Standard Deviation, Variance</a:t>
            </a:r>
          </a:p>
          <a:p>
            <a:pPr marL="609600" indent="-609600"/>
            <a:r>
              <a:rPr lang="en-US" dirty="0"/>
              <a:t>Higher Moments</a:t>
            </a:r>
          </a:p>
          <a:p>
            <a:pPr marL="990600" lvl="1" indent="-533400"/>
            <a:r>
              <a:rPr lang="en-US" dirty="0"/>
              <a:t>Skewness, Kurtosis</a:t>
            </a:r>
          </a:p>
          <a:p>
            <a:pPr marL="609600" indent="-609600"/>
            <a:r>
              <a:rPr lang="en-US" dirty="0"/>
              <a:t>Measures of Dependence</a:t>
            </a:r>
          </a:p>
          <a:p>
            <a:pPr marL="990600" lvl="1" indent="-533400"/>
            <a:r>
              <a:rPr lang="en-US" dirty="0"/>
              <a:t>Covariance, Correlation</a:t>
            </a:r>
          </a:p>
          <a:p>
            <a:pPr marL="0" indent="0">
              <a:buNone/>
            </a:pPr>
            <a:endParaRPr lang="en-US" dirty="0"/>
          </a:p>
        </p:txBody>
      </p:sp>
      <p:sp>
        <p:nvSpPr>
          <p:cNvPr id="3" name="Title 2"/>
          <p:cNvSpPr>
            <a:spLocks noGrp="1"/>
          </p:cNvSpPr>
          <p:nvPr>
            <p:ph type="title"/>
          </p:nvPr>
        </p:nvSpPr>
        <p:spPr/>
        <p:txBody>
          <a:bodyPr/>
          <a:lstStyle/>
          <a:p>
            <a:r>
              <a:rPr lang="en-US" dirty="0"/>
              <a:t>Probability Measures</a:t>
            </a:r>
          </a:p>
        </p:txBody>
      </p:sp>
    </p:spTree>
    <p:extLst>
      <p:ext uri="{BB962C8B-B14F-4D97-AF65-F5344CB8AC3E}">
        <p14:creationId xmlns:p14="http://schemas.microsoft.com/office/powerpoint/2010/main" val="152093285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p:txBody>
          <a:bodyPr/>
          <a:lstStyle/>
          <a:p>
            <a:r>
              <a:rPr lang="en-US"/>
              <a:t>Home Bias Data</a:t>
            </a:r>
          </a:p>
        </p:txBody>
      </p:sp>
      <p:grpSp>
        <p:nvGrpSpPr>
          <p:cNvPr id="275459" name="Group 3"/>
          <p:cNvGrpSpPr>
            <a:grpSpLocks/>
          </p:cNvGrpSpPr>
          <p:nvPr/>
        </p:nvGrpSpPr>
        <p:grpSpPr bwMode="auto">
          <a:xfrm>
            <a:off x="381000" y="1447800"/>
            <a:ext cx="7848600" cy="4572000"/>
            <a:chOff x="-2" y="-2"/>
            <a:chExt cx="3805" cy="4732"/>
          </a:xfrm>
        </p:grpSpPr>
        <p:grpSp>
          <p:nvGrpSpPr>
            <p:cNvPr id="275460" name="Group 4"/>
            <p:cNvGrpSpPr>
              <a:grpSpLocks/>
            </p:cNvGrpSpPr>
            <p:nvPr/>
          </p:nvGrpSpPr>
          <p:grpSpPr bwMode="auto">
            <a:xfrm>
              <a:off x="0" y="0"/>
              <a:ext cx="3801" cy="4728"/>
              <a:chOff x="0" y="0"/>
              <a:chExt cx="3801" cy="4728"/>
            </a:xfrm>
          </p:grpSpPr>
          <p:grpSp>
            <p:nvGrpSpPr>
              <p:cNvPr id="275461" name="Group 5"/>
              <p:cNvGrpSpPr>
                <a:grpSpLocks/>
              </p:cNvGrpSpPr>
              <p:nvPr/>
            </p:nvGrpSpPr>
            <p:grpSpPr bwMode="auto">
              <a:xfrm>
                <a:off x="0" y="0"/>
                <a:ext cx="1267" cy="750"/>
                <a:chOff x="0" y="0"/>
                <a:chExt cx="1267" cy="750"/>
              </a:xfrm>
            </p:grpSpPr>
            <p:sp>
              <p:nvSpPr>
                <p:cNvPr id="275462" name="Rectangle 6"/>
                <p:cNvSpPr>
                  <a:spLocks noChangeArrowheads="1"/>
                </p:cNvSpPr>
                <p:nvPr/>
              </p:nvSpPr>
              <p:spPr bwMode="auto">
                <a:xfrm>
                  <a:off x="0" y="0"/>
                  <a:ext cx="1267" cy="750"/>
                </a:xfrm>
                <a:prstGeom prst="rect">
                  <a:avLst/>
                </a:prstGeom>
                <a:solidFill>
                  <a:srgbClr val="800000"/>
                </a:solidFill>
                <a:ln w="9525">
                  <a:noFill/>
                  <a:miter lim="800000"/>
                  <a:headEnd/>
                  <a:tailEnd/>
                </a:ln>
                <a:effectLst/>
              </p:spPr>
              <p:txBody>
                <a:bodyPr/>
                <a:lstStyle/>
                <a:p>
                  <a:endParaRPr lang="en-US">
                    <a:latin typeface="Century Gothic" panose="020B0502020202020204" pitchFamily="34" charset="0"/>
                  </a:endParaRPr>
                </a:p>
              </p:txBody>
            </p:sp>
            <p:grpSp>
              <p:nvGrpSpPr>
                <p:cNvPr id="275463" name="Group 7"/>
                <p:cNvGrpSpPr>
                  <a:grpSpLocks/>
                </p:cNvGrpSpPr>
                <p:nvPr/>
              </p:nvGrpSpPr>
              <p:grpSpPr bwMode="auto">
                <a:xfrm>
                  <a:off x="0" y="0"/>
                  <a:ext cx="1267" cy="750"/>
                  <a:chOff x="0" y="0"/>
                  <a:chExt cx="1267" cy="750"/>
                </a:xfrm>
              </p:grpSpPr>
              <p:sp>
                <p:nvSpPr>
                  <p:cNvPr id="275464" name="Rectangle 8"/>
                  <p:cNvSpPr>
                    <a:spLocks noChangeArrowheads="1"/>
                  </p:cNvSpPr>
                  <p:nvPr/>
                </p:nvSpPr>
                <p:spPr bwMode="auto">
                  <a:xfrm>
                    <a:off x="43" y="0"/>
                    <a:ext cx="1181" cy="750"/>
                  </a:xfrm>
                  <a:prstGeom prst="rect">
                    <a:avLst/>
                  </a:prstGeom>
                  <a:solidFill>
                    <a:srgbClr val="800000"/>
                  </a:solidFill>
                  <a:ln w="9525">
                    <a:noFill/>
                    <a:miter lim="800000"/>
                    <a:headEnd/>
                    <a:tailEnd/>
                  </a:ln>
                  <a:effectLst/>
                </p:spPr>
                <p:txBody>
                  <a:bodyPr/>
                  <a:lstStyle/>
                  <a:p>
                    <a:pPr eaLnBrk="0" hangingPunct="0"/>
                    <a:r>
                      <a:rPr lang="en-US" sz="1600" b="1" i="1">
                        <a:solidFill>
                          <a:srgbClr val="FFFFFF"/>
                        </a:solidFill>
                        <a:latin typeface="Century Gothic" panose="020B0502020202020204" pitchFamily="34" charset="0"/>
                        <a:cs typeface="Times New Roman" pitchFamily="18" charset="0"/>
                      </a:rPr>
                      <a:t>Country</a:t>
                    </a:r>
                    <a:endParaRPr lang="en-US" sz="1200">
                      <a:latin typeface="Century Gothic" panose="020B0502020202020204" pitchFamily="34" charset="0"/>
                      <a:cs typeface="Times New Roman" pitchFamily="18" charset="0"/>
                    </a:endParaRPr>
                  </a:p>
                  <a:p>
                    <a:pPr eaLnBrk="0" hangingPunct="0"/>
                    <a:endParaRPr lang="en-US" sz="2400">
                      <a:latin typeface="Century Gothic" panose="020B0502020202020204" pitchFamily="34" charset="0"/>
                    </a:endParaRPr>
                  </a:p>
                </p:txBody>
              </p:sp>
              <p:sp>
                <p:nvSpPr>
                  <p:cNvPr id="275465" name="Rectangle 9"/>
                  <p:cNvSpPr>
                    <a:spLocks noChangeArrowheads="1"/>
                  </p:cNvSpPr>
                  <p:nvPr/>
                </p:nvSpPr>
                <p:spPr bwMode="auto">
                  <a:xfrm>
                    <a:off x="0" y="0"/>
                    <a:ext cx="1267" cy="750"/>
                  </a:xfrm>
                  <a:prstGeom prst="rect">
                    <a:avLst/>
                  </a:prstGeom>
                  <a:noFill/>
                  <a:ln w="7">
                    <a:solidFill>
                      <a:srgbClr val="A0A0A0"/>
                    </a:solidFill>
                    <a:miter lim="800000"/>
                    <a:headEnd/>
                    <a:tailEnd/>
                  </a:ln>
                  <a:effectLst/>
                </p:spPr>
                <p:txBody>
                  <a:bodyPr/>
                  <a:lstStyle/>
                  <a:p>
                    <a:endParaRPr lang="en-US">
                      <a:latin typeface="Century Gothic" panose="020B0502020202020204" pitchFamily="34" charset="0"/>
                    </a:endParaRPr>
                  </a:p>
                </p:txBody>
              </p:sp>
            </p:grpSp>
          </p:grpSp>
          <p:grpSp>
            <p:nvGrpSpPr>
              <p:cNvPr id="275466" name="Group 10"/>
              <p:cNvGrpSpPr>
                <a:grpSpLocks/>
              </p:cNvGrpSpPr>
              <p:nvPr/>
            </p:nvGrpSpPr>
            <p:grpSpPr bwMode="auto">
              <a:xfrm>
                <a:off x="1267" y="0"/>
                <a:ext cx="1267" cy="750"/>
                <a:chOff x="1267" y="0"/>
                <a:chExt cx="1267" cy="750"/>
              </a:xfrm>
            </p:grpSpPr>
            <p:sp>
              <p:nvSpPr>
                <p:cNvPr id="275467" name="Rectangle 11"/>
                <p:cNvSpPr>
                  <a:spLocks noChangeArrowheads="1"/>
                </p:cNvSpPr>
                <p:nvPr/>
              </p:nvSpPr>
              <p:spPr bwMode="auto">
                <a:xfrm>
                  <a:off x="1267" y="0"/>
                  <a:ext cx="1267" cy="750"/>
                </a:xfrm>
                <a:prstGeom prst="rect">
                  <a:avLst/>
                </a:prstGeom>
                <a:solidFill>
                  <a:srgbClr val="800000"/>
                </a:solidFill>
                <a:ln w="9525">
                  <a:noFill/>
                  <a:miter lim="800000"/>
                  <a:headEnd/>
                  <a:tailEnd/>
                </a:ln>
                <a:effectLst/>
              </p:spPr>
              <p:txBody>
                <a:bodyPr/>
                <a:lstStyle/>
                <a:p>
                  <a:endParaRPr lang="en-US">
                    <a:latin typeface="Century Gothic" panose="020B0502020202020204" pitchFamily="34" charset="0"/>
                  </a:endParaRPr>
                </a:p>
              </p:txBody>
            </p:sp>
            <p:grpSp>
              <p:nvGrpSpPr>
                <p:cNvPr id="275468" name="Group 12"/>
                <p:cNvGrpSpPr>
                  <a:grpSpLocks/>
                </p:cNvGrpSpPr>
                <p:nvPr/>
              </p:nvGrpSpPr>
              <p:grpSpPr bwMode="auto">
                <a:xfrm>
                  <a:off x="1267" y="0"/>
                  <a:ext cx="1267" cy="750"/>
                  <a:chOff x="1267" y="0"/>
                  <a:chExt cx="1267" cy="750"/>
                </a:xfrm>
              </p:grpSpPr>
              <p:sp>
                <p:nvSpPr>
                  <p:cNvPr id="275469" name="Rectangle 13"/>
                  <p:cNvSpPr>
                    <a:spLocks noChangeArrowheads="1"/>
                  </p:cNvSpPr>
                  <p:nvPr/>
                </p:nvSpPr>
                <p:spPr bwMode="auto">
                  <a:xfrm>
                    <a:off x="1310" y="0"/>
                    <a:ext cx="1181" cy="750"/>
                  </a:xfrm>
                  <a:prstGeom prst="rect">
                    <a:avLst/>
                  </a:prstGeom>
                  <a:solidFill>
                    <a:srgbClr val="800000"/>
                  </a:solidFill>
                  <a:ln w="9525">
                    <a:noFill/>
                    <a:miter lim="800000"/>
                    <a:headEnd/>
                    <a:tailEnd/>
                  </a:ln>
                  <a:effectLst/>
                </p:spPr>
                <p:txBody>
                  <a:bodyPr/>
                  <a:lstStyle/>
                  <a:p>
                    <a:pPr eaLnBrk="0" hangingPunct="0"/>
                    <a:r>
                      <a:rPr lang="en-US" sz="1600" b="1" i="1">
                        <a:solidFill>
                          <a:srgbClr val="FFFFFF"/>
                        </a:solidFill>
                        <a:latin typeface="Century Gothic" panose="020B0502020202020204" pitchFamily="34" charset="0"/>
                        <a:cs typeface="Times New Roman" pitchFamily="18" charset="0"/>
                      </a:rPr>
                      <a:t>Share in World Market Value</a:t>
                    </a:r>
                    <a:endParaRPr lang="en-US" sz="1200">
                      <a:latin typeface="Century Gothic" panose="020B0502020202020204" pitchFamily="34" charset="0"/>
                      <a:cs typeface="Times New Roman" pitchFamily="18" charset="0"/>
                    </a:endParaRPr>
                  </a:p>
                  <a:p>
                    <a:pPr eaLnBrk="0" hangingPunct="0"/>
                    <a:endParaRPr lang="en-US" sz="2400">
                      <a:latin typeface="Century Gothic" panose="020B0502020202020204" pitchFamily="34" charset="0"/>
                    </a:endParaRPr>
                  </a:p>
                </p:txBody>
              </p:sp>
              <p:sp>
                <p:nvSpPr>
                  <p:cNvPr id="275470" name="Rectangle 14"/>
                  <p:cNvSpPr>
                    <a:spLocks noChangeArrowheads="1"/>
                  </p:cNvSpPr>
                  <p:nvPr/>
                </p:nvSpPr>
                <p:spPr bwMode="auto">
                  <a:xfrm>
                    <a:off x="1267" y="0"/>
                    <a:ext cx="1267" cy="750"/>
                  </a:xfrm>
                  <a:prstGeom prst="rect">
                    <a:avLst/>
                  </a:prstGeom>
                  <a:noFill/>
                  <a:ln w="7">
                    <a:solidFill>
                      <a:srgbClr val="A0A0A0"/>
                    </a:solidFill>
                    <a:miter lim="800000"/>
                    <a:headEnd/>
                    <a:tailEnd/>
                  </a:ln>
                  <a:effectLst/>
                </p:spPr>
                <p:txBody>
                  <a:bodyPr/>
                  <a:lstStyle/>
                  <a:p>
                    <a:endParaRPr lang="en-US">
                      <a:latin typeface="Century Gothic" panose="020B0502020202020204" pitchFamily="34" charset="0"/>
                    </a:endParaRPr>
                  </a:p>
                </p:txBody>
              </p:sp>
            </p:grpSp>
          </p:grpSp>
          <p:grpSp>
            <p:nvGrpSpPr>
              <p:cNvPr id="275471" name="Group 15"/>
              <p:cNvGrpSpPr>
                <a:grpSpLocks/>
              </p:cNvGrpSpPr>
              <p:nvPr/>
            </p:nvGrpSpPr>
            <p:grpSpPr bwMode="auto">
              <a:xfrm>
                <a:off x="2534" y="0"/>
                <a:ext cx="1267" cy="750"/>
                <a:chOff x="2534" y="0"/>
                <a:chExt cx="1267" cy="750"/>
              </a:xfrm>
            </p:grpSpPr>
            <p:sp>
              <p:nvSpPr>
                <p:cNvPr id="275472" name="Rectangle 16"/>
                <p:cNvSpPr>
                  <a:spLocks noChangeArrowheads="1"/>
                </p:cNvSpPr>
                <p:nvPr/>
              </p:nvSpPr>
              <p:spPr bwMode="auto">
                <a:xfrm>
                  <a:off x="2534" y="0"/>
                  <a:ext cx="1267" cy="750"/>
                </a:xfrm>
                <a:prstGeom prst="rect">
                  <a:avLst/>
                </a:prstGeom>
                <a:solidFill>
                  <a:srgbClr val="800000"/>
                </a:solidFill>
                <a:ln w="9525">
                  <a:noFill/>
                  <a:miter lim="800000"/>
                  <a:headEnd/>
                  <a:tailEnd/>
                </a:ln>
                <a:effectLst/>
              </p:spPr>
              <p:txBody>
                <a:bodyPr/>
                <a:lstStyle/>
                <a:p>
                  <a:endParaRPr lang="en-US">
                    <a:latin typeface="Century Gothic" panose="020B0502020202020204" pitchFamily="34" charset="0"/>
                  </a:endParaRPr>
                </a:p>
              </p:txBody>
            </p:sp>
            <p:grpSp>
              <p:nvGrpSpPr>
                <p:cNvPr id="275473" name="Group 17"/>
                <p:cNvGrpSpPr>
                  <a:grpSpLocks/>
                </p:cNvGrpSpPr>
                <p:nvPr/>
              </p:nvGrpSpPr>
              <p:grpSpPr bwMode="auto">
                <a:xfrm>
                  <a:off x="2534" y="0"/>
                  <a:ext cx="1267" cy="750"/>
                  <a:chOff x="2534" y="0"/>
                  <a:chExt cx="1267" cy="750"/>
                </a:xfrm>
              </p:grpSpPr>
              <p:sp>
                <p:nvSpPr>
                  <p:cNvPr id="275474" name="Rectangle 18"/>
                  <p:cNvSpPr>
                    <a:spLocks noChangeArrowheads="1"/>
                  </p:cNvSpPr>
                  <p:nvPr/>
                </p:nvSpPr>
                <p:spPr bwMode="auto">
                  <a:xfrm>
                    <a:off x="2577" y="0"/>
                    <a:ext cx="1181" cy="750"/>
                  </a:xfrm>
                  <a:prstGeom prst="rect">
                    <a:avLst/>
                  </a:prstGeom>
                  <a:solidFill>
                    <a:srgbClr val="800000"/>
                  </a:solidFill>
                  <a:ln w="9525">
                    <a:noFill/>
                    <a:miter lim="800000"/>
                    <a:headEnd/>
                    <a:tailEnd/>
                  </a:ln>
                  <a:effectLst/>
                </p:spPr>
                <p:txBody>
                  <a:bodyPr/>
                  <a:lstStyle/>
                  <a:p>
                    <a:pPr eaLnBrk="0" hangingPunct="0"/>
                    <a:r>
                      <a:rPr lang="en-US" sz="1600" b="1" i="1">
                        <a:solidFill>
                          <a:srgbClr val="FFFFFF"/>
                        </a:solidFill>
                        <a:latin typeface="Century Gothic" panose="020B0502020202020204" pitchFamily="34" charset="0"/>
                        <a:cs typeface="Times New Roman" pitchFamily="18" charset="0"/>
                      </a:rPr>
                      <a:t>Proportion of Domestic Equities in Portfolio</a:t>
                    </a:r>
                    <a:endParaRPr lang="en-US" sz="1200">
                      <a:latin typeface="Century Gothic" panose="020B0502020202020204" pitchFamily="34" charset="0"/>
                      <a:cs typeface="Times New Roman" pitchFamily="18" charset="0"/>
                    </a:endParaRPr>
                  </a:p>
                  <a:p>
                    <a:pPr eaLnBrk="0" hangingPunct="0"/>
                    <a:endParaRPr lang="en-US" sz="2400">
                      <a:latin typeface="Century Gothic" panose="020B0502020202020204" pitchFamily="34" charset="0"/>
                    </a:endParaRPr>
                  </a:p>
                </p:txBody>
              </p:sp>
              <p:sp>
                <p:nvSpPr>
                  <p:cNvPr id="275475" name="Rectangle 19"/>
                  <p:cNvSpPr>
                    <a:spLocks noChangeArrowheads="1"/>
                  </p:cNvSpPr>
                  <p:nvPr/>
                </p:nvSpPr>
                <p:spPr bwMode="auto">
                  <a:xfrm>
                    <a:off x="2534" y="0"/>
                    <a:ext cx="1267" cy="750"/>
                  </a:xfrm>
                  <a:prstGeom prst="rect">
                    <a:avLst/>
                  </a:prstGeom>
                  <a:noFill/>
                  <a:ln w="7">
                    <a:solidFill>
                      <a:srgbClr val="A0A0A0"/>
                    </a:solidFill>
                    <a:miter lim="800000"/>
                    <a:headEnd/>
                    <a:tailEnd/>
                  </a:ln>
                  <a:effectLst/>
                </p:spPr>
                <p:txBody>
                  <a:bodyPr/>
                  <a:lstStyle/>
                  <a:p>
                    <a:endParaRPr lang="en-US">
                      <a:latin typeface="Century Gothic" panose="020B0502020202020204" pitchFamily="34" charset="0"/>
                    </a:endParaRPr>
                  </a:p>
                </p:txBody>
              </p:sp>
            </p:grpSp>
          </p:grpSp>
          <p:grpSp>
            <p:nvGrpSpPr>
              <p:cNvPr id="275476" name="Group 20"/>
              <p:cNvGrpSpPr>
                <a:grpSpLocks/>
              </p:cNvGrpSpPr>
              <p:nvPr/>
            </p:nvGrpSpPr>
            <p:grpSpPr bwMode="auto">
              <a:xfrm>
                <a:off x="0" y="750"/>
                <a:ext cx="1267" cy="442"/>
                <a:chOff x="0" y="750"/>
                <a:chExt cx="1267" cy="442"/>
              </a:xfrm>
            </p:grpSpPr>
            <p:sp>
              <p:nvSpPr>
                <p:cNvPr id="275477" name="Rectangle 21"/>
                <p:cNvSpPr>
                  <a:spLocks noChangeArrowheads="1"/>
                </p:cNvSpPr>
                <p:nvPr/>
              </p:nvSpPr>
              <p:spPr bwMode="auto">
                <a:xfrm>
                  <a:off x="0" y="750"/>
                  <a:ext cx="1267" cy="442"/>
                </a:xfrm>
                <a:prstGeom prst="rect">
                  <a:avLst/>
                </a:prstGeom>
                <a:solidFill>
                  <a:srgbClr val="FFFFEF"/>
                </a:solidFill>
                <a:ln w="9525">
                  <a:noFill/>
                  <a:miter lim="800000"/>
                  <a:headEnd/>
                  <a:tailEnd/>
                </a:ln>
                <a:effectLst/>
              </p:spPr>
              <p:txBody>
                <a:bodyPr/>
                <a:lstStyle/>
                <a:p>
                  <a:endParaRPr lang="en-US">
                    <a:latin typeface="Century Gothic" panose="020B0502020202020204" pitchFamily="34" charset="0"/>
                  </a:endParaRPr>
                </a:p>
              </p:txBody>
            </p:sp>
            <p:grpSp>
              <p:nvGrpSpPr>
                <p:cNvPr id="275478" name="Group 22"/>
                <p:cNvGrpSpPr>
                  <a:grpSpLocks/>
                </p:cNvGrpSpPr>
                <p:nvPr/>
              </p:nvGrpSpPr>
              <p:grpSpPr bwMode="auto">
                <a:xfrm>
                  <a:off x="0" y="750"/>
                  <a:ext cx="1267" cy="442"/>
                  <a:chOff x="0" y="750"/>
                  <a:chExt cx="1267" cy="442"/>
                </a:xfrm>
              </p:grpSpPr>
              <p:sp>
                <p:nvSpPr>
                  <p:cNvPr id="275479" name="Rectangle 23"/>
                  <p:cNvSpPr>
                    <a:spLocks noChangeArrowheads="1"/>
                  </p:cNvSpPr>
                  <p:nvPr/>
                </p:nvSpPr>
                <p:spPr bwMode="auto">
                  <a:xfrm>
                    <a:off x="43" y="750"/>
                    <a:ext cx="1181" cy="442"/>
                  </a:xfrm>
                  <a:prstGeom prst="rect">
                    <a:avLst/>
                  </a:prstGeom>
                  <a:solidFill>
                    <a:srgbClr val="FFFFEF"/>
                  </a:solidFill>
                  <a:ln w="9525">
                    <a:noFill/>
                    <a:miter lim="800000"/>
                    <a:headEnd/>
                    <a:tailEnd/>
                  </a:ln>
                  <a:effectLst/>
                </p:spPr>
                <p:txBody>
                  <a:bodyPr/>
                  <a:lstStyle/>
                  <a:p>
                    <a:pPr eaLnBrk="0" hangingPunct="0"/>
                    <a:r>
                      <a:rPr lang="en-US" sz="1600" b="1" i="1">
                        <a:latin typeface="Century Gothic" panose="020B0502020202020204" pitchFamily="34" charset="0"/>
                        <a:cs typeface="Times New Roman" pitchFamily="18" charset="0"/>
                      </a:rPr>
                      <a:t>France</a:t>
                    </a:r>
                    <a:endParaRPr lang="en-US" sz="1200">
                      <a:latin typeface="Century Gothic" panose="020B0502020202020204" pitchFamily="34" charset="0"/>
                      <a:cs typeface="Times New Roman" pitchFamily="18" charset="0"/>
                    </a:endParaRPr>
                  </a:p>
                  <a:p>
                    <a:pPr eaLnBrk="0" hangingPunct="0"/>
                    <a:endParaRPr lang="en-US" sz="2400">
                      <a:latin typeface="Century Gothic" panose="020B0502020202020204" pitchFamily="34" charset="0"/>
                    </a:endParaRPr>
                  </a:p>
                </p:txBody>
              </p:sp>
              <p:sp>
                <p:nvSpPr>
                  <p:cNvPr id="275480" name="Rectangle 24"/>
                  <p:cNvSpPr>
                    <a:spLocks noChangeArrowheads="1"/>
                  </p:cNvSpPr>
                  <p:nvPr/>
                </p:nvSpPr>
                <p:spPr bwMode="auto">
                  <a:xfrm>
                    <a:off x="0" y="750"/>
                    <a:ext cx="1267" cy="442"/>
                  </a:xfrm>
                  <a:prstGeom prst="rect">
                    <a:avLst/>
                  </a:prstGeom>
                  <a:noFill/>
                  <a:ln w="7">
                    <a:solidFill>
                      <a:srgbClr val="A0A0A0"/>
                    </a:solidFill>
                    <a:miter lim="800000"/>
                    <a:headEnd/>
                    <a:tailEnd/>
                  </a:ln>
                  <a:effectLst/>
                </p:spPr>
                <p:txBody>
                  <a:bodyPr/>
                  <a:lstStyle/>
                  <a:p>
                    <a:endParaRPr lang="en-US">
                      <a:latin typeface="Century Gothic" panose="020B0502020202020204" pitchFamily="34" charset="0"/>
                    </a:endParaRPr>
                  </a:p>
                </p:txBody>
              </p:sp>
            </p:grpSp>
          </p:grpSp>
          <p:grpSp>
            <p:nvGrpSpPr>
              <p:cNvPr id="275481" name="Group 25"/>
              <p:cNvGrpSpPr>
                <a:grpSpLocks/>
              </p:cNvGrpSpPr>
              <p:nvPr/>
            </p:nvGrpSpPr>
            <p:grpSpPr bwMode="auto">
              <a:xfrm>
                <a:off x="1267" y="750"/>
                <a:ext cx="1267" cy="442"/>
                <a:chOff x="1267" y="750"/>
                <a:chExt cx="1267" cy="442"/>
              </a:xfrm>
            </p:grpSpPr>
            <p:sp>
              <p:nvSpPr>
                <p:cNvPr id="275482" name="Rectangle 26"/>
                <p:cNvSpPr>
                  <a:spLocks noChangeArrowheads="1"/>
                </p:cNvSpPr>
                <p:nvPr/>
              </p:nvSpPr>
              <p:spPr bwMode="auto">
                <a:xfrm>
                  <a:off x="1267" y="750"/>
                  <a:ext cx="1267" cy="442"/>
                </a:xfrm>
                <a:prstGeom prst="rect">
                  <a:avLst/>
                </a:prstGeom>
                <a:solidFill>
                  <a:srgbClr val="FFFFEF"/>
                </a:solidFill>
                <a:ln w="9525">
                  <a:noFill/>
                  <a:miter lim="800000"/>
                  <a:headEnd/>
                  <a:tailEnd/>
                </a:ln>
                <a:effectLst/>
              </p:spPr>
              <p:txBody>
                <a:bodyPr/>
                <a:lstStyle/>
                <a:p>
                  <a:endParaRPr lang="en-US">
                    <a:latin typeface="Century Gothic" panose="020B0502020202020204" pitchFamily="34" charset="0"/>
                  </a:endParaRPr>
                </a:p>
              </p:txBody>
            </p:sp>
            <p:grpSp>
              <p:nvGrpSpPr>
                <p:cNvPr id="275483" name="Group 27"/>
                <p:cNvGrpSpPr>
                  <a:grpSpLocks/>
                </p:cNvGrpSpPr>
                <p:nvPr/>
              </p:nvGrpSpPr>
              <p:grpSpPr bwMode="auto">
                <a:xfrm>
                  <a:off x="1267" y="750"/>
                  <a:ext cx="1267" cy="442"/>
                  <a:chOff x="1267" y="750"/>
                  <a:chExt cx="1267" cy="442"/>
                </a:xfrm>
              </p:grpSpPr>
              <p:sp>
                <p:nvSpPr>
                  <p:cNvPr id="275484" name="Rectangle 28"/>
                  <p:cNvSpPr>
                    <a:spLocks noChangeArrowheads="1"/>
                  </p:cNvSpPr>
                  <p:nvPr/>
                </p:nvSpPr>
                <p:spPr bwMode="auto">
                  <a:xfrm>
                    <a:off x="1310" y="750"/>
                    <a:ext cx="1181" cy="442"/>
                  </a:xfrm>
                  <a:prstGeom prst="rect">
                    <a:avLst/>
                  </a:prstGeom>
                  <a:solidFill>
                    <a:srgbClr val="FFFFEF"/>
                  </a:solidFill>
                  <a:ln w="9525">
                    <a:noFill/>
                    <a:miter lim="800000"/>
                    <a:headEnd/>
                    <a:tailEnd/>
                  </a:ln>
                  <a:effectLst/>
                </p:spPr>
                <p:txBody>
                  <a:bodyPr/>
                  <a:lstStyle/>
                  <a:p>
                    <a:pPr algn="ctr" eaLnBrk="0" hangingPunct="0"/>
                    <a:r>
                      <a:rPr lang="en-US" sz="1600">
                        <a:latin typeface="Century Gothic" panose="020B0502020202020204" pitchFamily="34" charset="0"/>
                        <a:cs typeface="Times New Roman" pitchFamily="18" charset="0"/>
                      </a:rPr>
                      <a:t>2.6%</a:t>
                    </a:r>
                    <a:endParaRPr lang="en-US" sz="1200">
                      <a:latin typeface="Century Gothic" panose="020B0502020202020204" pitchFamily="34" charset="0"/>
                      <a:cs typeface="Times New Roman" pitchFamily="18" charset="0"/>
                    </a:endParaRPr>
                  </a:p>
                  <a:p>
                    <a:pPr algn="ctr" eaLnBrk="0" hangingPunct="0"/>
                    <a:endParaRPr lang="en-US" sz="2400">
                      <a:latin typeface="Century Gothic" panose="020B0502020202020204" pitchFamily="34" charset="0"/>
                    </a:endParaRPr>
                  </a:p>
                </p:txBody>
              </p:sp>
              <p:sp>
                <p:nvSpPr>
                  <p:cNvPr id="275485" name="Rectangle 29"/>
                  <p:cNvSpPr>
                    <a:spLocks noChangeArrowheads="1"/>
                  </p:cNvSpPr>
                  <p:nvPr/>
                </p:nvSpPr>
                <p:spPr bwMode="auto">
                  <a:xfrm>
                    <a:off x="1267" y="750"/>
                    <a:ext cx="1267" cy="442"/>
                  </a:xfrm>
                  <a:prstGeom prst="rect">
                    <a:avLst/>
                  </a:prstGeom>
                  <a:noFill/>
                  <a:ln w="7">
                    <a:solidFill>
                      <a:srgbClr val="A0A0A0"/>
                    </a:solidFill>
                    <a:miter lim="800000"/>
                    <a:headEnd/>
                    <a:tailEnd/>
                  </a:ln>
                  <a:effectLst/>
                </p:spPr>
                <p:txBody>
                  <a:bodyPr/>
                  <a:lstStyle/>
                  <a:p>
                    <a:endParaRPr lang="en-US">
                      <a:latin typeface="Century Gothic" panose="020B0502020202020204" pitchFamily="34" charset="0"/>
                    </a:endParaRPr>
                  </a:p>
                </p:txBody>
              </p:sp>
            </p:grpSp>
          </p:grpSp>
          <p:grpSp>
            <p:nvGrpSpPr>
              <p:cNvPr id="275486" name="Group 30"/>
              <p:cNvGrpSpPr>
                <a:grpSpLocks/>
              </p:cNvGrpSpPr>
              <p:nvPr/>
            </p:nvGrpSpPr>
            <p:grpSpPr bwMode="auto">
              <a:xfrm>
                <a:off x="2534" y="750"/>
                <a:ext cx="1267" cy="442"/>
                <a:chOff x="2534" y="750"/>
                <a:chExt cx="1267" cy="442"/>
              </a:xfrm>
            </p:grpSpPr>
            <p:sp>
              <p:nvSpPr>
                <p:cNvPr id="275487" name="Rectangle 31"/>
                <p:cNvSpPr>
                  <a:spLocks noChangeArrowheads="1"/>
                </p:cNvSpPr>
                <p:nvPr/>
              </p:nvSpPr>
              <p:spPr bwMode="auto">
                <a:xfrm>
                  <a:off x="2534" y="750"/>
                  <a:ext cx="1267" cy="442"/>
                </a:xfrm>
                <a:prstGeom prst="rect">
                  <a:avLst/>
                </a:prstGeom>
                <a:solidFill>
                  <a:srgbClr val="FFFFEF"/>
                </a:solidFill>
                <a:ln w="9525">
                  <a:noFill/>
                  <a:miter lim="800000"/>
                  <a:headEnd/>
                  <a:tailEnd/>
                </a:ln>
                <a:effectLst/>
              </p:spPr>
              <p:txBody>
                <a:bodyPr/>
                <a:lstStyle/>
                <a:p>
                  <a:endParaRPr lang="en-US">
                    <a:latin typeface="Century Gothic" panose="020B0502020202020204" pitchFamily="34" charset="0"/>
                  </a:endParaRPr>
                </a:p>
              </p:txBody>
            </p:sp>
            <p:grpSp>
              <p:nvGrpSpPr>
                <p:cNvPr id="275488" name="Group 32"/>
                <p:cNvGrpSpPr>
                  <a:grpSpLocks/>
                </p:cNvGrpSpPr>
                <p:nvPr/>
              </p:nvGrpSpPr>
              <p:grpSpPr bwMode="auto">
                <a:xfrm>
                  <a:off x="2534" y="750"/>
                  <a:ext cx="1267" cy="442"/>
                  <a:chOff x="2534" y="750"/>
                  <a:chExt cx="1267" cy="442"/>
                </a:xfrm>
              </p:grpSpPr>
              <p:sp>
                <p:nvSpPr>
                  <p:cNvPr id="275489" name="Rectangle 33"/>
                  <p:cNvSpPr>
                    <a:spLocks noChangeArrowheads="1"/>
                  </p:cNvSpPr>
                  <p:nvPr/>
                </p:nvSpPr>
                <p:spPr bwMode="auto">
                  <a:xfrm>
                    <a:off x="2577" y="750"/>
                    <a:ext cx="1181" cy="442"/>
                  </a:xfrm>
                  <a:prstGeom prst="rect">
                    <a:avLst/>
                  </a:prstGeom>
                  <a:solidFill>
                    <a:srgbClr val="FFFFEF"/>
                  </a:solidFill>
                  <a:ln w="9525">
                    <a:noFill/>
                    <a:miter lim="800000"/>
                    <a:headEnd/>
                    <a:tailEnd/>
                  </a:ln>
                  <a:effectLst/>
                </p:spPr>
                <p:txBody>
                  <a:bodyPr/>
                  <a:lstStyle/>
                  <a:p>
                    <a:pPr algn="ctr" eaLnBrk="0" hangingPunct="0"/>
                    <a:r>
                      <a:rPr lang="en-US" sz="1600">
                        <a:latin typeface="Century Gothic" panose="020B0502020202020204" pitchFamily="34" charset="0"/>
                        <a:cs typeface="Times New Roman" pitchFamily="18" charset="0"/>
                      </a:rPr>
                      <a:t>64.4%</a:t>
                    </a:r>
                    <a:endParaRPr lang="en-US" sz="1200">
                      <a:latin typeface="Century Gothic" panose="020B0502020202020204" pitchFamily="34" charset="0"/>
                      <a:cs typeface="Times New Roman" pitchFamily="18" charset="0"/>
                    </a:endParaRPr>
                  </a:p>
                  <a:p>
                    <a:pPr algn="ctr" eaLnBrk="0" hangingPunct="0"/>
                    <a:endParaRPr lang="en-US" sz="2400">
                      <a:latin typeface="Century Gothic" panose="020B0502020202020204" pitchFamily="34" charset="0"/>
                    </a:endParaRPr>
                  </a:p>
                </p:txBody>
              </p:sp>
              <p:sp>
                <p:nvSpPr>
                  <p:cNvPr id="275490" name="Rectangle 34"/>
                  <p:cNvSpPr>
                    <a:spLocks noChangeArrowheads="1"/>
                  </p:cNvSpPr>
                  <p:nvPr/>
                </p:nvSpPr>
                <p:spPr bwMode="auto">
                  <a:xfrm>
                    <a:off x="2534" y="750"/>
                    <a:ext cx="1267" cy="442"/>
                  </a:xfrm>
                  <a:prstGeom prst="rect">
                    <a:avLst/>
                  </a:prstGeom>
                  <a:noFill/>
                  <a:ln w="7">
                    <a:solidFill>
                      <a:srgbClr val="A0A0A0"/>
                    </a:solidFill>
                    <a:miter lim="800000"/>
                    <a:headEnd/>
                    <a:tailEnd/>
                  </a:ln>
                  <a:effectLst/>
                </p:spPr>
                <p:txBody>
                  <a:bodyPr/>
                  <a:lstStyle/>
                  <a:p>
                    <a:endParaRPr lang="en-US">
                      <a:latin typeface="Century Gothic" panose="020B0502020202020204" pitchFamily="34" charset="0"/>
                    </a:endParaRPr>
                  </a:p>
                </p:txBody>
              </p:sp>
            </p:grpSp>
          </p:grpSp>
          <p:grpSp>
            <p:nvGrpSpPr>
              <p:cNvPr id="275491" name="Group 35"/>
              <p:cNvGrpSpPr>
                <a:grpSpLocks/>
              </p:cNvGrpSpPr>
              <p:nvPr/>
            </p:nvGrpSpPr>
            <p:grpSpPr bwMode="auto">
              <a:xfrm>
                <a:off x="0" y="1192"/>
                <a:ext cx="1267" cy="442"/>
                <a:chOff x="0" y="1192"/>
                <a:chExt cx="1267" cy="442"/>
              </a:xfrm>
            </p:grpSpPr>
            <p:sp>
              <p:nvSpPr>
                <p:cNvPr id="275492" name="Rectangle 36"/>
                <p:cNvSpPr>
                  <a:spLocks noChangeArrowheads="1"/>
                </p:cNvSpPr>
                <p:nvPr/>
              </p:nvSpPr>
              <p:spPr bwMode="auto">
                <a:xfrm>
                  <a:off x="0" y="1192"/>
                  <a:ext cx="1267" cy="442"/>
                </a:xfrm>
                <a:prstGeom prst="rect">
                  <a:avLst/>
                </a:prstGeom>
                <a:solidFill>
                  <a:srgbClr val="FFFFEF"/>
                </a:solidFill>
                <a:ln w="9525">
                  <a:noFill/>
                  <a:miter lim="800000"/>
                  <a:headEnd/>
                  <a:tailEnd/>
                </a:ln>
                <a:effectLst/>
              </p:spPr>
              <p:txBody>
                <a:bodyPr/>
                <a:lstStyle/>
                <a:p>
                  <a:endParaRPr lang="en-US">
                    <a:latin typeface="Century Gothic" panose="020B0502020202020204" pitchFamily="34" charset="0"/>
                  </a:endParaRPr>
                </a:p>
              </p:txBody>
            </p:sp>
            <p:grpSp>
              <p:nvGrpSpPr>
                <p:cNvPr id="275493" name="Group 37"/>
                <p:cNvGrpSpPr>
                  <a:grpSpLocks/>
                </p:cNvGrpSpPr>
                <p:nvPr/>
              </p:nvGrpSpPr>
              <p:grpSpPr bwMode="auto">
                <a:xfrm>
                  <a:off x="0" y="1192"/>
                  <a:ext cx="1267" cy="442"/>
                  <a:chOff x="0" y="1192"/>
                  <a:chExt cx="1267" cy="442"/>
                </a:xfrm>
              </p:grpSpPr>
              <p:sp>
                <p:nvSpPr>
                  <p:cNvPr id="275494" name="Rectangle 38"/>
                  <p:cNvSpPr>
                    <a:spLocks noChangeArrowheads="1"/>
                  </p:cNvSpPr>
                  <p:nvPr/>
                </p:nvSpPr>
                <p:spPr bwMode="auto">
                  <a:xfrm>
                    <a:off x="43" y="1192"/>
                    <a:ext cx="1181" cy="442"/>
                  </a:xfrm>
                  <a:prstGeom prst="rect">
                    <a:avLst/>
                  </a:prstGeom>
                  <a:solidFill>
                    <a:srgbClr val="FFFFEF"/>
                  </a:solidFill>
                  <a:ln w="9525">
                    <a:noFill/>
                    <a:miter lim="800000"/>
                    <a:headEnd/>
                    <a:tailEnd/>
                  </a:ln>
                  <a:effectLst/>
                </p:spPr>
                <p:txBody>
                  <a:bodyPr/>
                  <a:lstStyle/>
                  <a:p>
                    <a:pPr eaLnBrk="0" hangingPunct="0"/>
                    <a:r>
                      <a:rPr lang="en-US" sz="1600" b="1" i="1">
                        <a:latin typeface="Century Gothic" panose="020B0502020202020204" pitchFamily="34" charset="0"/>
                        <a:cs typeface="Times New Roman" pitchFamily="18" charset="0"/>
                      </a:rPr>
                      <a:t>Germany</a:t>
                    </a:r>
                    <a:endParaRPr lang="en-US" sz="1200">
                      <a:latin typeface="Century Gothic" panose="020B0502020202020204" pitchFamily="34" charset="0"/>
                      <a:cs typeface="Times New Roman" pitchFamily="18" charset="0"/>
                    </a:endParaRPr>
                  </a:p>
                  <a:p>
                    <a:pPr eaLnBrk="0" hangingPunct="0"/>
                    <a:endParaRPr lang="en-US" sz="2400">
                      <a:latin typeface="Century Gothic" panose="020B0502020202020204" pitchFamily="34" charset="0"/>
                    </a:endParaRPr>
                  </a:p>
                </p:txBody>
              </p:sp>
              <p:sp>
                <p:nvSpPr>
                  <p:cNvPr id="275495" name="Rectangle 39"/>
                  <p:cNvSpPr>
                    <a:spLocks noChangeArrowheads="1"/>
                  </p:cNvSpPr>
                  <p:nvPr/>
                </p:nvSpPr>
                <p:spPr bwMode="auto">
                  <a:xfrm>
                    <a:off x="0" y="1192"/>
                    <a:ext cx="1267" cy="442"/>
                  </a:xfrm>
                  <a:prstGeom prst="rect">
                    <a:avLst/>
                  </a:prstGeom>
                  <a:noFill/>
                  <a:ln w="7">
                    <a:solidFill>
                      <a:srgbClr val="A0A0A0"/>
                    </a:solidFill>
                    <a:miter lim="800000"/>
                    <a:headEnd/>
                    <a:tailEnd/>
                  </a:ln>
                  <a:effectLst/>
                </p:spPr>
                <p:txBody>
                  <a:bodyPr/>
                  <a:lstStyle/>
                  <a:p>
                    <a:endParaRPr lang="en-US">
                      <a:latin typeface="Century Gothic" panose="020B0502020202020204" pitchFamily="34" charset="0"/>
                    </a:endParaRPr>
                  </a:p>
                </p:txBody>
              </p:sp>
            </p:grpSp>
          </p:grpSp>
          <p:grpSp>
            <p:nvGrpSpPr>
              <p:cNvPr id="275496" name="Group 40"/>
              <p:cNvGrpSpPr>
                <a:grpSpLocks/>
              </p:cNvGrpSpPr>
              <p:nvPr/>
            </p:nvGrpSpPr>
            <p:grpSpPr bwMode="auto">
              <a:xfrm>
                <a:off x="1267" y="1192"/>
                <a:ext cx="1267" cy="442"/>
                <a:chOff x="1267" y="1192"/>
                <a:chExt cx="1267" cy="442"/>
              </a:xfrm>
            </p:grpSpPr>
            <p:sp>
              <p:nvSpPr>
                <p:cNvPr id="275497" name="Rectangle 41"/>
                <p:cNvSpPr>
                  <a:spLocks noChangeArrowheads="1"/>
                </p:cNvSpPr>
                <p:nvPr/>
              </p:nvSpPr>
              <p:spPr bwMode="auto">
                <a:xfrm>
                  <a:off x="1267" y="1192"/>
                  <a:ext cx="1267" cy="442"/>
                </a:xfrm>
                <a:prstGeom prst="rect">
                  <a:avLst/>
                </a:prstGeom>
                <a:solidFill>
                  <a:srgbClr val="FFFFEF"/>
                </a:solidFill>
                <a:ln w="9525">
                  <a:noFill/>
                  <a:miter lim="800000"/>
                  <a:headEnd/>
                  <a:tailEnd/>
                </a:ln>
                <a:effectLst/>
              </p:spPr>
              <p:txBody>
                <a:bodyPr/>
                <a:lstStyle/>
                <a:p>
                  <a:endParaRPr lang="en-US">
                    <a:latin typeface="Century Gothic" panose="020B0502020202020204" pitchFamily="34" charset="0"/>
                  </a:endParaRPr>
                </a:p>
              </p:txBody>
            </p:sp>
            <p:grpSp>
              <p:nvGrpSpPr>
                <p:cNvPr id="275498" name="Group 42"/>
                <p:cNvGrpSpPr>
                  <a:grpSpLocks/>
                </p:cNvGrpSpPr>
                <p:nvPr/>
              </p:nvGrpSpPr>
              <p:grpSpPr bwMode="auto">
                <a:xfrm>
                  <a:off x="1267" y="1192"/>
                  <a:ext cx="1267" cy="442"/>
                  <a:chOff x="1267" y="1192"/>
                  <a:chExt cx="1267" cy="442"/>
                </a:xfrm>
              </p:grpSpPr>
              <p:sp>
                <p:nvSpPr>
                  <p:cNvPr id="275499" name="Rectangle 43"/>
                  <p:cNvSpPr>
                    <a:spLocks noChangeArrowheads="1"/>
                  </p:cNvSpPr>
                  <p:nvPr/>
                </p:nvSpPr>
                <p:spPr bwMode="auto">
                  <a:xfrm>
                    <a:off x="1310" y="1192"/>
                    <a:ext cx="1181" cy="442"/>
                  </a:xfrm>
                  <a:prstGeom prst="rect">
                    <a:avLst/>
                  </a:prstGeom>
                  <a:solidFill>
                    <a:srgbClr val="FFFFEF"/>
                  </a:solidFill>
                  <a:ln w="9525">
                    <a:noFill/>
                    <a:miter lim="800000"/>
                    <a:headEnd/>
                    <a:tailEnd/>
                  </a:ln>
                  <a:effectLst/>
                </p:spPr>
                <p:txBody>
                  <a:bodyPr/>
                  <a:lstStyle/>
                  <a:p>
                    <a:pPr algn="ctr" eaLnBrk="0" hangingPunct="0"/>
                    <a:r>
                      <a:rPr lang="en-US" sz="1600">
                        <a:latin typeface="Century Gothic" panose="020B0502020202020204" pitchFamily="34" charset="0"/>
                        <a:cs typeface="Times New Roman" pitchFamily="18" charset="0"/>
                      </a:rPr>
                      <a:t>3.2%</a:t>
                    </a:r>
                    <a:endParaRPr lang="en-US" sz="1200">
                      <a:latin typeface="Century Gothic" panose="020B0502020202020204" pitchFamily="34" charset="0"/>
                      <a:cs typeface="Times New Roman" pitchFamily="18" charset="0"/>
                    </a:endParaRPr>
                  </a:p>
                  <a:p>
                    <a:pPr algn="ctr" eaLnBrk="0" hangingPunct="0"/>
                    <a:endParaRPr lang="en-US" sz="2400">
                      <a:latin typeface="Century Gothic" panose="020B0502020202020204" pitchFamily="34" charset="0"/>
                    </a:endParaRPr>
                  </a:p>
                </p:txBody>
              </p:sp>
              <p:sp>
                <p:nvSpPr>
                  <p:cNvPr id="275500" name="Rectangle 44"/>
                  <p:cNvSpPr>
                    <a:spLocks noChangeArrowheads="1"/>
                  </p:cNvSpPr>
                  <p:nvPr/>
                </p:nvSpPr>
                <p:spPr bwMode="auto">
                  <a:xfrm>
                    <a:off x="1267" y="1192"/>
                    <a:ext cx="1267" cy="442"/>
                  </a:xfrm>
                  <a:prstGeom prst="rect">
                    <a:avLst/>
                  </a:prstGeom>
                  <a:noFill/>
                  <a:ln w="7">
                    <a:solidFill>
                      <a:srgbClr val="A0A0A0"/>
                    </a:solidFill>
                    <a:miter lim="800000"/>
                    <a:headEnd/>
                    <a:tailEnd/>
                  </a:ln>
                  <a:effectLst/>
                </p:spPr>
                <p:txBody>
                  <a:bodyPr/>
                  <a:lstStyle/>
                  <a:p>
                    <a:endParaRPr lang="en-US">
                      <a:latin typeface="Century Gothic" panose="020B0502020202020204" pitchFamily="34" charset="0"/>
                    </a:endParaRPr>
                  </a:p>
                </p:txBody>
              </p:sp>
            </p:grpSp>
          </p:grpSp>
          <p:grpSp>
            <p:nvGrpSpPr>
              <p:cNvPr id="275501" name="Group 45"/>
              <p:cNvGrpSpPr>
                <a:grpSpLocks/>
              </p:cNvGrpSpPr>
              <p:nvPr/>
            </p:nvGrpSpPr>
            <p:grpSpPr bwMode="auto">
              <a:xfrm>
                <a:off x="2534" y="1192"/>
                <a:ext cx="1267" cy="442"/>
                <a:chOff x="2534" y="1192"/>
                <a:chExt cx="1267" cy="442"/>
              </a:xfrm>
            </p:grpSpPr>
            <p:sp>
              <p:nvSpPr>
                <p:cNvPr id="275502" name="Rectangle 46"/>
                <p:cNvSpPr>
                  <a:spLocks noChangeArrowheads="1"/>
                </p:cNvSpPr>
                <p:nvPr/>
              </p:nvSpPr>
              <p:spPr bwMode="auto">
                <a:xfrm>
                  <a:off x="2534" y="1192"/>
                  <a:ext cx="1267" cy="442"/>
                </a:xfrm>
                <a:prstGeom prst="rect">
                  <a:avLst/>
                </a:prstGeom>
                <a:solidFill>
                  <a:srgbClr val="FFFFEF"/>
                </a:solidFill>
                <a:ln w="9525">
                  <a:noFill/>
                  <a:miter lim="800000"/>
                  <a:headEnd/>
                  <a:tailEnd/>
                </a:ln>
                <a:effectLst/>
              </p:spPr>
              <p:txBody>
                <a:bodyPr/>
                <a:lstStyle/>
                <a:p>
                  <a:endParaRPr lang="en-US">
                    <a:latin typeface="Century Gothic" panose="020B0502020202020204" pitchFamily="34" charset="0"/>
                  </a:endParaRPr>
                </a:p>
              </p:txBody>
            </p:sp>
            <p:grpSp>
              <p:nvGrpSpPr>
                <p:cNvPr id="275503" name="Group 47"/>
                <p:cNvGrpSpPr>
                  <a:grpSpLocks/>
                </p:cNvGrpSpPr>
                <p:nvPr/>
              </p:nvGrpSpPr>
              <p:grpSpPr bwMode="auto">
                <a:xfrm>
                  <a:off x="2534" y="1192"/>
                  <a:ext cx="1267" cy="442"/>
                  <a:chOff x="2534" y="1192"/>
                  <a:chExt cx="1267" cy="442"/>
                </a:xfrm>
              </p:grpSpPr>
              <p:sp>
                <p:nvSpPr>
                  <p:cNvPr id="275504" name="Rectangle 48"/>
                  <p:cNvSpPr>
                    <a:spLocks noChangeArrowheads="1"/>
                  </p:cNvSpPr>
                  <p:nvPr/>
                </p:nvSpPr>
                <p:spPr bwMode="auto">
                  <a:xfrm>
                    <a:off x="2577" y="1192"/>
                    <a:ext cx="1181" cy="442"/>
                  </a:xfrm>
                  <a:prstGeom prst="rect">
                    <a:avLst/>
                  </a:prstGeom>
                  <a:solidFill>
                    <a:srgbClr val="FFFFEF"/>
                  </a:solidFill>
                  <a:ln w="9525">
                    <a:noFill/>
                    <a:miter lim="800000"/>
                    <a:headEnd/>
                    <a:tailEnd/>
                  </a:ln>
                  <a:effectLst/>
                </p:spPr>
                <p:txBody>
                  <a:bodyPr/>
                  <a:lstStyle/>
                  <a:p>
                    <a:pPr algn="ctr" eaLnBrk="0" hangingPunct="0"/>
                    <a:r>
                      <a:rPr lang="en-US" sz="1600">
                        <a:latin typeface="Century Gothic" panose="020B0502020202020204" pitchFamily="34" charset="0"/>
                        <a:cs typeface="Times New Roman" pitchFamily="18" charset="0"/>
                      </a:rPr>
                      <a:t>75.4%</a:t>
                    </a:r>
                    <a:endParaRPr lang="en-US" sz="1200">
                      <a:latin typeface="Century Gothic" panose="020B0502020202020204" pitchFamily="34" charset="0"/>
                      <a:cs typeface="Times New Roman" pitchFamily="18" charset="0"/>
                    </a:endParaRPr>
                  </a:p>
                  <a:p>
                    <a:pPr algn="ctr" eaLnBrk="0" hangingPunct="0"/>
                    <a:endParaRPr lang="en-US" sz="2400">
                      <a:latin typeface="Century Gothic" panose="020B0502020202020204" pitchFamily="34" charset="0"/>
                    </a:endParaRPr>
                  </a:p>
                </p:txBody>
              </p:sp>
              <p:sp>
                <p:nvSpPr>
                  <p:cNvPr id="275505" name="Rectangle 49"/>
                  <p:cNvSpPr>
                    <a:spLocks noChangeArrowheads="1"/>
                  </p:cNvSpPr>
                  <p:nvPr/>
                </p:nvSpPr>
                <p:spPr bwMode="auto">
                  <a:xfrm>
                    <a:off x="2534" y="1192"/>
                    <a:ext cx="1267" cy="442"/>
                  </a:xfrm>
                  <a:prstGeom prst="rect">
                    <a:avLst/>
                  </a:prstGeom>
                  <a:noFill/>
                  <a:ln w="7">
                    <a:solidFill>
                      <a:srgbClr val="A0A0A0"/>
                    </a:solidFill>
                    <a:miter lim="800000"/>
                    <a:headEnd/>
                    <a:tailEnd/>
                  </a:ln>
                  <a:effectLst/>
                </p:spPr>
                <p:txBody>
                  <a:bodyPr/>
                  <a:lstStyle/>
                  <a:p>
                    <a:endParaRPr lang="en-US">
                      <a:latin typeface="Century Gothic" panose="020B0502020202020204" pitchFamily="34" charset="0"/>
                    </a:endParaRPr>
                  </a:p>
                </p:txBody>
              </p:sp>
            </p:grpSp>
          </p:grpSp>
          <p:grpSp>
            <p:nvGrpSpPr>
              <p:cNvPr id="275506" name="Group 50"/>
              <p:cNvGrpSpPr>
                <a:grpSpLocks/>
              </p:cNvGrpSpPr>
              <p:nvPr/>
            </p:nvGrpSpPr>
            <p:grpSpPr bwMode="auto">
              <a:xfrm>
                <a:off x="0" y="1634"/>
                <a:ext cx="1267" cy="442"/>
                <a:chOff x="0" y="1634"/>
                <a:chExt cx="1267" cy="442"/>
              </a:xfrm>
            </p:grpSpPr>
            <p:sp>
              <p:nvSpPr>
                <p:cNvPr id="275507" name="Rectangle 51"/>
                <p:cNvSpPr>
                  <a:spLocks noChangeArrowheads="1"/>
                </p:cNvSpPr>
                <p:nvPr/>
              </p:nvSpPr>
              <p:spPr bwMode="auto">
                <a:xfrm>
                  <a:off x="0" y="1634"/>
                  <a:ext cx="1267" cy="442"/>
                </a:xfrm>
                <a:prstGeom prst="rect">
                  <a:avLst/>
                </a:prstGeom>
                <a:solidFill>
                  <a:srgbClr val="FFFFEF"/>
                </a:solidFill>
                <a:ln w="9525">
                  <a:noFill/>
                  <a:miter lim="800000"/>
                  <a:headEnd/>
                  <a:tailEnd/>
                </a:ln>
                <a:effectLst/>
              </p:spPr>
              <p:txBody>
                <a:bodyPr/>
                <a:lstStyle/>
                <a:p>
                  <a:endParaRPr lang="en-US">
                    <a:latin typeface="Century Gothic" panose="020B0502020202020204" pitchFamily="34" charset="0"/>
                  </a:endParaRPr>
                </a:p>
              </p:txBody>
            </p:sp>
            <p:grpSp>
              <p:nvGrpSpPr>
                <p:cNvPr id="275508" name="Group 52"/>
                <p:cNvGrpSpPr>
                  <a:grpSpLocks/>
                </p:cNvGrpSpPr>
                <p:nvPr/>
              </p:nvGrpSpPr>
              <p:grpSpPr bwMode="auto">
                <a:xfrm>
                  <a:off x="0" y="1634"/>
                  <a:ext cx="1267" cy="442"/>
                  <a:chOff x="0" y="1634"/>
                  <a:chExt cx="1267" cy="442"/>
                </a:xfrm>
              </p:grpSpPr>
              <p:sp>
                <p:nvSpPr>
                  <p:cNvPr id="275509" name="Rectangle 53"/>
                  <p:cNvSpPr>
                    <a:spLocks noChangeArrowheads="1"/>
                  </p:cNvSpPr>
                  <p:nvPr/>
                </p:nvSpPr>
                <p:spPr bwMode="auto">
                  <a:xfrm>
                    <a:off x="43" y="1634"/>
                    <a:ext cx="1181" cy="442"/>
                  </a:xfrm>
                  <a:prstGeom prst="rect">
                    <a:avLst/>
                  </a:prstGeom>
                  <a:solidFill>
                    <a:srgbClr val="FFFFEF"/>
                  </a:solidFill>
                  <a:ln w="9525">
                    <a:noFill/>
                    <a:miter lim="800000"/>
                    <a:headEnd/>
                    <a:tailEnd/>
                  </a:ln>
                  <a:effectLst/>
                </p:spPr>
                <p:txBody>
                  <a:bodyPr/>
                  <a:lstStyle/>
                  <a:p>
                    <a:pPr eaLnBrk="0" hangingPunct="0"/>
                    <a:r>
                      <a:rPr lang="en-US" sz="1600" b="1" i="1">
                        <a:latin typeface="Century Gothic" panose="020B0502020202020204" pitchFamily="34" charset="0"/>
                        <a:cs typeface="Times New Roman" pitchFamily="18" charset="0"/>
                      </a:rPr>
                      <a:t>Italy</a:t>
                    </a:r>
                    <a:endParaRPr lang="en-US" sz="1200">
                      <a:latin typeface="Century Gothic" panose="020B0502020202020204" pitchFamily="34" charset="0"/>
                      <a:cs typeface="Times New Roman" pitchFamily="18" charset="0"/>
                    </a:endParaRPr>
                  </a:p>
                  <a:p>
                    <a:pPr eaLnBrk="0" hangingPunct="0"/>
                    <a:endParaRPr lang="en-US" sz="2400">
                      <a:latin typeface="Century Gothic" panose="020B0502020202020204" pitchFamily="34" charset="0"/>
                    </a:endParaRPr>
                  </a:p>
                </p:txBody>
              </p:sp>
              <p:sp>
                <p:nvSpPr>
                  <p:cNvPr id="275510" name="Rectangle 54"/>
                  <p:cNvSpPr>
                    <a:spLocks noChangeArrowheads="1"/>
                  </p:cNvSpPr>
                  <p:nvPr/>
                </p:nvSpPr>
                <p:spPr bwMode="auto">
                  <a:xfrm>
                    <a:off x="0" y="1634"/>
                    <a:ext cx="1267" cy="442"/>
                  </a:xfrm>
                  <a:prstGeom prst="rect">
                    <a:avLst/>
                  </a:prstGeom>
                  <a:noFill/>
                  <a:ln w="7">
                    <a:solidFill>
                      <a:srgbClr val="A0A0A0"/>
                    </a:solidFill>
                    <a:miter lim="800000"/>
                    <a:headEnd/>
                    <a:tailEnd/>
                  </a:ln>
                  <a:effectLst/>
                </p:spPr>
                <p:txBody>
                  <a:bodyPr/>
                  <a:lstStyle/>
                  <a:p>
                    <a:endParaRPr lang="en-US">
                      <a:latin typeface="Century Gothic" panose="020B0502020202020204" pitchFamily="34" charset="0"/>
                    </a:endParaRPr>
                  </a:p>
                </p:txBody>
              </p:sp>
            </p:grpSp>
          </p:grpSp>
          <p:grpSp>
            <p:nvGrpSpPr>
              <p:cNvPr id="275511" name="Group 55"/>
              <p:cNvGrpSpPr>
                <a:grpSpLocks/>
              </p:cNvGrpSpPr>
              <p:nvPr/>
            </p:nvGrpSpPr>
            <p:grpSpPr bwMode="auto">
              <a:xfrm>
                <a:off x="1267" y="1634"/>
                <a:ext cx="1267" cy="442"/>
                <a:chOff x="1267" y="1634"/>
                <a:chExt cx="1267" cy="442"/>
              </a:xfrm>
            </p:grpSpPr>
            <p:sp>
              <p:nvSpPr>
                <p:cNvPr id="275512" name="Rectangle 56"/>
                <p:cNvSpPr>
                  <a:spLocks noChangeArrowheads="1"/>
                </p:cNvSpPr>
                <p:nvPr/>
              </p:nvSpPr>
              <p:spPr bwMode="auto">
                <a:xfrm>
                  <a:off x="1267" y="1634"/>
                  <a:ext cx="1267" cy="442"/>
                </a:xfrm>
                <a:prstGeom prst="rect">
                  <a:avLst/>
                </a:prstGeom>
                <a:solidFill>
                  <a:srgbClr val="FFFFEF"/>
                </a:solidFill>
                <a:ln w="9525">
                  <a:noFill/>
                  <a:miter lim="800000"/>
                  <a:headEnd/>
                  <a:tailEnd/>
                </a:ln>
                <a:effectLst/>
              </p:spPr>
              <p:txBody>
                <a:bodyPr/>
                <a:lstStyle/>
                <a:p>
                  <a:endParaRPr lang="en-US">
                    <a:latin typeface="Century Gothic" panose="020B0502020202020204" pitchFamily="34" charset="0"/>
                  </a:endParaRPr>
                </a:p>
              </p:txBody>
            </p:sp>
            <p:grpSp>
              <p:nvGrpSpPr>
                <p:cNvPr id="275513" name="Group 57"/>
                <p:cNvGrpSpPr>
                  <a:grpSpLocks/>
                </p:cNvGrpSpPr>
                <p:nvPr/>
              </p:nvGrpSpPr>
              <p:grpSpPr bwMode="auto">
                <a:xfrm>
                  <a:off x="1267" y="1634"/>
                  <a:ext cx="1267" cy="442"/>
                  <a:chOff x="1267" y="1634"/>
                  <a:chExt cx="1267" cy="442"/>
                </a:xfrm>
              </p:grpSpPr>
              <p:sp>
                <p:nvSpPr>
                  <p:cNvPr id="275514" name="Rectangle 58"/>
                  <p:cNvSpPr>
                    <a:spLocks noChangeArrowheads="1"/>
                  </p:cNvSpPr>
                  <p:nvPr/>
                </p:nvSpPr>
                <p:spPr bwMode="auto">
                  <a:xfrm>
                    <a:off x="1310" y="1634"/>
                    <a:ext cx="1181" cy="442"/>
                  </a:xfrm>
                  <a:prstGeom prst="rect">
                    <a:avLst/>
                  </a:prstGeom>
                  <a:solidFill>
                    <a:srgbClr val="FFFFEF"/>
                  </a:solidFill>
                  <a:ln w="9525">
                    <a:noFill/>
                    <a:miter lim="800000"/>
                    <a:headEnd/>
                    <a:tailEnd/>
                  </a:ln>
                  <a:effectLst/>
                </p:spPr>
                <p:txBody>
                  <a:bodyPr/>
                  <a:lstStyle/>
                  <a:p>
                    <a:pPr algn="ctr" eaLnBrk="0" hangingPunct="0"/>
                    <a:r>
                      <a:rPr lang="en-US" sz="1600">
                        <a:latin typeface="Century Gothic" panose="020B0502020202020204" pitchFamily="34" charset="0"/>
                        <a:cs typeface="Times New Roman" pitchFamily="18" charset="0"/>
                      </a:rPr>
                      <a:t>1.9%</a:t>
                    </a:r>
                    <a:endParaRPr lang="en-US" sz="1200">
                      <a:latin typeface="Century Gothic" panose="020B0502020202020204" pitchFamily="34" charset="0"/>
                      <a:cs typeface="Times New Roman" pitchFamily="18" charset="0"/>
                    </a:endParaRPr>
                  </a:p>
                  <a:p>
                    <a:pPr algn="ctr" eaLnBrk="0" hangingPunct="0"/>
                    <a:endParaRPr lang="en-US" sz="2400">
                      <a:latin typeface="Century Gothic" panose="020B0502020202020204" pitchFamily="34" charset="0"/>
                    </a:endParaRPr>
                  </a:p>
                </p:txBody>
              </p:sp>
              <p:sp>
                <p:nvSpPr>
                  <p:cNvPr id="275515" name="Rectangle 59"/>
                  <p:cNvSpPr>
                    <a:spLocks noChangeArrowheads="1"/>
                  </p:cNvSpPr>
                  <p:nvPr/>
                </p:nvSpPr>
                <p:spPr bwMode="auto">
                  <a:xfrm>
                    <a:off x="1267" y="1634"/>
                    <a:ext cx="1267" cy="442"/>
                  </a:xfrm>
                  <a:prstGeom prst="rect">
                    <a:avLst/>
                  </a:prstGeom>
                  <a:noFill/>
                  <a:ln w="7">
                    <a:solidFill>
                      <a:srgbClr val="A0A0A0"/>
                    </a:solidFill>
                    <a:miter lim="800000"/>
                    <a:headEnd/>
                    <a:tailEnd/>
                  </a:ln>
                  <a:effectLst/>
                </p:spPr>
                <p:txBody>
                  <a:bodyPr/>
                  <a:lstStyle/>
                  <a:p>
                    <a:endParaRPr lang="en-US">
                      <a:latin typeface="Century Gothic" panose="020B0502020202020204" pitchFamily="34" charset="0"/>
                    </a:endParaRPr>
                  </a:p>
                </p:txBody>
              </p:sp>
            </p:grpSp>
          </p:grpSp>
          <p:grpSp>
            <p:nvGrpSpPr>
              <p:cNvPr id="275516" name="Group 60"/>
              <p:cNvGrpSpPr>
                <a:grpSpLocks/>
              </p:cNvGrpSpPr>
              <p:nvPr/>
            </p:nvGrpSpPr>
            <p:grpSpPr bwMode="auto">
              <a:xfrm>
                <a:off x="2534" y="1634"/>
                <a:ext cx="1267" cy="442"/>
                <a:chOff x="2534" y="1634"/>
                <a:chExt cx="1267" cy="442"/>
              </a:xfrm>
            </p:grpSpPr>
            <p:sp>
              <p:nvSpPr>
                <p:cNvPr id="275517" name="Rectangle 61"/>
                <p:cNvSpPr>
                  <a:spLocks noChangeArrowheads="1"/>
                </p:cNvSpPr>
                <p:nvPr/>
              </p:nvSpPr>
              <p:spPr bwMode="auto">
                <a:xfrm>
                  <a:off x="2534" y="1634"/>
                  <a:ext cx="1267" cy="442"/>
                </a:xfrm>
                <a:prstGeom prst="rect">
                  <a:avLst/>
                </a:prstGeom>
                <a:solidFill>
                  <a:srgbClr val="FFFFEF"/>
                </a:solidFill>
                <a:ln w="9525">
                  <a:noFill/>
                  <a:miter lim="800000"/>
                  <a:headEnd/>
                  <a:tailEnd/>
                </a:ln>
                <a:effectLst/>
              </p:spPr>
              <p:txBody>
                <a:bodyPr/>
                <a:lstStyle/>
                <a:p>
                  <a:endParaRPr lang="en-US">
                    <a:latin typeface="Century Gothic" panose="020B0502020202020204" pitchFamily="34" charset="0"/>
                  </a:endParaRPr>
                </a:p>
              </p:txBody>
            </p:sp>
            <p:grpSp>
              <p:nvGrpSpPr>
                <p:cNvPr id="275518" name="Group 62"/>
                <p:cNvGrpSpPr>
                  <a:grpSpLocks/>
                </p:cNvGrpSpPr>
                <p:nvPr/>
              </p:nvGrpSpPr>
              <p:grpSpPr bwMode="auto">
                <a:xfrm>
                  <a:off x="2534" y="1634"/>
                  <a:ext cx="1267" cy="442"/>
                  <a:chOff x="2534" y="1634"/>
                  <a:chExt cx="1267" cy="442"/>
                </a:xfrm>
              </p:grpSpPr>
              <p:sp>
                <p:nvSpPr>
                  <p:cNvPr id="275519" name="Rectangle 63"/>
                  <p:cNvSpPr>
                    <a:spLocks noChangeArrowheads="1"/>
                  </p:cNvSpPr>
                  <p:nvPr/>
                </p:nvSpPr>
                <p:spPr bwMode="auto">
                  <a:xfrm>
                    <a:off x="2577" y="1634"/>
                    <a:ext cx="1181" cy="442"/>
                  </a:xfrm>
                  <a:prstGeom prst="rect">
                    <a:avLst/>
                  </a:prstGeom>
                  <a:solidFill>
                    <a:srgbClr val="FFFFEF"/>
                  </a:solidFill>
                  <a:ln w="9525">
                    <a:noFill/>
                    <a:miter lim="800000"/>
                    <a:headEnd/>
                    <a:tailEnd/>
                  </a:ln>
                  <a:effectLst/>
                </p:spPr>
                <p:txBody>
                  <a:bodyPr/>
                  <a:lstStyle/>
                  <a:p>
                    <a:pPr algn="ctr" eaLnBrk="0" hangingPunct="0"/>
                    <a:r>
                      <a:rPr lang="en-US" sz="1600">
                        <a:latin typeface="Century Gothic" panose="020B0502020202020204" pitchFamily="34" charset="0"/>
                        <a:cs typeface="Times New Roman" pitchFamily="18" charset="0"/>
                      </a:rPr>
                      <a:t>91.0%</a:t>
                    </a:r>
                    <a:endParaRPr lang="en-US" sz="1200">
                      <a:latin typeface="Century Gothic" panose="020B0502020202020204" pitchFamily="34" charset="0"/>
                      <a:cs typeface="Times New Roman" pitchFamily="18" charset="0"/>
                    </a:endParaRPr>
                  </a:p>
                  <a:p>
                    <a:pPr algn="ctr" eaLnBrk="0" hangingPunct="0"/>
                    <a:endParaRPr lang="en-US" sz="2400">
                      <a:latin typeface="Century Gothic" panose="020B0502020202020204" pitchFamily="34" charset="0"/>
                    </a:endParaRPr>
                  </a:p>
                </p:txBody>
              </p:sp>
              <p:sp>
                <p:nvSpPr>
                  <p:cNvPr id="275520" name="Rectangle 64"/>
                  <p:cNvSpPr>
                    <a:spLocks noChangeArrowheads="1"/>
                  </p:cNvSpPr>
                  <p:nvPr/>
                </p:nvSpPr>
                <p:spPr bwMode="auto">
                  <a:xfrm>
                    <a:off x="2534" y="1634"/>
                    <a:ext cx="1267" cy="442"/>
                  </a:xfrm>
                  <a:prstGeom prst="rect">
                    <a:avLst/>
                  </a:prstGeom>
                  <a:noFill/>
                  <a:ln w="7">
                    <a:solidFill>
                      <a:srgbClr val="A0A0A0"/>
                    </a:solidFill>
                    <a:miter lim="800000"/>
                    <a:headEnd/>
                    <a:tailEnd/>
                  </a:ln>
                  <a:effectLst/>
                </p:spPr>
                <p:txBody>
                  <a:bodyPr/>
                  <a:lstStyle/>
                  <a:p>
                    <a:endParaRPr lang="en-US">
                      <a:latin typeface="Century Gothic" panose="020B0502020202020204" pitchFamily="34" charset="0"/>
                    </a:endParaRPr>
                  </a:p>
                </p:txBody>
              </p:sp>
            </p:grpSp>
          </p:grpSp>
          <p:grpSp>
            <p:nvGrpSpPr>
              <p:cNvPr id="275521" name="Group 65"/>
              <p:cNvGrpSpPr>
                <a:grpSpLocks/>
              </p:cNvGrpSpPr>
              <p:nvPr/>
            </p:nvGrpSpPr>
            <p:grpSpPr bwMode="auto">
              <a:xfrm>
                <a:off x="0" y="2076"/>
                <a:ext cx="1267" cy="442"/>
                <a:chOff x="0" y="2076"/>
                <a:chExt cx="1267" cy="442"/>
              </a:xfrm>
            </p:grpSpPr>
            <p:sp>
              <p:nvSpPr>
                <p:cNvPr id="275522" name="Rectangle 66"/>
                <p:cNvSpPr>
                  <a:spLocks noChangeArrowheads="1"/>
                </p:cNvSpPr>
                <p:nvPr/>
              </p:nvSpPr>
              <p:spPr bwMode="auto">
                <a:xfrm>
                  <a:off x="0" y="2076"/>
                  <a:ext cx="1267" cy="442"/>
                </a:xfrm>
                <a:prstGeom prst="rect">
                  <a:avLst/>
                </a:prstGeom>
                <a:solidFill>
                  <a:srgbClr val="FFFFEF"/>
                </a:solidFill>
                <a:ln w="9525">
                  <a:noFill/>
                  <a:miter lim="800000"/>
                  <a:headEnd/>
                  <a:tailEnd/>
                </a:ln>
                <a:effectLst/>
              </p:spPr>
              <p:txBody>
                <a:bodyPr/>
                <a:lstStyle/>
                <a:p>
                  <a:endParaRPr lang="en-US">
                    <a:latin typeface="Century Gothic" panose="020B0502020202020204" pitchFamily="34" charset="0"/>
                  </a:endParaRPr>
                </a:p>
              </p:txBody>
            </p:sp>
            <p:grpSp>
              <p:nvGrpSpPr>
                <p:cNvPr id="275523" name="Group 67"/>
                <p:cNvGrpSpPr>
                  <a:grpSpLocks/>
                </p:cNvGrpSpPr>
                <p:nvPr/>
              </p:nvGrpSpPr>
              <p:grpSpPr bwMode="auto">
                <a:xfrm>
                  <a:off x="0" y="2076"/>
                  <a:ext cx="1267" cy="442"/>
                  <a:chOff x="0" y="2076"/>
                  <a:chExt cx="1267" cy="442"/>
                </a:xfrm>
              </p:grpSpPr>
              <p:sp>
                <p:nvSpPr>
                  <p:cNvPr id="275524" name="Rectangle 68"/>
                  <p:cNvSpPr>
                    <a:spLocks noChangeArrowheads="1"/>
                  </p:cNvSpPr>
                  <p:nvPr/>
                </p:nvSpPr>
                <p:spPr bwMode="auto">
                  <a:xfrm>
                    <a:off x="43" y="2076"/>
                    <a:ext cx="1181" cy="442"/>
                  </a:xfrm>
                  <a:prstGeom prst="rect">
                    <a:avLst/>
                  </a:prstGeom>
                  <a:solidFill>
                    <a:srgbClr val="FFFFEF"/>
                  </a:solidFill>
                  <a:ln w="9525">
                    <a:noFill/>
                    <a:miter lim="800000"/>
                    <a:headEnd/>
                    <a:tailEnd/>
                  </a:ln>
                  <a:effectLst/>
                </p:spPr>
                <p:txBody>
                  <a:bodyPr/>
                  <a:lstStyle/>
                  <a:p>
                    <a:pPr eaLnBrk="0" hangingPunct="0"/>
                    <a:r>
                      <a:rPr lang="en-US" sz="1600" b="1" i="1">
                        <a:latin typeface="Century Gothic" panose="020B0502020202020204" pitchFamily="34" charset="0"/>
                        <a:cs typeface="Times New Roman" pitchFamily="18" charset="0"/>
                      </a:rPr>
                      <a:t>Japan</a:t>
                    </a:r>
                    <a:endParaRPr lang="en-US" sz="1200">
                      <a:latin typeface="Century Gothic" panose="020B0502020202020204" pitchFamily="34" charset="0"/>
                      <a:cs typeface="Times New Roman" pitchFamily="18" charset="0"/>
                    </a:endParaRPr>
                  </a:p>
                  <a:p>
                    <a:pPr eaLnBrk="0" hangingPunct="0"/>
                    <a:endParaRPr lang="en-US" sz="2400">
                      <a:latin typeface="Century Gothic" panose="020B0502020202020204" pitchFamily="34" charset="0"/>
                    </a:endParaRPr>
                  </a:p>
                </p:txBody>
              </p:sp>
              <p:sp>
                <p:nvSpPr>
                  <p:cNvPr id="275525" name="Rectangle 69"/>
                  <p:cNvSpPr>
                    <a:spLocks noChangeArrowheads="1"/>
                  </p:cNvSpPr>
                  <p:nvPr/>
                </p:nvSpPr>
                <p:spPr bwMode="auto">
                  <a:xfrm>
                    <a:off x="0" y="2076"/>
                    <a:ext cx="1267" cy="442"/>
                  </a:xfrm>
                  <a:prstGeom prst="rect">
                    <a:avLst/>
                  </a:prstGeom>
                  <a:noFill/>
                  <a:ln w="7">
                    <a:solidFill>
                      <a:srgbClr val="A0A0A0"/>
                    </a:solidFill>
                    <a:miter lim="800000"/>
                    <a:headEnd/>
                    <a:tailEnd/>
                  </a:ln>
                  <a:effectLst/>
                </p:spPr>
                <p:txBody>
                  <a:bodyPr/>
                  <a:lstStyle/>
                  <a:p>
                    <a:endParaRPr lang="en-US">
                      <a:latin typeface="Century Gothic" panose="020B0502020202020204" pitchFamily="34" charset="0"/>
                    </a:endParaRPr>
                  </a:p>
                </p:txBody>
              </p:sp>
            </p:grpSp>
          </p:grpSp>
          <p:grpSp>
            <p:nvGrpSpPr>
              <p:cNvPr id="275526" name="Group 70"/>
              <p:cNvGrpSpPr>
                <a:grpSpLocks/>
              </p:cNvGrpSpPr>
              <p:nvPr/>
            </p:nvGrpSpPr>
            <p:grpSpPr bwMode="auto">
              <a:xfrm>
                <a:off x="1267" y="2076"/>
                <a:ext cx="1267" cy="442"/>
                <a:chOff x="1267" y="2076"/>
                <a:chExt cx="1267" cy="442"/>
              </a:xfrm>
            </p:grpSpPr>
            <p:sp>
              <p:nvSpPr>
                <p:cNvPr id="275527" name="Rectangle 71"/>
                <p:cNvSpPr>
                  <a:spLocks noChangeArrowheads="1"/>
                </p:cNvSpPr>
                <p:nvPr/>
              </p:nvSpPr>
              <p:spPr bwMode="auto">
                <a:xfrm>
                  <a:off x="1267" y="2076"/>
                  <a:ext cx="1267" cy="442"/>
                </a:xfrm>
                <a:prstGeom prst="rect">
                  <a:avLst/>
                </a:prstGeom>
                <a:solidFill>
                  <a:srgbClr val="FFFFEF"/>
                </a:solidFill>
                <a:ln w="9525">
                  <a:noFill/>
                  <a:miter lim="800000"/>
                  <a:headEnd/>
                  <a:tailEnd/>
                </a:ln>
                <a:effectLst/>
              </p:spPr>
              <p:txBody>
                <a:bodyPr/>
                <a:lstStyle/>
                <a:p>
                  <a:endParaRPr lang="en-US">
                    <a:latin typeface="Century Gothic" panose="020B0502020202020204" pitchFamily="34" charset="0"/>
                  </a:endParaRPr>
                </a:p>
              </p:txBody>
            </p:sp>
            <p:grpSp>
              <p:nvGrpSpPr>
                <p:cNvPr id="275528" name="Group 72"/>
                <p:cNvGrpSpPr>
                  <a:grpSpLocks/>
                </p:cNvGrpSpPr>
                <p:nvPr/>
              </p:nvGrpSpPr>
              <p:grpSpPr bwMode="auto">
                <a:xfrm>
                  <a:off x="1267" y="2076"/>
                  <a:ext cx="1267" cy="442"/>
                  <a:chOff x="1267" y="2076"/>
                  <a:chExt cx="1267" cy="442"/>
                </a:xfrm>
              </p:grpSpPr>
              <p:sp>
                <p:nvSpPr>
                  <p:cNvPr id="275529" name="Rectangle 73"/>
                  <p:cNvSpPr>
                    <a:spLocks noChangeArrowheads="1"/>
                  </p:cNvSpPr>
                  <p:nvPr/>
                </p:nvSpPr>
                <p:spPr bwMode="auto">
                  <a:xfrm>
                    <a:off x="1310" y="2076"/>
                    <a:ext cx="1181" cy="442"/>
                  </a:xfrm>
                  <a:prstGeom prst="rect">
                    <a:avLst/>
                  </a:prstGeom>
                  <a:solidFill>
                    <a:srgbClr val="FFFFEF"/>
                  </a:solidFill>
                  <a:ln w="9525">
                    <a:noFill/>
                    <a:miter lim="800000"/>
                    <a:headEnd/>
                    <a:tailEnd/>
                  </a:ln>
                  <a:effectLst/>
                </p:spPr>
                <p:txBody>
                  <a:bodyPr/>
                  <a:lstStyle/>
                  <a:p>
                    <a:pPr algn="ctr" eaLnBrk="0" hangingPunct="0"/>
                    <a:r>
                      <a:rPr lang="en-US" sz="1600">
                        <a:latin typeface="Century Gothic" panose="020B0502020202020204" pitchFamily="34" charset="0"/>
                        <a:cs typeface="Times New Roman" pitchFamily="18" charset="0"/>
                      </a:rPr>
                      <a:t>43.7%</a:t>
                    </a:r>
                    <a:endParaRPr lang="en-US" sz="1200">
                      <a:latin typeface="Century Gothic" panose="020B0502020202020204" pitchFamily="34" charset="0"/>
                      <a:cs typeface="Times New Roman" pitchFamily="18" charset="0"/>
                    </a:endParaRPr>
                  </a:p>
                  <a:p>
                    <a:pPr algn="ctr" eaLnBrk="0" hangingPunct="0"/>
                    <a:endParaRPr lang="en-US" sz="2400">
                      <a:latin typeface="Century Gothic" panose="020B0502020202020204" pitchFamily="34" charset="0"/>
                    </a:endParaRPr>
                  </a:p>
                </p:txBody>
              </p:sp>
              <p:sp>
                <p:nvSpPr>
                  <p:cNvPr id="275530" name="Rectangle 74"/>
                  <p:cNvSpPr>
                    <a:spLocks noChangeArrowheads="1"/>
                  </p:cNvSpPr>
                  <p:nvPr/>
                </p:nvSpPr>
                <p:spPr bwMode="auto">
                  <a:xfrm>
                    <a:off x="1267" y="2076"/>
                    <a:ext cx="1267" cy="442"/>
                  </a:xfrm>
                  <a:prstGeom prst="rect">
                    <a:avLst/>
                  </a:prstGeom>
                  <a:noFill/>
                  <a:ln w="7">
                    <a:solidFill>
                      <a:srgbClr val="A0A0A0"/>
                    </a:solidFill>
                    <a:miter lim="800000"/>
                    <a:headEnd/>
                    <a:tailEnd/>
                  </a:ln>
                  <a:effectLst/>
                </p:spPr>
                <p:txBody>
                  <a:bodyPr/>
                  <a:lstStyle/>
                  <a:p>
                    <a:endParaRPr lang="en-US">
                      <a:latin typeface="Century Gothic" panose="020B0502020202020204" pitchFamily="34" charset="0"/>
                    </a:endParaRPr>
                  </a:p>
                </p:txBody>
              </p:sp>
            </p:grpSp>
          </p:grpSp>
          <p:grpSp>
            <p:nvGrpSpPr>
              <p:cNvPr id="275531" name="Group 75"/>
              <p:cNvGrpSpPr>
                <a:grpSpLocks/>
              </p:cNvGrpSpPr>
              <p:nvPr/>
            </p:nvGrpSpPr>
            <p:grpSpPr bwMode="auto">
              <a:xfrm>
                <a:off x="2534" y="2076"/>
                <a:ext cx="1267" cy="442"/>
                <a:chOff x="2534" y="2076"/>
                <a:chExt cx="1267" cy="442"/>
              </a:xfrm>
            </p:grpSpPr>
            <p:sp>
              <p:nvSpPr>
                <p:cNvPr id="275532" name="Rectangle 76"/>
                <p:cNvSpPr>
                  <a:spLocks noChangeArrowheads="1"/>
                </p:cNvSpPr>
                <p:nvPr/>
              </p:nvSpPr>
              <p:spPr bwMode="auto">
                <a:xfrm>
                  <a:off x="2534" y="2076"/>
                  <a:ext cx="1267" cy="442"/>
                </a:xfrm>
                <a:prstGeom prst="rect">
                  <a:avLst/>
                </a:prstGeom>
                <a:solidFill>
                  <a:srgbClr val="FFFFEF"/>
                </a:solidFill>
                <a:ln w="9525">
                  <a:noFill/>
                  <a:miter lim="800000"/>
                  <a:headEnd/>
                  <a:tailEnd/>
                </a:ln>
                <a:effectLst/>
              </p:spPr>
              <p:txBody>
                <a:bodyPr/>
                <a:lstStyle/>
                <a:p>
                  <a:endParaRPr lang="en-US">
                    <a:latin typeface="Century Gothic" panose="020B0502020202020204" pitchFamily="34" charset="0"/>
                  </a:endParaRPr>
                </a:p>
              </p:txBody>
            </p:sp>
            <p:grpSp>
              <p:nvGrpSpPr>
                <p:cNvPr id="275533" name="Group 77"/>
                <p:cNvGrpSpPr>
                  <a:grpSpLocks/>
                </p:cNvGrpSpPr>
                <p:nvPr/>
              </p:nvGrpSpPr>
              <p:grpSpPr bwMode="auto">
                <a:xfrm>
                  <a:off x="2534" y="2076"/>
                  <a:ext cx="1267" cy="442"/>
                  <a:chOff x="2534" y="2076"/>
                  <a:chExt cx="1267" cy="442"/>
                </a:xfrm>
              </p:grpSpPr>
              <p:sp>
                <p:nvSpPr>
                  <p:cNvPr id="275534" name="Rectangle 78"/>
                  <p:cNvSpPr>
                    <a:spLocks noChangeArrowheads="1"/>
                  </p:cNvSpPr>
                  <p:nvPr/>
                </p:nvSpPr>
                <p:spPr bwMode="auto">
                  <a:xfrm>
                    <a:off x="2577" y="2076"/>
                    <a:ext cx="1181" cy="442"/>
                  </a:xfrm>
                  <a:prstGeom prst="rect">
                    <a:avLst/>
                  </a:prstGeom>
                  <a:solidFill>
                    <a:srgbClr val="FFFFEF"/>
                  </a:solidFill>
                  <a:ln w="9525">
                    <a:noFill/>
                    <a:miter lim="800000"/>
                    <a:headEnd/>
                    <a:tailEnd/>
                  </a:ln>
                  <a:effectLst/>
                </p:spPr>
                <p:txBody>
                  <a:bodyPr/>
                  <a:lstStyle/>
                  <a:p>
                    <a:pPr algn="ctr" eaLnBrk="0" hangingPunct="0"/>
                    <a:r>
                      <a:rPr lang="en-US" sz="1600">
                        <a:latin typeface="Century Gothic" panose="020B0502020202020204" pitchFamily="34" charset="0"/>
                        <a:cs typeface="Times New Roman" pitchFamily="18" charset="0"/>
                      </a:rPr>
                      <a:t>86.7%</a:t>
                    </a:r>
                    <a:endParaRPr lang="en-US" sz="1200">
                      <a:latin typeface="Century Gothic" panose="020B0502020202020204" pitchFamily="34" charset="0"/>
                      <a:cs typeface="Times New Roman" pitchFamily="18" charset="0"/>
                    </a:endParaRPr>
                  </a:p>
                  <a:p>
                    <a:pPr algn="ctr" eaLnBrk="0" hangingPunct="0"/>
                    <a:endParaRPr lang="en-US" sz="2400">
                      <a:latin typeface="Century Gothic" panose="020B0502020202020204" pitchFamily="34" charset="0"/>
                    </a:endParaRPr>
                  </a:p>
                </p:txBody>
              </p:sp>
              <p:sp>
                <p:nvSpPr>
                  <p:cNvPr id="275535" name="Rectangle 79"/>
                  <p:cNvSpPr>
                    <a:spLocks noChangeArrowheads="1"/>
                  </p:cNvSpPr>
                  <p:nvPr/>
                </p:nvSpPr>
                <p:spPr bwMode="auto">
                  <a:xfrm>
                    <a:off x="2534" y="2076"/>
                    <a:ext cx="1267" cy="442"/>
                  </a:xfrm>
                  <a:prstGeom prst="rect">
                    <a:avLst/>
                  </a:prstGeom>
                  <a:noFill/>
                  <a:ln w="7">
                    <a:solidFill>
                      <a:srgbClr val="A0A0A0"/>
                    </a:solidFill>
                    <a:miter lim="800000"/>
                    <a:headEnd/>
                    <a:tailEnd/>
                  </a:ln>
                  <a:effectLst/>
                </p:spPr>
                <p:txBody>
                  <a:bodyPr/>
                  <a:lstStyle/>
                  <a:p>
                    <a:endParaRPr lang="en-US">
                      <a:latin typeface="Century Gothic" panose="020B0502020202020204" pitchFamily="34" charset="0"/>
                    </a:endParaRPr>
                  </a:p>
                </p:txBody>
              </p:sp>
            </p:grpSp>
          </p:grpSp>
          <p:grpSp>
            <p:nvGrpSpPr>
              <p:cNvPr id="275536" name="Group 80"/>
              <p:cNvGrpSpPr>
                <a:grpSpLocks/>
              </p:cNvGrpSpPr>
              <p:nvPr/>
            </p:nvGrpSpPr>
            <p:grpSpPr bwMode="auto">
              <a:xfrm>
                <a:off x="0" y="2518"/>
                <a:ext cx="1267" cy="442"/>
                <a:chOff x="0" y="2518"/>
                <a:chExt cx="1267" cy="442"/>
              </a:xfrm>
            </p:grpSpPr>
            <p:sp>
              <p:nvSpPr>
                <p:cNvPr id="275537" name="Rectangle 81"/>
                <p:cNvSpPr>
                  <a:spLocks noChangeArrowheads="1"/>
                </p:cNvSpPr>
                <p:nvPr/>
              </p:nvSpPr>
              <p:spPr bwMode="auto">
                <a:xfrm>
                  <a:off x="0" y="2518"/>
                  <a:ext cx="1267" cy="442"/>
                </a:xfrm>
                <a:prstGeom prst="rect">
                  <a:avLst/>
                </a:prstGeom>
                <a:solidFill>
                  <a:srgbClr val="FFFFEF"/>
                </a:solidFill>
                <a:ln w="9525">
                  <a:noFill/>
                  <a:miter lim="800000"/>
                  <a:headEnd/>
                  <a:tailEnd/>
                </a:ln>
                <a:effectLst/>
              </p:spPr>
              <p:txBody>
                <a:bodyPr/>
                <a:lstStyle/>
                <a:p>
                  <a:endParaRPr lang="en-US">
                    <a:latin typeface="Century Gothic" panose="020B0502020202020204" pitchFamily="34" charset="0"/>
                  </a:endParaRPr>
                </a:p>
              </p:txBody>
            </p:sp>
            <p:grpSp>
              <p:nvGrpSpPr>
                <p:cNvPr id="275538" name="Group 82"/>
                <p:cNvGrpSpPr>
                  <a:grpSpLocks/>
                </p:cNvGrpSpPr>
                <p:nvPr/>
              </p:nvGrpSpPr>
              <p:grpSpPr bwMode="auto">
                <a:xfrm>
                  <a:off x="0" y="2518"/>
                  <a:ext cx="1267" cy="442"/>
                  <a:chOff x="0" y="2518"/>
                  <a:chExt cx="1267" cy="442"/>
                </a:xfrm>
              </p:grpSpPr>
              <p:sp>
                <p:nvSpPr>
                  <p:cNvPr id="275539" name="Rectangle 83"/>
                  <p:cNvSpPr>
                    <a:spLocks noChangeArrowheads="1"/>
                  </p:cNvSpPr>
                  <p:nvPr/>
                </p:nvSpPr>
                <p:spPr bwMode="auto">
                  <a:xfrm>
                    <a:off x="43" y="2518"/>
                    <a:ext cx="1181" cy="442"/>
                  </a:xfrm>
                  <a:prstGeom prst="rect">
                    <a:avLst/>
                  </a:prstGeom>
                  <a:solidFill>
                    <a:srgbClr val="FFFFEF"/>
                  </a:solidFill>
                  <a:ln w="9525">
                    <a:noFill/>
                    <a:miter lim="800000"/>
                    <a:headEnd/>
                    <a:tailEnd/>
                  </a:ln>
                  <a:effectLst/>
                </p:spPr>
                <p:txBody>
                  <a:bodyPr/>
                  <a:lstStyle/>
                  <a:p>
                    <a:pPr eaLnBrk="0" hangingPunct="0"/>
                    <a:r>
                      <a:rPr lang="en-US" sz="1600" b="1" i="1">
                        <a:latin typeface="Century Gothic" panose="020B0502020202020204" pitchFamily="34" charset="0"/>
                        <a:cs typeface="Times New Roman" pitchFamily="18" charset="0"/>
                      </a:rPr>
                      <a:t>Spain</a:t>
                    </a:r>
                    <a:endParaRPr lang="en-US" sz="1200">
                      <a:latin typeface="Century Gothic" panose="020B0502020202020204" pitchFamily="34" charset="0"/>
                      <a:cs typeface="Times New Roman" pitchFamily="18" charset="0"/>
                    </a:endParaRPr>
                  </a:p>
                  <a:p>
                    <a:pPr eaLnBrk="0" hangingPunct="0"/>
                    <a:endParaRPr lang="en-US" sz="2400">
                      <a:latin typeface="Century Gothic" panose="020B0502020202020204" pitchFamily="34" charset="0"/>
                    </a:endParaRPr>
                  </a:p>
                </p:txBody>
              </p:sp>
              <p:sp>
                <p:nvSpPr>
                  <p:cNvPr id="275540" name="Rectangle 84"/>
                  <p:cNvSpPr>
                    <a:spLocks noChangeArrowheads="1"/>
                  </p:cNvSpPr>
                  <p:nvPr/>
                </p:nvSpPr>
                <p:spPr bwMode="auto">
                  <a:xfrm>
                    <a:off x="0" y="2518"/>
                    <a:ext cx="1267" cy="442"/>
                  </a:xfrm>
                  <a:prstGeom prst="rect">
                    <a:avLst/>
                  </a:prstGeom>
                  <a:noFill/>
                  <a:ln w="7">
                    <a:solidFill>
                      <a:srgbClr val="A0A0A0"/>
                    </a:solidFill>
                    <a:miter lim="800000"/>
                    <a:headEnd/>
                    <a:tailEnd/>
                  </a:ln>
                  <a:effectLst/>
                </p:spPr>
                <p:txBody>
                  <a:bodyPr/>
                  <a:lstStyle/>
                  <a:p>
                    <a:endParaRPr lang="en-US">
                      <a:latin typeface="Century Gothic" panose="020B0502020202020204" pitchFamily="34" charset="0"/>
                    </a:endParaRPr>
                  </a:p>
                </p:txBody>
              </p:sp>
            </p:grpSp>
          </p:grpSp>
          <p:grpSp>
            <p:nvGrpSpPr>
              <p:cNvPr id="275541" name="Group 85"/>
              <p:cNvGrpSpPr>
                <a:grpSpLocks/>
              </p:cNvGrpSpPr>
              <p:nvPr/>
            </p:nvGrpSpPr>
            <p:grpSpPr bwMode="auto">
              <a:xfrm>
                <a:off x="1267" y="2518"/>
                <a:ext cx="1267" cy="442"/>
                <a:chOff x="1267" y="2518"/>
                <a:chExt cx="1267" cy="442"/>
              </a:xfrm>
            </p:grpSpPr>
            <p:sp>
              <p:nvSpPr>
                <p:cNvPr id="275542" name="Rectangle 86"/>
                <p:cNvSpPr>
                  <a:spLocks noChangeArrowheads="1"/>
                </p:cNvSpPr>
                <p:nvPr/>
              </p:nvSpPr>
              <p:spPr bwMode="auto">
                <a:xfrm>
                  <a:off x="1267" y="2518"/>
                  <a:ext cx="1267" cy="442"/>
                </a:xfrm>
                <a:prstGeom prst="rect">
                  <a:avLst/>
                </a:prstGeom>
                <a:solidFill>
                  <a:srgbClr val="FFFFEF"/>
                </a:solidFill>
                <a:ln w="9525">
                  <a:noFill/>
                  <a:miter lim="800000"/>
                  <a:headEnd/>
                  <a:tailEnd/>
                </a:ln>
                <a:effectLst/>
              </p:spPr>
              <p:txBody>
                <a:bodyPr/>
                <a:lstStyle/>
                <a:p>
                  <a:endParaRPr lang="en-US">
                    <a:latin typeface="Century Gothic" panose="020B0502020202020204" pitchFamily="34" charset="0"/>
                  </a:endParaRPr>
                </a:p>
              </p:txBody>
            </p:sp>
            <p:grpSp>
              <p:nvGrpSpPr>
                <p:cNvPr id="275543" name="Group 87"/>
                <p:cNvGrpSpPr>
                  <a:grpSpLocks/>
                </p:cNvGrpSpPr>
                <p:nvPr/>
              </p:nvGrpSpPr>
              <p:grpSpPr bwMode="auto">
                <a:xfrm>
                  <a:off x="1267" y="2518"/>
                  <a:ext cx="1267" cy="442"/>
                  <a:chOff x="1267" y="2518"/>
                  <a:chExt cx="1267" cy="442"/>
                </a:xfrm>
              </p:grpSpPr>
              <p:sp>
                <p:nvSpPr>
                  <p:cNvPr id="275544" name="Rectangle 88"/>
                  <p:cNvSpPr>
                    <a:spLocks noChangeArrowheads="1"/>
                  </p:cNvSpPr>
                  <p:nvPr/>
                </p:nvSpPr>
                <p:spPr bwMode="auto">
                  <a:xfrm>
                    <a:off x="1310" y="2518"/>
                    <a:ext cx="1181" cy="442"/>
                  </a:xfrm>
                  <a:prstGeom prst="rect">
                    <a:avLst/>
                  </a:prstGeom>
                  <a:solidFill>
                    <a:srgbClr val="FFFFEF"/>
                  </a:solidFill>
                  <a:ln w="9525">
                    <a:noFill/>
                    <a:miter lim="800000"/>
                    <a:headEnd/>
                    <a:tailEnd/>
                  </a:ln>
                  <a:effectLst/>
                </p:spPr>
                <p:txBody>
                  <a:bodyPr/>
                  <a:lstStyle/>
                  <a:p>
                    <a:pPr algn="ctr" eaLnBrk="0" hangingPunct="0"/>
                    <a:r>
                      <a:rPr lang="en-US" sz="1600">
                        <a:latin typeface="Century Gothic" panose="020B0502020202020204" pitchFamily="34" charset="0"/>
                        <a:cs typeface="Times New Roman" pitchFamily="18" charset="0"/>
                      </a:rPr>
                      <a:t>1.1%</a:t>
                    </a:r>
                    <a:endParaRPr lang="en-US" sz="1200">
                      <a:latin typeface="Century Gothic" panose="020B0502020202020204" pitchFamily="34" charset="0"/>
                      <a:cs typeface="Times New Roman" pitchFamily="18" charset="0"/>
                    </a:endParaRPr>
                  </a:p>
                  <a:p>
                    <a:pPr algn="ctr" eaLnBrk="0" hangingPunct="0"/>
                    <a:endParaRPr lang="en-US" sz="2400">
                      <a:latin typeface="Century Gothic" panose="020B0502020202020204" pitchFamily="34" charset="0"/>
                    </a:endParaRPr>
                  </a:p>
                </p:txBody>
              </p:sp>
              <p:sp>
                <p:nvSpPr>
                  <p:cNvPr id="275545" name="Rectangle 89"/>
                  <p:cNvSpPr>
                    <a:spLocks noChangeArrowheads="1"/>
                  </p:cNvSpPr>
                  <p:nvPr/>
                </p:nvSpPr>
                <p:spPr bwMode="auto">
                  <a:xfrm>
                    <a:off x="1267" y="2518"/>
                    <a:ext cx="1267" cy="442"/>
                  </a:xfrm>
                  <a:prstGeom prst="rect">
                    <a:avLst/>
                  </a:prstGeom>
                  <a:noFill/>
                  <a:ln w="7">
                    <a:solidFill>
                      <a:srgbClr val="A0A0A0"/>
                    </a:solidFill>
                    <a:miter lim="800000"/>
                    <a:headEnd/>
                    <a:tailEnd/>
                  </a:ln>
                  <a:effectLst/>
                </p:spPr>
                <p:txBody>
                  <a:bodyPr/>
                  <a:lstStyle/>
                  <a:p>
                    <a:endParaRPr lang="en-US">
                      <a:latin typeface="Century Gothic" panose="020B0502020202020204" pitchFamily="34" charset="0"/>
                    </a:endParaRPr>
                  </a:p>
                </p:txBody>
              </p:sp>
            </p:grpSp>
          </p:grpSp>
          <p:grpSp>
            <p:nvGrpSpPr>
              <p:cNvPr id="275546" name="Group 90"/>
              <p:cNvGrpSpPr>
                <a:grpSpLocks/>
              </p:cNvGrpSpPr>
              <p:nvPr/>
            </p:nvGrpSpPr>
            <p:grpSpPr bwMode="auto">
              <a:xfrm>
                <a:off x="2534" y="2518"/>
                <a:ext cx="1267" cy="442"/>
                <a:chOff x="2534" y="2518"/>
                <a:chExt cx="1267" cy="442"/>
              </a:xfrm>
            </p:grpSpPr>
            <p:sp>
              <p:nvSpPr>
                <p:cNvPr id="275547" name="Rectangle 91"/>
                <p:cNvSpPr>
                  <a:spLocks noChangeArrowheads="1"/>
                </p:cNvSpPr>
                <p:nvPr/>
              </p:nvSpPr>
              <p:spPr bwMode="auto">
                <a:xfrm>
                  <a:off x="2534" y="2518"/>
                  <a:ext cx="1267" cy="442"/>
                </a:xfrm>
                <a:prstGeom prst="rect">
                  <a:avLst/>
                </a:prstGeom>
                <a:solidFill>
                  <a:srgbClr val="FFFFEF"/>
                </a:solidFill>
                <a:ln w="9525">
                  <a:noFill/>
                  <a:miter lim="800000"/>
                  <a:headEnd/>
                  <a:tailEnd/>
                </a:ln>
                <a:effectLst/>
              </p:spPr>
              <p:txBody>
                <a:bodyPr/>
                <a:lstStyle/>
                <a:p>
                  <a:endParaRPr lang="en-US">
                    <a:latin typeface="Century Gothic" panose="020B0502020202020204" pitchFamily="34" charset="0"/>
                  </a:endParaRPr>
                </a:p>
              </p:txBody>
            </p:sp>
            <p:grpSp>
              <p:nvGrpSpPr>
                <p:cNvPr id="275548" name="Group 92"/>
                <p:cNvGrpSpPr>
                  <a:grpSpLocks/>
                </p:cNvGrpSpPr>
                <p:nvPr/>
              </p:nvGrpSpPr>
              <p:grpSpPr bwMode="auto">
                <a:xfrm>
                  <a:off x="2534" y="2518"/>
                  <a:ext cx="1267" cy="442"/>
                  <a:chOff x="2534" y="2518"/>
                  <a:chExt cx="1267" cy="442"/>
                </a:xfrm>
              </p:grpSpPr>
              <p:sp>
                <p:nvSpPr>
                  <p:cNvPr id="275549" name="Rectangle 93"/>
                  <p:cNvSpPr>
                    <a:spLocks noChangeArrowheads="1"/>
                  </p:cNvSpPr>
                  <p:nvPr/>
                </p:nvSpPr>
                <p:spPr bwMode="auto">
                  <a:xfrm>
                    <a:off x="2577" y="2518"/>
                    <a:ext cx="1181" cy="442"/>
                  </a:xfrm>
                  <a:prstGeom prst="rect">
                    <a:avLst/>
                  </a:prstGeom>
                  <a:solidFill>
                    <a:srgbClr val="FFFFEF"/>
                  </a:solidFill>
                  <a:ln w="9525">
                    <a:noFill/>
                    <a:miter lim="800000"/>
                    <a:headEnd/>
                    <a:tailEnd/>
                  </a:ln>
                  <a:effectLst/>
                </p:spPr>
                <p:txBody>
                  <a:bodyPr/>
                  <a:lstStyle/>
                  <a:p>
                    <a:pPr algn="ctr" eaLnBrk="0" hangingPunct="0"/>
                    <a:r>
                      <a:rPr lang="en-US" sz="1600">
                        <a:latin typeface="Century Gothic" panose="020B0502020202020204" pitchFamily="34" charset="0"/>
                        <a:cs typeface="Times New Roman" pitchFamily="18" charset="0"/>
                      </a:rPr>
                      <a:t>94.2%</a:t>
                    </a:r>
                    <a:endParaRPr lang="en-US" sz="1200">
                      <a:latin typeface="Century Gothic" panose="020B0502020202020204" pitchFamily="34" charset="0"/>
                      <a:cs typeface="Times New Roman" pitchFamily="18" charset="0"/>
                    </a:endParaRPr>
                  </a:p>
                  <a:p>
                    <a:pPr algn="ctr" eaLnBrk="0" hangingPunct="0"/>
                    <a:endParaRPr lang="en-US" sz="2400">
                      <a:latin typeface="Century Gothic" panose="020B0502020202020204" pitchFamily="34" charset="0"/>
                    </a:endParaRPr>
                  </a:p>
                </p:txBody>
              </p:sp>
              <p:sp>
                <p:nvSpPr>
                  <p:cNvPr id="275550" name="Rectangle 94"/>
                  <p:cNvSpPr>
                    <a:spLocks noChangeArrowheads="1"/>
                  </p:cNvSpPr>
                  <p:nvPr/>
                </p:nvSpPr>
                <p:spPr bwMode="auto">
                  <a:xfrm>
                    <a:off x="2534" y="2518"/>
                    <a:ext cx="1267" cy="442"/>
                  </a:xfrm>
                  <a:prstGeom prst="rect">
                    <a:avLst/>
                  </a:prstGeom>
                  <a:noFill/>
                  <a:ln w="7">
                    <a:solidFill>
                      <a:srgbClr val="A0A0A0"/>
                    </a:solidFill>
                    <a:miter lim="800000"/>
                    <a:headEnd/>
                    <a:tailEnd/>
                  </a:ln>
                  <a:effectLst/>
                </p:spPr>
                <p:txBody>
                  <a:bodyPr/>
                  <a:lstStyle/>
                  <a:p>
                    <a:endParaRPr lang="en-US">
                      <a:latin typeface="Century Gothic" panose="020B0502020202020204" pitchFamily="34" charset="0"/>
                    </a:endParaRPr>
                  </a:p>
                </p:txBody>
              </p:sp>
            </p:grpSp>
          </p:grpSp>
          <p:grpSp>
            <p:nvGrpSpPr>
              <p:cNvPr id="275551" name="Group 95"/>
              <p:cNvGrpSpPr>
                <a:grpSpLocks/>
              </p:cNvGrpSpPr>
              <p:nvPr/>
            </p:nvGrpSpPr>
            <p:grpSpPr bwMode="auto">
              <a:xfrm>
                <a:off x="0" y="2960"/>
                <a:ext cx="1267" cy="442"/>
                <a:chOff x="0" y="2960"/>
                <a:chExt cx="1267" cy="442"/>
              </a:xfrm>
            </p:grpSpPr>
            <p:sp>
              <p:nvSpPr>
                <p:cNvPr id="275552" name="Rectangle 96"/>
                <p:cNvSpPr>
                  <a:spLocks noChangeArrowheads="1"/>
                </p:cNvSpPr>
                <p:nvPr/>
              </p:nvSpPr>
              <p:spPr bwMode="auto">
                <a:xfrm>
                  <a:off x="0" y="2960"/>
                  <a:ext cx="1267" cy="442"/>
                </a:xfrm>
                <a:prstGeom prst="rect">
                  <a:avLst/>
                </a:prstGeom>
                <a:solidFill>
                  <a:srgbClr val="FFFFEF"/>
                </a:solidFill>
                <a:ln w="9525">
                  <a:noFill/>
                  <a:miter lim="800000"/>
                  <a:headEnd/>
                  <a:tailEnd/>
                </a:ln>
                <a:effectLst/>
              </p:spPr>
              <p:txBody>
                <a:bodyPr/>
                <a:lstStyle/>
                <a:p>
                  <a:endParaRPr lang="en-US">
                    <a:latin typeface="Century Gothic" panose="020B0502020202020204" pitchFamily="34" charset="0"/>
                  </a:endParaRPr>
                </a:p>
              </p:txBody>
            </p:sp>
            <p:grpSp>
              <p:nvGrpSpPr>
                <p:cNvPr id="275553" name="Group 97"/>
                <p:cNvGrpSpPr>
                  <a:grpSpLocks/>
                </p:cNvGrpSpPr>
                <p:nvPr/>
              </p:nvGrpSpPr>
              <p:grpSpPr bwMode="auto">
                <a:xfrm>
                  <a:off x="0" y="2960"/>
                  <a:ext cx="1267" cy="442"/>
                  <a:chOff x="0" y="2960"/>
                  <a:chExt cx="1267" cy="442"/>
                </a:xfrm>
              </p:grpSpPr>
              <p:sp>
                <p:nvSpPr>
                  <p:cNvPr id="275554" name="Rectangle 98"/>
                  <p:cNvSpPr>
                    <a:spLocks noChangeArrowheads="1"/>
                  </p:cNvSpPr>
                  <p:nvPr/>
                </p:nvSpPr>
                <p:spPr bwMode="auto">
                  <a:xfrm>
                    <a:off x="43" y="2960"/>
                    <a:ext cx="1181" cy="442"/>
                  </a:xfrm>
                  <a:prstGeom prst="rect">
                    <a:avLst/>
                  </a:prstGeom>
                  <a:solidFill>
                    <a:srgbClr val="FFFFEF"/>
                  </a:solidFill>
                  <a:ln w="9525">
                    <a:noFill/>
                    <a:miter lim="800000"/>
                    <a:headEnd/>
                    <a:tailEnd/>
                  </a:ln>
                  <a:effectLst/>
                </p:spPr>
                <p:txBody>
                  <a:bodyPr/>
                  <a:lstStyle/>
                  <a:p>
                    <a:pPr eaLnBrk="0" hangingPunct="0"/>
                    <a:r>
                      <a:rPr lang="en-US" sz="1600" b="1" i="1">
                        <a:latin typeface="Century Gothic" panose="020B0502020202020204" pitchFamily="34" charset="0"/>
                        <a:cs typeface="Times New Roman" pitchFamily="18" charset="0"/>
                      </a:rPr>
                      <a:t>Sweden</a:t>
                    </a:r>
                    <a:endParaRPr lang="en-US" sz="1200">
                      <a:latin typeface="Century Gothic" panose="020B0502020202020204" pitchFamily="34" charset="0"/>
                      <a:cs typeface="Times New Roman" pitchFamily="18" charset="0"/>
                    </a:endParaRPr>
                  </a:p>
                  <a:p>
                    <a:pPr eaLnBrk="0" hangingPunct="0"/>
                    <a:endParaRPr lang="en-US" sz="2400">
                      <a:latin typeface="Century Gothic" panose="020B0502020202020204" pitchFamily="34" charset="0"/>
                    </a:endParaRPr>
                  </a:p>
                </p:txBody>
              </p:sp>
              <p:sp>
                <p:nvSpPr>
                  <p:cNvPr id="275555" name="Rectangle 99"/>
                  <p:cNvSpPr>
                    <a:spLocks noChangeArrowheads="1"/>
                  </p:cNvSpPr>
                  <p:nvPr/>
                </p:nvSpPr>
                <p:spPr bwMode="auto">
                  <a:xfrm>
                    <a:off x="0" y="2960"/>
                    <a:ext cx="1267" cy="442"/>
                  </a:xfrm>
                  <a:prstGeom prst="rect">
                    <a:avLst/>
                  </a:prstGeom>
                  <a:noFill/>
                  <a:ln w="7">
                    <a:solidFill>
                      <a:srgbClr val="A0A0A0"/>
                    </a:solidFill>
                    <a:miter lim="800000"/>
                    <a:headEnd/>
                    <a:tailEnd/>
                  </a:ln>
                  <a:effectLst/>
                </p:spPr>
                <p:txBody>
                  <a:bodyPr/>
                  <a:lstStyle/>
                  <a:p>
                    <a:endParaRPr lang="en-US">
                      <a:latin typeface="Century Gothic" panose="020B0502020202020204" pitchFamily="34" charset="0"/>
                    </a:endParaRPr>
                  </a:p>
                </p:txBody>
              </p:sp>
            </p:grpSp>
          </p:grpSp>
          <p:grpSp>
            <p:nvGrpSpPr>
              <p:cNvPr id="275556" name="Group 100"/>
              <p:cNvGrpSpPr>
                <a:grpSpLocks/>
              </p:cNvGrpSpPr>
              <p:nvPr/>
            </p:nvGrpSpPr>
            <p:grpSpPr bwMode="auto">
              <a:xfrm>
                <a:off x="1267" y="2960"/>
                <a:ext cx="1267" cy="442"/>
                <a:chOff x="1267" y="2960"/>
                <a:chExt cx="1267" cy="442"/>
              </a:xfrm>
            </p:grpSpPr>
            <p:sp>
              <p:nvSpPr>
                <p:cNvPr id="275557" name="Rectangle 101"/>
                <p:cNvSpPr>
                  <a:spLocks noChangeArrowheads="1"/>
                </p:cNvSpPr>
                <p:nvPr/>
              </p:nvSpPr>
              <p:spPr bwMode="auto">
                <a:xfrm>
                  <a:off x="1267" y="2960"/>
                  <a:ext cx="1267" cy="442"/>
                </a:xfrm>
                <a:prstGeom prst="rect">
                  <a:avLst/>
                </a:prstGeom>
                <a:solidFill>
                  <a:srgbClr val="FFFFEF"/>
                </a:solidFill>
                <a:ln w="9525">
                  <a:noFill/>
                  <a:miter lim="800000"/>
                  <a:headEnd/>
                  <a:tailEnd/>
                </a:ln>
                <a:effectLst/>
              </p:spPr>
              <p:txBody>
                <a:bodyPr/>
                <a:lstStyle/>
                <a:p>
                  <a:endParaRPr lang="en-US">
                    <a:latin typeface="Century Gothic" panose="020B0502020202020204" pitchFamily="34" charset="0"/>
                  </a:endParaRPr>
                </a:p>
              </p:txBody>
            </p:sp>
            <p:grpSp>
              <p:nvGrpSpPr>
                <p:cNvPr id="275558" name="Group 102"/>
                <p:cNvGrpSpPr>
                  <a:grpSpLocks/>
                </p:cNvGrpSpPr>
                <p:nvPr/>
              </p:nvGrpSpPr>
              <p:grpSpPr bwMode="auto">
                <a:xfrm>
                  <a:off x="1267" y="2960"/>
                  <a:ext cx="1267" cy="442"/>
                  <a:chOff x="1267" y="2960"/>
                  <a:chExt cx="1267" cy="442"/>
                </a:xfrm>
              </p:grpSpPr>
              <p:sp>
                <p:nvSpPr>
                  <p:cNvPr id="275559" name="Rectangle 103"/>
                  <p:cNvSpPr>
                    <a:spLocks noChangeArrowheads="1"/>
                  </p:cNvSpPr>
                  <p:nvPr/>
                </p:nvSpPr>
                <p:spPr bwMode="auto">
                  <a:xfrm>
                    <a:off x="1310" y="2960"/>
                    <a:ext cx="1181" cy="442"/>
                  </a:xfrm>
                  <a:prstGeom prst="rect">
                    <a:avLst/>
                  </a:prstGeom>
                  <a:solidFill>
                    <a:srgbClr val="FFFFEF"/>
                  </a:solidFill>
                  <a:ln w="9525">
                    <a:noFill/>
                    <a:miter lim="800000"/>
                    <a:headEnd/>
                    <a:tailEnd/>
                  </a:ln>
                  <a:effectLst/>
                </p:spPr>
                <p:txBody>
                  <a:bodyPr/>
                  <a:lstStyle/>
                  <a:p>
                    <a:pPr algn="ctr" eaLnBrk="0" hangingPunct="0"/>
                    <a:r>
                      <a:rPr lang="en-US" sz="1600">
                        <a:latin typeface="Century Gothic" panose="020B0502020202020204" pitchFamily="34" charset="0"/>
                        <a:cs typeface="Times New Roman" pitchFamily="18" charset="0"/>
                      </a:rPr>
                      <a:t>0.8%</a:t>
                    </a:r>
                    <a:endParaRPr lang="en-US" sz="1200">
                      <a:latin typeface="Century Gothic" panose="020B0502020202020204" pitchFamily="34" charset="0"/>
                      <a:cs typeface="Times New Roman" pitchFamily="18" charset="0"/>
                    </a:endParaRPr>
                  </a:p>
                  <a:p>
                    <a:pPr algn="ctr" eaLnBrk="0" hangingPunct="0"/>
                    <a:endParaRPr lang="en-US" sz="2400">
                      <a:latin typeface="Century Gothic" panose="020B0502020202020204" pitchFamily="34" charset="0"/>
                    </a:endParaRPr>
                  </a:p>
                </p:txBody>
              </p:sp>
              <p:sp>
                <p:nvSpPr>
                  <p:cNvPr id="275560" name="Rectangle 104"/>
                  <p:cNvSpPr>
                    <a:spLocks noChangeArrowheads="1"/>
                  </p:cNvSpPr>
                  <p:nvPr/>
                </p:nvSpPr>
                <p:spPr bwMode="auto">
                  <a:xfrm>
                    <a:off x="1267" y="2960"/>
                    <a:ext cx="1267" cy="442"/>
                  </a:xfrm>
                  <a:prstGeom prst="rect">
                    <a:avLst/>
                  </a:prstGeom>
                  <a:noFill/>
                  <a:ln w="7">
                    <a:solidFill>
                      <a:srgbClr val="A0A0A0"/>
                    </a:solidFill>
                    <a:miter lim="800000"/>
                    <a:headEnd/>
                    <a:tailEnd/>
                  </a:ln>
                  <a:effectLst/>
                </p:spPr>
                <p:txBody>
                  <a:bodyPr/>
                  <a:lstStyle/>
                  <a:p>
                    <a:endParaRPr lang="en-US">
                      <a:latin typeface="Century Gothic" panose="020B0502020202020204" pitchFamily="34" charset="0"/>
                    </a:endParaRPr>
                  </a:p>
                </p:txBody>
              </p:sp>
            </p:grpSp>
          </p:grpSp>
          <p:grpSp>
            <p:nvGrpSpPr>
              <p:cNvPr id="275561" name="Group 105"/>
              <p:cNvGrpSpPr>
                <a:grpSpLocks/>
              </p:cNvGrpSpPr>
              <p:nvPr/>
            </p:nvGrpSpPr>
            <p:grpSpPr bwMode="auto">
              <a:xfrm>
                <a:off x="2534" y="2960"/>
                <a:ext cx="1267" cy="442"/>
                <a:chOff x="2534" y="2960"/>
                <a:chExt cx="1267" cy="442"/>
              </a:xfrm>
            </p:grpSpPr>
            <p:sp>
              <p:nvSpPr>
                <p:cNvPr id="275562" name="Rectangle 106"/>
                <p:cNvSpPr>
                  <a:spLocks noChangeArrowheads="1"/>
                </p:cNvSpPr>
                <p:nvPr/>
              </p:nvSpPr>
              <p:spPr bwMode="auto">
                <a:xfrm>
                  <a:off x="2534" y="2960"/>
                  <a:ext cx="1267" cy="442"/>
                </a:xfrm>
                <a:prstGeom prst="rect">
                  <a:avLst/>
                </a:prstGeom>
                <a:solidFill>
                  <a:srgbClr val="FFFFEF"/>
                </a:solidFill>
                <a:ln w="9525">
                  <a:noFill/>
                  <a:miter lim="800000"/>
                  <a:headEnd/>
                  <a:tailEnd/>
                </a:ln>
                <a:effectLst/>
              </p:spPr>
              <p:txBody>
                <a:bodyPr/>
                <a:lstStyle/>
                <a:p>
                  <a:endParaRPr lang="en-US">
                    <a:latin typeface="Century Gothic" panose="020B0502020202020204" pitchFamily="34" charset="0"/>
                  </a:endParaRPr>
                </a:p>
              </p:txBody>
            </p:sp>
            <p:grpSp>
              <p:nvGrpSpPr>
                <p:cNvPr id="275563" name="Group 107"/>
                <p:cNvGrpSpPr>
                  <a:grpSpLocks/>
                </p:cNvGrpSpPr>
                <p:nvPr/>
              </p:nvGrpSpPr>
              <p:grpSpPr bwMode="auto">
                <a:xfrm>
                  <a:off x="2534" y="2960"/>
                  <a:ext cx="1267" cy="442"/>
                  <a:chOff x="2534" y="2960"/>
                  <a:chExt cx="1267" cy="442"/>
                </a:xfrm>
              </p:grpSpPr>
              <p:sp>
                <p:nvSpPr>
                  <p:cNvPr id="275564" name="Rectangle 108"/>
                  <p:cNvSpPr>
                    <a:spLocks noChangeArrowheads="1"/>
                  </p:cNvSpPr>
                  <p:nvPr/>
                </p:nvSpPr>
                <p:spPr bwMode="auto">
                  <a:xfrm>
                    <a:off x="2577" y="2960"/>
                    <a:ext cx="1181" cy="442"/>
                  </a:xfrm>
                  <a:prstGeom prst="rect">
                    <a:avLst/>
                  </a:prstGeom>
                  <a:solidFill>
                    <a:srgbClr val="FFFFEF"/>
                  </a:solidFill>
                  <a:ln w="9525">
                    <a:noFill/>
                    <a:miter lim="800000"/>
                    <a:headEnd/>
                    <a:tailEnd/>
                  </a:ln>
                  <a:effectLst/>
                </p:spPr>
                <p:txBody>
                  <a:bodyPr/>
                  <a:lstStyle/>
                  <a:p>
                    <a:pPr algn="ctr" eaLnBrk="0" hangingPunct="0"/>
                    <a:r>
                      <a:rPr lang="en-US" sz="1600">
                        <a:latin typeface="Century Gothic" panose="020B0502020202020204" pitchFamily="34" charset="0"/>
                        <a:cs typeface="Times New Roman" pitchFamily="18" charset="0"/>
                      </a:rPr>
                      <a:t>100.0%</a:t>
                    </a:r>
                    <a:endParaRPr lang="en-US" sz="1200">
                      <a:latin typeface="Century Gothic" panose="020B0502020202020204" pitchFamily="34" charset="0"/>
                      <a:cs typeface="Times New Roman" pitchFamily="18" charset="0"/>
                    </a:endParaRPr>
                  </a:p>
                  <a:p>
                    <a:pPr algn="ctr" eaLnBrk="0" hangingPunct="0"/>
                    <a:endParaRPr lang="en-US" sz="2400">
                      <a:latin typeface="Century Gothic" panose="020B0502020202020204" pitchFamily="34" charset="0"/>
                    </a:endParaRPr>
                  </a:p>
                </p:txBody>
              </p:sp>
              <p:sp>
                <p:nvSpPr>
                  <p:cNvPr id="275565" name="Rectangle 109"/>
                  <p:cNvSpPr>
                    <a:spLocks noChangeArrowheads="1"/>
                  </p:cNvSpPr>
                  <p:nvPr/>
                </p:nvSpPr>
                <p:spPr bwMode="auto">
                  <a:xfrm>
                    <a:off x="2534" y="2960"/>
                    <a:ext cx="1267" cy="442"/>
                  </a:xfrm>
                  <a:prstGeom prst="rect">
                    <a:avLst/>
                  </a:prstGeom>
                  <a:noFill/>
                  <a:ln w="7">
                    <a:solidFill>
                      <a:srgbClr val="A0A0A0"/>
                    </a:solidFill>
                    <a:miter lim="800000"/>
                    <a:headEnd/>
                    <a:tailEnd/>
                  </a:ln>
                  <a:effectLst/>
                </p:spPr>
                <p:txBody>
                  <a:bodyPr/>
                  <a:lstStyle/>
                  <a:p>
                    <a:endParaRPr lang="en-US">
                      <a:latin typeface="Century Gothic" panose="020B0502020202020204" pitchFamily="34" charset="0"/>
                    </a:endParaRPr>
                  </a:p>
                </p:txBody>
              </p:sp>
            </p:grpSp>
          </p:grpSp>
          <p:grpSp>
            <p:nvGrpSpPr>
              <p:cNvPr id="275566" name="Group 110"/>
              <p:cNvGrpSpPr>
                <a:grpSpLocks/>
              </p:cNvGrpSpPr>
              <p:nvPr/>
            </p:nvGrpSpPr>
            <p:grpSpPr bwMode="auto">
              <a:xfrm>
                <a:off x="0" y="3402"/>
                <a:ext cx="1267" cy="442"/>
                <a:chOff x="0" y="3402"/>
                <a:chExt cx="1267" cy="442"/>
              </a:xfrm>
            </p:grpSpPr>
            <p:sp>
              <p:nvSpPr>
                <p:cNvPr id="275567" name="Rectangle 111"/>
                <p:cNvSpPr>
                  <a:spLocks noChangeArrowheads="1"/>
                </p:cNvSpPr>
                <p:nvPr/>
              </p:nvSpPr>
              <p:spPr bwMode="auto">
                <a:xfrm>
                  <a:off x="0" y="3402"/>
                  <a:ext cx="1267" cy="442"/>
                </a:xfrm>
                <a:prstGeom prst="rect">
                  <a:avLst/>
                </a:prstGeom>
                <a:solidFill>
                  <a:srgbClr val="FFFFEF"/>
                </a:solidFill>
                <a:ln w="9525">
                  <a:noFill/>
                  <a:miter lim="800000"/>
                  <a:headEnd/>
                  <a:tailEnd/>
                </a:ln>
                <a:effectLst/>
              </p:spPr>
              <p:txBody>
                <a:bodyPr/>
                <a:lstStyle/>
                <a:p>
                  <a:endParaRPr lang="en-US">
                    <a:latin typeface="Century Gothic" panose="020B0502020202020204" pitchFamily="34" charset="0"/>
                  </a:endParaRPr>
                </a:p>
              </p:txBody>
            </p:sp>
            <p:grpSp>
              <p:nvGrpSpPr>
                <p:cNvPr id="275568" name="Group 112"/>
                <p:cNvGrpSpPr>
                  <a:grpSpLocks/>
                </p:cNvGrpSpPr>
                <p:nvPr/>
              </p:nvGrpSpPr>
              <p:grpSpPr bwMode="auto">
                <a:xfrm>
                  <a:off x="0" y="3402"/>
                  <a:ext cx="1267" cy="442"/>
                  <a:chOff x="0" y="3402"/>
                  <a:chExt cx="1267" cy="442"/>
                </a:xfrm>
              </p:grpSpPr>
              <p:sp>
                <p:nvSpPr>
                  <p:cNvPr id="275569" name="Rectangle 113"/>
                  <p:cNvSpPr>
                    <a:spLocks noChangeArrowheads="1"/>
                  </p:cNvSpPr>
                  <p:nvPr/>
                </p:nvSpPr>
                <p:spPr bwMode="auto">
                  <a:xfrm>
                    <a:off x="43" y="3402"/>
                    <a:ext cx="1181" cy="442"/>
                  </a:xfrm>
                  <a:prstGeom prst="rect">
                    <a:avLst/>
                  </a:prstGeom>
                  <a:solidFill>
                    <a:srgbClr val="FFFFEF"/>
                  </a:solidFill>
                  <a:ln w="9525">
                    <a:noFill/>
                    <a:miter lim="800000"/>
                    <a:headEnd/>
                    <a:tailEnd/>
                  </a:ln>
                  <a:effectLst/>
                </p:spPr>
                <p:txBody>
                  <a:bodyPr/>
                  <a:lstStyle/>
                  <a:p>
                    <a:pPr eaLnBrk="0" hangingPunct="0"/>
                    <a:r>
                      <a:rPr lang="en-US" sz="1600" b="1" i="1">
                        <a:latin typeface="Century Gothic" panose="020B0502020202020204" pitchFamily="34" charset="0"/>
                        <a:cs typeface="Times New Roman" pitchFamily="18" charset="0"/>
                      </a:rPr>
                      <a:t>United Kingdom</a:t>
                    </a:r>
                    <a:endParaRPr lang="en-US" sz="1200">
                      <a:latin typeface="Century Gothic" panose="020B0502020202020204" pitchFamily="34" charset="0"/>
                      <a:cs typeface="Times New Roman" pitchFamily="18" charset="0"/>
                    </a:endParaRPr>
                  </a:p>
                  <a:p>
                    <a:pPr eaLnBrk="0" hangingPunct="0"/>
                    <a:endParaRPr lang="en-US" sz="2400">
                      <a:latin typeface="Century Gothic" panose="020B0502020202020204" pitchFamily="34" charset="0"/>
                    </a:endParaRPr>
                  </a:p>
                </p:txBody>
              </p:sp>
              <p:sp>
                <p:nvSpPr>
                  <p:cNvPr id="275570" name="Rectangle 114"/>
                  <p:cNvSpPr>
                    <a:spLocks noChangeArrowheads="1"/>
                  </p:cNvSpPr>
                  <p:nvPr/>
                </p:nvSpPr>
                <p:spPr bwMode="auto">
                  <a:xfrm>
                    <a:off x="0" y="3402"/>
                    <a:ext cx="1267" cy="442"/>
                  </a:xfrm>
                  <a:prstGeom prst="rect">
                    <a:avLst/>
                  </a:prstGeom>
                  <a:noFill/>
                  <a:ln w="7">
                    <a:solidFill>
                      <a:srgbClr val="A0A0A0"/>
                    </a:solidFill>
                    <a:miter lim="800000"/>
                    <a:headEnd/>
                    <a:tailEnd/>
                  </a:ln>
                  <a:effectLst/>
                </p:spPr>
                <p:txBody>
                  <a:bodyPr/>
                  <a:lstStyle/>
                  <a:p>
                    <a:endParaRPr lang="en-US">
                      <a:latin typeface="Century Gothic" panose="020B0502020202020204" pitchFamily="34" charset="0"/>
                    </a:endParaRPr>
                  </a:p>
                </p:txBody>
              </p:sp>
            </p:grpSp>
          </p:grpSp>
          <p:grpSp>
            <p:nvGrpSpPr>
              <p:cNvPr id="275571" name="Group 115"/>
              <p:cNvGrpSpPr>
                <a:grpSpLocks/>
              </p:cNvGrpSpPr>
              <p:nvPr/>
            </p:nvGrpSpPr>
            <p:grpSpPr bwMode="auto">
              <a:xfrm>
                <a:off x="1267" y="3402"/>
                <a:ext cx="1267" cy="442"/>
                <a:chOff x="1267" y="3402"/>
                <a:chExt cx="1267" cy="442"/>
              </a:xfrm>
            </p:grpSpPr>
            <p:sp>
              <p:nvSpPr>
                <p:cNvPr id="275572" name="Rectangle 116"/>
                <p:cNvSpPr>
                  <a:spLocks noChangeArrowheads="1"/>
                </p:cNvSpPr>
                <p:nvPr/>
              </p:nvSpPr>
              <p:spPr bwMode="auto">
                <a:xfrm>
                  <a:off x="1267" y="3402"/>
                  <a:ext cx="1267" cy="442"/>
                </a:xfrm>
                <a:prstGeom prst="rect">
                  <a:avLst/>
                </a:prstGeom>
                <a:solidFill>
                  <a:srgbClr val="FFFFEF"/>
                </a:solidFill>
                <a:ln w="9525">
                  <a:noFill/>
                  <a:miter lim="800000"/>
                  <a:headEnd/>
                  <a:tailEnd/>
                </a:ln>
                <a:effectLst/>
              </p:spPr>
              <p:txBody>
                <a:bodyPr/>
                <a:lstStyle/>
                <a:p>
                  <a:endParaRPr lang="en-US">
                    <a:latin typeface="Century Gothic" panose="020B0502020202020204" pitchFamily="34" charset="0"/>
                  </a:endParaRPr>
                </a:p>
              </p:txBody>
            </p:sp>
            <p:grpSp>
              <p:nvGrpSpPr>
                <p:cNvPr id="275573" name="Group 117"/>
                <p:cNvGrpSpPr>
                  <a:grpSpLocks/>
                </p:cNvGrpSpPr>
                <p:nvPr/>
              </p:nvGrpSpPr>
              <p:grpSpPr bwMode="auto">
                <a:xfrm>
                  <a:off x="1267" y="3402"/>
                  <a:ext cx="1267" cy="442"/>
                  <a:chOff x="1267" y="3402"/>
                  <a:chExt cx="1267" cy="442"/>
                </a:xfrm>
              </p:grpSpPr>
              <p:sp>
                <p:nvSpPr>
                  <p:cNvPr id="275574" name="Rectangle 118"/>
                  <p:cNvSpPr>
                    <a:spLocks noChangeArrowheads="1"/>
                  </p:cNvSpPr>
                  <p:nvPr/>
                </p:nvSpPr>
                <p:spPr bwMode="auto">
                  <a:xfrm>
                    <a:off x="1310" y="3402"/>
                    <a:ext cx="1181" cy="442"/>
                  </a:xfrm>
                  <a:prstGeom prst="rect">
                    <a:avLst/>
                  </a:prstGeom>
                  <a:solidFill>
                    <a:srgbClr val="FFFFEF"/>
                  </a:solidFill>
                  <a:ln w="9525">
                    <a:noFill/>
                    <a:miter lim="800000"/>
                    <a:headEnd/>
                    <a:tailEnd/>
                  </a:ln>
                  <a:effectLst/>
                </p:spPr>
                <p:txBody>
                  <a:bodyPr/>
                  <a:lstStyle/>
                  <a:p>
                    <a:pPr algn="ctr" eaLnBrk="0" hangingPunct="0"/>
                    <a:r>
                      <a:rPr lang="en-US" sz="1600">
                        <a:latin typeface="Century Gothic" panose="020B0502020202020204" pitchFamily="34" charset="0"/>
                        <a:cs typeface="Times New Roman" pitchFamily="18" charset="0"/>
                      </a:rPr>
                      <a:t>10.3%</a:t>
                    </a:r>
                    <a:endParaRPr lang="en-US" sz="1200">
                      <a:latin typeface="Century Gothic" panose="020B0502020202020204" pitchFamily="34" charset="0"/>
                      <a:cs typeface="Times New Roman" pitchFamily="18" charset="0"/>
                    </a:endParaRPr>
                  </a:p>
                  <a:p>
                    <a:pPr algn="ctr" eaLnBrk="0" hangingPunct="0"/>
                    <a:endParaRPr lang="en-US" sz="2400">
                      <a:latin typeface="Century Gothic" panose="020B0502020202020204" pitchFamily="34" charset="0"/>
                    </a:endParaRPr>
                  </a:p>
                </p:txBody>
              </p:sp>
              <p:sp>
                <p:nvSpPr>
                  <p:cNvPr id="275575" name="Rectangle 119"/>
                  <p:cNvSpPr>
                    <a:spLocks noChangeArrowheads="1"/>
                  </p:cNvSpPr>
                  <p:nvPr/>
                </p:nvSpPr>
                <p:spPr bwMode="auto">
                  <a:xfrm>
                    <a:off x="1267" y="3402"/>
                    <a:ext cx="1267" cy="442"/>
                  </a:xfrm>
                  <a:prstGeom prst="rect">
                    <a:avLst/>
                  </a:prstGeom>
                  <a:noFill/>
                  <a:ln w="7">
                    <a:solidFill>
                      <a:srgbClr val="A0A0A0"/>
                    </a:solidFill>
                    <a:miter lim="800000"/>
                    <a:headEnd/>
                    <a:tailEnd/>
                  </a:ln>
                  <a:effectLst/>
                </p:spPr>
                <p:txBody>
                  <a:bodyPr/>
                  <a:lstStyle/>
                  <a:p>
                    <a:endParaRPr lang="en-US">
                      <a:latin typeface="Century Gothic" panose="020B0502020202020204" pitchFamily="34" charset="0"/>
                    </a:endParaRPr>
                  </a:p>
                </p:txBody>
              </p:sp>
            </p:grpSp>
          </p:grpSp>
          <p:grpSp>
            <p:nvGrpSpPr>
              <p:cNvPr id="275576" name="Group 120"/>
              <p:cNvGrpSpPr>
                <a:grpSpLocks/>
              </p:cNvGrpSpPr>
              <p:nvPr/>
            </p:nvGrpSpPr>
            <p:grpSpPr bwMode="auto">
              <a:xfrm>
                <a:off x="2534" y="3402"/>
                <a:ext cx="1267" cy="442"/>
                <a:chOff x="2534" y="3402"/>
                <a:chExt cx="1267" cy="442"/>
              </a:xfrm>
            </p:grpSpPr>
            <p:sp>
              <p:nvSpPr>
                <p:cNvPr id="275577" name="Rectangle 121"/>
                <p:cNvSpPr>
                  <a:spLocks noChangeArrowheads="1"/>
                </p:cNvSpPr>
                <p:nvPr/>
              </p:nvSpPr>
              <p:spPr bwMode="auto">
                <a:xfrm>
                  <a:off x="2534" y="3402"/>
                  <a:ext cx="1267" cy="442"/>
                </a:xfrm>
                <a:prstGeom prst="rect">
                  <a:avLst/>
                </a:prstGeom>
                <a:solidFill>
                  <a:srgbClr val="FFFFEF"/>
                </a:solidFill>
                <a:ln w="9525">
                  <a:noFill/>
                  <a:miter lim="800000"/>
                  <a:headEnd/>
                  <a:tailEnd/>
                </a:ln>
                <a:effectLst/>
              </p:spPr>
              <p:txBody>
                <a:bodyPr/>
                <a:lstStyle/>
                <a:p>
                  <a:endParaRPr lang="en-US">
                    <a:latin typeface="Century Gothic" panose="020B0502020202020204" pitchFamily="34" charset="0"/>
                  </a:endParaRPr>
                </a:p>
              </p:txBody>
            </p:sp>
            <p:grpSp>
              <p:nvGrpSpPr>
                <p:cNvPr id="275578" name="Group 122"/>
                <p:cNvGrpSpPr>
                  <a:grpSpLocks/>
                </p:cNvGrpSpPr>
                <p:nvPr/>
              </p:nvGrpSpPr>
              <p:grpSpPr bwMode="auto">
                <a:xfrm>
                  <a:off x="2534" y="3402"/>
                  <a:ext cx="1267" cy="442"/>
                  <a:chOff x="2534" y="3402"/>
                  <a:chExt cx="1267" cy="442"/>
                </a:xfrm>
              </p:grpSpPr>
              <p:sp>
                <p:nvSpPr>
                  <p:cNvPr id="275579" name="Rectangle 123"/>
                  <p:cNvSpPr>
                    <a:spLocks noChangeArrowheads="1"/>
                  </p:cNvSpPr>
                  <p:nvPr/>
                </p:nvSpPr>
                <p:spPr bwMode="auto">
                  <a:xfrm>
                    <a:off x="2577" y="3402"/>
                    <a:ext cx="1181" cy="442"/>
                  </a:xfrm>
                  <a:prstGeom prst="rect">
                    <a:avLst/>
                  </a:prstGeom>
                  <a:solidFill>
                    <a:srgbClr val="FFFFEF"/>
                  </a:solidFill>
                  <a:ln w="9525">
                    <a:noFill/>
                    <a:miter lim="800000"/>
                    <a:headEnd/>
                    <a:tailEnd/>
                  </a:ln>
                  <a:effectLst/>
                </p:spPr>
                <p:txBody>
                  <a:bodyPr/>
                  <a:lstStyle/>
                  <a:p>
                    <a:pPr algn="ctr" eaLnBrk="0" hangingPunct="0"/>
                    <a:r>
                      <a:rPr lang="en-US" sz="1600">
                        <a:latin typeface="Century Gothic" panose="020B0502020202020204" pitchFamily="34" charset="0"/>
                        <a:cs typeface="Times New Roman" pitchFamily="18" charset="0"/>
                      </a:rPr>
                      <a:t>78.5%</a:t>
                    </a:r>
                    <a:endParaRPr lang="en-US" sz="1200">
                      <a:latin typeface="Century Gothic" panose="020B0502020202020204" pitchFamily="34" charset="0"/>
                      <a:cs typeface="Times New Roman" pitchFamily="18" charset="0"/>
                    </a:endParaRPr>
                  </a:p>
                  <a:p>
                    <a:pPr algn="ctr" eaLnBrk="0" hangingPunct="0"/>
                    <a:endParaRPr lang="en-US" sz="2400">
                      <a:latin typeface="Century Gothic" panose="020B0502020202020204" pitchFamily="34" charset="0"/>
                    </a:endParaRPr>
                  </a:p>
                </p:txBody>
              </p:sp>
              <p:sp>
                <p:nvSpPr>
                  <p:cNvPr id="275580" name="Rectangle 124"/>
                  <p:cNvSpPr>
                    <a:spLocks noChangeArrowheads="1"/>
                  </p:cNvSpPr>
                  <p:nvPr/>
                </p:nvSpPr>
                <p:spPr bwMode="auto">
                  <a:xfrm>
                    <a:off x="2534" y="3402"/>
                    <a:ext cx="1267" cy="442"/>
                  </a:xfrm>
                  <a:prstGeom prst="rect">
                    <a:avLst/>
                  </a:prstGeom>
                  <a:noFill/>
                  <a:ln w="7">
                    <a:solidFill>
                      <a:srgbClr val="A0A0A0"/>
                    </a:solidFill>
                    <a:miter lim="800000"/>
                    <a:headEnd/>
                    <a:tailEnd/>
                  </a:ln>
                  <a:effectLst/>
                </p:spPr>
                <p:txBody>
                  <a:bodyPr/>
                  <a:lstStyle/>
                  <a:p>
                    <a:endParaRPr lang="en-US">
                      <a:latin typeface="Century Gothic" panose="020B0502020202020204" pitchFamily="34" charset="0"/>
                    </a:endParaRPr>
                  </a:p>
                </p:txBody>
              </p:sp>
            </p:grpSp>
          </p:grpSp>
          <p:grpSp>
            <p:nvGrpSpPr>
              <p:cNvPr id="275581" name="Group 125"/>
              <p:cNvGrpSpPr>
                <a:grpSpLocks/>
              </p:cNvGrpSpPr>
              <p:nvPr/>
            </p:nvGrpSpPr>
            <p:grpSpPr bwMode="auto">
              <a:xfrm>
                <a:off x="0" y="3844"/>
                <a:ext cx="1267" cy="442"/>
                <a:chOff x="0" y="3844"/>
                <a:chExt cx="1267" cy="442"/>
              </a:xfrm>
            </p:grpSpPr>
            <p:sp>
              <p:nvSpPr>
                <p:cNvPr id="275582" name="Rectangle 126"/>
                <p:cNvSpPr>
                  <a:spLocks noChangeArrowheads="1"/>
                </p:cNvSpPr>
                <p:nvPr/>
              </p:nvSpPr>
              <p:spPr bwMode="auto">
                <a:xfrm>
                  <a:off x="0" y="3844"/>
                  <a:ext cx="1267" cy="442"/>
                </a:xfrm>
                <a:prstGeom prst="rect">
                  <a:avLst/>
                </a:prstGeom>
                <a:solidFill>
                  <a:srgbClr val="FFFFEF"/>
                </a:solidFill>
                <a:ln w="9525">
                  <a:noFill/>
                  <a:miter lim="800000"/>
                  <a:headEnd/>
                  <a:tailEnd/>
                </a:ln>
                <a:effectLst/>
              </p:spPr>
              <p:txBody>
                <a:bodyPr/>
                <a:lstStyle/>
                <a:p>
                  <a:endParaRPr lang="en-US">
                    <a:latin typeface="Century Gothic" panose="020B0502020202020204" pitchFamily="34" charset="0"/>
                  </a:endParaRPr>
                </a:p>
              </p:txBody>
            </p:sp>
            <p:grpSp>
              <p:nvGrpSpPr>
                <p:cNvPr id="275583" name="Group 127"/>
                <p:cNvGrpSpPr>
                  <a:grpSpLocks/>
                </p:cNvGrpSpPr>
                <p:nvPr/>
              </p:nvGrpSpPr>
              <p:grpSpPr bwMode="auto">
                <a:xfrm>
                  <a:off x="0" y="3844"/>
                  <a:ext cx="1267" cy="442"/>
                  <a:chOff x="0" y="3844"/>
                  <a:chExt cx="1267" cy="442"/>
                </a:xfrm>
              </p:grpSpPr>
              <p:sp>
                <p:nvSpPr>
                  <p:cNvPr id="275584" name="Rectangle 128"/>
                  <p:cNvSpPr>
                    <a:spLocks noChangeArrowheads="1"/>
                  </p:cNvSpPr>
                  <p:nvPr/>
                </p:nvSpPr>
                <p:spPr bwMode="auto">
                  <a:xfrm>
                    <a:off x="43" y="3844"/>
                    <a:ext cx="1181" cy="442"/>
                  </a:xfrm>
                  <a:prstGeom prst="rect">
                    <a:avLst/>
                  </a:prstGeom>
                  <a:solidFill>
                    <a:srgbClr val="FFFFEF"/>
                  </a:solidFill>
                  <a:ln w="9525">
                    <a:noFill/>
                    <a:miter lim="800000"/>
                    <a:headEnd/>
                    <a:tailEnd/>
                  </a:ln>
                  <a:effectLst/>
                </p:spPr>
                <p:txBody>
                  <a:bodyPr/>
                  <a:lstStyle/>
                  <a:p>
                    <a:pPr eaLnBrk="0" hangingPunct="0"/>
                    <a:r>
                      <a:rPr lang="en-US" sz="1600" b="1" i="1">
                        <a:latin typeface="Century Gothic" panose="020B0502020202020204" pitchFamily="34" charset="0"/>
                        <a:cs typeface="Times New Roman" pitchFamily="18" charset="0"/>
                      </a:rPr>
                      <a:t>United States</a:t>
                    </a:r>
                    <a:endParaRPr lang="en-US" sz="1200">
                      <a:latin typeface="Century Gothic" panose="020B0502020202020204" pitchFamily="34" charset="0"/>
                      <a:cs typeface="Times New Roman" pitchFamily="18" charset="0"/>
                    </a:endParaRPr>
                  </a:p>
                  <a:p>
                    <a:pPr eaLnBrk="0" hangingPunct="0"/>
                    <a:endParaRPr lang="en-US" sz="2400">
                      <a:latin typeface="Century Gothic" panose="020B0502020202020204" pitchFamily="34" charset="0"/>
                    </a:endParaRPr>
                  </a:p>
                </p:txBody>
              </p:sp>
              <p:sp>
                <p:nvSpPr>
                  <p:cNvPr id="275585" name="Rectangle 129"/>
                  <p:cNvSpPr>
                    <a:spLocks noChangeArrowheads="1"/>
                  </p:cNvSpPr>
                  <p:nvPr/>
                </p:nvSpPr>
                <p:spPr bwMode="auto">
                  <a:xfrm>
                    <a:off x="0" y="3844"/>
                    <a:ext cx="1267" cy="442"/>
                  </a:xfrm>
                  <a:prstGeom prst="rect">
                    <a:avLst/>
                  </a:prstGeom>
                  <a:noFill/>
                  <a:ln w="7">
                    <a:solidFill>
                      <a:srgbClr val="A0A0A0"/>
                    </a:solidFill>
                    <a:miter lim="800000"/>
                    <a:headEnd/>
                    <a:tailEnd/>
                  </a:ln>
                  <a:effectLst/>
                </p:spPr>
                <p:txBody>
                  <a:bodyPr/>
                  <a:lstStyle/>
                  <a:p>
                    <a:endParaRPr lang="en-US">
                      <a:latin typeface="Century Gothic" panose="020B0502020202020204" pitchFamily="34" charset="0"/>
                    </a:endParaRPr>
                  </a:p>
                </p:txBody>
              </p:sp>
            </p:grpSp>
          </p:grpSp>
          <p:grpSp>
            <p:nvGrpSpPr>
              <p:cNvPr id="275586" name="Group 130"/>
              <p:cNvGrpSpPr>
                <a:grpSpLocks/>
              </p:cNvGrpSpPr>
              <p:nvPr/>
            </p:nvGrpSpPr>
            <p:grpSpPr bwMode="auto">
              <a:xfrm>
                <a:off x="1267" y="3844"/>
                <a:ext cx="1267" cy="442"/>
                <a:chOff x="1267" y="3844"/>
                <a:chExt cx="1267" cy="442"/>
              </a:xfrm>
            </p:grpSpPr>
            <p:sp>
              <p:nvSpPr>
                <p:cNvPr id="275587" name="Rectangle 131"/>
                <p:cNvSpPr>
                  <a:spLocks noChangeArrowheads="1"/>
                </p:cNvSpPr>
                <p:nvPr/>
              </p:nvSpPr>
              <p:spPr bwMode="auto">
                <a:xfrm>
                  <a:off x="1267" y="3844"/>
                  <a:ext cx="1267" cy="442"/>
                </a:xfrm>
                <a:prstGeom prst="rect">
                  <a:avLst/>
                </a:prstGeom>
                <a:solidFill>
                  <a:srgbClr val="FFFFEF"/>
                </a:solidFill>
                <a:ln w="9525">
                  <a:noFill/>
                  <a:miter lim="800000"/>
                  <a:headEnd/>
                  <a:tailEnd/>
                </a:ln>
                <a:effectLst/>
              </p:spPr>
              <p:txBody>
                <a:bodyPr/>
                <a:lstStyle/>
                <a:p>
                  <a:endParaRPr lang="en-US">
                    <a:latin typeface="Century Gothic" panose="020B0502020202020204" pitchFamily="34" charset="0"/>
                  </a:endParaRPr>
                </a:p>
              </p:txBody>
            </p:sp>
            <p:grpSp>
              <p:nvGrpSpPr>
                <p:cNvPr id="275588" name="Group 132"/>
                <p:cNvGrpSpPr>
                  <a:grpSpLocks/>
                </p:cNvGrpSpPr>
                <p:nvPr/>
              </p:nvGrpSpPr>
              <p:grpSpPr bwMode="auto">
                <a:xfrm>
                  <a:off x="1267" y="3844"/>
                  <a:ext cx="1267" cy="442"/>
                  <a:chOff x="1267" y="3844"/>
                  <a:chExt cx="1267" cy="442"/>
                </a:xfrm>
              </p:grpSpPr>
              <p:sp>
                <p:nvSpPr>
                  <p:cNvPr id="275589" name="Rectangle 133"/>
                  <p:cNvSpPr>
                    <a:spLocks noChangeArrowheads="1"/>
                  </p:cNvSpPr>
                  <p:nvPr/>
                </p:nvSpPr>
                <p:spPr bwMode="auto">
                  <a:xfrm>
                    <a:off x="1310" y="3844"/>
                    <a:ext cx="1181" cy="442"/>
                  </a:xfrm>
                  <a:prstGeom prst="rect">
                    <a:avLst/>
                  </a:prstGeom>
                  <a:solidFill>
                    <a:srgbClr val="FFFFEF"/>
                  </a:solidFill>
                  <a:ln w="9525">
                    <a:noFill/>
                    <a:miter lim="800000"/>
                    <a:headEnd/>
                    <a:tailEnd/>
                  </a:ln>
                  <a:effectLst/>
                </p:spPr>
                <p:txBody>
                  <a:bodyPr/>
                  <a:lstStyle/>
                  <a:p>
                    <a:pPr algn="ctr" eaLnBrk="0" hangingPunct="0"/>
                    <a:r>
                      <a:rPr lang="en-US" sz="1600">
                        <a:latin typeface="Century Gothic" panose="020B0502020202020204" pitchFamily="34" charset="0"/>
                        <a:cs typeface="Times New Roman" pitchFamily="18" charset="0"/>
                      </a:rPr>
                      <a:t>36.4%</a:t>
                    </a:r>
                    <a:endParaRPr lang="en-US" sz="1200">
                      <a:latin typeface="Century Gothic" panose="020B0502020202020204" pitchFamily="34" charset="0"/>
                      <a:cs typeface="Times New Roman" pitchFamily="18" charset="0"/>
                    </a:endParaRPr>
                  </a:p>
                  <a:p>
                    <a:pPr algn="ctr" eaLnBrk="0" hangingPunct="0"/>
                    <a:endParaRPr lang="en-US" sz="2400">
                      <a:latin typeface="Century Gothic" panose="020B0502020202020204" pitchFamily="34" charset="0"/>
                    </a:endParaRPr>
                  </a:p>
                </p:txBody>
              </p:sp>
              <p:sp>
                <p:nvSpPr>
                  <p:cNvPr id="275590" name="Rectangle 134"/>
                  <p:cNvSpPr>
                    <a:spLocks noChangeArrowheads="1"/>
                  </p:cNvSpPr>
                  <p:nvPr/>
                </p:nvSpPr>
                <p:spPr bwMode="auto">
                  <a:xfrm>
                    <a:off x="1267" y="3844"/>
                    <a:ext cx="1267" cy="442"/>
                  </a:xfrm>
                  <a:prstGeom prst="rect">
                    <a:avLst/>
                  </a:prstGeom>
                  <a:noFill/>
                  <a:ln w="7">
                    <a:solidFill>
                      <a:srgbClr val="A0A0A0"/>
                    </a:solidFill>
                    <a:miter lim="800000"/>
                    <a:headEnd/>
                    <a:tailEnd/>
                  </a:ln>
                  <a:effectLst/>
                </p:spPr>
                <p:txBody>
                  <a:bodyPr/>
                  <a:lstStyle/>
                  <a:p>
                    <a:endParaRPr lang="en-US">
                      <a:latin typeface="Century Gothic" panose="020B0502020202020204" pitchFamily="34" charset="0"/>
                    </a:endParaRPr>
                  </a:p>
                </p:txBody>
              </p:sp>
            </p:grpSp>
          </p:grpSp>
          <p:grpSp>
            <p:nvGrpSpPr>
              <p:cNvPr id="275591" name="Group 135"/>
              <p:cNvGrpSpPr>
                <a:grpSpLocks/>
              </p:cNvGrpSpPr>
              <p:nvPr/>
            </p:nvGrpSpPr>
            <p:grpSpPr bwMode="auto">
              <a:xfrm>
                <a:off x="2534" y="3844"/>
                <a:ext cx="1267" cy="442"/>
                <a:chOff x="2534" y="3844"/>
                <a:chExt cx="1267" cy="442"/>
              </a:xfrm>
            </p:grpSpPr>
            <p:sp>
              <p:nvSpPr>
                <p:cNvPr id="275592" name="Rectangle 136"/>
                <p:cNvSpPr>
                  <a:spLocks noChangeArrowheads="1"/>
                </p:cNvSpPr>
                <p:nvPr/>
              </p:nvSpPr>
              <p:spPr bwMode="auto">
                <a:xfrm>
                  <a:off x="2534" y="3844"/>
                  <a:ext cx="1267" cy="442"/>
                </a:xfrm>
                <a:prstGeom prst="rect">
                  <a:avLst/>
                </a:prstGeom>
                <a:solidFill>
                  <a:srgbClr val="FFFFEF"/>
                </a:solidFill>
                <a:ln w="9525">
                  <a:noFill/>
                  <a:miter lim="800000"/>
                  <a:headEnd/>
                  <a:tailEnd/>
                </a:ln>
                <a:effectLst/>
              </p:spPr>
              <p:txBody>
                <a:bodyPr/>
                <a:lstStyle/>
                <a:p>
                  <a:endParaRPr lang="en-US">
                    <a:latin typeface="Century Gothic" panose="020B0502020202020204" pitchFamily="34" charset="0"/>
                  </a:endParaRPr>
                </a:p>
              </p:txBody>
            </p:sp>
            <p:grpSp>
              <p:nvGrpSpPr>
                <p:cNvPr id="275593" name="Group 137"/>
                <p:cNvGrpSpPr>
                  <a:grpSpLocks/>
                </p:cNvGrpSpPr>
                <p:nvPr/>
              </p:nvGrpSpPr>
              <p:grpSpPr bwMode="auto">
                <a:xfrm>
                  <a:off x="2534" y="3844"/>
                  <a:ext cx="1267" cy="442"/>
                  <a:chOff x="2534" y="3844"/>
                  <a:chExt cx="1267" cy="442"/>
                </a:xfrm>
              </p:grpSpPr>
              <p:sp>
                <p:nvSpPr>
                  <p:cNvPr id="275594" name="Rectangle 138"/>
                  <p:cNvSpPr>
                    <a:spLocks noChangeArrowheads="1"/>
                  </p:cNvSpPr>
                  <p:nvPr/>
                </p:nvSpPr>
                <p:spPr bwMode="auto">
                  <a:xfrm>
                    <a:off x="2577" y="3844"/>
                    <a:ext cx="1181" cy="442"/>
                  </a:xfrm>
                  <a:prstGeom prst="rect">
                    <a:avLst/>
                  </a:prstGeom>
                  <a:solidFill>
                    <a:srgbClr val="FFFFEF"/>
                  </a:solidFill>
                  <a:ln w="9525">
                    <a:noFill/>
                    <a:miter lim="800000"/>
                    <a:headEnd/>
                    <a:tailEnd/>
                  </a:ln>
                  <a:effectLst/>
                </p:spPr>
                <p:txBody>
                  <a:bodyPr/>
                  <a:lstStyle/>
                  <a:p>
                    <a:pPr algn="ctr" eaLnBrk="0" hangingPunct="0"/>
                    <a:r>
                      <a:rPr lang="en-US" sz="1600">
                        <a:latin typeface="Century Gothic" panose="020B0502020202020204" pitchFamily="34" charset="0"/>
                        <a:cs typeface="Times New Roman" pitchFamily="18" charset="0"/>
                      </a:rPr>
                      <a:t>98.0%</a:t>
                    </a:r>
                    <a:endParaRPr lang="en-US" sz="1200">
                      <a:latin typeface="Century Gothic" panose="020B0502020202020204" pitchFamily="34" charset="0"/>
                      <a:cs typeface="Times New Roman" pitchFamily="18" charset="0"/>
                    </a:endParaRPr>
                  </a:p>
                  <a:p>
                    <a:pPr algn="ctr" eaLnBrk="0" hangingPunct="0"/>
                    <a:endParaRPr lang="en-US" sz="2400">
                      <a:latin typeface="Century Gothic" panose="020B0502020202020204" pitchFamily="34" charset="0"/>
                    </a:endParaRPr>
                  </a:p>
                </p:txBody>
              </p:sp>
              <p:sp>
                <p:nvSpPr>
                  <p:cNvPr id="275595" name="Rectangle 139"/>
                  <p:cNvSpPr>
                    <a:spLocks noChangeArrowheads="1"/>
                  </p:cNvSpPr>
                  <p:nvPr/>
                </p:nvSpPr>
                <p:spPr bwMode="auto">
                  <a:xfrm>
                    <a:off x="2534" y="3844"/>
                    <a:ext cx="1267" cy="442"/>
                  </a:xfrm>
                  <a:prstGeom prst="rect">
                    <a:avLst/>
                  </a:prstGeom>
                  <a:noFill/>
                  <a:ln w="7">
                    <a:solidFill>
                      <a:srgbClr val="A0A0A0"/>
                    </a:solidFill>
                    <a:miter lim="800000"/>
                    <a:headEnd/>
                    <a:tailEnd/>
                  </a:ln>
                  <a:effectLst/>
                </p:spPr>
                <p:txBody>
                  <a:bodyPr/>
                  <a:lstStyle/>
                  <a:p>
                    <a:endParaRPr lang="en-US">
                      <a:latin typeface="Century Gothic" panose="020B0502020202020204" pitchFamily="34" charset="0"/>
                    </a:endParaRPr>
                  </a:p>
                </p:txBody>
              </p:sp>
            </p:grpSp>
          </p:grpSp>
          <p:grpSp>
            <p:nvGrpSpPr>
              <p:cNvPr id="275596" name="Group 140"/>
              <p:cNvGrpSpPr>
                <a:grpSpLocks/>
              </p:cNvGrpSpPr>
              <p:nvPr/>
            </p:nvGrpSpPr>
            <p:grpSpPr bwMode="auto">
              <a:xfrm>
                <a:off x="0" y="4286"/>
                <a:ext cx="1267" cy="442"/>
                <a:chOff x="0" y="4286"/>
                <a:chExt cx="1267" cy="442"/>
              </a:xfrm>
            </p:grpSpPr>
            <p:sp>
              <p:nvSpPr>
                <p:cNvPr id="275597" name="Rectangle 141"/>
                <p:cNvSpPr>
                  <a:spLocks noChangeArrowheads="1"/>
                </p:cNvSpPr>
                <p:nvPr/>
              </p:nvSpPr>
              <p:spPr bwMode="auto">
                <a:xfrm>
                  <a:off x="0" y="4286"/>
                  <a:ext cx="1267" cy="442"/>
                </a:xfrm>
                <a:prstGeom prst="rect">
                  <a:avLst/>
                </a:prstGeom>
                <a:solidFill>
                  <a:srgbClr val="FFFFEF"/>
                </a:solidFill>
                <a:ln w="9525">
                  <a:noFill/>
                  <a:miter lim="800000"/>
                  <a:headEnd/>
                  <a:tailEnd/>
                </a:ln>
                <a:effectLst/>
              </p:spPr>
              <p:txBody>
                <a:bodyPr/>
                <a:lstStyle/>
                <a:p>
                  <a:endParaRPr lang="en-US">
                    <a:latin typeface="Century Gothic" panose="020B0502020202020204" pitchFamily="34" charset="0"/>
                  </a:endParaRPr>
                </a:p>
              </p:txBody>
            </p:sp>
            <p:grpSp>
              <p:nvGrpSpPr>
                <p:cNvPr id="275598" name="Group 142"/>
                <p:cNvGrpSpPr>
                  <a:grpSpLocks/>
                </p:cNvGrpSpPr>
                <p:nvPr/>
              </p:nvGrpSpPr>
              <p:grpSpPr bwMode="auto">
                <a:xfrm>
                  <a:off x="0" y="4286"/>
                  <a:ext cx="1267" cy="442"/>
                  <a:chOff x="0" y="4286"/>
                  <a:chExt cx="1267" cy="442"/>
                </a:xfrm>
              </p:grpSpPr>
              <p:sp>
                <p:nvSpPr>
                  <p:cNvPr id="275599" name="Rectangle 143"/>
                  <p:cNvSpPr>
                    <a:spLocks noChangeArrowheads="1"/>
                  </p:cNvSpPr>
                  <p:nvPr/>
                </p:nvSpPr>
                <p:spPr bwMode="auto">
                  <a:xfrm>
                    <a:off x="43" y="4286"/>
                    <a:ext cx="1181" cy="442"/>
                  </a:xfrm>
                  <a:prstGeom prst="rect">
                    <a:avLst/>
                  </a:prstGeom>
                  <a:solidFill>
                    <a:srgbClr val="FFFFEF"/>
                  </a:solidFill>
                  <a:ln w="9525">
                    <a:noFill/>
                    <a:miter lim="800000"/>
                    <a:headEnd/>
                    <a:tailEnd/>
                  </a:ln>
                  <a:effectLst/>
                </p:spPr>
                <p:txBody>
                  <a:bodyPr lIns="0" tIns="0" rIns="0" bIns="0"/>
                  <a:lstStyle/>
                  <a:p>
                    <a:pPr algn="r" eaLnBrk="0" hangingPunct="0"/>
                    <a:r>
                      <a:rPr lang="en-US" sz="1600" b="1">
                        <a:latin typeface="Century Gothic" panose="020B0502020202020204" pitchFamily="34" charset="0"/>
                        <a:cs typeface="Times New Roman" pitchFamily="18" charset="0"/>
                      </a:rPr>
                      <a:t>Total</a:t>
                    </a:r>
                    <a:endParaRPr lang="en-US" sz="2600" b="1">
                      <a:latin typeface="Century Gothic" panose="020B0502020202020204" pitchFamily="34" charset="0"/>
                      <a:cs typeface="Times New Roman" pitchFamily="18" charset="0"/>
                    </a:endParaRPr>
                  </a:p>
                  <a:p>
                    <a:pPr algn="r" eaLnBrk="0" hangingPunct="0"/>
                    <a:endParaRPr lang="en-US" sz="2400">
                      <a:latin typeface="Century Gothic" panose="020B0502020202020204" pitchFamily="34" charset="0"/>
                    </a:endParaRPr>
                  </a:p>
                </p:txBody>
              </p:sp>
              <p:sp>
                <p:nvSpPr>
                  <p:cNvPr id="275600" name="Rectangle 144"/>
                  <p:cNvSpPr>
                    <a:spLocks noChangeArrowheads="1"/>
                  </p:cNvSpPr>
                  <p:nvPr/>
                </p:nvSpPr>
                <p:spPr bwMode="auto">
                  <a:xfrm>
                    <a:off x="0" y="4286"/>
                    <a:ext cx="1267" cy="442"/>
                  </a:xfrm>
                  <a:prstGeom prst="rect">
                    <a:avLst/>
                  </a:prstGeom>
                  <a:noFill/>
                  <a:ln w="7">
                    <a:solidFill>
                      <a:srgbClr val="A0A0A0"/>
                    </a:solidFill>
                    <a:miter lim="800000"/>
                    <a:headEnd/>
                    <a:tailEnd/>
                  </a:ln>
                  <a:effectLst/>
                </p:spPr>
                <p:txBody>
                  <a:bodyPr/>
                  <a:lstStyle/>
                  <a:p>
                    <a:endParaRPr lang="en-US">
                      <a:latin typeface="Century Gothic" panose="020B0502020202020204" pitchFamily="34" charset="0"/>
                    </a:endParaRPr>
                  </a:p>
                </p:txBody>
              </p:sp>
            </p:grpSp>
          </p:grpSp>
          <p:grpSp>
            <p:nvGrpSpPr>
              <p:cNvPr id="275601" name="Group 145"/>
              <p:cNvGrpSpPr>
                <a:grpSpLocks/>
              </p:cNvGrpSpPr>
              <p:nvPr/>
            </p:nvGrpSpPr>
            <p:grpSpPr bwMode="auto">
              <a:xfrm>
                <a:off x="1267" y="4286"/>
                <a:ext cx="1267" cy="442"/>
                <a:chOff x="1267" y="4286"/>
                <a:chExt cx="1267" cy="442"/>
              </a:xfrm>
            </p:grpSpPr>
            <p:sp>
              <p:nvSpPr>
                <p:cNvPr id="275602" name="Rectangle 146"/>
                <p:cNvSpPr>
                  <a:spLocks noChangeArrowheads="1"/>
                </p:cNvSpPr>
                <p:nvPr/>
              </p:nvSpPr>
              <p:spPr bwMode="auto">
                <a:xfrm>
                  <a:off x="1267" y="4286"/>
                  <a:ext cx="1267" cy="442"/>
                </a:xfrm>
                <a:prstGeom prst="rect">
                  <a:avLst/>
                </a:prstGeom>
                <a:solidFill>
                  <a:srgbClr val="FFFFEF"/>
                </a:solidFill>
                <a:ln w="9525">
                  <a:noFill/>
                  <a:miter lim="800000"/>
                  <a:headEnd/>
                  <a:tailEnd/>
                </a:ln>
                <a:effectLst/>
              </p:spPr>
              <p:txBody>
                <a:bodyPr/>
                <a:lstStyle/>
                <a:p>
                  <a:endParaRPr lang="en-US">
                    <a:latin typeface="Century Gothic" panose="020B0502020202020204" pitchFamily="34" charset="0"/>
                  </a:endParaRPr>
                </a:p>
              </p:txBody>
            </p:sp>
            <p:grpSp>
              <p:nvGrpSpPr>
                <p:cNvPr id="275603" name="Group 147"/>
                <p:cNvGrpSpPr>
                  <a:grpSpLocks/>
                </p:cNvGrpSpPr>
                <p:nvPr/>
              </p:nvGrpSpPr>
              <p:grpSpPr bwMode="auto">
                <a:xfrm>
                  <a:off x="1267" y="4286"/>
                  <a:ext cx="1267" cy="442"/>
                  <a:chOff x="1267" y="4286"/>
                  <a:chExt cx="1267" cy="442"/>
                </a:xfrm>
              </p:grpSpPr>
              <p:sp>
                <p:nvSpPr>
                  <p:cNvPr id="275604" name="Rectangle 148"/>
                  <p:cNvSpPr>
                    <a:spLocks noChangeArrowheads="1"/>
                  </p:cNvSpPr>
                  <p:nvPr/>
                </p:nvSpPr>
                <p:spPr bwMode="auto">
                  <a:xfrm>
                    <a:off x="1310" y="4286"/>
                    <a:ext cx="1181" cy="442"/>
                  </a:xfrm>
                  <a:prstGeom prst="rect">
                    <a:avLst/>
                  </a:prstGeom>
                  <a:solidFill>
                    <a:srgbClr val="FFFFEF"/>
                  </a:solidFill>
                  <a:ln w="9525">
                    <a:noFill/>
                    <a:miter lim="800000"/>
                    <a:headEnd/>
                    <a:tailEnd/>
                  </a:ln>
                  <a:effectLst/>
                </p:spPr>
                <p:txBody>
                  <a:bodyPr/>
                  <a:lstStyle/>
                  <a:p>
                    <a:pPr algn="ctr" eaLnBrk="0" hangingPunct="0"/>
                    <a:r>
                      <a:rPr lang="en-US" sz="1600">
                        <a:latin typeface="Century Gothic" panose="020B0502020202020204" pitchFamily="34" charset="0"/>
                        <a:cs typeface="Times New Roman" pitchFamily="18" charset="0"/>
                      </a:rPr>
                      <a:t>100.0%</a:t>
                    </a:r>
                    <a:endParaRPr lang="en-US" sz="1200">
                      <a:latin typeface="Century Gothic" panose="020B0502020202020204" pitchFamily="34" charset="0"/>
                      <a:cs typeface="Times New Roman" pitchFamily="18" charset="0"/>
                    </a:endParaRPr>
                  </a:p>
                  <a:p>
                    <a:pPr algn="ctr" eaLnBrk="0" hangingPunct="0"/>
                    <a:endParaRPr lang="en-US" sz="2400">
                      <a:latin typeface="Century Gothic" panose="020B0502020202020204" pitchFamily="34" charset="0"/>
                    </a:endParaRPr>
                  </a:p>
                </p:txBody>
              </p:sp>
              <p:sp>
                <p:nvSpPr>
                  <p:cNvPr id="275605" name="Rectangle 149"/>
                  <p:cNvSpPr>
                    <a:spLocks noChangeArrowheads="1"/>
                  </p:cNvSpPr>
                  <p:nvPr/>
                </p:nvSpPr>
                <p:spPr bwMode="auto">
                  <a:xfrm>
                    <a:off x="1267" y="4286"/>
                    <a:ext cx="1267" cy="442"/>
                  </a:xfrm>
                  <a:prstGeom prst="rect">
                    <a:avLst/>
                  </a:prstGeom>
                  <a:noFill/>
                  <a:ln w="7">
                    <a:solidFill>
                      <a:srgbClr val="A0A0A0"/>
                    </a:solidFill>
                    <a:miter lim="800000"/>
                    <a:headEnd/>
                    <a:tailEnd/>
                  </a:ln>
                  <a:effectLst/>
                </p:spPr>
                <p:txBody>
                  <a:bodyPr/>
                  <a:lstStyle/>
                  <a:p>
                    <a:endParaRPr lang="en-US">
                      <a:latin typeface="Century Gothic" panose="020B0502020202020204" pitchFamily="34" charset="0"/>
                    </a:endParaRPr>
                  </a:p>
                </p:txBody>
              </p:sp>
            </p:grpSp>
          </p:grpSp>
          <p:grpSp>
            <p:nvGrpSpPr>
              <p:cNvPr id="275606" name="Group 150"/>
              <p:cNvGrpSpPr>
                <a:grpSpLocks/>
              </p:cNvGrpSpPr>
              <p:nvPr/>
            </p:nvGrpSpPr>
            <p:grpSpPr bwMode="auto">
              <a:xfrm>
                <a:off x="2534" y="4286"/>
                <a:ext cx="1267" cy="442"/>
                <a:chOff x="2534" y="4286"/>
                <a:chExt cx="1267" cy="442"/>
              </a:xfrm>
            </p:grpSpPr>
            <p:sp>
              <p:nvSpPr>
                <p:cNvPr id="275607" name="Rectangle 151"/>
                <p:cNvSpPr>
                  <a:spLocks noChangeArrowheads="1"/>
                </p:cNvSpPr>
                <p:nvPr/>
              </p:nvSpPr>
              <p:spPr bwMode="auto">
                <a:xfrm>
                  <a:off x="2534" y="4286"/>
                  <a:ext cx="1267" cy="442"/>
                </a:xfrm>
                <a:prstGeom prst="rect">
                  <a:avLst/>
                </a:prstGeom>
                <a:solidFill>
                  <a:srgbClr val="FFFFEF"/>
                </a:solidFill>
                <a:ln w="9525">
                  <a:noFill/>
                  <a:miter lim="800000"/>
                  <a:headEnd/>
                  <a:tailEnd/>
                </a:ln>
                <a:effectLst/>
              </p:spPr>
              <p:txBody>
                <a:bodyPr/>
                <a:lstStyle/>
                <a:p>
                  <a:endParaRPr lang="en-US">
                    <a:latin typeface="Century Gothic" panose="020B0502020202020204" pitchFamily="34" charset="0"/>
                  </a:endParaRPr>
                </a:p>
              </p:txBody>
            </p:sp>
            <p:grpSp>
              <p:nvGrpSpPr>
                <p:cNvPr id="275608" name="Group 152"/>
                <p:cNvGrpSpPr>
                  <a:grpSpLocks/>
                </p:cNvGrpSpPr>
                <p:nvPr/>
              </p:nvGrpSpPr>
              <p:grpSpPr bwMode="auto">
                <a:xfrm>
                  <a:off x="2534" y="4286"/>
                  <a:ext cx="1267" cy="442"/>
                  <a:chOff x="2534" y="4286"/>
                  <a:chExt cx="1267" cy="442"/>
                </a:xfrm>
              </p:grpSpPr>
              <p:sp>
                <p:nvSpPr>
                  <p:cNvPr id="275609" name="Rectangle 153"/>
                  <p:cNvSpPr>
                    <a:spLocks noChangeArrowheads="1"/>
                  </p:cNvSpPr>
                  <p:nvPr/>
                </p:nvSpPr>
                <p:spPr bwMode="auto">
                  <a:xfrm>
                    <a:off x="2577" y="4286"/>
                    <a:ext cx="1181" cy="442"/>
                  </a:xfrm>
                  <a:prstGeom prst="rect">
                    <a:avLst/>
                  </a:prstGeom>
                  <a:solidFill>
                    <a:srgbClr val="FFFFEF"/>
                  </a:solidFill>
                  <a:ln w="9525">
                    <a:noFill/>
                    <a:miter lim="800000"/>
                    <a:headEnd/>
                    <a:tailEnd/>
                  </a:ln>
                  <a:effectLst/>
                </p:spPr>
                <p:txBody>
                  <a:bodyPr/>
                  <a:lstStyle/>
                  <a:p>
                    <a:pPr algn="ctr" eaLnBrk="0" hangingPunct="0"/>
                    <a:r>
                      <a:rPr lang="en-US" sz="1200">
                        <a:latin typeface="Century Gothic" panose="020B0502020202020204" pitchFamily="34" charset="0"/>
                        <a:cs typeface="Times New Roman" pitchFamily="18" charset="0"/>
                      </a:rPr>
                      <a:t> </a:t>
                    </a:r>
                  </a:p>
                  <a:p>
                    <a:pPr algn="ctr" eaLnBrk="0" hangingPunct="0"/>
                    <a:endParaRPr lang="en-US" sz="2400">
                      <a:latin typeface="Century Gothic" panose="020B0502020202020204" pitchFamily="34" charset="0"/>
                    </a:endParaRPr>
                  </a:p>
                </p:txBody>
              </p:sp>
              <p:sp>
                <p:nvSpPr>
                  <p:cNvPr id="275610" name="Rectangle 154"/>
                  <p:cNvSpPr>
                    <a:spLocks noChangeArrowheads="1"/>
                  </p:cNvSpPr>
                  <p:nvPr/>
                </p:nvSpPr>
                <p:spPr bwMode="auto">
                  <a:xfrm>
                    <a:off x="2534" y="4286"/>
                    <a:ext cx="1267" cy="442"/>
                  </a:xfrm>
                  <a:prstGeom prst="rect">
                    <a:avLst/>
                  </a:prstGeom>
                  <a:noFill/>
                  <a:ln w="7">
                    <a:solidFill>
                      <a:srgbClr val="A0A0A0"/>
                    </a:solidFill>
                    <a:miter lim="800000"/>
                    <a:headEnd/>
                    <a:tailEnd/>
                  </a:ln>
                  <a:effectLst/>
                </p:spPr>
                <p:txBody>
                  <a:bodyPr/>
                  <a:lstStyle/>
                  <a:p>
                    <a:endParaRPr lang="en-US">
                      <a:latin typeface="Century Gothic" panose="020B0502020202020204" pitchFamily="34" charset="0"/>
                    </a:endParaRPr>
                  </a:p>
                </p:txBody>
              </p:sp>
            </p:grpSp>
          </p:grpSp>
        </p:grpSp>
        <p:sp>
          <p:nvSpPr>
            <p:cNvPr id="275611" name="Rectangle 155"/>
            <p:cNvSpPr>
              <a:spLocks noChangeArrowheads="1"/>
            </p:cNvSpPr>
            <p:nvPr/>
          </p:nvSpPr>
          <p:spPr bwMode="auto">
            <a:xfrm>
              <a:off x="-2" y="-2"/>
              <a:ext cx="3805" cy="4732"/>
            </a:xfrm>
            <a:prstGeom prst="rect">
              <a:avLst/>
            </a:prstGeom>
            <a:noFill/>
            <a:ln w="7937">
              <a:solidFill>
                <a:srgbClr val="A0A0A0"/>
              </a:solidFill>
              <a:miter lim="800000"/>
              <a:headEnd/>
              <a:tailEnd/>
            </a:ln>
            <a:effectLst/>
          </p:spPr>
          <p:txBody>
            <a:bodyPr/>
            <a:lstStyle/>
            <a:p>
              <a:endParaRPr lang="en-US">
                <a:latin typeface="Century Gothic" panose="020B0502020202020204" pitchFamily="34" charset="0"/>
              </a:endParaRPr>
            </a:p>
          </p:txBody>
        </p:sp>
      </p:grpSp>
    </p:spTree>
  </p:cSld>
  <p:clrMapOvr>
    <a:masterClrMapping/>
  </p:clrMapOvr>
  <p:transition spd="med">
    <p:fade thruBlk="1"/>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3" name="Rectangle 3"/>
          <p:cNvSpPr>
            <a:spLocks noGrp="1" noChangeArrowheads="1"/>
          </p:cNvSpPr>
          <p:nvPr>
            <p:ph idx="1"/>
          </p:nvPr>
        </p:nvSpPr>
        <p:spPr>
          <a:xfrm>
            <a:off x="773113" y="1752600"/>
            <a:ext cx="7808912" cy="4572000"/>
          </a:xfrm>
        </p:spPr>
        <p:txBody>
          <a:bodyPr>
            <a:normAutofit fontScale="77500" lnSpcReduction="20000"/>
          </a:bodyPr>
          <a:lstStyle/>
          <a:p>
            <a:pPr lvl="1">
              <a:lnSpc>
                <a:spcPct val="120000"/>
              </a:lnSpc>
            </a:pPr>
            <a:r>
              <a:rPr lang="en-US" sz="3200" dirty="0"/>
              <a:t>Barriers to International Investment</a:t>
            </a:r>
          </a:p>
          <a:p>
            <a:pPr lvl="1">
              <a:lnSpc>
                <a:spcPct val="120000"/>
              </a:lnSpc>
            </a:pPr>
            <a:endParaRPr lang="en-US" sz="3200" dirty="0"/>
          </a:p>
          <a:p>
            <a:pPr lvl="1">
              <a:lnSpc>
                <a:spcPct val="120000"/>
              </a:lnSpc>
            </a:pPr>
            <a:r>
              <a:rPr lang="en-US" sz="3200" dirty="0"/>
              <a:t>Regulatory and Tax Reasons</a:t>
            </a:r>
          </a:p>
          <a:p>
            <a:pPr lvl="1">
              <a:lnSpc>
                <a:spcPct val="120000"/>
              </a:lnSpc>
            </a:pPr>
            <a:endParaRPr lang="en-US" sz="3200" dirty="0"/>
          </a:p>
          <a:p>
            <a:pPr lvl="1">
              <a:lnSpc>
                <a:spcPct val="120000"/>
              </a:lnSpc>
            </a:pPr>
            <a:r>
              <a:rPr lang="en-US" sz="3200" dirty="0"/>
              <a:t>High Share of Non-</a:t>
            </a:r>
            <a:r>
              <a:rPr lang="en-US" sz="3200" dirty="0" err="1"/>
              <a:t>Tradables</a:t>
            </a:r>
            <a:r>
              <a:rPr lang="en-US" sz="3200" dirty="0"/>
              <a:t> in Consumption</a:t>
            </a:r>
          </a:p>
          <a:p>
            <a:pPr lvl="1">
              <a:lnSpc>
                <a:spcPct val="120000"/>
              </a:lnSpc>
            </a:pPr>
            <a:endParaRPr lang="en-US" sz="3200" dirty="0"/>
          </a:p>
          <a:p>
            <a:pPr lvl="1">
              <a:lnSpc>
                <a:spcPct val="120000"/>
              </a:lnSpc>
            </a:pPr>
            <a:r>
              <a:rPr lang="en-US" sz="3200" dirty="0"/>
              <a:t>Substitution of Investment in Foreign Assets by investment In Multinational Corporations (</a:t>
            </a:r>
            <a:r>
              <a:rPr lang="en-US" sz="3200" dirty="0" err="1"/>
              <a:t>MNC</a:t>
            </a:r>
            <a:r>
              <a:rPr lang="en-US" sz="3200" dirty="0"/>
              <a:t>)</a:t>
            </a:r>
          </a:p>
          <a:p>
            <a:pPr lvl="1">
              <a:lnSpc>
                <a:spcPct val="120000"/>
              </a:lnSpc>
            </a:pPr>
            <a:endParaRPr lang="en-US" sz="3200" dirty="0"/>
          </a:p>
          <a:p>
            <a:pPr lvl="1">
              <a:lnSpc>
                <a:spcPct val="120000"/>
              </a:lnSpc>
            </a:pPr>
            <a:r>
              <a:rPr lang="en-US" sz="3200" dirty="0"/>
              <a:t>Informational </a:t>
            </a:r>
            <a:r>
              <a:rPr lang="en-US" sz="3200" dirty="0" smtClean="0"/>
              <a:t>Imperfections</a:t>
            </a:r>
            <a:endParaRPr lang="en-US" sz="3200" dirty="0"/>
          </a:p>
        </p:txBody>
      </p:sp>
      <p:sp>
        <p:nvSpPr>
          <p:cNvPr id="276482" name="Rectangle 2"/>
          <p:cNvSpPr>
            <a:spLocks noGrp="1" noChangeArrowheads="1"/>
          </p:cNvSpPr>
          <p:nvPr>
            <p:ph type="title"/>
          </p:nvPr>
        </p:nvSpPr>
        <p:spPr>
          <a:xfrm>
            <a:off x="304800" y="228600"/>
            <a:ext cx="8562975" cy="1143000"/>
          </a:xfrm>
        </p:spPr>
        <p:txBody>
          <a:bodyPr>
            <a:normAutofit/>
          </a:bodyPr>
          <a:lstStyle/>
          <a:p>
            <a:r>
              <a:rPr lang="en-US" dirty="0"/>
              <a:t>Home Bias Explanations</a:t>
            </a:r>
          </a:p>
        </p:txBody>
      </p:sp>
    </p:spTree>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1" name="Rectangle 3"/>
          <p:cNvSpPr>
            <a:spLocks noGrp="1" noChangeArrowheads="1"/>
          </p:cNvSpPr>
          <p:nvPr>
            <p:ph idx="1"/>
          </p:nvPr>
        </p:nvSpPr>
        <p:spPr>
          <a:xfrm>
            <a:off x="838200" y="1752600"/>
            <a:ext cx="7543800" cy="4724400"/>
          </a:xfrm>
          <a:noFill/>
          <a:ln/>
        </p:spPr>
        <p:txBody>
          <a:bodyPr lIns="92075" tIns="46038" rIns="92075" bIns="46038">
            <a:normAutofit/>
          </a:bodyPr>
          <a:lstStyle/>
          <a:p>
            <a:pPr marL="114300" indent="-114300" eaLnBrk="0" hangingPunct="0">
              <a:buFont typeface="Wingdings" pitchFamily="2" charset="2"/>
              <a:buNone/>
              <a:tabLst>
                <a:tab pos="511175" algn="l"/>
                <a:tab pos="801688" algn="l"/>
                <a:tab pos="2460625" algn="l"/>
              </a:tabLst>
            </a:pPr>
            <a:r>
              <a:rPr lang="en-US" sz="3200" dirty="0"/>
              <a:t>	Assumptions:</a:t>
            </a:r>
          </a:p>
          <a:p>
            <a:pPr marL="114300" indent="-114300" eaLnBrk="0" hangingPunct="0">
              <a:buFont typeface="Wingdings" pitchFamily="2" charset="2"/>
              <a:buNone/>
              <a:tabLst>
                <a:tab pos="511175" algn="l"/>
                <a:tab pos="801688" algn="l"/>
                <a:tab pos="2460625" algn="l"/>
              </a:tabLst>
            </a:pPr>
            <a:endParaRPr lang="en-US" sz="2800" dirty="0"/>
          </a:p>
          <a:p>
            <a:pPr marL="511175" lvl="1" indent="-282575" eaLnBrk="0" hangingPunct="0">
              <a:tabLst>
                <a:tab pos="511175" algn="l"/>
                <a:tab pos="801688" algn="l"/>
                <a:tab pos="2460625" algn="l"/>
              </a:tabLst>
            </a:pPr>
            <a:r>
              <a:rPr lang="en-US" dirty="0"/>
              <a:t>Nominal returns are normally distributed</a:t>
            </a:r>
          </a:p>
          <a:p>
            <a:pPr marL="511175" lvl="1" indent="-282575" eaLnBrk="0" hangingPunct="0">
              <a:tabLst>
                <a:tab pos="511175" algn="l"/>
                <a:tab pos="801688" algn="l"/>
                <a:tab pos="2460625" algn="l"/>
              </a:tabLst>
            </a:pPr>
            <a:endParaRPr lang="en-US" dirty="0"/>
          </a:p>
          <a:p>
            <a:pPr marL="511175" lvl="1" indent="-282575" eaLnBrk="0" hangingPunct="0">
              <a:tabLst>
                <a:tab pos="511175" algn="l"/>
                <a:tab pos="801688" algn="l"/>
                <a:tab pos="2460625" algn="l"/>
              </a:tabLst>
            </a:pPr>
            <a:r>
              <a:rPr lang="en-US" dirty="0"/>
              <a:t>Investors want more return and less risk in their functional currency</a:t>
            </a:r>
            <a:endParaRPr lang="en-US" sz="900" dirty="0"/>
          </a:p>
          <a:p>
            <a:pPr marL="114300" indent="-114300" eaLnBrk="0" hangingPunct="0">
              <a:spcBef>
                <a:spcPct val="0"/>
              </a:spcBef>
              <a:buFont typeface="Wingdings" pitchFamily="2" charset="2"/>
              <a:buNone/>
              <a:tabLst>
                <a:tab pos="511175" algn="l"/>
                <a:tab pos="801688" algn="l"/>
                <a:tab pos="2460625" algn="l"/>
              </a:tabLst>
            </a:pPr>
            <a:endParaRPr lang="en-US" sz="1000" dirty="0"/>
          </a:p>
        </p:txBody>
      </p:sp>
      <p:sp>
        <p:nvSpPr>
          <p:cNvPr id="278530" name="Rectangle 2"/>
          <p:cNvSpPr>
            <a:spLocks noGrp="1" noChangeArrowheads="1"/>
          </p:cNvSpPr>
          <p:nvPr>
            <p:ph type="title"/>
          </p:nvPr>
        </p:nvSpPr>
        <p:spPr>
          <a:xfrm>
            <a:off x="685800" y="228600"/>
            <a:ext cx="6705600" cy="1143000"/>
          </a:xfrm>
        </p:spPr>
        <p:txBody>
          <a:bodyPr anchor="b" anchorCtr="0">
            <a:noAutofit/>
          </a:bodyPr>
          <a:lstStyle/>
          <a:p>
            <a:r>
              <a:rPr lang="en-US" dirty="0"/>
              <a:t>The Algebra of </a:t>
            </a:r>
            <a:br>
              <a:rPr lang="en-US" dirty="0"/>
            </a:br>
            <a:r>
              <a:rPr lang="en-US" dirty="0"/>
              <a:t>Portfolio Theory</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1" name="Rectangle 3"/>
          <p:cNvSpPr>
            <a:spLocks noGrp="1" noChangeArrowheads="1"/>
          </p:cNvSpPr>
          <p:nvPr>
            <p:ph idx="1"/>
          </p:nvPr>
        </p:nvSpPr>
        <p:spPr>
          <a:xfrm>
            <a:off x="838200" y="1752600"/>
            <a:ext cx="7543800" cy="4724400"/>
          </a:xfrm>
          <a:noFill/>
          <a:ln/>
        </p:spPr>
        <p:txBody>
          <a:bodyPr lIns="92075" tIns="46038" rIns="92075" bIns="46038"/>
          <a:lstStyle/>
          <a:p>
            <a:pPr marL="114300" indent="-114300" eaLnBrk="0" hangingPunct="0">
              <a:buFont typeface="Wingdings" pitchFamily="2" charset="2"/>
              <a:buNone/>
              <a:tabLst>
                <a:tab pos="511175" algn="l"/>
                <a:tab pos="801688" algn="l"/>
                <a:tab pos="2460625" algn="l"/>
              </a:tabLst>
            </a:pPr>
            <a:r>
              <a:rPr lang="en-US" sz="2600" dirty="0"/>
              <a:t>	Expected Return on a Portfolio</a:t>
            </a:r>
            <a:r>
              <a:rPr lang="en-US" sz="1900" dirty="0"/>
              <a:t> </a:t>
            </a:r>
          </a:p>
          <a:p>
            <a:pPr marL="114300" indent="-114300" eaLnBrk="0" hangingPunct="0">
              <a:spcBef>
                <a:spcPct val="0"/>
              </a:spcBef>
              <a:buFont typeface="Wingdings" pitchFamily="2" charset="2"/>
              <a:buNone/>
              <a:tabLst>
                <a:tab pos="511175" algn="l"/>
                <a:tab pos="801688" algn="l"/>
                <a:tab pos="2460625" algn="l"/>
              </a:tabLst>
            </a:pPr>
            <a:endParaRPr lang="en-US" sz="400" dirty="0"/>
          </a:p>
          <a:p>
            <a:pPr marL="114300" indent="-114300" eaLnBrk="0" hangingPunct="0">
              <a:spcBef>
                <a:spcPct val="0"/>
              </a:spcBef>
              <a:buFont typeface="Wingdings" pitchFamily="2" charset="2"/>
              <a:buNone/>
              <a:tabLst>
                <a:tab pos="511175" algn="l"/>
                <a:tab pos="801688" algn="l"/>
                <a:tab pos="2460625" algn="l"/>
              </a:tabLst>
            </a:pPr>
            <a:r>
              <a:rPr lang="en-US" sz="2600" dirty="0"/>
              <a:t>			E[</a:t>
            </a:r>
            <a:r>
              <a:rPr lang="en-US" sz="2600" dirty="0" err="1"/>
              <a:t>r</a:t>
            </a:r>
            <a:r>
              <a:rPr lang="en-US" sz="2600" baseline="-25000" dirty="0" err="1"/>
              <a:t>P</a:t>
            </a:r>
            <a:r>
              <a:rPr lang="en-US" sz="2600" dirty="0"/>
              <a:t>] = </a:t>
            </a:r>
            <a:r>
              <a:rPr lang="en-US" sz="2600" dirty="0">
                <a:latin typeface="Symbol" pitchFamily="18" charset="2"/>
              </a:rPr>
              <a:t>S</a:t>
            </a:r>
            <a:r>
              <a:rPr lang="en-US" sz="2600" baseline="-25000" dirty="0"/>
              <a:t>i </a:t>
            </a:r>
            <a:r>
              <a:rPr lang="en-US" sz="2600" dirty="0"/>
              <a:t>x</a:t>
            </a:r>
            <a:r>
              <a:rPr lang="en-US" sz="2600" baseline="-25000" dirty="0"/>
              <a:t>i </a:t>
            </a:r>
            <a:r>
              <a:rPr lang="en-US" sz="2600" dirty="0"/>
              <a:t>E[</a:t>
            </a:r>
            <a:r>
              <a:rPr lang="en-US" sz="2600" dirty="0" err="1"/>
              <a:t>r</a:t>
            </a:r>
            <a:r>
              <a:rPr lang="en-US" sz="2600" baseline="-25000" dirty="0" err="1"/>
              <a:t>i</a:t>
            </a:r>
            <a:r>
              <a:rPr lang="en-US" sz="2600" dirty="0"/>
              <a:t>]</a:t>
            </a:r>
          </a:p>
          <a:p>
            <a:pPr marL="114300" indent="-114300" eaLnBrk="0" hangingPunct="0">
              <a:spcBef>
                <a:spcPct val="0"/>
              </a:spcBef>
              <a:buFont typeface="Wingdings" pitchFamily="2" charset="2"/>
              <a:buNone/>
              <a:tabLst>
                <a:tab pos="511175" algn="l"/>
                <a:tab pos="801688" algn="l"/>
                <a:tab pos="2460625" algn="l"/>
              </a:tabLst>
            </a:pPr>
            <a:endParaRPr lang="en-US" sz="1500" dirty="0"/>
          </a:p>
          <a:p>
            <a:pPr marL="114300" indent="-114300" eaLnBrk="0" hangingPunct="0">
              <a:spcBef>
                <a:spcPct val="0"/>
              </a:spcBef>
              <a:buFont typeface="Wingdings" pitchFamily="2" charset="2"/>
              <a:buNone/>
              <a:tabLst>
                <a:tab pos="511175" algn="l"/>
                <a:tab pos="801688" algn="l"/>
                <a:tab pos="2460625" algn="l"/>
              </a:tabLst>
            </a:pPr>
            <a:r>
              <a:rPr lang="en-US" sz="2600" dirty="0"/>
              <a:t>	Two Asset Portfolio</a:t>
            </a:r>
          </a:p>
          <a:p>
            <a:pPr marL="114300" indent="-114300" eaLnBrk="0" hangingPunct="0">
              <a:spcBef>
                <a:spcPct val="0"/>
              </a:spcBef>
              <a:buFont typeface="Wingdings" pitchFamily="2" charset="2"/>
              <a:buNone/>
              <a:tabLst>
                <a:tab pos="511175" algn="l"/>
                <a:tab pos="801688" algn="l"/>
                <a:tab pos="2460625" algn="l"/>
              </a:tabLst>
            </a:pPr>
            <a:endParaRPr lang="en-US" sz="2600" baseline="-25000" dirty="0"/>
          </a:p>
        </p:txBody>
      </p:sp>
      <p:sp>
        <p:nvSpPr>
          <p:cNvPr id="278530" name="Rectangle 2"/>
          <p:cNvSpPr>
            <a:spLocks noGrp="1" noChangeArrowheads="1"/>
          </p:cNvSpPr>
          <p:nvPr>
            <p:ph type="title"/>
          </p:nvPr>
        </p:nvSpPr>
        <p:spPr>
          <a:xfrm>
            <a:off x="685800" y="228600"/>
            <a:ext cx="6705600" cy="1143000"/>
          </a:xfrm>
        </p:spPr>
        <p:txBody>
          <a:bodyPr anchor="b" anchorCtr="0">
            <a:noAutofit/>
          </a:bodyPr>
          <a:lstStyle/>
          <a:p>
            <a:r>
              <a:rPr lang="en-US" dirty="0"/>
              <a:t>The Algebra of Portfolio Theory: Expected Return</a:t>
            </a:r>
          </a:p>
        </p:txBody>
      </p:sp>
      <p:graphicFrame>
        <p:nvGraphicFramePr>
          <p:cNvPr id="6" name="Object 4"/>
          <p:cNvGraphicFramePr>
            <a:graphicFrameLocks noChangeAspect="1"/>
          </p:cNvGraphicFramePr>
          <p:nvPr>
            <p:extLst>
              <p:ext uri="{D42A27DB-BD31-4B8C-83A1-F6EECF244321}">
                <p14:modId xmlns:p14="http://schemas.microsoft.com/office/powerpoint/2010/main" val="1595614807"/>
              </p:ext>
            </p:extLst>
          </p:nvPr>
        </p:nvGraphicFramePr>
        <p:xfrm>
          <a:off x="1676400" y="3423228"/>
          <a:ext cx="2438400" cy="497983"/>
        </p:xfrm>
        <a:graphic>
          <a:graphicData uri="http://schemas.openxmlformats.org/presentationml/2006/ole">
            <mc:AlternateContent xmlns:mc="http://schemas.openxmlformats.org/markup-compatibility/2006">
              <mc:Choice xmlns:v="urn:schemas-microsoft-com:vml" Requires="v">
                <p:oleObj spid="_x0000_s1038" name="Equation" r:id="rId4" imgW="1257120" imgH="253800" progId="Equation.DSMT4">
                  <p:embed/>
                </p:oleObj>
              </mc:Choice>
              <mc:Fallback>
                <p:oleObj name="Equation" r:id="rId4" imgW="1257120" imgH="253800" progId="Equation.DSMT4">
                  <p:embed/>
                  <p:pic>
                    <p:nvPicPr>
                      <p:cNvPr id="217092"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3423228"/>
                        <a:ext cx="2438400" cy="497983"/>
                      </a:xfrm>
                      <a:prstGeom prst="rect">
                        <a:avLst/>
                      </a:prstGeom>
                      <a:noFill/>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957142719"/>
              </p:ext>
            </p:extLst>
          </p:nvPr>
        </p:nvGraphicFramePr>
        <p:xfrm>
          <a:off x="2743200" y="4144662"/>
          <a:ext cx="3387725" cy="914400"/>
        </p:xfrm>
        <a:graphic>
          <a:graphicData uri="http://schemas.openxmlformats.org/presentationml/2006/ole">
            <mc:AlternateContent xmlns:mc="http://schemas.openxmlformats.org/markup-compatibility/2006">
              <mc:Choice xmlns:v="urn:schemas-microsoft-com:vml" Requires="v">
                <p:oleObj spid="_x0000_s1039" name="Equation" r:id="rId6" imgW="2692080" imgH="723600" progId="Equation.DSMT4">
                  <p:embed/>
                </p:oleObj>
              </mc:Choice>
              <mc:Fallback>
                <p:oleObj name="Equation" r:id="rId6" imgW="2692080" imgH="723600" progId="Equation.DSMT4">
                  <p:embed/>
                  <p:pic>
                    <p:nvPicPr>
                      <p:cNvPr id="2" name="Object 1"/>
                      <p:cNvPicPr>
                        <a:picLocks noChangeAspect="1" noChangeArrowheads="1"/>
                      </p:cNvPicPr>
                      <p:nvPr/>
                    </p:nvPicPr>
                    <p:blipFill>
                      <a:blip r:embed="rId7"/>
                      <a:srcRect/>
                      <a:stretch>
                        <a:fillRect/>
                      </a:stretch>
                    </p:blipFill>
                    <p:spPr bwMode="auto">
                      <a:xfrm>
                        <a:off x="2743200" y="4144662"/>
                        <a:ext cx="33877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25030537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1" name="Rectangle 3"/>
          <p:cNvSpPr>
            <a:spLocks noGrp="1" noChangeArrowheads="1"/>
          </p:cNvSpPr>
          <p:nvPr>
            <p:ph idx="1"/>
          </p:nvPr>
        </p:nvSpPr>
        <p:spPr>
          <a:xfrm>
            <a:off x="838200" y="1752600"/>
            <a:ext cx="7543800" cy="4724400"/>
          </a:xfrm>
          <a:noFill/>
          <a:ln/>
        </p:spPr>
        <p:txBody>
          <a:bodyPr lIns="92075" tIns="46038" rIns="92075" bIns="46038"/>
          <a:lstStyle/>
          <a:p>
            <a:pPr marL="114300" indent="-114300" eaLnBrk="0" hangingPunct="0">
              <a:spcBef>
                <a:spcPct val="0"/>
              </a:spcBef>
              <a:buFont typeface="Wingdings" pitchFamily="2" charset="2"/>
              <a:buNone/>
              <a:tabLst>
                <a:tab pos="511175" algn="l"/>
                <a:tab pos="801688" algn="l"/>
                <a:tab pos="2460625" algn="l"/>
              </a:tabLst>
            </a:pPr>
            <a:endParaRPr lang="en-US" sz="1500" dirty="0"/>
          </a:p>
          <a:p>
            <a:pPr marL="114300" indent="-114300" eaLnBrk="0" hangingPunct="0">
              <a:spcBef>
                <a:spcPct val="0"/>
              </a:spcBef>
              <a:buFont typeface="Wingdings" pitchFamily="2" charset="2"/>
              <a:buNone/>
              <a:tabLst>
                <a:tab pos="511175" algn="l"/>
                <a:tab pos="801688" algn="l"/>
                <a:tab pos="2460625" algn="l"/>
              </a:tabLst>
            </a:pPr>
            <a:r>
              <a:rPr lang="en-US" sz="2600" dirty="0"/>
              <a:t>	Portfolio Variance </a:t>
            </a:r>
          </a:p>
          <a:p>
            <a:pPr marL="114300" indent="-114300" eaLnBrk="0" hangingPunct="0">
              <a:spcBef>
                <a:spcPct val="0"/>
              </a:spcBef>
              <a:buFont typeface="Wingdings" pitchFamily="2" charset="2"/>
              <a:buNone/>
              <a:tabLst>
                <a:tab pos="511175" algn="l"/>
                <a:tab pos="801688" algn="l"/>
                <a:tab pos="2460625" algn="l"/>
              </a:tabLst>
            </a:pPr>
            <a:endParaRPr lang="en-US" sz="400" dirty="0"/>
          </a:p>
          <a:p>
            <a:pPr marL="114300" indent="-114300" eaLnBrk="0" hangingPunct="0">
              <a:spcBef>
                <a:spcPct val="0"/>
              </a:spcBef>
              <a:buFont typeface="Wingdings" pitchFamily="2" charset="2"/>
              <a:buNone/>
              <a:tabLst>
                <a:tab pos="511175" algn="l"/>
                <a:tab pos="801688" algn="l"/>
                <a:tab pos="2460625" algn="l"/>
              </a:tabLst>
            </a:pPr>
            <a:r>
              <a:rPr lang="en-US" sz="2600" dirty="0"/>
              <a:t>			Var(</a:t>
            </a:r>
            <a:r>
              <a:rPr lang="en-US" sz="2600" dirty="0" err="1"/>
              <a:t>r</a:t>
            </a:r>
            <a:r>
              <a:rPr lang="en-US" sz="2600" baseline="-25000" dirty="0" err="1"/>
              <a:t>P</a:t>
            </a:r>
            <a:r>
              <a:rPr lang="en-US" sz="2600" dirty="0"/>
              <a:t>) = </a:t>
            </a:r>
            <a:r>
              <a:rPr lang="en-US" sz="2600" dirty="0" err="1">
                <a:latin typeface="Symbol" pitchFamily="18" charset="2"/>
              </a:rPr>
              <a:t>s</a:t>
            </a:r>
            <a:r>
              <a:rPr lang="en-US" sz="2600" baseline="-25000" dirty="0" err="1"/>
              <a:t>P</a:t>
            </a:r>
            <a:r>
              <a:rPr lang="en-US" sz="2600" baseline="30000" dirty="0" err="1"/>
              <a:t>2</a:t>
            </a:r>
            <a:r>
              <a:rPr lang="en-US" sz="2600" dirty="0"/>
              <a:t> = </a:t>
            </a:r>
            <a:r>
              <a:rPr lang="en-US" sz="2600" dirty="0">
                <a:latin typeface="Symbol" pitchFamily="18" charset="2"/>
              </a:rPr>
              <a:t>S</a:t>
            </a:r>
            <a:r>
              <a:rPr lang="en-US" sz="2600" baseline="-25000" dirty="0"/>
              <a:t>i </a:t>
            </a:r>
            <a:r>
              <a:rPr lang="en-US" sz="2600" dirty="0" err="1">
                <a:latin typeface="Symbol" pitchFamily="18" charset="2"/>
              </a:rPr>
              <a:t>S</a:t>
            </a:r>
            <a:r>
              <a:rPr lang="en-US" sz="2600" baseline="-25000" dirty="0" err="1"/>
              <a:t>j</a:t>
            </a:r>
            <a:r>
              <a:rPr lang="en-US" sz="2600" baseline="-25000" dirty="0"/>
              <a:t> </a:t>
            </a:r>
            <a:r>
              <a:rPr lang="en-US" sz="2600" dirty="0"/>
              <a:t>x</a:t>
            </a:r>
            <a:r>
              <a:rPr lang="en-US" sz="2600" baseline="-25000" dirty="0"/>
              <a:t>i </a:t>
            </a:r>
            <a:r>
              <a:rPr lang="en-US" sz="2600" dirty="0" err="1"/>
              <a:t>x</a:t>
            </a:r>
            <a:r>
              <a:rPr lang="en-US" sz="2600" baseline="-25000" dirty="0" err="1"/>
              <a:t>j</a:t>
            </a:r>
            <a:r>
              <a:rPr lang="en-US" sz="2600" baseline="-25000" dirty="0"/>
              <a:t> </a:t>
            </a:r>
            <a:r>
              <a:rPr lang="en-US" sz="2600" dirty="0" err="1">
                <a:latin typeface="Symbol" pitchFamily="18" charset="2"/>
              </a:rPr>
              <a:t>s</a:t>
            </a:r>
            <a:r>
              <a:rPr lang="en-US" sz="2600" baseline="-25000" dirty="0" err="1"/>
              <a:t>ij</a:t>
            </a:r>
            <a:endParaRPr lang="en-US" sz="2600" dirty="0"/>
          </a:p>
          <a:p>
            <a:pPr marL="114300" indent="-114300" eaLnBrk="0" hangingPunct="0">
              <a:spcBef>
                <a:spcPct val="0"/>
              </a:spcBef>
              <a:buFont typeface="Wingdings" pitchFamily="2" charset="2"/>
              <a:buNone/>
              <a:tabLst>
                <a:tab pos="511175" algn="l"/>
                <a:tab pos="801688" algn="l"/>
                <a:tab pos="2460625" algn="l"/>
              </a:tabLst>
            </a:pPr>
            <a:endParaRPr lang="en-US" sz="400" dirty="0"/>
          </a:p>
          <a:p>
            <a:pPr marL="114300" indent="-114300" eaLnBrk="0" hangingPunct="0">
              <a:spcBef>
                <a:spcPct val="0"/>
              </a:spcBef>
              <a:buFont typeface="Wingdings" pitchFamily="2" charset="2"/>
              <a:buNone/>
              <a:tabLst>
                <a:tab pos="511175" algn="l"/>
                <a:tab pos="801688" algn="l"/>
                <a:tab pos="2460625" algn="l"/>
              </a:tabLst>
            </a:pPr>
            <a:r>
              <a:rPr lang="en-US" sz="2600" dirty="0"/>
              <a:t>				</a:t>
            </a:r>
            <a:r>
              <a:rPr lang="en-US" sz="2100" dirty="0"/>
              <a:t>where </a:t>
            </a:r>
            <a:r>
              <a:rPr lang="en-US" sz="2600" dirty="0" err="1">
                <a:latin typeface="Symbol" pitchFamily="18" charset="2"/>
              </a:rPr>
              <a:t>s</a:t>
            </a:r>
            <a:r>
              <a:rPr lang="en-US" sz="2600" baseline="-25000" dirty="0" err="1"/>
              <a:t>ij</a:t>
            </a:r>
            <a:r>
              <a:rPr lang="en-US" sz="2600" dirty="0"/>
              <a:t> = </a:t>
            </a:r>
            <a:r>
              <a:rPr lang="en-US" sz="2600" dirty="0" err="1">
                <a:latin typeface="Symbol" pitchFamily="18" charset="2"/>
              </a:rPr>
              <a:t>r</a:t>
            </a:r>
            <a:r>
              <a:rPr lang="en-US" sz="2600" baseline="-25000" dirty="0" err="1"/>
              <a:t>ij</a:t>
            </a:r>
            <a:r>
              <a:rPr lang="en-US" sz="2600" baseline="-25000" dirty="0"/>
              <a:t> </a:t>
            </a:r>
            <a:r>
              <a:rPr lang="en-US" sz="2600" dirty="0" err="1">
                <a:latin typeface="Symbol" pitchFamily="18" charset="2"/>
              </a:rPr>
              <a:t>s</a:t>
            </a:r>
            <a:r>
              <a:rPr lang="en-US" sz="2600" baseline="-25000" dirty="0" err="1"/>
              <a:t>i</a:t>
            </a:r>
            <a:r>
              <a:rPr lang="en-US" sz="2600" baseline="-25000" dirty="0"/>
              <a:t> </a:t>
            </a:r>
            <a:r>
              <a:rPr lang="en-US" sz="2600" dirty="0" err="1">
                <a:latin typeface="Symbol" pitchFamily="18" charset="2"/>
              </a:rPr>
              <a:t>s</a:t>
            </a:r>
            <a:r>
              <a:rPr lang="en-US" sz="2600" baseline="-25000" dirty="0" err="1"/>
              <a:t>j</a:t>
            </a:r>
            <a:endParaRPr lang="en-US" sz="2600" baseline="-25000" dirty="0"/>
          </a:p>
          <a:p>
            <a:pPr marL="114300" indent="-114300" eaLnBrk="0" hangingPunct="0">
              <a:spcBef>
                <a:spcPct val="0"/>
              </a:spcBef>
              <a:buNone/>
              <a:tabLst>
                <a:tab pos="511175" algn="l"/>
                <a:tab pos="801688" algn="l"/>
                <a:tab pos="2460625" algn="l"/>
              </a:tabLst>
            </a:pPr>
            <a:r>
              <a:rPr lang="en-US" sz="2600" dirty="0"/>
              <a:t>	</a:t>
            </a:r>
          </a:p>
          <a:p>
            <a:pPr marL="114300" indent="-114300" eaLnBrk="0" hangingPunct="0">
              <a:spcBef>
                <a:spcPct val="0"/>
              </a:spcBef>
              <a:buNone/>
              <a:tabLst>
                <a:tab pos="511175" algn="l"/>
                <a:tab pos="801688" algn="l"/>
                <a:tab pos="2460625" algn="l"/>
              </a:tabLst>
            </a:pPr>
            <a:r>
              <a:rPr lang="en-US" sz="2600" dirty="0"/>
              <a:t>Two Asset Portfolio</a:t>
            </a:r>
          </a:p>
          <a:p>
            <a:pPr marL="114300" indent="-114300" eaLnBrk="0" hangingPunct="0">
              <a:spcBef>
                <a:spcPct val="0"/>
              </a:spcBef>
              <a:buFont typeface="Wingdings" pitchFamily="2" charset="2"/>
              <a:buNone/>
              <a:tabLst>
                <a:tab pos="511175" algn="l"/>
                <a:tab pos="801688" algn="l"/>
                <a:tab pos="2460625" algn="l"/>
              </a:tabLst>
            </a:pPr>
            <a:endParaRPr lang="en-US" sz="2600" baseline="-25000" dirty="0"/>
          </a:p>
        </p:txBody>
      </p:sp>
      <p:sp>
        <p:nvSpPr>
          <p:cNvPr id="278530" name="Rectangle 2"/>
          <p:cNvSpPr>
            <a:spLocks noGrp="1" noChangeArrowheads="1"/>
          </p:cNvSpPr>
          <p:nvPr>
            <p:ph type="title"/>
          </p:nvPr>
        </p:nvSpPr>
        <p:spPr>
          <a:xfrm>
            <a:off x="685800" y="228600"/>
            <a:ext cx="6705600" cy="1143000"/>
          </a:xfrm>
        </p:spPr>
        <p:txBody>
          <a:bodyPr anchor="b" anchorCtr="0">
            <a:noAutofit/>
          </a:bodyPr>
          <a:lstStyle/>
          <a:p>
            <a:r>
              <a:rPr lang="en-US" dirty="0"/>
              <a:t>The Algebra of Portfolio Theory: Variance</a:t>
            </a:r>
          </a:p>
        </p:txBody>
      </p:sp>
      <p:graphicFrame>
        <p:nvGraphicFramePr>
          <p:cNvPr id="4" name="Object 4"/>
          <p:cNvGraphicFramePr>
            <a:graphicFrameLocks noChangeAspect="1"/>
          </p:cNvGraphicFramePr>
          <p:nvPr>
            <p:extLst>
              <p:ext uri="{D42A27DB-BD31-4B8C-83A1-F6EECF244321}">
                <p14:modId xmlns:p14="http://schemas.microsoft.com/office/powerpoint/2010/main" val="2980347545"/>
              </p:ext>
            </p:extLst>
          </p:nvPr>
        </p:nvGraphicFramePr>
        <p:xfrm>
          <a:off x="1752600" y="4177364"/>
          <a:ext cx="4903788" cy="524639"/>
        </p:xfrm>
        <a:graphic>
          <a:graphicData uri="http://schemas.openxmlformats.org/presentationml/2006/ole">
            <mc:AlternateContent xmlns:mc="http://schemas.openxmlformats.org/markup-compatibility/2006">
              <mc:Choice xmlns:v="urn:schemas-microsoft-com:vml" Requires="v">
                <p:oleObj spid="_x0000_s2062" name="Equation" r:id="rId4" imgW="2400120" imgH="253800" progId="Equation.DSMT4">
                  <p:embed/>
                </p:oleObj>
              </mc:Choice>
              <mc:Fallback>
                <p:oleObj name="Equation" r:id="rId4" imgW="2400120" imgH="253800" progId="Equation.DSMT4">
                  <p:embed/>
                  <p:pic>
                    <p:nvPicPr>
                      <p:cNvPr id="217092" name="Object 4"/>
                      <p:cNvPicPr>
                        <a:picLocks noChangeAspect="1" noChangeArrowheads="1"/>
                      </p:cNvPicPr>
                      <p:nvPr/>
                    </p:nvPicPr>
                    <p:blipFill>
                      <a:blip r:embed="rId5"/>
                      <a:srcRect/>
                      <a:stretch>
                        <a:fillRect/>
                      </a:stretch>
                    </p:blipFill>
                    <p:spPr bwMode="auto">
                      <a:xfrm>
                        <a:off x="1752600" y="4177364"/>
                        <a:ext cx="4903788" cy="524639"/>
                      </a:xfrm>
                      <a:prstGeom prst="rect">
                        <a:avLst/>
                      </a:prstGeom>
                      <a:noFill/>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645687468"/>
              </p:ext>
            </p:extLst>
          </p:nvPr>
        </p:nvGraphicFramePr>
        <p:xfrm>
          <a:off x="2106612" y="5029200"/>
          <a:ext cx="6699250" cy="962025"/>
        </p:xfrm>
        <a:graphic>
          <a:graphicData uri="http://schemas.openxmlformats.org/presentationml/2006/ole">
            <mc:AlternateContent xmlns:mc="http://schemas.openxmlformats.org/markup-compatibility/2006">
              <mc:Choice xmlns:v="urn:schemas-microsoft-com:vml" Requires="v">
                <p:oleObj spid="_x0000_s2063" name="Equation" r:id="rId6" imgW="5321160" imgH="761760" progId="Equation.DSMT4">
                  <p:embed/>
                </p:oleObj>
              </mc:Choice>
              <mc:Fallback>
                <p:oleObj name="Equation" r:id="rId6" imgW="5321160" imgH="761760" progId="Equation.DSMT4">
                  <p:embed/>
                  <p:pic>
                    <p:nvPicPr>
                      <p:cNvPr id="2" name="Object 1"/>
                      <p:cNvPicPr>
                        <a:picLocks noChangeAspect="1" noChangeArrowheads="1"/>
                      </p:cNvPicPr>
                      <p:nvPr/>
                    </p:nvPicPr>
                    <p:blipFill>
                      <a:blip r:embed="rId7"/>
                      <a:srcRect/>
                      <a:stretch>
                        <a:fillRect/>
                      </a:stretch>
                    </p:blipFill>
                    <p:spPr bwMode="auto">
                      <a:xfrm>
                        <a:off x="2106612" y="5029200"/>
                        <a:ext cx="66992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1229904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9" name="Rectangle 3"/>
          <p:cNvSpPr>
            <a:spLocks noGrp="1" noChangeArrowheads="1"/>
          </p:cNvSpPr>
          <p:nvPr>
            <p:ph idx="1"/>
          </p:nvPr>
        </p:nvSpPr>
        <p:spPr>
          <a:xfrm>
            <a:off x="990600" y="1676400"/>
            <a:ext cx="7239000" cy="4114800"/>
          </a:xfrm>
          <a:noFill/>
          <a:ln/>
        </p:spPr>
        <p:txBody>
          <a:bodyPr lIns="92075" tIns="46038" rIns="92075" bIns="46038">
            <a:normAutofit fontScale="92500" lnSpcReduction="10000"/>
          </a:bodyPr>
          <a:lstStyle/>
          <a:p>
            <a:pPr marL="0" indent="0" eaLnBrk="0" hangingPunct="0">
              <a:lnSpc>
                <a:spcPct val="90000"/>
              </a:lnSpc>
              <a:spcBef>
                <a:spcPct val="0"/>
              </a:spcBef>
              <a:buFont typeface="Wingdings" pitchFamily="2" charset="2"/>
              <a:buNone/>
              <a:tabLst>
                <a:tab pos="452438" algn="l"/>
                <a:tab pos="1660525" algn="l"/>
                <a:tab pos="3309938" algn="l"/>
                <a:tab pos="3833813" algn="ctr"/>
                <a:tab pos="4344988" algn="r"/>
                <a:tab pos="4913313" algn="l"/>
                <a:tab pos="5424488" algn="ctr"/>
                <a:tab pos="6005513" algn="r"/>
              </a:tabLst>
            </a:pPr>
            <a:r>
              <a:rPr lang="en-US" dirty="0"/>
              <a:t>			 E[</a:t>
            </a:r>
            <a:r>
              <a:rPr lang="en-US" dirty="0" err="1"/>
              <a:t>r</a:t>
            </a:r>
            <a:r>
              <a:rPr lang="en-US" baseline="-25000" dirty="0" err="1"/>
              <a:t>i</a:t>
            </a:r>
            <a:r>
              <a:rPr lang="en-US" dirty="0"/>
              <a:t>]			</a:t>
            </a:r>
            <a:r>
              <a:rPr lang="el-GR" sz="3400" dirty="0">
                <a:latin typeface="Times New Roman" pitchFamily="18" charset="0"/>
                <a:cs typeface="Times New Roman" pitchFamily="18" charset="0"/>
              </a:rPr>
              <a:t>σ</a:t>
            </a:r>
            <a:r>
              <a:rPr lang="en-US" baseline="-25000" dirty="0"/>
              <a:t>i</a:t>
            </a:r>
            <a:r>
              <a:rPr lang="en-US" dirty="0"/>
              <a:t>	</a:t>
            </a:r>
          </a:p>
          <a:p>
            <a:pPr marL="0" indent="0" eaLnBrk="0" hangingPunct="0">
              <a:lnSpc>
                <a:spcPct val="90000"/>
              </a:lnSpc>
              <a:spcBef>
                <a:spcPct val="0"/>
              </a:spcBef>
              <a:buFont typeface="Wingdings" pitchFamily="2" charset="2"/>
              <a:buNone/>
              <a:tabLst>
                <a:tab pos="452438" algn="l"/>
                <a:tab pos="1660525" algn="l"/>
                <a:tab pos="3309938" algn="l"/>
                <a:tab pos="3833813" algn="ctr"/>
                <a:tab pos="4344988" algn="r"/>
                <a:tab pos="4913313" algn="l"/>
                <a:tab pos="5424488" algn="ctr"/>
                <a:tab pos="6005513" algn="r"/>
              </a:tabLst>
            </a:pPr>
            <a:r>
              <a:rPr lang="en-US" sz="800" dirty="0"/>
              <a:t>			</a:t>
            </a:r>
            <a:r>
              <a:rPr lang="en-US" sz="800" u="sng" dirty="0"/>
              <a:t>		</a:t>
            </a:r>
            <a:r>
              <a:rPr lang="en-US" sz="800" dirty="0"/>
              <a:t>	</a:t>
            </a:r>
            <a:r>
              <a:rPr lang="en-US" sz="800" u="sng" dirty="0"/>
              <a:t>		</a:t>
            </a:r>
          </a:p>
          <a:p>
            <a:pPr marL="0" indent="0" eaLnBrk="0" hangingPunct="0">
              <a:lnSpc>
                <a:spcPct val="90000"/>
              </a:lnSpc>
              <a:spcBef>
                <a:spcPct val="0"/>
              </a:spcBef>
              <a:buFont typeface="Wingdings" pitchFamily="2" charset="2"/>
              <a:buNone/>
              <a:tabLst>
                <a:tab pos="452438" algn="l"/>
                <a:tab pos="1660525" algn="l"/>
                <a:tab pos="3309938" algn="l"/>
                <a:tab pos="3833813" algn="ctr"/>
                <a:tab pos="4344988" algn="r"/>
                <a:tab pos="4913313" algn="l"/>
                <a:tab pos="5424488" algn="ctr"/>
                <a:tab pos="6005513" algn="r"/>
              </a:tabLst>
            </a:pPr>
            <a:endParaRPr lang="en-US" sz="800" dirty="0"/>
          </a:p>
          <a:p>
            <a:pPr marL="0" indent="0" eaLnBrk="0" hangingPunct="0">
              <a:lnSpc>
                <a:spcPct val="90000"/>
              </a:lnSpc>
              <a:spcBef>
                <a:spcPct val="0"/>
              </a:spcBef>
              <a:buFont typeface="Wingdings" pitchFamily="2" charset="2"/>
              <a:buNone/>
              <a:tabLst>
                <a:tab pos="452438" algn="l"/>
                <a:tab pos="1660525" algn="l"/>
                <a:tab pos="3309938" algn="l"/>
                <a:tab pos="3833813" algn="ctr"/>
                <a:tab pos="4344988" algn="r"/>
                <a:tab pos="4913313" algn="l"/>
                <a:tab pos="5424488" algn="ctr"/>
                <a:tab pos="6005513" algn="r"/>
              </a:tabLst>
            </a:pPr>
            <a:r>
              <a:rPr lang="en-US" dirty="0"/>
              <a:t>American (A)		11.1%	16.9%</a:t>
            </a:r>
          </a:p>
          <a:p>
            <a:pPr marL="0" indent="0" eaLnBrk="0" hangingPunct="0">
              <a:lnSpc>
                <a:spcPct val="90000"/>
              </a:lnSpc>
              <a:spcBef>
                <a:spcPct val="0"/>
              </a:spcBef>
              <a:buFont typeface="Wingdings" pitchFamily="2" charset="2"/>
              <a:buNone/>
              <a:tabLst>
                <a:tab pos="452438" algn="l"/>
                <a:tab pos="1660525" algn="l"/>
                <a:tab pos="3309938" algn="l"/>
                <a:tab pos="3833813" algn="ctr"/>
                <a:tab pos="4344988" algn="r"/>
                <a:tab pos="4913313" algn="l"/>
                <a:tab pos="5424488" algn="ctr"/>
                <a:tab pos="6005513" algn="r"/>
              </a:tabLst>
            </a:pPr>
            <a:r>
              <a:rPr lang="en-US" dirty="0"/>
              <a:t>Japanese (J)	15.7%	34.6%</a:t>
            </a:r>
            <a:r>
              <a:rPr lang="en-US" sz="2600" dirty="0"/>
              <a:t> </a:t>
            </a:r>
          </a:p>
          <a:p>
            <a:pPr marL="0" indent="0" algn="just" eaLnBrk="0" hangingPunct="0">
              <a:lnSpc>
                <a:spcPct val="90000"/>
              </a:lnSpc>
              <a:spcBef>
                <a:spcPct val="0"/>
              </a:spcBef>
              <a:buFont typeface="Wingdings" pitchFamily="2" charset="2"/>
              <a:buNone/>
              <a:tabLst>
                <a:tab pos="452438" algn="l"/>
                <a:tab pos="1660525" algn="l"/>
                <a:tab pos="3309938" algn="l"/>
                <a:tab pos="3833813" algn="ctr"/>
                <a:tab pos="4344988" algn="r"/>
                <a:tab pos="4913313" algn="l"/>
                <a:tab pos="5424488" algn="ctr"/>
                <a:tab pos="6005513" algn="r"/>
              </a:tabLst>
            </a:pPr>
            <a:endParaRPr lang="en-US" sz="1100" dirty="0"/>
          </a:p>
          <a:p>
            <a:pPr marL="0" indent="0" algn="just" eaLnBrk="0" hangingPunct="0">
              <a:lnSpc>
                <a:spcPct val="90000"/>
              </a:lnSpc>
              <a:spcBef>
                <a:spcPct val="0"/>
              </a:spcBef>
              <a:buFont typeface="Wingdings" pitchFamily="2" charset="2"/>
              <a:buNone/>
              <a:tabLst>
                <a:tab pos="452438" algn="l"/>
                <a:tab pos="1660525" algn="l"/>
                <a:tab pos="3309938" algn="l"/>
                <a:tab pos="3833813" algn="ctr"/>
                <a:tab pos="4344988" algn="r"/>
                <a:tab pos="4913313" algn="l"/>
                <a:tab pos="5424488" algn="ctr"/>
                <a:tab pos="6005513" algn="r"/>
              </a:tabLst>
            </a:pPr>
            <a:endParaRPr lang="en-US" dirty="0"/>
          </a:p>
          <a:p>
            <a:pPr marL="0" indent="0" algn="just" eaLnBrk="0" hangingPunct="0">
              <a:lnSpc>
                <a:spcPct val="90000"/>
              </a:lnSpc>
              <a:spcBef>
                <a:spcPct val="0"/>
              </a:spcBef>
              <a:buFont typeface="Wingdings" pitchFamily="2" charset="2"/>
              <a:buNone/>
              <a:tabLst>
                <a:tab pos="452438" algn="l"/>
                <a:tab pos="1660525" algn="l"/>
                <a:tab pos="3309938" algn="l"/>
                <a:tab pos="3833813" algn="ctr"/>
                <a:tab pos="4344988" algn="r"/>
                <a:tab pos="4913313" algn="l"/>
                <a:tab pos="5424488" algn="ctr"/>
                <a:tab pos="6005513" algn="r"/>
              </a:tabLst>
            </a:pPr>
            <a:r>
              <a:rPr lang="en-US" dirty="0"/>
              <a:t>Example: Equal weights of A and J</a:t>
            </a:r>
            <a:r>
              <a:rPr lang="en-US" sz="2600" dirty="0"/>
              <a:t> </a:t>
            </a:r>
          </a:p>
          <a:p>
            <a:pPr marL="0" indent="0" algn="just" eaLnBrk="0" hangingPunct="0">
              <a:lnSpc>
                <a:spcPct val="90000"/>
              </a:lnSpc>
              <a:spcBef>
                <a:spcPct val="0"/>
              </a:spcBef>
              <a:buFont typeface="Wingdings" pitchFamily="2" charset="2"/>
              <a:buNone/>
              <a:tabLst>
                <a:tab pos="452438" algn="l"/>
                <a:tab pos="1660525" algn="l"/>
                <a:tab pos="3309938" algn="l"/>
                <a:tab pos="3833813" algn="ctr"/>
                <a:tab pos="4344988" algn="r"/>
                <a:tab pos="4913313" algn="l"/>
                <a:tab pos="5424488" algn="ctr"/>
                <a:tab pos="6005513" algn="r"/>
              </a:tabLst>
            </a:pPr>
            <a:endParaRPr lang="en-US" sz="1100" dirty="0"/>
          </a:p>
          <a:p>
            <a:pPr marL="0" indent="0" algn="just" eaLnBrk="0" hangingPunct="0">
              <a:lnSpc>
                <a:spcPct val="90000"/>
              </a:lnSpc>
              <a:spcBef>
                <a:spcPct val="0"/>
              </a:spcBef>
              <a:buFont typeface="Wingdings" pitchFamily="2" charset="2"/>
              <a:buNone/>
              <a:tabLst>
                <a:tab pos="452438" algn="l"/>
                <a:tab pos="1660525" algn="l"/>
                <a:tab pos="3309938" algn="l"/>
                <a:tab pos="3833813" algn="ctr"/>
                <a:tab pos="4344988" algn="r"/>
                <a:tab pos="4913313" algn="l"/>
                <a:tab pos="5424488" algn="ctr"/>
                <a:tab pos="6005513" algn="r"/>
              </a:tabLst>
            </a:pPr>
            <a:r>
              <a:rPr lang="en-US" dirty="0"/>
              <a:t>	E[</a:t>
            </a:r>
            <a:r>
              <a:rPr lang="en-US" dirty="0" err="1"/>
              <a:t>r</a:t>
            </a:r>
            <a:r>
              <a:rPr lang="en-US" baseline="-25000" dirty="0" err="1"/>
              <a:t>P</a:t>
            </a:r>
            <a:r>
              <a:rPr lang="en-US" dirty="0"/>
              <a:t>]	= </a:t>
            </a:r>
            <a:r>
              <a:rPr lang="en-US" dirty="0" err="1"/>
              <a:t>x</a:t>
            </a:r>
            <a:r>
              <a:rPr lang="en-US" baseline="-25000" dirty="0" err="1"/>
              <a:t>A</a:t>
            </a:r>
            <a:r>
              <a:rPr lang="en-US" baseline="-25000" dirty="0"/>
              <a:t> </a:t>
            </a:r>
            <a:r>
              <a:rPr lang="en-US" dirty="0"/>
              <a:t>E[</a:t>
            </a:r>
            <a:r>
              <a:rPr lang="en-US" dirty="0" err="1"/>
              <a:t>r</a:t>
            </a:r>
            <a:r>
              <a:rPr lang="en-US" baseline="-25000" dirty="0" err="1"/>
              <a:t>A</a:t>
            </a:r>
            <a:r>
              <a:rPr lang="en-US" dirty="0"/>
              <a:t>] + </a:t>
            </a:r>
            <a:r>
              <a:rPr lang="en-US" dirty="0" err="1"/>
              <a:t>x</a:t>
            </a:r>
            <a:r>
              <a:rPr lang="en-US" baseline="-25000" dirty="0" err="1"/>
              <a:t>J</a:t>
            </a:r>
            <a:r>
              <a:rPr lang="en-US" baseline="-25000" dirty="0"/>
              <a:t> </a:t>
            </a:r>
            <a:r>
              <a:rPr lang="en-US" dirty="0"/>
              <a:t>E[</a:t>
            </a:r>
            <a:r>
              <a:rPr lang="en-US" dirty="0" err="1"/>
              <a:t>r</a:t>
            </a:r>
            <a:r>
              <a:rPr lang="en-US" baseline="-25000" dirty="0" err="1"/>
              <a:t>J</a:t>
            </a:r>
            <a:r>
              <a:rPr lang="en-US" dirty="0"/>
              <a:t>]</a:t>
            </a:r>
            <a:r>
              <a:rPr lang="en-US" sz="2600" dirty="0"/>
              <a:t>  </a:t>
            </a:r>
          </a:p>
          <a:p>
            <a:pPr marL="0" indent="0" eaLnBrk="0" hangingPunct="0">
              <a:lnSpc>
                <a:spcPct val="90000"/>
              </a:lnSpc>
              <a:spcBef>
                <a:spcPct val="0"/>
              </a:spcBef>
              <a:buFont typeface="Wingdings" pitchFamily="2" charset="2"/>
              <a:buNone/>
              <a:tabLst>
                <a:tab pos="452438" algn="l"/>
                <a:tab pos="1660525" algn="l"/>
                <a:tab pos="3309938" algn="l"/>
                <a:tab pos="3833813" algn="ctr"/>
                <a:tab pos="4344988" algn="r"/>
                <a:tab pos="4913313" algn="l"/>
                <a:tab pos="5424488" algn="ctr"/>
                <a:tab pos="6005513" algn="r"/>
              </a:tabLst>
            </a:pPr>
            <a:endParaRPr lang="en-US" sz="800" dirty="0"/>
          </a:p>
          <a:p>
            <a:pPr marL="0" indent="0" algn="just" eaLnBrk="0" hangingPunct="0">
              <a:lnSpc>
                <a:spcPct val="90000"/>
              </a:lnSpc>
              <a:spcBef>
                <a:spcPct val="0"/>
              </a:spcBef>
              <a:buFont typeface="Wingdings" pitchFamily="2" charset="2"/>
              <a:buNone/>
              <a:tabLst>
                <a:tab pos="452438" algn="l"/>
                <a:tab pos="1660525" algn="l"/>
                <a:tab pos="3309938" algn="l"/>
                <a:tab pos="3833813" algn="ctr"/>
                <a:tab pos="4344988" algn="r"/>
                <a:tab pos="4913313" algn="l"/>
                <a:tab pos="5424488" algn="ctr"/>
                <a:tab pos="6005513" algn="r"/>
              </a:tabLst>
            </a:pPr>
            <a:r>
              <a:rPr lang="en-US" dirty="0"/>
              <a:t>		= (0.5)(0.111)+(0.5)(0.157)</a:t>
            </a:r>
            <a:r>
              <a:rPr lang="en-US" sz="2600" dirty="0"/>
              <a:t> </a:t>
            </a:r>
          </a:p>
          <a:p>
            <a:pPr marL="0" indent="0" eaLnBrk="0" hangingPunct="0">
              <a:lnSpc>
                <a:spcPct val="90000"/>
              </a:lnSpc>
              <a:spcBef>
                <a:spcPct val="0"/>
              </a:spcBef>
              <a:buFont typeface="Wingdings" pitchFamily="2" charset="2"/>
              <a:buNone/>
              <a:tabLst>
                <a:tab pos="452438" algn="l"/>
                <a:tab pos="1660525" algn="l"/>
                <a:tab pos="3309938" algn="l"/>
                <a:tab pos="3833813" algn="ctr"/>
                <a:tab pos="4344988" algn="r"/>
                <a:tab pos="4913313" algn="l"/>
                <a:tab pos="5424488" algn="ctr"/>
                <a:tab pos="6005513" algn="r"/>
              </a:tabLst>
            </a:pPr>
            <a:endParaRPr lang="en-US" sz="800" dirty="0"/>
          </a:p>
          <a:p>
            <a:pPr marL="0" indent="0" algn="just" eaLnBrk="0" hangingPunct="0">
              <a:lnSpc>
                <a:spcPct val="90000"/>
              </a:lnSpc>
              <a:spcBef>
                <a:spcPct val="0"/>
              </a:spcBef>
              <a:buFont typeface="Wingdings" pitchFamily="2" charset="2"/>
              <a:buNone/>
              <a:tabLst>
                <a:tab pos="452438" algn="l"/>
                <a:tab pos="1660525" algn="l"/>
                <a:tab pos="3309938" algn="l"/>
                <a:tab pos="3833813" algn="ctr"/>
                <a:tab pos="4344988" algn="r"/>
                <a:tab pos="4913313" algn="l"/>
                <a:tab pos="5424488" algn="ctr"/>
                <a:tab pos="6005513" algn="r"/>
              </a:tabLst>
            </a:pPr>
            <a:r>
              <a:rPr lang="en-US" dirty="0"/>
              <a:t>		= 0.134, or </a:t>
            </a:r>
            <a:r>
              <a:rPr lang="en-US" dirty="0">
                <a:solidFill>
                  <a:srgbClr val="FF0000"/>
                </a:solidFill>
              </a:rPr>
              <a:t>13.4%</a:t>
            </a:r>
          </a:p>
        </p:txBody>
      </p:sp>
      <p:sp>
        <p:nvSpPr>
          <p:cNvPr id="280578" name="Rectangle 2"/>
          <p:cNvSpPr>
            <a:spLocks noGrp="1" noChangeArrowheads="1"/>
          </p:cNvSpPr>
          <p:nvPr>
            <p:ph type="title"/>
          </p:nvPr>
        </p:nvSpPr>
        <p:spPr>
          <a:xfrm>
            <a:off x="685800" y="6178"/>
            <a:ext cx="6934200" cy="1371600"/>
          </a:xfrm>
        </p:spPr>
        <p:txBody>
          <a:bodyPr anchor="b" anchorCtr="0">
            <a:noAutofit/>
          </a:bodyPr>
          <a:lstStyle/>
          <a:p>
            <a:r>
              <a:rPr lang="en-US" dirty="0"/>
              <a:t>Expected Return </a:t>
            </a:r>
            <a:br>
              <a:rPr lang="en-US" dirty="0"/>
            </a:br>
            <a:r>
              <a:rPr lang="en-US" dirty="0"/>
              <a:t>on a Portfolio</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_Contemporary bl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973</TotalTime>
  <Words>3044</Words>
  <Application>Microsoft Office PowerPoint</Application>
  <PresentationFormat>On-screen Show (4:3)</PresentationFormat>
  <Paragraphs>1398</Paragraphs>
  <Slides>51</Slides>
  <Notes>36</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2</vt:i4>
      </vt:variant>
      <vt:variant>
        <vt:lpstr>Slide Titles</vt:lpstr>
      </vt:variant>
      <vt:variant>
        <vt:i4>51</vt:i4>
      </vt:variant>
    </vt:vector>
  </HeadingPairs>
  <TitlesOfParts>
    <vt:vector size="64" baseType="lpstr">
      <vt:lpstr>Arial Unicode MS</vt:lpstr>
      <vt:lpstr>SimSun</vt:lpstr>
      <vt:lpstr>Arial</vt:lpstr>
      <vt:lpstr>Arial Rounded MT Bold</vt:lpstr>
      <vt:lpstr>Calibri</vt:lpstr>
      <vt:lpstr>Century Gothic</vt:lpstr>
      <vt:lpstr>Corbel</vt:lpstr>
      <vt:lpstr>Symbol</vt:lpstr>
      <vt:lpstr>Times New Roman</vt:lpstr>
      <vt:lpstr>Wingdings</vt:lpstr>
      <vt:lpstr>1_Contemporary blue</vt:lpstr>
      <vt:lpstr>Equation</vt:lpstr>
      <vt:lpstr>MathType 6.0 Equation</vt:lpstr>
      <vt:lpstr>FIN 440: International Finance</vt:lpstr>
      <vt:lpstr>Learning Objectives</vt:lpstr>
      <vt:lpstr>Overview</vt:lpstr>
      <vt:lpstr>1. Returns, Volatility, Correlation</vt:lpstr>
      <vt:lpstr>Probability Measures</vt:lpstr>
      <vt:lpstr>The Algebra of  Portfolio Theory</vt:lpstr>
      <vt:lpstr>The Algebra of Portfolio Theory: Expected Return</vt:lpstr>
      <vt:lpstr>The Algebra of Portfolio Theory: Variance</vt:lpstr>
      <vt:lpstr>Expected Return  on a Portfolio</vt:lpstr>
      <vt:lpstr>Variance of a Portfolio</vt:lpstr>
      <vt:lpstr>Diversification</vt:lpstr>
      <vt:lpstr>Key Results of  Portfolio Theory</vt:lpstr>
      <vt:lpstr>2. International Diversification: Equity</vt:lpstr>
      <vt:lpstr>2.1 Equity</vt:lpstr>
      <vt:lpstr>International Stock  Returns (1970-2006)</vt:lpstr>
      <vt:lpstr>International Portfolio Diversification</vt:lpstr>
      <vt:lpstr>Domestic vs.  International Diversification</vt:lpstr>
      <vt:lpstr> Summary Statistics of the Monthly Returns for 12 Major Stock Markets: 1980.1 – 2012.12 (All Statistics in U.S. Dollars) </vt:lpstr>
      <vt:lpstr>The Average Return Correlation among 10 Major International Stock Markets Over Time, 1981 – 2012 </vt:lpstr>
      <vt:lpstr>International Markets  Returns (1970-2013)</vt:lpstr>
      <vt:lpstr>Optimal International Portfolio (OIP)</vt:lpstr>
      <vt:lpstr>Selection of the Optimal International Portfolio (OIP)</vt:lpstr>
      <vt:lpstr>Gains from International Diversification by Investor’s Domicile (Monthly Returns: 1980 – 2012) </vt:lpstr>
      <vt:lpstr> Composition of the Optimal International Portfolio by Investors’ Domicile  (Holding Period: 1980 – 2012)</vt:lpstr>
      <vt:lpstr> Composition of the Optimal International Portfolio for U.S.-Based Investor (Holding Period: 1980 – 2012)</vt:lpstr>
      <vt:lpstr>Gains from International Diversification</vt:lpstr>
      <vt:lpstr>Effects of Changes in the Exchange Rate</vt:lpstr>
      <vt:lpstr>Effects of Changes in the Exchange Rate</vt:lpstr>
      <vt:lpstr>Effects of Changes in the Exchange Rate</vt:lpstr>
      <vt:lpstr>Effects of Changes in the Exchange Rate</vt:lpstr>
      <vt:lpstr>International Equity Data Sources</vt:lpstr>
      <vt:lpstr>2.2 Debt</vt:lpstr>
      <vt:lpstr>Monthly Returns to Bonds and the Composition of the Optimal International Bond Portfolio (in U.S.D 1990.1 – 2012.12) </vt:lpstr>
      <vt:lpstr>Decomposition of the Variance of International Security Returns in USD  (Monthly Data: 1990.1 – 2012.12)</vt:lpstr>
      <vt:lpstr>2.3 Mutual Funds</vt:lpstr>
      <vt:lpstr>International Mutual Funds: A Performance Evaluation</vt:lpstr>
      <vt:lpstr>International Mutual Funds: A Performance Evaluation</vt:lpstr>
      <vt:lpstr>International Mutual Funds: A Performance Evaluation</vt:lpstr>
      <vt:lpstr>Investment Vehicles</vt:lpstr>
      <vt:lpstr>4. International Asset Pricing Model (IAPM)</vt:lpstr>
      <vt:lpstr>Capital Asset Pricing Model (CAPM) Review</vt:lpstr>
      <vt:lpstr>Capital Asset Pricing Model (CAPM) Review</vt:lpstr>
      <vt:lpstr>Beta</vt:lpstr>
      <vt:lpstr>Beta Calculation</vt:lpstr>
      <vt:lpstr>CAPM Equation</vt:lpstr>
      <vt:lpstr>Capital Asset Pricing Model (CAPM) Review</vt:lpstr>
      <vt:lpstr>International Asset Pricing  Model (IAPM)</vt:lpstr>
      <vt:lpstr>5. Home Bias</vt:lpstr>
      <vt:lpstr>Home Bias</vt:lpstr>
      <vt:lpstr>Home Bias Data</vt:lpstr>
      <vt:lpstr>Home Bias Explanations</vt:lpstr>
    </vt:vector>
  </TitlesOfParts>
  <Manager/>
  <Company>University of Baltimore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Lawrence Schrenk</dc:creator>
  <cp:keywords/>
  <dc:description/>
  <cp:lastModifiedBy>Schrenk, Lawrence</cp:lastModifiedBy>
  <cp:revision>80</cp:revision>
  <cp:lastPrinted>1601-01-01T00:00:00Z</cp:lastPrinted>
  <dcterms:created xsi:type="dcterms:W3CDTF">2008-08-13T15:55:47Z</dcterms:created>
  <dcterms:modified xsi:type="dcterms:W3CDTF">2017-03-22T13:54:18Z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TC010690101033</vt:lpwstr>
  </property>
</Properties>
</file>