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66"/>
  </p:notesMasterIdLst>
  <p:sldIdLst>
    <p:sldId id="345" r:id="rId2"/>
    <p:sldId id="261" r:id="rId3"/>
    <p:sldId id="346" r:id="rId4"/>
    <p:sldId id="302" r:id="rId5"/>
    <p:sldId id="406" r:id="rId6"/>
    <p:sldId id="407" r:id="rId7"/>
    <p:sldId id="408" r:id="rId8"/>
    <p:sldId id="409" r:id="rId9"/>
    <p:sldId id="412" r:id="rId10"/>
    <p:sldId id="410" r:id="rId11"/>
    <p:sldId id="411" r:id="rId12"/>
    <p:sldId id="405" r:id="rId13"/>
    <p:sldId id="356" r:id="rId14"/>
    <p:sldId id="357" r:id="rId15"/>
    <p:sldId id="358" r:id="rId16"/>
    <p:sldId id="359" r:id="rId17"/>
    <p:sldId id="404" r:id="rId18"/>
    <p:sldId id="360" r:id="rId19"/>
    <p:sldId id="361" r:id="rId20"/>
    <p:sldId id="362" r:id="rId21"/>
    <p:sldId id="363" r:id="rId22"/>
    <p:sldId id="364" r:id="rId23"/>
    <p:sldId id="365" r:id="rId24"/>
    <p:sldId id="366" r:id="rId25"/>
    <p:sldId id="367" r:id="rId26"/>
    <p:sldId id="368" r:id="rId27"/>
    <p:sldId id="403" r:id="rId28"/>
    <p:sldId id="369" r:id="rId29"/>
    <p:sldId id="370" r:id="rId30"/>
    <p:sldId id="413" r:id="rId31"/>
    <p:sldId id="414" r:id="rId32"/>
    <p:sldId id="415" r:id="rId33"/>
    <p:sldId id="416" r:id="rId34"/>
    <p:sldId id="402" r:id="rId35"/>
    <p:sldId id="371" r:id="rId36"/>
    <p:sldId id="372" r:id="rId37"/>
    <p:sldId id="373" r:id="rId38"/>
    <p:sldId id="374" r:id="rId39"/>
    <p:sldId id="375" r:id="rId40"/>
    <p:sldId id="417" r:id="rId41"/>
    <p:sldId id="376" r:id="rId42"/>
    <p:sldId id="377" r:id="rId43"/>
    <p:sldId id="378" r:id="rId44"/>
    <p:sldId id="379" r:id="rId45"/>
    <p:sldId id="380" r:id="rId46"/>
    <p:sldId id="381" r:id="rId47"/>
    <p:sldId id="382" r:id="rId48"/>
    <p:sldId id="383" r:id="rId49"/>
    <p:sldId id="401" r:id="rId50"/>
    <p:sldId id="384" r:id="rId51"/>
    <p:sldId id="418" r:id="rId52"/>
    <p:sldId id="419" r:id="rId53"/>
    <p:sldId id="385" r:id="rId54"/>
    <p:sldId id="386" r:id="rId55"/>
    <p:sldId id="387" r:id="rId56"/>
    <p:sldId id="388" r:id="rId57"/>
    <p:sldId id="389" r:id="rId58"/>
    <p:sldId id="390" r:id="rId59"/>
    <p:sldId id="391" r:id="rId60"/>
    <p:sldId id="392" r:id="rId61"/>
    <p:sldId id="393" r:id="rId62"/>
    <p:sldId id="394" r:id="rId63"/>
    <p:sldId id="395" r:id="rId64"/>
    <p:sldId id="396" r:id="rId6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a:srgbClr val="FF0000"/>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p:cViewPr varScale="1">
        <p:scale>
          <a:sx n="115" d="100"/>
          <a:sy n="115" d="100"/>
        </p:scale>
        <p:origin x="147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481154F-84A9-4A10-B43E-ECEDFBD1B23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3E6588-1EFD-4280-A47D-979863EA3F2C}" type="slidenum">
              <a:rPr lang="en-US"/>
              <a:pPr/>
              <a:t>2</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7A7D0-C657-4433-979B-84F7D522639F}" type="slidenum">
              <a:rPr lang="en-US"/>
              <a:pPr/>
              <a:t>49</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61888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It is doubtful if the international debt crisis or the Asian crisis has taught banks a lasting lesson.</a:t>
            </a:r>
          </a:p>
          <a:p>
            <a:pPr eaLnBrk="1" hangingPunct="1"/>
            <a:endParaRPr lang="en-US" altLang="en-US"/>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B0EC91-1790-4410-978E-DB59E0111ADB}" type="slidenum">
              <a:rPr lang="en-US" altLang="en-US" smtClean="0"/>
              <a:pPr eaLnBrk="1" hangingPunct="1"/>
              <a:t>57</a:t>
            </a:fld>
            <a:endParaRPr lang="en-US" altLang="en-US"/>
          </a:p>
        </p:txBody>
      </p:sp>
    </p:spTree>
    <p:extLst>
      <p:ext uri="{BB962C8B-B14F-4D97-AF65-F5344CB8AC3E}">
        <p14:creationId xmlns:p14="http://schemas.microsoft.com/office/powerpoint/2010/main" val="3657432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A99D423-8FA7-4CC4-8975-F4293D765C4C}" type="slidenum">
              <a:rPr lang="en-US" altLang="en-US" smtClean="0"/>
              <a:pPr eaLnBrk="1" hangingPunct="1"/>
              <a:t>61</a:t>
            </a:fld>
            <a:endParaRPr lang="en-US" altLang="en-US"/>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Tranche is the French word for “slice.”</a:t>
            </a:r>
          </a:p>
        </p:txBody>
      </p:sp>
    </p:spTree>
    <p:extLst>
      <p:ext uri="{BB962C8B-B14F-4D97-AF65-F5344CB8AC3E}">
        <p14:creationId xmlns:p14="http://schemas.microsoft.com/office/powerpoint/2010/main" val="2521830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7A7D0-C657-4433-979B-84F7D522639F}" type="slidenum">
              <a:rPr lang="en-US"/>
              <a:pPr/>
              <a:t>4</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7A7D0-C657-4433-979B-84F7D522639F}" type="slidenum">
              <a:rPr lang="en-US"/>
              <a:pPr/>
              <a:t>12</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18079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7A7D0-C657-4433-979B-84F7D522639F}" type="slidenum">
              <a:rPr lang="en-US"/>
              <a:pPr/>
              <a:t>17</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94696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Recall the examples from Chapter 5.</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BCD847-0ECE-4695-BE69-0E15C53E452E}" type="slidenum">
              <a:rPr lang="en-US" altLang="en-US" smtClean="0"/>
              <a:pPr eaLnBrk="1" hangingPunct="1"/>
              <a:t>19</a:t>
            </a:fld>
            <a:endParaRPr lang="en-US" altLang="en-US"/>
          </a:p>
        </p:txBody>
      </p:sp>
    </p:spTree>
    <p:extLst>
      <p:ext uri="{BB962C8B-B14F-4D97-AF65-F5344CB8AC3E}">
        <p14:creationId xmlns:p14="http://schemas.microsoft.com/office/powerpoint/2010/main" val="2121233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7A7D0-C657-4433-979B-84F7D522639F}" type="slidenum">
              <a:rPr lang="en-US"/>
              <a:pPr/>
              <a:t>27</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94429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7A7D0-C657-4433-979B-84F7D522639F}" type="slidenum">
              <a:rPr lang="en-US"/>
              <a:pPr/>
              <a:t>34</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08706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forward rate agreement is basically a forward contract on a loan.</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F847DB-971F-4559-B2A5-2FC842589F6B}" type="slidenum">
              <a:rPr lang="en-US" altLang="en-US" smtClean="0"/>
              <a:pPr eaLnBrk="1" hangingPunct="1"/>
              <a:t>38</a:t>
            </a:fld>
            <a:endParaRPr lang="en-US" altLang="en-US"/>
          </a:p>
        </p:txBody>
      </p:sp>
    </p:spTree>
    <p:extLst>
      <p:ext uri="{BB962C8B-B14F-4D97-AF65-F5344CB8AC3E}">
        <p14:creationId xmlns:p14="http://schemas.microsoft.com/office/powerpoint/2010/main" val="495392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€24,918.74 =[ €5,000,000 × (</a:t>
            </a:r>
            <a:r>
              <a:rPr lang="en-US" altLang="en-US" i="1"/>
              <a:t>.</a:t>
            </a:r>
            <a:r>
              <a:rPr lang="en-US" altLang="en-US"/>
              <a:t>05</a:t>
            </a:r>
            <a:r>
              <a:rPr lang="en-US" altLang="en-US" i="1"/>
              <a:t> </a:t>
            </a:r>
            <a:r>
              <a:rPr lang="en-US" altLang="en-US"/>
              <a:t>– 0.04) × 184/360] / (1 + (.05 × 184/360))</a:t>
            </a:r>
          </a:p>
          <a:p>
            <a:pPr eaLnBrk="1" hangingPunct="1">
              <a:spcBef>
                <a:spcPct val="0"/>
              </a:spcBef>
            </a:pPr>
            <a:endParaRPr lang="en-US" altLang="en-US"/>
          </a:p>
          <a:p>
            <a:pPr eaLnBrk="1" hangingPunct="1">
              <a:spcBef>
                <a:spcPct val="0"/>
              </a:spcBef>
            </a:pPr>
            <a:r>
              <a:rPr lang="en-US" altLang="en-US"/>
              <a:t>A common mistake (for my American students at least) is</a:t>
            </a:r>
          </a:p>
          <a:p>
            <a:pPr eaLnBrk="1" hangingPunct="1">
              <a:spcBef>
                <a:spcPct val="0"/>
              </a:spcBef>
            </a:pPr>
            <a:r>
              <a:rPr lang="en-US" altLang="en-US"/>
              <a:t>€47,619.05 =[ €5,000,000 × (</a:t>
            </a:r>
            <a:r>
              <a:rPr lang="en-US" altLang="en-US" i="1"/>
              <a:t>.</a:t>
            </a:r>
            <a:r>
              <a:rPr lang="en-US" altLang="en-US"/>
              <a:t>05</a:t>
            </a:r>
            <a:r>
              <a:rPr lang="en-US" altLang="en-US" i="1"/>
              <a:t> </a:t>
            </a:r>
            <a:r>
              <a:rPr lang="en-US" altLang="en-US"/>
              <a:t>– 0.04) × 184/360] / ((1 + .05) × 184/360)</a:t>
            </a:r>
          </a:p>
          <a:p>
            <a:pPr eaLnBrk="1" hangingPunct="1">
              <a:spcBef>
                <a:spcPct val="0"/>
              </a:spcBef>
            </a:pPr>
            <a:r>
              <a:rPr lang="en-US" altLang="en-US"/>
              <a:t>Or </a:t>
            </a:r>
          </a:p>
          <a:p>
            <a:pPr eaLnBrk="1" hangingPunct="1">
              <a:spcBef>
                <a:spcPct val="0"/>
              </a:spcBef>
            </a:pPr>
            <a:r>
              <a:rPr lang="en-US" altLang="en-US"/>
              <a:t>€24,926.15 =[ €5,000,000 × (</a:t>
            </a:r>
            <a:r>
              <a:rPr lang="en-US" altLang="en-US" i="1"/>
              <a:t>.</a:t>
            </a:r>
            <a:r>
              <a:rPr lang="en-US" altLang="en-US"/>
              <a:t>05</a:t>
            </a:r>
            <a:r>
              <a:rPr lang="en-US" altLang="en-US" i="1"/>
              <a:t> </a:t>
            </a:r>
            <a:r>
              <a:rPr lang="en-US" altLang="en-US"/>
              <a:t>– 0.04) × 184/360] / ((1 + .05) ^ (184/360)</a:t>
            </a:r>
          </a:p>
          <a:p>
            <a:pPr eaLnBrk="1" hangingPunct="1">
              <a:spcBef>
                <a:spcPct val="0"/>
              </a:spcBef>
            </a:pPr>
            <a:endParaRPr lang="en-US" altLang="en-US"/>
          </a:p>
          <a:p>
            <a:pPr eaLnBrk="1" hangingPunct="1">
              <a:spcBef>
                <a:spcPct val="0"/>
              </a:spcBef>
            </a:pPr>
            <a:endParaRPr lang="en-US" altLang="en-US"/>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2E7E28-5B71-45A2-A5FC-B001C9A94323}" type="slidenum">
              <a:rPr lang="en-US" altLang="en-US" smtClean="0"/>
              <a:pPr eaLnBrk="1" hangingPunct="1"/>
              <a:t>43</a:t>
            </a:fld>
            <a:endParaRPr lang="en-US" altLang="en-US"/>
          </a:p>
        </p:txBody>
      </p:sp>
    </p:spTree>
    <p:extLst>
      <p:ext uri="{BB962C8B-B14F-4D97-AF65-F5344CB8AC3E}">
        <p14:creationId xmlns:p14="http://schemas.microsoft.com/office/powerpoint/2010/main" val="6388156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atin typeface="Century Gothic"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atin typeface="Century Gothic" pitchFamily="34" charset="0"/>
              </a:defRPr>
            </a:lvl1pPr>
          </a:lstStyle>
          <a:p>
            <a:r>
              <a:rPr lang="en-US"/>
              <a:t>Click to edit Master title style</a:t>
            </a:r>
          </a:p>
        </p:txBody>
      </p:sp>
      <p:sp>
        <p:nvSpPr>
          <p:cNvPr id="12" name="Footer Placeholder 11"/>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752600" y="395839"/>
            <a:ext cx="5638273" cy="3089704"/>
          </a:xfrm>
          <a:prstGeom prst="rect">
            <a:avLst/>
          </a:prstGeom>
        </p:spPr>
      </p:pic>
    </p:spTree>
    <p:extLst>
      <p:ext uri="{BB962C8B-B14F-4D97-AF65-F5344CB8AC3E}">
        <p14:creationId xmlns:p14="http://schemas.microsoft.com/office/powerpoint/2010/main" val="3942695248"/>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148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148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71B0FC6-60ED-401F-83C7-4372950A1FF9}" type="slidenum">
              <a:rPr lang="en-US" altLang="en-US"/>
              <a:pPr/>
              <a:t>‹#›</a:t>
            </a:fld>
            <a:r>
              <a:rPr lang="en-US" altLang="en-US"/>
              <a:t> (of 31)</a:t>
            </a:r>
          </a:p>
        </p:txBody>
      </p:sp>
    </p:spTree>
    <p:extLst>
      <p:ext uri="{BB962C8B-B14F-4D97-AF65-F5344CB8AC3E}">
        <p14:creationId xmlns:p14="http://schemas.microsoft.com/office/powerpoint/2010/main" val="50747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Chart Placeholder 2"/>
          <p:cNvSpPr>
            <a:spLocks noGrp="1"/>
          </p:cNvSpPr>
          <p:nvPr>
            <p:ph type="chart" idx="1"/>
          </p:nvPr>
        </p:nvSpPr>
        <p:spPr>
          <a:xfrm>
            <a:off x="457200" y="1719263"/>
            <a:ext cx="8229600" cy="4148137"/>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1B5FC28B-8C1F-453A-898C-C9BE63B347E4}" type="slidenum">
              <a:rPr lang="en-US" altLang="en-US"/>
              <a:pPr/>
              <a:t>‹#›</a:t>
            </a:fld>
            <a:r>
              <a:rPr lang="en-US" altLang="en-US"/>
              <a:t> (of 32)</a:t>
            </a:r>
          </a:p>
        </p:txBody>
      </p:sp>
    </p:spTree>
    <p:extLst>
      <p:ext uri="{BB962C8B-B14F-4D97-AF65-F5344CB8AC3E}">
        <p14:creationId xmlns:p14="http://schemas.microsoft.com/office/powerpoint/2010/main" val="64091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22238"/>
            <a:ext cx="8229600" cy="5745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65445A83-61E7-4AB4-B9FB-CF2B9457F825}" type="slidenum">
              <a:rPr lang="en-US" altLang="en-US"/>
              <a:pPr/>
              <a:t>‹#›</a:t>
            </a:fld>
            <a:r>
              <a:rPr lang="en-US" altLang="en-US"/>
              <a:t> (of 32)</a:t>
            </a:r>
          </a:p>
        </p:txBody>
      </p:sp>
    </p:spTree>
    <p:extLst>
      <p:ext uri="{BB962C8B-B14F-4D97-AF65-F5344CB8AC3E}">
        <p14:creationId xmlns:p14="http://schemas.microsoft.com/office/powerpoint/2010/main" val="384561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3649110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lvl1pPr>
              <a:defRPr>
                <a:latin typeface="Century Gothic" pitchFamily="34" charset="0"/>
              </a:defRPr>
            </a:lvl1pPr>
          </a:lstStyle>
          <a:p>
            <a:pPr algn="l"/>
            <a:r>
              <a:rPr lang="en-US"/>
              <a:t>Click to edit Master title style</a:t>
            </a:r>
          </a:p>
        </p:txBody>
      </p:sp>
      <p:sp>
        <p:nvSpPr>
          <p:cNvPr id="9" name="Footer Placeholder 8"/>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3346240787"/>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Footer Placeholder 7"/>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3291546270"/>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3" name="Footer Placeholder 12"/>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107801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2008946858"/>
      </p:ext>
    </p:extLst>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1" name="Footer Placeholder 10"/>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3209307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able Placeholder 2"/>
          <p:cNvSpPr>
            <a:spLocks noGrp="1"/>
          </p:cNvSpPr>
          <p:nvPr>
            <p:ph type="tbl" idx="1"/>
          </p:nvPr>
        </p:nvSpPr>
        <p:spPr>
          <a:xfrm>
            <a:off x="457200" y="1719263"/>
            <a:ext cx="8229600" cy="4148137"/>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ACD19C50-B0FB-48EC-9F4D-EA1A5326E3EE}" type="slidenum">
              <a:rPr lang="en-US" altLang="en-US"/>
              <a:pPr/>
              <a:t>‹#›</a:t>
            </a:fld>
            <a:r>
              <a:rPr lang="en-US" altLang="en-US"/>
              <a:t> (of 22)</a:t>
            </a:r>
          </a:p>
        </p:txBody>
      </p:sp>
    </p:spTree>
    <p:extLst>
      <p:ext uri="{BB962C8B-B14F-4D97-AF65-F5344CB8AC3E}">
        <p14:creationId xmlns:p14="http://schemas.microsoft.com/office/powerpoint/2010/main" val="2845671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1481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719263"/>
            <a:ext cx="4038600" cy="199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868738"/>
            <a:ext cx="4038600" cy="1998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001CD640-CEB2-4D03-99B4-21E76398286C}" type="slidenum">
              <a:rPr lang="en-US" altLang="en-US"/>
              <a:pPr/>
              <a:t>‹#›</a:t>
            </a:fld>
            <a:r>
              <a:rPr lang="en-US" altLang="en-US"/>
              <a:t> (of 18)</a:t>
            </a:r>
          </a:p>
        </p:txBody>
      </p:sp>
    </p:spTree>
    <p:extLst>
      <p:ext uri="{BB962C8B-B14F-4D97-AF65-F5344CB8AC3E}">
        <p14:creationId xmlns:p14="http://schemas.microsoft.com/office/powerpoint/2010/main" val="2775723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1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5" cstate="print"/>
          <a:stretch>
            <a:fillRect/>
          </a:stretch>
        </p:blipFill>
        <p:spPr>
          <a:xfrm>
            <a:off x="571" y="428"/>
            <a:ext cx="9142858" cy="6857143"/>
          </a:xfrm>
          <a:prstGeom prst="rect">
            <a:avLst/>
          </a:prstGeom>
          <a:noFill/>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dirty="0"/>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7620000" y="6324600"/>
            <a:ext cx="1066800" cy="369332"/>
          </a:xfrm>
          <a:prstGeom prst="rect">
            <a:avLst/>
          </a:prstGeom>
          <a:noFill/>
        </p:spPr>
        <p:txBody>
          <a:bodyPr wrap="square" rtlCol="0">
            <a:spAutoFit/>
          </a:bodyPr>
          <a:lstStyle/>
          <a:p>
            <a:pPr algn="r"/>
            <a:fld id="{5142B5BB-0271-4951-9864-F5338956FB89}" type="slidenum">
              <a:rPr lang="en-US" smtClean="0">
                <a:latin typeface="Century Gothic" pitchFamily="34" charset="0"/>
              </a:rPr>
              <a:pPr algn="r"/>
              <a:t>‹#›</a:t>
            </a:fld>
            <a:r>
              <a:rPr lang="en-US" dirty="0">
                <a:latin typeface="Century Gothic" pitchFamily="34" charset="0"/>
              </a:rPr>
              <a:t> of </a:t>
            </a:r>
            <a:r>
              <a:rPr lang="en-US" dirty="0" smtClean="0">
                <a:latin typeface="Century Gothic" pitchFamily="34" charset="0"/>
              </a:rPr>
              <a:t>64</a:t>
            </a:r>
            <a:endParaRPr lang="en-US" dirty="0">
              <a:latin typeface="Century Gothic" pitchFamily="34" charset="0"/>
            </a:endParaRPr>
          </a:p>
        </p:txBody>
      </p:sp>
      <p:sp>
        <p:nvSpPr>
          <p:cNvPr id="13" name="TextBox 12"/>
          <p:cNvSpPr txBox="1"/>
          <p:nvPr userDrawn="1"/>
        </p:nvSpPr>
        <p:spPr>
          <a:xfrm>
            <a:off x="304800" y="6324600"/>
            <a:ext cx="1447800" cy="369332"/>
          </a:xfrm>
          <a:prstGeom prst="rect">
            <a:avLst/>
          </a:prstGeom>
          <a:noFill/>
        </p:spPr>
        <p:txBody>
          <a:bodyPr wrap="square" rtlCol="0">
            <a:spAutoFit/>
          </a:bodyPr>
          <a:lstStyle/>
          <a:p>
            <a:fld id="{49EF39E9-0DEB-488D-A1FF-A8C274C77028}" type="datetime12">
              <a:rPr lang="en-US" smtClean="0">
                <a:latin typeface="Century Gothic" pitchFamily="34" charset="0"/>
              </a:rPr>
              <a:pPr/>
              <a:t>8:07 AM</a:t>
            </a:fld>
            <a:endParaRPr lang="en-US" dirty="0">
              <a:latin typeface="Century Gothic" pitchFamily="34" charset="0"/>
            </a:endParaRPr>
          </a:p>
        </p:txBody>
      </p:sp>
      <p:pic>
        <p:nvPicPr>
          <p:cNvPr id="2" name="Picture 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3962400" y="6157813"/>
            <a:ext cx="1219200" cy="668107"/>
          </a:xfrm>
          <a:prstGeom prst="rect">
            <a:avLst/>
          </a:prstGeom>
        </p:spPr>
      </p:pic>
    </p:spTree>
    <p:extLst>
      <p:ext uri="{BB962C8B-B14F-4D97-AF65-F5344CB8AC3E}">
        <p14:creationId xmlns:p14="http://schemas.microsoft.com/office/powerpoint/2010/main" val="391543595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3" r:id="rId8"/>
    <p:sldLayoutId id="2147483674" r:id="rId9"/>
    <p:sldLayoutId id="2147483675" r:id="rId10"/>
    <p:sldLayoutId id="2147483676" r:id="rId11"/>
    <p:sldLayoutId id="2147483677" r:id="rId12"/>
  </p:sldLayoutIdLst>
  <p:transition spd="med">
    <p:fade thruBlk="1"/>
  </p:transition>
  <p:timing>
    <p:tnLst>
      <p:par>
        <p:cTn id="1" dur="indefinite" restart="never" nodeType="tmRoot"/>
      </p:par>
    </p:tnLst>
  </p:timing>
  <p:txStyles>
    <p:titleStyle>
      <a:defPPr>
        <a:defRPr sz="4400">
          <a:solidFill>
            <a:schemeClr val="tx1"/>
          </a:solidFill>
          <a:latin typeface="+mj-lt"/>
          <a:ea typeface="+mj-ea"/>
          <a:cs typeface="+mj-cs"/>
        </a:defRPr>
      </a:defPPr>
      <a:lvl1pPr algn="ctr" eaLnBrk="1" hangingPunct="1">
        <a:buNone/>
        <a:defRPr sz="4000" b="1">
          <a:solidFill>
            <a:schemeClr val="tx1">
              <a:alpha val="100000"/>
            </a:schemeClr>
          </a:solidFill>
          <a:latin typeface="Century Gothic" pitchFamily="34" charset="0"/>
        </a:defRPr>
      </a:lvl1pPr>
    </p:titleStyle>
    <p:bodyStyle>
      <a:defPPr>
        <a:defRPr>
          <a:solidFill>
            <a:schemeClr val="tx1"/>
          </a:solidFill>
          <a:latin typeface="+mn-lt"/>
          <a:ea typeface="+mn-ea"/>
          <a:cs typeface="+mn-cs"/>
        </a:defRPr>
      </a:defPPr>
      <a:lvl1pPr marL="342900" indent="-342900" eaLnBrk="1" hangingPunct="1">
        <a:buChar char="•"/>
        <a:defRPr sz="3600">
          <a:latin typeface="Century Gothic" panose="020B0502020202020204" pitchFamily="34" charset="0"/>
        </a:defRPr>
      </a:lvl1pPr>
      <a:lvl2pPr marL="742950" indent="-285750" eaLnBrk="1" hangingPunct="1">
        <a:buChar char="–"/>
        <a:defRPr sz="2800">
          <a:latin typeface="Century Gothic" panose="020B0502020202020204" pitchFamily="34" charset="0"/>
        </a:defRPr>
      </a:lvl2pPr>
      <a:lvl3pPr marL="1143000" indent="-228600" eaLnBrk="1" hangingPunct="1">
        <a:buChar char="•"/>
        <a:defRPr sz="2400">
          <a:latin typeface="Century Gothic" panose="020B0502020202020204" pitchFamily="34" charset="0"/>
        </a:defRPr>
      </a:lvl3pPr>
      <a:lvl4pPr marL="1600200" indent="-228600" eaLnBrk="1" hangingPunct="1">
        <a:buChar char="–"/>
        <a:defRPr sz="2000">
          <a:latin typeface="Century Gothic" panose="020B0502020202020204" pitchFamily="34" charset="0"/>
        </a:defRPr>
      </a:lvl4pPr>
      <a:lvl5pPr marL="2057400" indent="-228600" eaLnBrk="1" hangingPunct="1">
        <a:buChar char="»"/>
        <a:defRPr sz="1800">
          <a:latin typeface="Century Gothic" panose="020B0502020202020204" pitchFamily="34" charset="0"/>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0.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1.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12.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094577"/>
            <a:ext cx="8153400" cy="1306223"/>
          </a:xfrm>
        </p:spPr>
        <p:txBody>
          <a:bodyPr>
            <a:normAutofit/>
          </a:bodyPr>
          <a:lstStyle/>
          <a:p>
            <a:pPr>
              <a:lnSpc>
                <a:spcPct val="80000"/>
              </a:lnSpc>
            </a:pPr>
            <a:r>
              <a:rPr lang="en-US" dirty="0"/>
              <a:t>Topic 17–International Banking and Money Markets</a:t>
            </a:r>
            <a:endParaRPr lang="en-US" dirty="0">
              <a:cs typeface="Arial" charset="0"/>
            </a:endParaRPr>
          </a:p>
          <a:p>
            <a:r>
              <a:rPr lang="en-US" sz="2400" dirty="0"/>
              <a:t>Larry Schrenk, Instructor</a:t>
            </a:r>
          </a:p>
        </p:txBody>
      </p:sp>
      <p:sp>
        <p:nvSpPr>
          <p:cNvPr id="2" name="Title 1"/>
          <p:cNvSpPr>
            <a:spLocks noGrp="1"/>
          </p:cNvSpPr>
          <p:nvPr>
            <p:ph type="ctrTitle"/>
          </p:nvPr>
        </p:nvSpPr>
        <p:spPr/>
        <p:txBody>
          <a:bodyPr/>
          <a:lstStyle/>
          <a:p>
            <a:r>
              <a:rPr lang="en-US" dirty="0"/>
              <a:t>FIN 440: International Finance</a:t>
            </a:r>
          </a:p>
        </p:txBody>
      </p:sp>
    </p:spTree>
    <p:extLst>
      <p:ext uri="{BB962C8B-B14F-4D97-AF65-F5344CB8AC3E}">
        <p14:creationId xmlns:p14="http://schemas.microsoft.com/office/powerpoint/2010/main" val="743445209"/>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10000"/>
              </a:lnSpc>
            </a:pPr>
            <a:r>
              <a:rPr lang="en-US" sz="2800" dirty="0"/>
              <a:t>Bank Assets = Bank Liabilities + Bank </a:t>
            </a:r>
            <a:r>
              <a:rPr lang="en-US" sz="2800" dirty="0" smtClean="0"/>
              <a:t>Capital</a:t>
            </a:r>
          </a:p>
          <a:p>
            <a:pPr>
              <a:lnSpc>
                <a:spcPct val="110000"/>
              </a:lnSpc>
            </a:pPr>
            <a:endParaRPr lang="en-US" sz="2800" dirty="0"/>
          </a:p>
          <a:p>
            <a:pPr>
              <a:lnSpc>
                <a:spcPct val="110000"/>
              </a:lnSpc>
            </a:pPr>
            <a:r>
              <a:rPr lang="en-US" sz="2800" dirty="0"/>
              <a:t>Bank Capital = Bank Net </a:t>
            </a:r>
            <a:r>
              <a:rPr lang="en-US" sz="2800" dirty="0" smtClean="0"/>
              <a:t>Worth</a:t>
            </a:r>
          </a:p>
          <a:p>
            <a:pPr>
              <a:lnSpc>
                <a:spcPct val="110000"/>
              </a:lnSpc>
            </a:pPr>
            <a:endParaRPr lang="en-US" sz="2800" dirty="0"/>
          </a:p>
          <a:p>
            <a:pPr>
              <a:lnSpc>
                <a:spcPct val="110000"/>
              </a:lnSpc>
            </a:pPr>
            <a:r>
              <a:rPr lang="en-US" sz="2800" dirty="0" smtClean="0"/>
              <a:t>High Leverage</a:t>
            </a:r>
          </a:p>
          <a:p>
            <a:pPr>
              <a:lnSpc>
                <a:spcPct val="110000"/>
              </a:lnSpc>
            </a:pPr>
            <a:endParaRPr lang="en-US" sz="2800" dirty="0"/>
          </a:p>
          <a:p>
            <a:pPr>
              <a:lnSpc>
                <a:spcPct val="110000"/>
              </a:lnSpc>
            </a:pPr>
            <a:r>
              <a:rPr lang="en-US" sz="2800" dirty="0" smtClean="0"/>
              <a:t>Federal Deposit Insurance</a:t>
            </a:r>
            <a:endParaRPr lang="en-US" sz="2800" dirty="0"/>
          </a:p>
        </p:txBody>
      </p:sp>
      <p:sp>
        <p:nvSpPr>
          <p:cNvPr id="3" name="Title 2"/>
          <p:cNvSpPr>
            <a:spLocks noGrp="1"/>
          </p:cNvSpPr>
          <p:nvPr>
            <p:ph type="title"/>
          </p:nvPr>
        </p:nvSpPr>
        <p:spPr>
          <a:xfrm>
            <a:off x="381000" y="152400"/>
            <a:ext cx="8229600" cy="1143000"/>
          </a:xfrm>
        </p:spPr>
        <p:txBody>
          <a:bodyPr>
            <a:normAutofit/>
          </a:bodyPr>
          <a:lstStyle/>
          <a:p>
            <a:r>
              <a:rPr lang="en-US" dirty="0" smtClean="0"/>
              <a:t>Balance Sheet</a:t>
            </a:r>
            <a:endParaRPr lang="en-US" dirty="0"/>
          </a:p>
        </p:txBody>
      </p:sp>
    </p:spTree>
    <p:extLst>
      <p:ext uri="{BB962C8B-B14F-4D97-AF65-F5344CB8AC3E}">
        <p14:creationId xmlns:p14="http://schemas.microsoft.com/office/powerpoint/2010/main" val="224010707"/>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smtClean="0"/>
              <a:t>Balance Sheet</a:t>
            </a:r>
            <a:endParaRPr lang="en-US" sz="3600" dirty="0"/>
          </a:p>
        </p:txBody>
      </p:sp>
      <p:pic>
        <p:nvPicPr>
          <p:cNvPr id="6" name="Picture 5"/>
          <p:cNvPicPr>
            <a:picLocks noChangeAspect="1"/>
          </p:cNvPicPr>
          <p:nvPr/>
        </p:nvPicPr>
        <p:blipFill>
          <a:blip r:embed="rId2"/>
          <a:stretch>
            <a:fillRect/>
          </a:stretch>
        </p:blipFill>
        <p:spPr>
          <a:xfrm>
            <a:off x="2476500" y="1474756"/>
            <a:ext cx="4191000" cy="4570050"/>
          </a:xfrm>
          <a:prstGeom prst="rect">
            <a:avLst/>
          </a:prstGeom>
        </p:spPr>
      </p:pic>
    </p:spTree>
    <p:extLst>
      <p:ext uri="{BB962C8B-B14F-4D97-AF65-F5344CB8AC3E}">
        <p14:creationId xmlns:p14="http://schemas.microsoft.com/office/powerpoint/2010/main" val="3558288499"/>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ctrTitle"/>
          </p:nvPr>
        </p:nvSpPr>
        <p:spPr>
          <a:xfrm>
            <a:off x="914400" y="3657600"/>
            <a:ext cx="8153400" cy="1470025"/>
          </a:xfrm>
        </p:spPr>
        <p:txBody>
          <a:bodyPr>
            <a:normAutofit/>
          </a:bodyPr>
          <a:lstStyle/>
          <a:p>
            <a:r>
              <a:rPr lang="en-US" dirty="0" smtClean="0"/>
              <a:t>2. </a:t>
            </a:r>
            <a:r>
              <a:rPr lang="en-US" altLang="en-US" dirty="0"/>
              <a:t>Reasons for International Banking</a:t>
            </a:r>
            <a:endParaRPr lang="en-US" dirty="0"/>
          </a:p>
        </p:txBody>
      </p:sp>
    </p:spTree>
    <p:extLst>
      <p:ext uri="{BB962C8B-B14F-4D97-AF65-F5344CB8AC3E}">
        <p14:creationId xmlns:p14="http://schemas.microsoft.com/office/powerpoint/2010/main" val="804653326"/>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a:t>International Banking Services</a:t>
            </a:r>
          </a:p>
        </p:txBody>
      </p:sp>
      <p:sp>
        <p:nvSpPr>
          <p:cNvPr id="8195" name="Rectangle 3"/>
          <p:cNvSpPr>
            <a:spLocks noGrp="1" noChangeArrowheads="1"/>
          </p:cNvSpPr>
          <p:nvPr>
            <p:ph idx="1"/>
          </p:nvPr>
        </p:nvSpPr>
        <p:spPr/>
        <p:txBody>
          <a:bodyPr>
            <a:normAutofit fontScale="92500" lnSpcReduction="20000"/>
          </a:bodyPr>
          <a:lstStyle/>
          <a:p>
            <a:pPr marL="0" indent="0" eaLnBrk="1" hangingPunct="1">
              <a:buNone/>
            </a:pPr>
            <a:r>
              <a:rPr lang="en-US" altLang="en-US" dirty="0"/>
              <a:t>International banks do everything domestic banks do </a:t>
            </a:r>
            <a:r>
              <a:rPr lang="en-US" altLang="en-US" i="1" dirty="0"/>
              <a:t>and</a:t>
            </a:r>
            <a:r>
              <a:rPr lang="en-US" altLang="en-US" dirty="0"/>
              <a:t>:</a:t>
            </a:r>
          </a:p>
          <a:p>
            <a:pPr eaLnBrk="1" hangingPunct="1"/>
            <a:endParaRPr lang="en-US" altLang="en-US" dirty="0"/>
          </a:p>
          <a:p>
            <a:pPr lvl="1" eaLnBrk="1" hangingPunct="1"/>
            <a:r>
              <a:rPr lang="en-US" altLang="en-US" dirty="0"/>
              <a:t>Arrange trade financing.</a:t>
            </a:r>
          </a:p>
          <a:p>
            <a:pPr lvl="1" eaLnBrk="1" hangingPunct="1"/>
            <a:endParaRPr lang="en-US" altLang="en-US" dirty="0"/>
          </a:p>
          <a:p>
            <a:pPr lvl="1" eaLnBrk="1" hangingPunct="1"/>
            <a:r>
              <a:rPr lang="en-US" altLang="en-US" dirty="0"/>
              <a:t>Arrange foreign exchange.</a:t>
            </a:r>
          </a:p>
          <a:p>
            <a:pPr lvl="1" eaLnBrk="1" hangingPunct="1"/>
            <a:endParaRPr lang="en-US" altLang="en-US" dirty="0"/>
          </a:p>
          <a:p>
            <a:pPr lvl="1" eaLnBrk="1" hangingPunct="1"/>
            <a:r>
              <a:rPr lang="en-US" altLang="en-US" dirty="0"/>
              <a:t>Offer hedging services for foreign currency receivables and payables through forward and option contracts.</a:t>
            </a:r>
          </a:p>
          <a:p>
            <a:pPr lvl="1" eaLnBrk="1" hangingPunct="1"/>
            <a:endParaRPr lang="en-US" altLang="en-US" dirty="0"/>
          </a:p>
          <a:p>
            <a:pPr lvl="1" eaLnBrk="1" hangingPunct="1"/>
            <a:r>
              <a:rPr lang="en-US" altLang="en-US" dirty="0"/>
              <a:t>Offer investment banking services (where allowed).</a:t>
            </a:r>
          </a:p>
        </p:txBody>
      </p:sp>
    </p:spTree>
    <p:extLst>
      <p:ext uri="{BB962C8B-B14F-4D97-AF65-F5344CB8AC3E}">
        <p14:creationId xmlns:p14="http://schemas.microsoft.com/office/powerpoint/2010/main" val="384141419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en-US" altLang="en-US" dirty="0"/>
              <a:t>The World’s </a:t>
            </a:r>
            <a:r>
              <a:rPr lang="en-US" altLang="en-US" dirty="0" smtClean="0"/>
              <a:t>15 </a:t>
            </a:r>
            <a:r>
              <a:rPr lang="en-US" altLang="en-US" dirty="0"/>
              <a:t>Largest </a:t>
            </a:r>
            <a:r>
              <a:rPr lang="en-US" altLang="en-US" dirty="0" smtClean="0"/>
              <a:t>Banks (2012)</a:t>
            </a:r>
            <a:endParaRPr lang="en-US" altLang="en-US" dirty="0"/>
          </a:p>
        </p:txBody>
      </p:sp>
      <p:pic>
        <p:nvPicPr>
          <p:cNvPr id="4" name="Picture 3"/>
          <p:cNvPicPr>
            <a:picLocks noChangeAspect="1"/>
          </p:cNvPicPr>
          <p:nvPr/>
        </p:nvPicPr>
        <p:blipFill>
          <a:blip r:embed="rId2"/>
          <a:stretch>
            <a:fillRect/>
          </a:stretch>
        </p:blipFill>
        <p:spPr>
          <a:xfrm>
            <a:off x="504825" y="1695450"/>
            <a:ext cx="8134350" cy="3467100"/>
          </a:xfrm>
          <a:prstGeom prst="rect">
            <a:avLst/>
          </a:prstGeom>
        </p:spPr>
      </p:pic>
    </p:spTree>
    <p:extLst>
      <p:ext uri="{BB962C8B-B14F-4D97-AF65-F5344CB8AC3E}">
        <p14:creationId xmlns:p14="http://schemas.microsoft.com/office/powerpoint/2010/main" val="1767761320"/>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Reasons for International Banking</a:t>
            </a:r>
          </a:p>
        </p:txBody>
      </p:sp>
      <p:sp>
        <p:nvSpPr>
          <p:cNvPr id="10242" name="Rectangle 3"/>
          <p:cNvSpPr>
            <a:spLocks noGrp="1" noChangeArrowheads="1"/>
          </p:cNvSpPr>
          <p:nvPr>
            <p:ph idx="1"/>
          </p:nvPr>
        </p:nvSpPr>
        <p:spPr>
          <a:xfrm>
            <a:off x="457200" y="1752600"/>
            <a:ext cx="8229600" cy="4678363"/>
          </a:xfrm>
        </p:spPr>
        <p:txBody>
          <a:bodyPr>
            <a:normAutofit fontScale="85000" lnSpcReduction="20000"/>
          </a:bodyPr>
          <a:lstStyle/>
          <a:p>
            <a:pPr eaLnBrk="1" hangingPunct="1">
              <a:lnSpc>
                <a:spcPct val="120000"/>
              </a:lnSpc>
            </a:pPr>
            <a:r>
              <a:rPr lang="en-US" altLang="en-US" sz="2200" dirty="0"/>
              <a:t>Low marginal costs</a:t>
            </a:r>
          </a:p>
          <a:p>
            <a:pPr lvl="1" eaLnBrk="1" hangingPunct="1">
              <a:lnSpc>
                <a:spcPct val="120000"/>
              </a:lnSpc>
            </a:pPr>
            <a:r>
              <a:rPr lang="en-US" altLang="en-US" sz="1600" dirty="0"/>
              <a:t>Managerial and marketing knowledge developed at home can be used abroad with low marginal costs.</a:t>
            </a:r>
          </a:p>
          <a:p>
            <a:pPr lvl="1" eaLnBrk="1" hangingPunct="1">
              <a:lnSpc>
                <a:spcPct val="120000"/>
              </a:lnSpc>
            </a:pPr>
            <a:endParaRPr lang="en-US" altLang="en-US" sz="1600" dirty="0"/>
          </a:p>
          <a:p>
            <a:pPr eaLnBrk="1" hangingPunct="1">
              <a:lnSpc>
                <a:spcPct val="120000"/>
              </a:lnSpc>
            </a:pPr>
            <a:r>
              <a:rPr lang="en-US" altLang="en-US" sz="2200" dirty="0"/>
              <a:t>Knowledge advantage</a:t>
            </a:r>
          </a:p>
          <a:p>
            <a:pPr lvl="1" eaLnBrk="1" hangingPunct="1">
              <a:lnSpc>
                <a:spcPct val="120000"/>
              </a:lnSpc>
            </a:pPr>
            <a:r>
              <a:rPr lang="en-US" altLang="en-US" sz="1600" dirty="0"/>
              <a:t>The foreign bank subsidiary can draw on the parent bank’s knowledge of personal contacts and credit investigations for use in that foreign market.</a:t>
            </a:r>
          </a:p>
          <a:p>
            <a:pPr lvl="1" eaLnBrk="1" hangingPunct="1">
              <a:lnSpc>
                <a:spcPct val="120000"/>
              </a:lnSpc>
            </a:pPr>
            <a:endParaRPr lang="en-US" altLang="en-US" sz="1600" dirty="0"/>
          </a:p>
          <a:p>
            <a:pPr eaLnBrk="1" hangingPunct="1">
              <a:lnSpc>
                <a:spcPct val="120000"/>
              </a:lnSpc>
            </a:pPr>
            <a:r>
              <a:rPr lang="en-US" altLang="en-US" sz="2200" dirty="0"/>
              <a:t>Home nation information services</a:t>
            </a:r>
          </a:p>
          <a:p>
            <a:pPr lvl="1" eaLnBrk="1" hangingPunct="1">
              <a:lnSpc>
                <a:spcPct val="120000"/>
              </a:lnSpc>
            </a:pPr>
            <a:r>
              <a:rPr lang="en-US" altLang="en-US" sz="1600" dirty="0"/>
              <a:t>Local firms in a foreign market may be able to obtain more complete information on trade and financial markets in the multinational bank’s home nation than is obtainable from foreign domestic banks.</a:t>
            </a:r>
          </a:p>
          <a:p>
            <a:pPr lvl="1" eaLnBrk="1" hangingPunct="1">
              <a:lnSpc>
                <a:spcPct val="120000"/>
              </a:lnSpc>
            </a:pPr>
            <a:endParaRPr lang="en-US" altLang="en-US" sz="1600" dirty="0"/>
          </a:p>
          <a:p>
            <a:pPr eaLnBrk="1" hangingPunct="1">
              <a:lnSpc>
                <a:spcPct val="120000"/>
              </a:lnSpc>
            </a:pPr>
            <a:r>
              <a:rPr lang="en-US" altLang="en-US" sz="2200" dirty="0"/>
              <a:t>Prestige</a:t>
            </a:r>
          </a:p>
          <a:p>
            <a:pPr lvl="1" eaLnBrk="1" hangingPunct="1">
              <a:lnSpc>
                <a:spcPct val="120000"/>
              </a:lnSpc>
            </a:pPr>
            <a:r>
              <a:rPr lang="en-US" altLang="en-US" sz="1600" dirty="0"/>
              <a:t>Very large multinational banks have high perceived prestige, which can be attractive to new clients.</a:t>
            </a:r>
          </a:p>
          <a:p>
            <a:pPr lvl="1" eaLnBrk="1" hangingPunct="1">
              <a:lnSpc>
                <a:spcPct val="120000"/>
              </a:lnSpc>
            </a:pPr>
            <a:endParaRPr lang="en-US" altLang="en-US" sz="1600" dirty="0"/>
          </a:p>
          <a:p>
            <a:pPr eaLnBrk="1" hangingPunct="1">
              <a:lnSpc>
                <a:spcPct val="120000"/>
              </a:lnSpc>
            </a:pPr>
            <a:r>
              <a:rPr lang="en-US" altLang="en-US" sz="2200" dirty="0"/>
              <a:t>Regulatory advantage</a:t>
            </a:r>
          </a:p>
          <a:p>
            <a:pPr lvl="1" eaLnBrk="1" hangingPunct="1">
              <a:lnSpc>
                <a:spcPct val="120000"/>
              </a:lnSpc>
            </a:pPr>
            <a:r>
              <a:rPr lang="en-US" altLang="en-US" sz="1600" dirty="0"/>
              <a:t>Multinational banks are often not subject to the same regulations as domestic banks.</a:t>
            </a:r>
          </a:p>
        </p:txBody>
      </p:sp>
    </p:spTree>
    <p:extLst>
      <p:ext uri="{BB962C8B-B14F-4D97-AF65-F5344CB8AC3E}">
        <p14:creationId xmlns:p14="http://schemas.microsoft.com/office/powerpoint/2010/main" val="2625702770"/>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Reasons for International Banking</a:t>
            </a:r>
          </a:p>
        </p:txBody>
      </p:sp>
      <p:sp>
        <p:nvSpPr>
          <p:cNvPr id="11266" name="Rectangle 3"/>
          <p:cNvSpPr>
            <a:spLocks noGrp="1" noChangeArrowheads="1"/>
          </p:cNvSpPr>
          <p:nvPr>
            <p:ph idx="1"/>
          </p:nvPr>
        </p:nvSpPr>
        <p:spPr>
          <a:xfrm>
            <a:off x="442784" y="1676400"/>
            <a:ext cx="8229600" cy="4928498"/>
          </a:xfrm>
        </p:spPr>
        <p:txBody>
          <a:bodyPr>
            <a:normAutofit fontScale="92500" lnSpcReduction="20000"/>
          </a:bodyPr>
          <a:lstStyle/>
          <a:p>
            <a:pPr eaLnBrk="1" hangingPunct="1">
              <a:lnSpc>
                <a:spcPct val="110000"/>
              </a:lnSpc>
            </a:pPr>
            <a:r>
              <a:rPr lang="en-US" altLang="en-US" sz="2400" dirty="0"/>
              <a:t>Wholesale defensive strategy</a:t>
            </a:r>
          </a:p>
          <a:p>
            <a:pPr lvl="1" eaLnBrk="1" hangingPunct="1">
              <a:lnSpc>
                <a:spcPct val="110000"/>
              </a:lnSpc>
            </a:pPr>
            <a:r>
              <a:rPr lang="en-US" altLang="en-US" sz="1800" dirty="0"/>
              <a:t>Banks follow their multinational customers abroad to avoid losing their business at home and abroad.</a:t>
            </a:r>
          </a:p>
          <a:p>
            <a:pPr lvl="1" eaLnBrk="1" hangingPunct="1">
              <a:lnSpc>
                <a:spcPct val="110000"/>
              </a:lnSpc>
            </a:pPr>
            <a:endParaRPr lang="en-US" altLang="en-US" sz="1800" dirty="0"/>
          </a:p>
          <a:p>
            <a:pPr eaLnBrk="1" hangingPunct="1">
              <a:lnSpc>
                <a:spcPct val="110000"/>
              </a:lnSpc>
            </a:pPr>
            <a:r>
              <a:rPr lang="en-US" altLang="en-US" sz="2400" dirty="0"/>
              <a:t>Retail defensive strategy</a:t>
            </a:r>
          </a:p>
          <a:p>
            <a:pPr lvl="1" eaLnBrk="1" hangingPunct="1">
              <a:lnSpc>
                <a:spcPct val="110000"/>
              </a:lnSpc>
            </a:pPr>
            <a:r>
              <a:rPr lang="en-US" altLang="en-US" sz="1800" dirty="0"/>
              <a:t>Multinational banks also compete for retail services such as travelers checks and the tourist and foreign business market.</a:t>
            </a:r>
          </a:p>
          <a:p>
            <a:pPr lvl="1" eaLnBrk="1" hangingPunct="1">
              <a:lnSpc>
                <a:spcPct val="110000"/>
              </a:lnSpc>
            </a:pPr>
            <a:endParaRPr lang="en-US" altLang="en-US" sz="1800" dirty="0"/>
          </a:p>
          <a:p>
            <a:pPr eaLnBrk="1" hangingPunct="1">
              <a:lnSpc>
                <a:spcPct val="110000"/>
              </a:lnSpc>
            </a:pPr>
            <a:r>
              <a:rPr lang="en-US" altLang="en-US" sz="2400" dirty="0"/>
              <a:t>Transactions costs</a:t>
            </a:r>
          </a:p>
          <a:p>
            <a:pPr lvl="1" eaLnBrk="1" hangingPunct="1">
              <a:lnSpc>
                <a:spcPct val="110000"/>
              </a:lnSpc>
            </a:pPr>
            <a:r>
              <a:rPr lang="en-US" altLang="en-US" sz="1800" dirty="0"/>
              <a:t>Multinational banks may be able to circumvent government currency controls.</a:t>
            </a:r>
          </a:p>
          <a:p>
            <a:pPr lvl="1" eaLnBrk="1" hangingPunct="1">
              <a:lnSpc>
                <a:spcPct val="110000"/>
              </a:lnSpc>
            </a:pPr>
            <a:endParaRPr lang="en-US" altLang="en-US" sz="1800" dirty="0"/>
          </a:p>
          <a:p>
            <a:pPr eaLnBrk="1" hangingPunct="1">
              <a:lnSpc>
                <a:spcPct val="110000"/>
              </a:lnSpc>
            </a:pPr>
            <a:r>
              <a:rPr lang="en-US" altLang="en-US" sz="2400" dirty="0"/>
              <a:t>Growth</a:t>
            </a:r>
          </a:p>
          <a:p>
            <a:pPr lvl="1" eaLnBrk="1" hangingPunct="1">
              <a:lnSpc>
                <a:spcPct val="110000"/>
              </a:lnSpc>
            </a:pPr>
            <a:r>
              <a:rPr lang="en-US" altLang="en-US" sz="1800" dirty="0"/>
              <a:t>Foreign markets may offer opportunities for growth not found domestically.</a:t>
            </a:r>
          </a:p>
          <a:p>
            <a:pPr lvl="1" eaLnBrk="1" hangingPunct="1">
              <a:lnSpc>
                <a:spcPct val="110000"/>
              </a:lnSpc>
            </a:pPr>
            <a:endParaRPr lang="en-US" altLang="en-US" sz="1800" dirty="0"/>
          </a:p>
          <a:p>
            <a:pPr eaLnBrk="1" hangingPunct="1">
              <a:lnSpc>
                <a:spcPct val="110000"/>
              </a:lnSpc>
            </a:pPr>
            <a:r>
              <a:rPr lang="en-US" altLang="en-US" sz="2400" dirty="0"/>
              <a:t>Risk reduction</a:t>
            </a:r>
          </a:p>
          <a:p>
            <a:pPr lvl="1">
              <a:lnSpc>
                <a:spcPct val="110000"/>
              </a:lnSpc>
            </a:pPr>
            <a:r>
              <a:rPr lang="en-US" altLang="en-US" sz="1800" dirty="0"/>
              <a:t>Greater stability of earnings with diversification.</a:t>
            </a:r>
          </a:p>
        </p:txBody>
      </p:sp>
    </p:spTree>
    <p:extLst>
      <p:ext uri="{BB962C8B-B14F-4D97-AF65-F5344CB8AC3E}">
        <p14:creationId xmlns:p14="http://schemas.microsoft.com/office/powerpoint/2010/main" val="1266179179"/>
      </p:ext>
    </p:extLst>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ctrTitle"/>
          </p:nvPr>
        </p:nvSpPr>
        <p:spPr>
          <a:xfrm>
            <a:off x="1066800" y="3657600"/>
            <a:ext cx="8001000" cy="1470025"/>
          </a:xfrm>
        </p:spPr>
        <p:txBody>
          <a:bodyPr>
            <a:normAutofit/>
          </a:bodyPr>
          <a:lstStyle/>
          <a:p>
            <a:r>
              <a:rPr lang="en-US" dirty="0" smtClean="0"/>
              <a:t>3. </a:t>
            </a:r>
            <a:r>
              <a:rPr lang="en-US" altLang="en-US" dirty="0"/>
              <a:t>Types of International Banking Offices</a:t>
            </a:r>
            <a:endParaRPr lang="en-US" dirty="0"/>
          </a:p>
        </p:txBody>
      </p:sp>
    </p:spTree>
    <p:extLst>
      <p:ext uri="{BB962C8B-B14F-4D97-AF65-F5344CB8AC3E}">
        <p14:creationId xmlns:p14="http://schemas.microsoft.com/office/powerpoint/2010/main" val="975256996"/>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04800"/>
            <a:ext cx="8229600" cy="1066800"/>
          </a:xfrm>
        </p:spPr>
        <p:txBody>
          <a:bodyPr>
            <a:normAutofit fontScale="90000"/>
          </a:bodyPr>
          <a:lstStyle/>
          <a:p>
            <a:pPr eaLnBrk="1" hangingPunct="1"/>
            <a:r>
              <a:rPr lang="en-US" altLang="en-US" dirty="0"/>
              <a:t>Types of International Banking Offices</a:t>
            </a:r>
          </a:p>
        </p:txBody>
      </p:sp>
      <p:sp>
        <p:nvSpPr>
          <p:cNvPr id="12291" name="Rectangle 3"/>
          <p:cNvSpPr>
            <a:spLocks noGrp="1" noChangeArrowheads="1"/>
          </p:cNvSpPr>
          <p:nvPr>
            <p:ph idx="1"/>
          </p:nvPr>
        </p:nvSpPr>
        <p:spPr>
          <a:xfrm>
            <a:off x="457200" y="1524000"/>
            <a:ext cx="8229600" cy="4830763"/>
          </a:xfrm>
        </p:spPr>
        <p:txBody>
          <a:bodyPr>
            <a:normAutofit fontScale="92500" lnSpcReduction="20000"/>
          </a:bodyPr>
          <a:lstStyle/>
          <a:p>
            <a:pPr eaLnBrk="1" hangingPunct="1">
              <a:lnSpc>
                <a:spcPct val="90000"/>
              </a:lnSpc>
            </a:pPr>
            <a:r>
              <a:rPr lang="en-US" altLang="en-US" sz="2800" dirty="0"/>
              <a:t>Correspondent bank</a:t>
            </a:r>
          </a:p>
          <a:p>
            <a:pPr eaLnBrk="1" hangingPunct="1">
              <a:lnSpc>
                <a:spcPct val="90000"/>
              </a:lnSpc>
            </a:pPr>
            <a:endParaRPr lang="en-US" altLang="en-US" sz="2800" dirty="0"/>
          </a:p>
          <a:p>
            <a:pPr eaLnBrk="1" hangingPunct="1">
              <a:lnSpc>
                <a:spcPct val="90000"/>
              </a:lnSpc>
            </a:pPr>
            <a:r>
              <a:rPr lang="en-US" altLang="en-US" sz="2800" dirty="0"/>
              <a:t>Representative offices</a:t>
            </a:r>
          </a:p>
          <a:p>
            <a:pPr eaLnBrk="1" hangingPunct="1">
              <a:lnSpc>
                <a:spcPct val="90000"/>
              </a:lnSpc>
            </a:pPr>
            <a:endParaRPr lang="en-US" altLang="en-US" sz="2800" dirty="0"/>
          </a:p>
          <a:p>
            <a:pPr eaLnBrk="1" hangingPunct="1">
              <a:lnSpc>
                <a:spcPct val="90000"/>
              </a:lnSpc>
            </a:pPr>
            <a:r>
              <a:rPr lang="en-US" altLang="en-US" sz="2800" dirty="0"/>
              <a:t>Foreign branches</a:t>
            </a:r>
          </a:p>
          <a:p>
            <a:pPr eaLnBrk="1" hangingPunct="1">
              <a:lnSpc>
                <a:spcPct val="90000"/>
              </a:lnSpc>
            </a:pPr>
            <a:endParaRPr lang="en-US" altLang="en-US" sz="2800" dirty="0"/>
          </a:p>
          <a:p>
            <a:pPr eaLnBrk="1" hangingPunct="1">
              <a:lnSpc>
                <a:spcPct val="90000"/>
              </a:lnSpc>
            </a:pPr>
            <a:r>
              <a:rPr lang="en-US" altLang="en-US" sz="2800" dirty="0"/>
              <a:t>Subsidiary and affiliate banks</a:t>
            </a:r>
          </a:p>
          <a:p>
            <a:pPr eaLnBrk="1" hangingPunct="1">
              <a:lnSpc>
                <a:spcPct val="90000"/>
              </a:lnSpc>
            </a:pPr>
            <a:endParaRPr lang="en-US" altLang="en-US" sz="2800" dirty="0"/>
          </a:p>
          <a:p>
            <a:pPr eaLnBrk="1" hangingPunct="1">
              <a:lnSpc>
                <a:spcPct val="90000"/>
              </a:lnSpc>
            </a:pPr>
            <a:r>
              <a:rPr lang="en-US" altLang="en-US" sz="2800" dirty="0"/>
              <a:t>Edge Act banks</a:t>
            </a:r>
          </a:p>
          <a:p>
            <a:pPr eaLnBrk="1" hangingPunct="1">
              <a:lnSpc>
                <a:spcPct val="90000"/>
              </a:lnSpc>
            </a:pPr>
            <a:endParaRPr lang="en-US" altLang="en-US" sz="2800" dirty="0"/>
          </a:p>
          <a:p>
            <a:pPr eaLnBrk="1" hangingPunct="1">
              <a:lnSpc>
                <a:spcPct val="90000"/>
              </a:lnSpc>
            </a:pPr>
            <a:r>
              <a:rPr lang="en-US" altLang="en-US" sz="2800" dirty="0"/>
              <a:t>Offshore banking centers</a:t>
            </a:r>
          </a:p>
          <a:p>
            <a:pPr eaLnBrk="1" hangingPunct="1">
              <a:lnSpc>
                <a:spcPct val="90000"/>
              </a:lnSpc>
            </a:pPr>
            <a:endParaRPr lang="en-US" altLang="en-US" sz="2800" dirty="0"/>
          </a:p>
          <a:p>
            <a:pPr eaLnBrk="1" hangingPunct="1">
              <a:lnSpc>
                <a:spcPct val="90000"/>
              </a:lnSpc>
            </a:pPr>
            <a:r>
              <a:rPr lang="en-US" altLang="en-US" sz="2800" dirty="0"/>
              <a:t>“Shell” branches</a:t>
            </a:r>
          </a:p>
          <a:p>
            <a:pPr eaLnBrk="1" hangingPunct="1">
              <a:lnSpc>
                <a:spcPct val="90000"/>
              </a:lnSpc>
            </a:pPr>
            <a:endParaRPr lang="en-US" altLang="en-US" sz="2800" dirty="0"/>
          </a:p>
          <a:p>
            <a:pPr eaLnBrk="1" hangingPunct="1">
              <a:lnSpc>
                <a:spcPct val="90000"/>
              </a:lnSpc>
            </a:pPr>
            <a:r>
              <a:rPr lang="en-US" altLang="en-US" sz="2800" dirty="0"/>
              <a:t>International banking facilities</a:t>
            </a:r>
          </a:p>
        </p:txBody>
      </p:sp>
    </p:spTree>
    <p:extLst>
      <p:ext uri="{BB962C8B-B14F-4D97-AF65-F5344CB8AC3E}">
        <p14:creationId xmlns:p14="http://schemas.microsoft.com/office/powerpoint/2010/main" val="16200138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a:t>Correspondent Bank</a:t>
            </a:r>
          </a:p>
        </p:txBody>
      </p:sp>
      <p:sp>
        <p:nvSpPr>
          <p:cNvPr id="13315" name="Rectangle 3"/>
          <p:cNvSpPr>
            <a:spLocks noGrp="1" noChangeArrowheads="1"/>
          </p:cNvSpPr>
          <p:nvPr>
            <p:ph idx="1"/>
          </p:nvPr>
        </p:nvSpPr>
        <p:spPr/>
        <p:txBody>
          <a:bodyPr/>
          <a:lstStyle/>
          <a:p>
            <a:pPr eaLnBrk="1" hangingPunct="1"/>
            <a:r>
              <a:rPr lang="en-US" altLang="en-US" dirty="0"/>
              <a:t>A </a:t>
            </a:r>
            <a:r>
              <a:rPr lang="en-US" altLang="en-US" i="1" dirty="0"/>
              <a:t>correspondent banking relationship</a:t>
            </a:r>
            <a:r>
              <a:rPr lang="en-US" altLang="en-US" dirty="0"/>
              <a:t> exists when two banks maintain deposits with each other.</a:t>
            </a:r>
          </a:p>
          <a:p>
            <a:pPr eaLnBrk="1" hangingPunct="1"/>
            <a:endParaRPr lang="en-US" altLang="en-US" dirty="0"/>
          </a:p>
          <a:p>
            <a:pPr eaLnBrk="1" hangingPunct="1"/>
            <a:r>
              <a:rPr lang="en-US" altLang="en-US" dirty="0"/>
              <a:t>Correspondent banking allows a bank’s </a:t>
            </a:r>
            <a:r>
              <a:rPr lang="en-US" altLang="en-US" dirty="0" err="1"/>
              <a:t>MNC</a:t>
            </a:r>
            <a:r>
              <a:rPr lang="en-US" altLang="en-US" dirty="0"/>
              <a:t> client to conduct business worldwide through his local bank or its correspondents.</a:t>
            </a:r>
          </a:p>
        </p:txBody>
      </p:sp>
    </p:spTree>
    <p:extLst>
      <p:ext uri="{BB962C8B-B14F-4D97-AF65-F5344CB8AC3E}">
        <p14:creationId xmlns:p14="http://schemas.microsoft.com/office/powerpoint/2010/main" val="162111611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normAutofit fontScale="92500" lnSpcReduction="20000"/>
          </a:bodyPr>
          <a:lstStyle/>
          <a:p>
            <a:pPr marL="609600" indent="-609600">
              <a:buFontTx/>
              <a:buAutoNum type="arabicPeriod"/>
            </a:pPr>
            <a:r>
              <a:rPr lang="en-US" dirty="0"/>
              <a:t>Describe the Motives for International Banking</a:t>
            </a:r>
          </a:p>
          <a:p>
            <a:pPr marL="609600" indent="-609600">
              <a:buFontTx/>
              <a:buAutoNum type="arabicPeriod"/>
            </a:pPr>
            <a:endParaRPr lang="en-US" dirty="0"/>
          </a:p>
          <a:p>
            <a:pPr marL="609600" indent="-609600">
              <a:buFontTx/>
              <a:buAutoNum type="arabicPeriod"/>
            </a:pPr>
            <a:r>
              <a:rPr lang="en-US" dirty="0"/>
              <a:t>Delineate the Types of Services Provided by International Banks</a:t>
            </a:r>
          </a:p>
          <a:p>
            <a:pPr marL="609600" indent="-609600">
              <a:buFontTx/>
              <a:buAutoNum type="arabicPeriod"/>
            </a:pPr>
            <a:endParaRPr lang="en-US" dirty="0"/>
          </a:p>
          <a:p>
            <a:pPr marL="609600" indent="-609600">
              <a:buFontTx/>
              <a:buAutoNum type="arabicPeriod"/>
            </a:pPr>
            <a:r>
              <a:rPr lang="en-US" dirty="0"/>
              <a:t>Explain International Money Markets and its Major Instruments</a:t>
            </a:r>
          </a:p>
          <a:p>
            <a:pPr marL="609600" indent="-609600">
              <a:buFontTx/>
              <a:buAutoNum type="arabicPeriod"/>
            </a:pPr>
            <a:endParaRPr lang="en-US" dirty="0"/>
          </a:p>
          <a:p>
            <a:pPr marL="609600" indent="-609600">
              <a:buFontTx/>
              <a:buAutoNum type="arabicPeriod"/>
            </a:pPr>
            <a:r>
              <a:rPr lang="en-US" dirty="0"/>
              <a:t>Designate Recent International Financial Crises </a:t>
            </a:r>
            <a:endParaRPr lang="en-US" dirty="0">
              <a:cs typeface="Arial" charset="0"/>
            </a:endParaRPr>
          </a:p>
        </p:txBody>
      </p:sp>
      <p:sp>
        <p:nvSpPr>
          <p:cNvPr id="26626" name="Rectangle 2"/>
          <p:cNvSpPr>
            <a:spLocks noGrp="1" noChangeArrowheads="1"/>
          </p:cNvSpPr>
          <p:nvPr>
            <p:ph type="title"/>
          </p:nvPr>
        </p:nvSpPr>
        <p:spPr/>
        <p:txBody>
          <a:bodyPr/>
          <a:lstStyle/>
          <a:p>
            <a:r>
              <a:rPr lang="en-US"/>
              <a:t>Learning Objectives</a:t>
            </a:r>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a:t>Representative Offices</a:t>
            </a:r>
          </a:p>
        </p:txBody>
      </p:sp>
      <p:sp>
        <p:nvSpPr>
          <p:cNvPr id="14339" name="Rectangle 3"/>
          <p:cNvSpPr>
            <a:spLocks noGrp="1" noChangeArrowheads="1"/>
          </p:cNvSpPr>
          <p:nvPr>
            <p:ph idx="1"/>
          </p:nvPr>
        </p:nvSpPr>
        <p:spPr/>
        <p:txBody>
          <a:bodyPr>
            <a:normAutofit fontScale="85000" lnSpcReduction="20000"/>
          </a:bodyPr>
          <a:lstStyle/>
          <a:p>
            <a:pPr eaLnBrk="1" hangingPunct="1">
              <a:lnSpc>
                <a:spcPct val="110000"/>
              </a:lnSpc>
            </a:pPr>
            <a:r>
              <a:rPr lang="en-US" altLang="en-US" dirty="0"/>
              <a:t>A </a:t>
            </a:r>
            <a:r>
              <a:rPr lang="en-US" altLang="en-US" i="1" dirty="0"/>
              <a:t>representative office</a:t>
            </a:r>
            <a:r>
              <a:rPr lang="en-US" altLang="en-US" dirty="0"/>
              <a:t> is a small service facility staffed by parent bank personnel that is designed to assist </a:t>
            </a:r>
            <a:r>
              <a:rPr lang="en-US" altLang="en-US" dirty="0" err="1"/>
              <a:t>MNC</a:t>
            </a:r>
            <a:r>
              <a:rPr lang="en-US" altLang="en-US" dirty="0"/>
              <a:t> clients of the parent bank in dealings with the bank’s correspondents.</a:t>
            </a:r>
          </a:p>
          <a:p>
            <a:pPr eaLnBrk="1" hangingPunct="1">
              <a:lnSpc>
                <a:spcPct val="110000"/>
              </a:lnSpc>
            </a:pPr>
            <a:endParaRPr lang="en-US" altLang="en-US" dirty="0"/>
          </a:p>
          <a:p>
            <a:pPr eaLnBrk="1" hangingPunct="1">
              <a:lnSpc>
                <a:spcPct val="110000"/>
              </a:lnSpc>
            </a:pPr>
            <a:r>
              <a:rPr lang="en-US" altLang="en-US" dirty="0"/>
              <a:t>Representative offices also assist with information about local business customs and credit evaluation of the </a:t>
            </a:r>
            <a:r>
              <a:rPr lang="en-US" altLang="en-US" dirty="0" err="1"/>
              <a:t>MNC’s</a:t>
            </a:r>
            <a:r>
              <a:rPr lang="en-US" altLang="en-US" dirty="0"/>
              <a:t> local customers.</a:t>
            </a:r>
          </a:p>
        </p:txBody>
      </p:sp>
    </p:spTree>
    <p:extLst>
      <p:ext uri="{BB962C8B-B14F-4D97-AF65-F5344CB8AC3E}">
        <p14:creationId xmlns:p14="http://schemas.microsoft.com/office/powerpoint/2010/main" val="396273398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a:t>Foreign Branches</a:t>
            </a:r>
          </a:p>
        </p:txBody>
      </p:sp>
      <p:sp>
        <p:nvSpPr>
          <p:cNvPr id="15363" name="Rectangle 3"/>
          <p:cNvSpPr>
            <a:spLocks noGrp="1" noChangeArrowheads="1"/>
          </p:cNvSpPr>
          <p:nvPr>
            <p:ph idx="1"/>
          </p:nvPr>
        </p:nvSpPr>
        <p:spPr/>
        <p:txBody>
          <a:bodyPr>
            <a:normAutofit fontScale="85000" lnSpcReduction="20000"/>
          </a:bodyPr>
          <a:lstStyle/>
          <a:p>
            <a:pPr eaLnBrk="1" hangingPunct="1"/>
            <a:r>
              <a:rPr lang="en-US" altLang="en-US" dirty="0"/>
              <a:t>A </a:t>
            </a:r>
            <a:r>
              <a:rPr lang="en-US" altLang="en-US" i="1" dirty="0"/>
              <a:t>foreign branch bank</a:t>
            </a:r>
            <a:r>
              <a:rPr lang="en-US" altLang="en-US" dirty="0"/>
              <a:t> operates like a local bank, but is legally part of the parent.</a:t>
            </a:r>
          </a:p>
          <a:p>
            <a:pPr eaLnBrk="1" hangingPunct="1"/>
            <a:endParaRPr lang="en-US" altLang="en-US" dirty="0"/>
          </a:p>
          <a:p>
            <a:pPr lvl="1" eaLnBrk="1" hangingPunct="1"/>
            <a:r>
              <a:rPr lang="en-US" altLang="en-US" dirty="0"/>
              <a:t>Subject to both the banking regulations of home country and foreign country.</a:t>
            </a:r>
          </a:p>
          <a:p>
            <a:pPr lvl="1" eaLnBrk="1" hangingPunct="1"/>
            <a:endParaRPr lang="en-US" altLang="en-US" dirty="0"/>
          </a:p>
          <a:p>
            <a:pPr lvl="1" eaLnBrk="1" hangingPunct="1"/>
            <a:r>
              <a:rPr lang="en-US" altLang="en-US" dirty="0"/>
              <a:t>Can provide a much fuller range of services than a representative office.</a:t>
            </a:r>
          </a:p>
          <a:p>
            <a:pPr lvl="1" eaLnBrk="1" hangingPunct="1"/>
            <a:endParaRPr lang="en-US" altLang="en-US" dirty="0"/>
          </a:p>
          <a:p>
            <a:pPr eaLnBrk="1" hangingPunct="1"/>
            <a:r>
              <a:rPr lang="en-US" altLang="en-US" dirty="0"/>
              <a:t>Branch banks are the most popular way for U.S. banks to expand overseas.</a:t>
            </a:r>
          </a:p>
        </p:txBody>
      </p:sp>
    </p:spTree>
    <p:extLst>
      <p:ext uri="{BB962C8B-B14F-4D97-AF65-F5344CB8AC3E}">
        <p14:creationId xmlns:p14="http://schemas.microsoft.com/office/powerpoint/2010/main" val="181985759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a:t>Subsidiary and Affiliate Banks</a:t>
            </a:r>
          </a:p>
        </p:txBody>
      </p:sp>
      <p:sp>
        <p:nvSpPr>
          <p:cNvPr id="16387" name="Rectangle 3"/>
          <p:cNvSpPr>
            <a:spLocks noGrp="1" noChangeArrowheads="1"/>
          </p:cNvSpPr>
          <p:nvPr>
            <p:ph idx="1"/>
          </p:nvPr>
        </p:nvSpPr>
        <p:spPr/>
        <p:txBody>
          <a:bodyPr>
            <a:normAutofit fontScale="92500" lnSpcReduction="20000"/>
          </a:bodyPr>
          <a:lstStyle/>
          <a:p>
            <a:pPr eaLnBrk="1" hangingPunct="1"/>
            <a:r>
              <a:rPr lang="en-US" altLang="en-US" dirty="0"/>
              <a:t>A </a:t>
            </a:r>
            <a:r>
              <a:rPr lang="en-US" altLang="en-US" i="1" dirty="0"/>
              <a:t>subsidiary bank</a:t>
            </a:r>
            <a:r>
              <a:rPr lang="en-US" altLang="en-US" dirty="0"/>
              <a:t> is a locally incorporated bank wholly or partly owned by a foreign parent.</a:t>
            </a:r>
          </a:p>
          <a:p>
            <a:pPr eaLnBrk="1" hangingPunct="1"/>
            <a:endParaRPr lang="en-US" altLang="en-US" dirty="0"/>
          </a:p>
          <a:p>
            <a:pPr eaLnBrk="1" hangingPunct="1"/>
            <a:r>
              <a:rPr lang="en-US" altLang="en-US" dirty="0"/>
              <a:t>An </a:t>
            </a:r>
            <a:r>
              <a:rPr lang="en-US" altLang="en-US" i="1" dirty="0"/>
              <a:t>affiliate bank</a:t>
            </a:r>
            <a:r>
              <a:rPr lang="en-US" altLang="en-US" dirty="0"/>
              <a:t> is one that is partly owned but not controlled by the parent.</a:t>
            </a:r>
          </a:p>
          <a:p>
            <a:pPr eaLnBrk="1" hangingPunct="1"/>
            <a:endParaRPr lang="en-US" altLang="en-US" dirty="0"/>
          </a:p>
          <a:p>
            <a:pPr eaLnBrk="1" hangingPunct="1"/>
            <a:r>
              <a:rPr lang="en-US" altLang="en-US" dirty="0"/>
              <a:t>U.S. parent banks like foreign subsidiaries because they allow U.S. banks to underwrite securities.  </a:t>
            </a:r>
          </a:p>
        </p:txBody>
      </p:sp>
    </p:spTree>
    <p:extLst>
      <p:ext uri="{BB962C8B-B14F-4D97-AF65-F5344CB8AC3E}">
        <p14:creationId xmlns:p14="http://schemas.microsoft.com/office/powerpoint/2010/main" val="423605222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Edge Act Banks</a:t>
            </a:r>
          </a:p>
        </p:txBody>
      </p:sp>
      <p:sp>
        <p:nvSpPr>
          <p:cNvPr id="17411" name="Rectangle 3"/>
          <p:cNvSpPr>
            <a:spLocks noGrp="1" noChangeArrowheads="1"/>
          </p:cNvSpPr>
          <p:nvPr>
            <p:ph idx="1"/>
          </p:nvPr>
        </p:nvSpPr>
        <p:spPr/>
        <p:txBody>
          <a:bodyPr>
            <a:normAutofit fontScale="85000" lnSpcReduction="20000"/>
          </a:bodyPr>
          <a:lstStyle/>
          <a:p>
            <a:pPr eaLnBrk="1" hangingPunct="1">
              <a:lnSpc>
                <a:spcPct val="120000"/>
              </a:lnSpc>
            </a:pPr>
            <a:r>
              <a:rPr lang="en-US" altLang="en-US" i="1" dirty="0"/>
              <a:t>Edge Act banks</a:t>
            </a:r>
            <a:r>
              <a:rPr lang="en-US" altLang="en-US" dirty="0"/>
              <a:t> are federally chartered subsidiaries of U.S. banks that are physically located in the U.S. and are allowed to engage in a full range of international banking activities.</a:t>
            </a:r>
          </a:p>
          <a:p>
            <a:pPr eaLnBrk="1" hangingPunct="1">
              <a:lnSpc>
                <a:spcPct val="120000"/>
              </a:lnSpc>
            </a:pPr>
            <a:endParaRPr lang="en-US" altLang="en-US" dirty="0"/>
          </a:p>
          <a:p>
            <a:pPr eaLnBrk="1" hangingPunct="1">
              <a:lnSpc>
                <a:spcPct val="120000"/>
              </a:lnSpc>
            </a:pPr>
            <a:r>
              <a:rPr lang="en-US" altLang="en-US" dirty="0"/>
              <a:t>The Edge Act was a 1919 amendment to Section 25 of the 1914 Federal Reserve Act.</a:t>
            </a:r>
          </a:p>
        </p:txBody>
      </p:sp>
    </p:spTree>
    <p:extLst>
      <p:ext uri="{BB962C8B-B14F-4D97-AF65-F5344CB8AC3E}">
        <p14:creationId xmlns:p14="http://schemas.microsoft.com/office/powerpoint/2010/main" val="202627040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a:t>Offshore Banking Centers</a:t>
            </a:r>
          </a:p>
        </p:txBody>
      </p:sp>
      <p:sp>
        <p:nvSpPr>
          <p:cNvPr id="18435" name="Rectangle 3"/>
          <p:cNvSpPr>
            <a:spLocks noGrp="1" noChangeArrowheads="1"/>
          </p:cNvSpPr>
          <p:nvPr>
            <p:ph idx="1"/>
          </p:nvPr>
        </p:nvSpPr>
        <p:spPr>
          <a:xfrm>
            <a:off x="457200" y="1502465"/>
            <a:ext cx="8229600" cy="4724400"/>
          </a:xfrm>
        </p:spPr>
        <p:txBody>
          <a:bodyPr>
            <a:normAutofit lnSpcReduction="10000"/>
          </a:bodyPr>
          <a:lstStyle/>
          <a:p>
            <a:pPr eaLnBrk="1" hangingPunct="1">
              <a:lnSpc>
                <a:spcPct val="110000"/>
              </a:lnSpc>
            </a:pPr>
            <a:r>
              <a:rPr lang="en-US" altLang="en-US" sz="2400" dirty="0"/>
              <a:t>An </a:t>
            </a:r>
            <a:r>
              <a:rPr lang="en-US" altLang="en-US" sz="2400" i="1" dirty="0"/>
              <a:t>offshore banking center</a:t>
            </a:r>
            <a:r>
              <a:rPr lang="en-US" altLang="en-US" sz="2400" dirty="0"/>
              <a:t> is a country whose banking system is organized to permit external accounts beyond the normal scope of local economic activity.</a:t>
            </a:r>
          </a:p>
          <a:p>
            <a:pPr eaLnBrk="1" hangingPunct="1">
              <a:lnSpc>
                <a:spcPct val="110000"/>
              </a:lnSpc>
            </a:pPr>
            <a:endParaRPr lang="en-US" altLang="en-US" sz="2400" dirty="0"/>
          </a:p>
          <a:p>
            <a:pPr eaLnBrk="1" hangingPunct="1">
              <a:lnSpc>
                <a:spcPct val="110000"/>
              </a:lnSpc>
            </a:pPr>
            <a:r>
              <a:rPr lang="en-US" altLang="en-US" sz="2400" dirty="0"/>
              <a:t>The host country usually grants complete freedom from host-country governmental banking regulations.</a:t>
            </a:r>
          </a:p>
          <a:p>
            <a:pPr eaLnBrk="1" hangingPunct="1">
              <a:lnSpc>
                <a:spcPct val="110000"/>
              </a:lnSpc>
            </a:pPr>
            <a:endParaRPr lang="en-US" altLang="en-US" sz="2400" dirty="0"/>
          </a:p>
          <a:p>
            <a:pPr eaLnBrk="1" hangingPunct="1">
              <a:lnSpc>
                <a:spcPct val="110000"/>
              </a:lnSpc>
            </a:pPr>
            <a:r>
              <a:rPr lang="en-US" altLang="en-US" sz="2400" dirty="0"/>
              <a:t>The IMF recognizes the following as major offshore banking centers:</a:t>
            </a:r>
          </a:p>
          <a:p>
            <a:pPr lvl="1" eaLnBrk="1" hangingPunct="1">
              <a:lnSpc>
                <a:spcPct val="110000"/>
              </a:lnSpc>
            </a:pPr>
            <a:r>
              <a:rPr lang="en-US" altLang="en-US" sz="2000" dirty="0"/>
              <a:t>The Bahamas, Bahrain, the Cayman Islands, Hong Kong, the Netherlands Antilles, Panama, and Singapore.</a:t>
            </a:r>
          </a:p>
        </p:txBody>
      </p:sp>
    </p:spTree>
    <p:extLst>
      <p:ext uri="{BB962C8B-B14F-4D97-AF65-F5344CB8AC3E}">
        <p14:creationId xmlns:p14="http://schemas.microsoft.com/office/powerpoint/2010/main" val="362958055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a:t>“Shell” Branches</a:t>
            </a:r>
          </a:p>
        </p:txBody>
      </p:sp>
      <p:sp>
        <p:nvSpPr>
          <p:cNvPr id="19459" name="Rectangle 3"/>
          <p:cNvSpPr>
            <a:spLocks noGrp="1" noChangeArrowheads="1"/>
          </p:cNvSpPr>
          <p:nvPr>
            <p:ph idx="1"/>
          </p:nvPr>
        </p:nvSpPr>
        <p:spPr/>
        <p:txBody>
          <a:bodyPr>
            <a:normAutofit fontScale="92500" lnSpcReduction="20000"/>
          </a:bodyPr>
          <a:lstStyle/>
          <a:p>
            <a:pPr eaLnBrk="1" hangingPunct="1"/>
            <a:r>
              <a:rPr lang="en-US" altLang="en-US" i="1" dirty="0"/>
              <a:t>Shell branches</a:t>
            </a:r>
            <a:r>
              <a:rPr lang="en-US" altLang="en-US" dirty="0"/>
              <a:t> need to be nothing more than a post office box.</a:t>
            </a:r>
          </a:p>
          <a:p>
            <a:pPr eaLnBrk="1" hangingPunct="1"/>
            <a:endParaRPr lang="en-US" altLang="en-US" dirty="0"/>
          </a:p>
          <a:p>
            <a:pPr eaLnBrk="1" hangingPunct="1"/>
            <a:r>
              <a:rPr lang="en-US" altLang="en-US" dirty="0"/>
              <a:t>The actual business is done by the parent bank at the parent bank.</a:t>
            </a:r>
          </a:p>
          <a:p>
            <a:pPr eaLnBrk="1" hangingPunct="1"/>
            <a:endParaRPr lang="en-US" altLang="en-US" dirty="0"/>
          </a:p>
          <a:p>
            <a:pPr eaLnBrk="1" hangingPunct="1"/>
            <a:r>
              <a:rPr lang="en-US" altLang="en-US" dirty="0"/>
              <a:t>The purpose was to allow U.S. banks to compete internationally without the expense of setting up operations “for real.”</a:t>
            </a:r>
          </a:p>
        </p:txBody>
      </p:sp>
    </p:spTree>
    <p:extLst>
      <p:ext uri="{BB962C8B-B14F-4D97-AF65-F5344CB8AC3E}">
        <p14:creationId xmlns:p14="http://schemas.microsoft.com/office/powerpoint/2010/main" val="167713528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a:t>International Banking Facilities</a:t>
            </a:r>
          </a:p>
        </p:txBody>
      </p:sp>
      <p:sp>
        <p:nvSpPr>
          <p:cNvPr id="20483" name="Rectangle 3"/>
          <p:cNvSpPr>
            <a:spLocks noGrp="1" noChangeArrowheads="1"/>
          </p:cNvSpPr>
          <p:nvPr>
            <p:ph idx="1"/>
          </p:nvPr>
        </p:nvSpPr>
        <p:spPr/>
        <p:txBody>
          <a:bodyPr>
            <a:normAutofit fontScale="92500" lnSpcReduction="10000"/>
          </a:bodyPr>
          <a:lstStyle/>
          <a:p>
            <a:pPr eaLnBrk="1" hangingPunct="1"/>
            <a:r>
              <a:rPr lang="en-US" altLang="en-US" sz="2800" dirty="0"/>
              <a:t>An </a:t>
            </a:r>
            <a:r>
              <a:rPr lang="en-US" altLang="en-US" sz="2800" i="1" dirty="0"/>
              <a:t>international banking facility</a:t>
            </a:r>
            <a:r>
              <a:rPr lang="en-US" altLang="en-US" sz="2800" dirty="0"/>
              <a:t> is a separate set of accounts that are segregated on the parents books.</a:t>
            </a:r>
          </a:p>
          <a:p>
            <a:pPr eaLnBrk="1" hangingPunct="1"/>
            <a:endParaRPr lang="en-US" altLang="en-US" sz="2800" dirty="0"/>
          </a:p>
          <a:p>
            <a:pPr eaLnBrk="1" hangingPunct="1"/>
            <a:r>
              <a:rPr lang="en-US" altLang="en-US" sz="2800" dirty="0"/>
              <a:t>An international banking facility is not a unique physical or legal identity.</a:t>
            </a:r>
          </a:p>
          <a:p>
            <a:pPr eaLnBrk="1" hangingPunct="1"/>
            <a:endParaRPr lang="en-US" altLang="en-US" sz="2800" dirty="0"/>
          </a:p>
          <a:p>
            <a:pPr eaLnBrk="1" hangingPunct="1"/>
            <a:r>
              <a:rPr lang="en-US" altLang="en-US" sz="2800" dirty="0"/>
              <a:t>Any U.S. bank can have one.</a:t>
            </a:r>
          </a:p>
          <a:p>
            <a:pPr eaLnBrk="1" hangingPunct="1"/>
            <a:endParaRPr lang="en-US" altLang="en-US" sz="2800" dirty="0"/>
          </a:p>
          <a:p>
            <a:pPr eaLnBrk="1" hangingPunct="1"/>
            <a:r>
              <a:rPr lang="en-US" altLang="en-US" sz="2800" dirty="0"/>
              <a:t>International banking facilities have captured a lot of the Eurodollar business that was previously handled offshore.</a:t>
            </a:r>
          </a:p>
        </p:txBody>
      </p:sp>
    </p:spTree>
    <p:extLst>
      <p:ext uri="{BB962C8B-B14F-4D97-AF65-F5344CB8AC3E}">
        <p14:creationId xmlns:p14="http://schemas.microsoft.com/office/powerpoint/2010/main" val="416848869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ctrTitle"/>
          </p:nvPr>
        </p:nvSpPr>
        <p:spPr>
          <a:xfrm>
            <a:off x="1066800" y="3657600"/>
            <a:ext cx="8001000" cy="1470025"/>
          </a:xfrm>
        </p:spPr>
        <p:txBody>
          <a:bodyPr>
            <a:normAutofit/>
          </a:bodyPr>
          <a:lstStyle/>
          <a:p>
            <a:r>
              <a:rPr lang="en-US" dirty="0" smtClean="0"/>
              <a:t>4. </a:t>
            </a:r>
            <a:r>
              <a:rPr lang="en-US" altLang="en-US" dirty="0"/>
              <a:t>Capital Adequacy Standards</a:t>
            </a:r>
            <a:endParaRPr lang="en-US" dirty="0"/>
          </a:p>
        </p:txBody>
      </p:sp>
    </p:spTree>
    <p:extLst>
      <p:ext uri="{BB962C8B-B14F-4D97-AF65-F5344CB8AC3E}">
        <p14:creationId xmlns:p14="http://schemas.microsoft.com/office/powerpoint/2010/main" val="4129270609"/>
      </p:ext>
    </p:extLst>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Capital Adequacy Standards</a:t>
            </a:r>
          </a:p>
        </p:txBody>
      </p:sp>
      <p:sp>
        <p:nvSpPr>
          <p:cNvPr id="21507" name="Rectangle 3"/>
          <p:cNvSpPr>
            <a:spLocks noGrp="1" noChangeArrowheads="1"/>
          </p:cNvSpPr>
          <p:nvPr>
            <p:ph idx="1"/>
          </p:nvPr>
        </p:nvSpPr>
        <p:spPr>
          <a:xfrm>
            <a:off x="457200" y="1600200"/>
            <a:ext cx="8229600" cy="4724400"/>
          </a:xfrm>
        </p:spPr>
        <p:txBody>
          <a:bodyPr>
            <a:normAutofit fontScale="85000" lnSpcReduction="20000"/>
          </a:bodyPr>
          <a:lstStyle/>
          <a:p>
            <a:pPr eaLnBrk="1" hangingPunct="1">
              <a:lnSpc>
                <a:spcPct val="120000"/>
              </a:lnSpc>
            </a:pPr>
            <a:r>
              <a:rPr lang="en-US" altLang="en-US" sz="2400" i="1" dirty="0"/>
              <a:t>Bank capital adequacy</a:t>
            </a:r>
            <a:r>
              <a:rPr lang="en-US" altLang="en-US" sz="2400" dirty="0"/>
              <a:t> refers to the amount of equity capital and other securities a bank holds as reserves</a:t>
            </a:r>
            <a:r>
              <a:rPr lang="en-US" altLang="en-US" sz="2400" dirty="0" smtClean="0"/>
              <a:t>.</a:t>
            </a:r>
          </a:p>
          <a:p>
            <a:pPr eaLnBrk="1" hangingPunct="1">
              <a:lnSpc>
                <a:spcPct val="120000"/>
              </a:lnSpc>
            </a:pPr>
            <a:endParaRPr lang="en-US" altLang="en-US" sz="2400" dirty="0"/>
          </a:p>
          <a:p>
            <a:pPr eaLnBrk="1" hangingPunct="1">
              <a:lnSpc>
                <a:spcPct val="120000"/>
              </a:lnSpc>
            </a:pPr>
            <a:r>
              <a:rPr lang="en-US" altLang="en-US" sz="2400" dirty="0" smtClean="0"/>
              <a:t>Basel Accords</a:t>
            </a:r>
            <a:endParaRPr lang="en-US" altLang="en-US" sz="2400" dirty="0"/>
          </a:p>
          <a:p>
            <a:pPr eaLnBrk="1" hangingPunct="1">
              <a:lnSpc>
                <a:spcPct val="120000"/>
              </a:lnSpc>
            </a:pPr>
            <a:endParaRPr lang="en-US" altLang="en-US" sz="2400" dirty="0"/>
          </a:p>
          <a:p>
            <a:pPr eaLnBrk="1" hangingPunct="1">
              <a:lnSpc>
                <a:spcPct val="120000"/>
              </a:lnSpc>
            </a:pPr>
            <a:r>
              <a:rPr lang="en-US" altLang="en-US" sz="2400" dirty="0"/>
              <a:t>Three pillars of capital adequacy:</a:t>
            </a:r>
          </a:p>
          <a:p>
            <a:pPr lvl="1" eaLnBrk="1" hangingPunct="1">
              <a:lnSpc>
                <a:spcPct val="120000"/>
              </a:lnSpc>
            </a:pPr>
            <a:r>
              <a:rPr lang="en-US" altLang="en-US" sz="2000" dirty="0"/>
              <a:t>Minimum capital requirements</a:t>
            </a:r>
          </a:p>
          <a:p>
            <a:pPr lvl="1" eaLnBrk="1" hangingPunct="1">
              <a:lnSpc>
                <a:spcPct val="120000"/>
              </a:lnSpc>
            </a:pPr>
            <a:r>
              <a:rPr lang="en-US" altLang="en-US" sz="2000" dirty="0"/>
              <a:t>Supervisory review process</a:t>
            </a:r>
          </a:p>
          <a:p>
            <a:pPr lvl="1" eaLnBrk="1" hangingPunct="1">
              <a:lnSpc>
                <a:spcPct val="120000"/>
              </a:lnSpc>
            </a:pPr>
            <a:r>
              <a:rPr lang="en-US" altLang="en-US" sz="2000" dirty="0"/>
              <a:t>Effective use of market discipline</a:t>
            </a:r>
          </a:p>
          <a:p>
            <a:pPr lvl="1" eaLnBrk="1" hangingPunct="1">
              <a:lnSpc>
                <a:spcPct val="120000"/>
              </a:lnSpc>
            </a:pPr>
            <a:endParaRPr lang="en-US" altLang="en-US" sz="2000" dirty="0"/>
          </a:p>
          <a:p>
            <a:pPr eaLnBrk="1" hangingPunct="1">
              <a:lnSpc>
                <a:spcPct val="120000"/>
              </a:lnSpc>
            </a:pPr>
            <a:r>
              <a:rPr lang="en-US" altLang="en-US" sz="2400" dirty="0"/>
              <a:t>While traditional bank capital standards protect depositors from traditional credit risk, they may not be sufficient protection from derivative risk.</a:t>
            </a:r>
          </a:p>
          <a:p>
            <a:pPr lvl="1" eaLnBrk="1" hangingPunct="1">
              <a:lnSpc>
                <a:spcPct val="120000"/>
              </a:lnSpc>
            </a:pPr>
            <a:r>
              <a:rPr lang="en-US" altLang="en-US" sz="2000" dirty="0"/>
              <a:t>Barings Bank, which collapsed in 1995 from derivative losses, looked good on paper relative to the capital adequacy standards of the day.</a:t>
            </a:r>
          </a:p>
        </p:txBody>
      </p:sp>
    </p:spTree>
    <p:extLst>
      <p:ext uri="{BB962C8B-B14F-4D97-AF65-F5344CB8AC3E}">
        <p14:creationId xmlns:p14="http://schemas.microsoft.com/office/powerpoint/2010/main" val="1434724680"/>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a:t>Capital Adequacy Standards</a:t>
            </a:r>
          </a:p>
        </p:txBody>
      </p:sp>
      <p:sp>
        <p:nvSpPr>
          <p:cNvPr id="22531" name="Rectangle 3"/>
          <p:cNvSpPr>
            <a:spLocks noGrp="1" noChangeArrowheads="1"/>
          </p:cNvSpPr>
          <p:nvPr>
            <p:ph idx="1"/>
          </p:nvPr>
        </p:nvSpPr>
        <p:spPr/>
        <p:txBody>
          <a:bodyPr>
            <a:normAutofit fontScale="85000" lnSpcReduction="20000"/>
          </a:bodyPr>
          <a:lstStyle/>
          <a:p>
            <a:pPr eaLnBrk="1" hangingPunct="1">
              <a:lnSpc>
                <a:spcPct val="120000"/>
              </a:lnSpc>
            </a:pPr>
            <a:r>
              <a:rPr lang="en-US" altLang="en-US" dirty="0"/>
              <a:t>The Basel II Accord has been endorsed by central bank governors and bank supervisors in the </a:t>
            </a:r>
            <a:r>
              <a:rPr lang="en-US" altLang="en-US" dirty="0" err="1"/>
              <a:t>G10</a:t>
            </a:r>
            <a:r>
              <a:rPr lang="en-US" altLang="en-US" dirty="0"/>
              <a:t> countries.</a:t>
            </a:r>
          </a:p>
          <a:p>
            <a:pPr eaLnBrk="1" hangingPunct="1">
              <a:lnSpc>
                <a:spcPct val="120000"/>
              </a:lnSpc>
            </a:pPr>
            <a:endParaRPr lang="en-US" altLang="en-US" dirty="0"/>
          </a:p>
          <a:p>
            <a:pPr eaLnBrk="1" hangingPunct="1">
              <a:lnSpc>
                <a:spcPct val="120000"/>
              </a:lnSpc>
            </a:pPr>
            <a:r>
              <a:rPr lang="en-US" altLang="en-US" dirty="0"/>
              <a:t>Sets out the details for adopting a more risk sensitive minimum capital requirements.</a:t>
            </a:r>
          </a:p>
          <a:p>
            <a:pPr lvl="1" eaLnBrk="1" hangingPunct="1">
              <a:lnSpc>
                <a:spcPct val="120000"/>
              </a:lnSpc>
            </a:pPr>
            <a:r>
              <a:rPr lang="en-US" altLang="en-US" dirty="0"/>
              <a:t>The key variables the bank must estimate are </a:t>
            </a:r>
            <a:r>
              <a:rPr lang="en-US" altLang="en-US" i="1" dirty="0"/>
              <a:t>the probability of default </a:t>
            </a:r>
            <a:r>
              <a:rPr lang="en-US" altLang="en-US" dirty="0"/>
              <a:t>and the </a:t>
            </a:r>
            <a:r>
              <a:rPr lang="en-US" altLang="en-US" i="1" dirty="0"/>
              <a:t>loss given default </a:t>
            </a:r>
            <a:r>
              <a:rPr lang="en-US" altLang="en-US" dirty="0"/>
              <a:t>for each asset on their books.</a:t>
            </a:r>
          </a:p>
        </p:txBody>
      </p:sp>
    </p:spTree>
    <p:extLst>
      <p:ext uri="{BB962C8B-B14F-4D97-AF65-F5344CB8AC3E}">
        <p14:creationId xmlns:p14="http://schemas.microsoft.com/office/powerpoint/2010/main" val="2264780860"/>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457200" indent="-457200">
              <a:lnSpc>
                <a:spcPct val="110000"/>
              </a:lnSpc>
              <a:buFont typeface="+mj-lt"/>
              <a:buAutoNum type="arabicPeriod"/>
            </a:pPr>
            <a:r>
              <a:rPr lang="en-US" altLang="en-US" sz="2400" dirty="0" smtClean="0"/>
              <a:t>Overview of Banking</a:t>
            </a:r>
          </a:p>
          <a:p>
            <a:pPr marL="457200" indent="-457200">
              <a:lnSpc>
                <a:spcPct val="110000"/>
              </a:lnSpc>
              <a:buFont typeface="+mj-lt"/>
              <a:buAutoNum type="arabicPeriod"/>
            </a:pPr>
            <a:endParaRPr lang="en-US" altLang="en-US" sz="2400" dirty="0"/>
          </a:p>
          <a:p>
            <a:pPr marL="457200" indent="-457200">
              <a:lnSpc>
                <a:spcPct val="110000"/>
              </a:lnSpc>
              <a:buFont typeface="+mj-lt"/>
              <a:buAutoNum type="arabicPeriod"/>
            </a:pPr>
            <a:r>
              <a:rPr lang="en-US" altLang="en-US" sz="2400" dirty="0" smtClean="0"/>
              <a:t>Reasons </a:t>
            </a:r>
            <a:r>
              <a:rPr lang="en-US" altLang="en-US" sz="2400" dirty="0"/>
              <a:t>for International Banking</a:t>
            </a:r>
          </a:p>
          <a:p>
            <a:pPr marL="457200" indent="-457200">
              <a:lnSpc>
                <a:spcPct val="110000"/>
              </a:lnSpc>
              <a:buFont typeface="+mj-lt"/>
              <a:buAutoNum type="arabicPeriod"/>
            </a:pPr>
            <a:endParaRPr lang="en-US" altLang="en-US" sz="2400" dirty="0"/>
          </a:p>
          <a:p>
            <a:pPr marL="457200" indent="-457200">
              <a:lnSpc>
                <a:spcPct val="110000"/>
              </a:lnSpc>
              <a:buFont typeface="+mj-lt"/>
              <a:buAutoNum type="arabicPeriod"/>
            </a:pPr>
            <a:r>
              <a:rPr lang="en-US" altLang="en-US" sz="2400" dirty="0"/>
              <a:t>Types of International Banking Offices</a:t>
            </a:r>
          </a:p>
          <a:p>
            <a:pPr marL="457200" indent="-457200">
              <a:lnSpc>
                <a:spcPct val="110000"/>
              </a:lnSpc>
              <a:buFont typeface="+mj-lt"/>
              <a:buAutoNum type="arabicPeriod"/>
            </a:pPr>
            <a:endParaRPr lang="en-US" altLang="en-US" sz="2400" dirty="0"/>
          </a:p>
          <a:p>
            <a:pPr marL="457200" indent="-457200">
              <a:lnSpc>
                <a:spcPct val="110000"/>
              </a:lnSpc>
              <a:buFont typeface="+mj-lt"/>
              <a:buAutoNum type="arabicPeriod"/>
            </a:pPr>
            <a:r>
              <a:rPr lang="en-US" altLang="en-US" sz="2400" dirty="0"/>
              <a:t>Capital Adequacy Standards</a:t>
            </a:r>
          </a:p>
          <a:p>
            <a:pPr marL="457200" indent="-457200">
              <a:lnSpc>
                <a:spcPct val="110000"/>
              </a:lnSpc>
              <a:buFont typeface="+mj-lt"/>
              <a:buAutoNum type="arabicPeriod"/>
            </a:pPr>
            <a:endParaRPr lang="en-US" altLang="en-US" sz="2400" dirty="0"/>
          </a:p>
          <a:p>
            <a:pPr marL="457200" indent="-457200">
              <a:lnSpc>
                <a:spcPct val="110000"/>
              </a:lnSpc>
              <a:buFont typeface="+mj-lt"/>
              <a:buAutoNum type="arabicPeriod"/>
            </a:pPr>
            <a:r>
              <a:rPr lang="en-US" altLang="en-US" sz="2400" dirty="0"/>
              <a:t>International Money Market</a:t>
            </a:r>
          </a:p>
          <a:p>
            <a:pPr marL="457200" indent="-457200">
              <a:lnSpc>
                <a:spcPct val="110000"/>
              </a:lnSpc>
              <a:buFont typeface="+mj-lt"/>
              <a:buAutoNum type="arabicPeriod"/>
            </a:pPr>
            <a:endParaRPr lang="en-US" altLang="en-US" sz="2400" dirty="0"/>
          </a:p>
          <a:p>
            <a:pPr marL="457200" indent="-457200">
              <a:lnSpc>
                <a:spcPct val="110000"/>
              </a:lnSpc>
              <a:buFont typeface="+mj-lt"/>
              <a:buAutoNum type="arabicPeriod"/>
            </a:pPr>
            <a:r>
              <a:rPr lang="en-US" altLang="en-US" sz="2400" dirty="0"/>
              <a:t>Financial Crises</a:t>
            </a:r>
          </a:p>
          <a:p>
            <a:pPr marL="457200" indent="-457200">
              <a:lnSpc>
                <a:spcPct val="110000"/>
              </a:lnSpc>
              <a:buFont typeface="+mj-lt"/>
              <a:buAutoNum type="arabicPeriod"/>
            </a:pPr>
            <a:endParaRPr lang="en-US" altLang="en-US" sz="2400" dirty="0"/>
          </a:p>
          <a:p>
            <a:pPr marL="800100" lvl="1" indent="-342900">
              <a:lnSpc>
                <a:spcPct val="110000"/>
              </a:lnSpc>
              <a:buFont typeface="+mj-lt"/>
              <a:buAutoNum type="arabicPeriod"/>
            </a:pPr>
            <a:r>
              <a:rPr lang="en-US" altLang="en-US" sz="2100" dirty="0"/>
              <a:t>International Debt Crisis</a:t>
            </a:r>
          </a:p>
          <a:p>
            <a:pPr marL="800100" lvl="1" indent="-342900">
              <a:lnSpc>
                <a:spcPct val="110000"/>
              </a:lnSpc>
              <a:buFont typeface="+mj-lt"/>
              <a:buAutoNum type="arabicPeriod"/>
            </a:pPr>
            <a:endParaRPr lang="en-US" altLang="en-US" sz="2100" dirty="0"/>
          </a:p>
          <a:p>
            <a:pPr marL="800100" lvl="1" indent="-342900">
              <a:lnSpc>
                <a:spcPct val="110000"/>
              </a:lnSpc>
              <a:buFont typeface="+mj-lt"/>
              <a:buAutoNum type="arabicPeriod"/>
            </a:pPr>
            <a:r>
              <a:rPr lang="en-US" altLang="en-US" sz="2100" dirty="0"/>
              <a:t>Japanese Banking Crisis</a:t>
            </a:r>
          </a:p>
          <a:p>
            <a:pPr marL="800100" lvl="1" indent="-342900">
              <a:lnSpc>
                <a:spcPct val="110000"/>
              </a:lnSpc>
              <a:buFont typeface="+mj-lt"/>
              <a:buAutoNum type="arabicPeriod"/>
            </a:pPr>
            <a:endParaRPr lang="en-US" altLang="en-US" sz="2100" dirty="0"/>
          </a:p>
          <a:p>
            <a:pPr marL="800100" lvl="1" indent="-342900">
              <a:lnSpc>
                <a:spcPct val="110000"/>
              </a:lnSpc>
              <a:buFont typeface="+mj-lt"/>
              <a:buAutoNum type="arabicPeriod"/>
            </a:pPr>
            <a:r>
              <a:rPr lang="en-US" altLang="en-US" sz="2100" dirty="0"/>
              <a:t>The Asian Crisis</a:t>
            </a:r>
          </a:p>
          <a:p>
            <a:pPr marL="800100" lvl="1" indent="-342900">
              <a:lnSpc>
                <a:spcPct val="110000"/>
              </a:lnSpc>
              <a:buFont typeface="+mj-lt"/>
              <a:buAutoNum type="arabicPeriod"/>
            </a:pPr>
            <a:endParaRPr lang="en-US" altLang="en-US" sz="2100" dirty="0"/>
          </a:p>
          <a:p>
            <a:pPr marL="800100" lvl="1" indent="-342900">
              <a:lnSpc>
                <a:spcPct val="110000"/>
              </a:lnSpc>
              <a:buFont typeface="+mj-lt"/>
              <a:buAutoNum type="arabicPeriod"/>
            </a:pPr>
            <a:r>
              <a:rPr lang="en-US" altLang="en-US" sz="2100" dirty="0"/>
              <a:t>Global Financial Crisis</a:t>
            </a:r>
            <a:endParaRPr lang="en-US" sz="3800" dirty="0"/>
          </a:p>
        </p:txBody>
      </p:sp>
      <p:sp>
        <p:nvSpPr>
          <p:cNvPr id="3" name="Title 2"/>
          <p:cNvSpPr>
            <a:spLocks noGrp="1"/>
          </p:cNvSpPr>
          <p:nvPr>
            <p:ph type="title"/>
          </p:nvPr>
        </p:nvSpPr>
        <p:spPr>
          <a:xfrm>
            <a:off x="381000" y="152400"/>
            <a:ext cx="8229600" cy="1143000"/>
          </a:xfrm>
        </p:spPr>
        <p:txBody>
          <a:bodyPr/>
          <a:lstStyle/>
          <a:p>
            <a:r>
              <a:rPr lang="en-US" dirty="0"/>
              <a:t>Overview</a:t>
            </a:r>
          </a:p>
        </p:txBody>
      </p:sp>
    </p:spTree>
    <p:extLst>
      <p:ext uri="{BB962C8B-B14F-4D97-AF65-F5344CB8AC3E}">
        <p14:creationId xmlns:p14="http://schemas.microsoft.com/office/powerpoint/2010/main" val="4156590049"/>
      </p:ext>
    </p:extLst>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t>Basel III</a:t>
            </a:r>
            <a:endParaRPr lang="en-US" altLang="en-US" dirty="0"/>
          </a:p>
        </p:txBody>
      </p:sp>
      <p:sp>
        <p:nvSpPr>
          <p:cNvPr id="22531" name="Rectangle 3"/>
          <p:cNvSpPr>
            <a:spLocks noGrp="1" noChangeArrowheads="1"/>
          </p:cNvSpPr>
          <p:nvPr>
            <p:ph idx="1"/>
          </p:nvPr>
        </p:nvSpPr>
        <p:spPr/>
        <p:txBody>
          <a:bodyPr>
            <a:normAutofit lnSpcReduction="10000"/>
          </a:bodyPr>
          <a:lstStyle/>
          <a:p>
            <a:pPr eaLnBrk="1" hangingPunct="1">
              <a:lnSpc>
                <a:spcPct val="120000"/>
              </a:lnSpc>
            </a:pPr>
            <a:r>
              <a:rPr lang="en-US" altLang="en-US" dirty="0" smtClean="0"/>
              <a:t>Original agreement 2010/11</a:t>
            </a:r>
          </a:p>
          <a:p>
            <a:pPr eaLnBrk="1" hangingPunct="1">
              <a:lnSpc>
                <a:spcPct val="120000"/>
              </a:lnSpc>
            </a:pPr>
            <a:endParaRPr lang="en-US" altLang="en-US" dirty="0"/>
          </a:p>
          <a:p>
            <a:pPr eaLnBrk="1" hangingPunct="1">
              <a:lnSpc>
                <a:spcPct val="120000"/>
              </a:lnSpc>
            </a:pPr>
            <a:r>
              <a:rPr lang="en-US" altLang="en-US" dirty="0" smtClean="0"/>
              <a:t>Original Implementation 2013 to 2015</a:t>
            </a:r>
          </a:p>
          <a:p>
            <a:pPr eaLnBrk="1" hangingPunct="1">
              <a:lnSpc>
                <a:spcPct val="120000"/>
              </a:lnSpc>
            </a:pPr>
            <a:endParaRPr lang="en-US" altLang="en-US" dirty="0" smtClean="0"/>
          </a:p>
          <a:p>
            <a:pPr>
              <a:lnSpc>
                <a:spcPct val="120000"/>
              </a:lnSpc>
            </a:pPr>
            <a:r>
              <a:rPr lang="en-US" altLang="en-US" dirty="0" smtClean="0"/>
              <a:t>Current Implementation Target </a:t>
            </a:r>
            <a:r>
              <a:rPr lang="en-US" altLang="en-US" dirty="0"/>
              <a:t>2019</a:t>
            </a:r>
            <a:r>
              <a:rPr lang="en-US" altLang="en-US" dirty="0" smtClean="0"/>
              <a:t>???</a:t>
            </a:r>
            <a:endParaRPr lang="en-US" altLang="en-US" dirty="0"/>
          </a:p>
          <a:p>
            <a:pPr eaLnBrk="1" hangingPunct="1">
              <a:lnSpc>
                <a:spcPct val="120000"/>
              </a:lnSpc>
            </a:pPr>
            <a:endParaRPr lang="en-US" altLang="en-US" dirty="0"/>
          </a:p>
          <a:p>
            <a:pPr lvl="1">
              <a:lnSpc>
                <a:spcPct val="120000"/>
              </a:lnSpc>
            </a:pPr>
            <a:endParaRPr lang="en-US" altLang="en-US" dirty="0"/>
          </a:p>
        </p:txBody>
      </p:sp>
    </p:spTree>
    <p:extLst>
      <p:ext uri="{BB962C8B-B14F-4D97-AF65-F5344CB8AC3E}">
        <p14:creationId xmlns:p14="http://schemas.microsoft.com/office/powerpoint/2010/main" val="2021608168"/>
      </p:ext>
    </p:extLst>
  </p:cSld>
  <p:clrMapOvr>
    <a:masterClrMapping/>
  </p:clrMapOvr>
  <p:transition spd="med">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altLang="en-US" dirty="0" smtClean="0"/>
              <a:t>Basel III: </a:t>
            </a:r>
            <a:r>
              <a:rPr lang="en-US" dirty="0"/>
              <a:t>Capital </a:t>
            </a:r>
            <a:r>
              <a:rPr lang="en-US" dirty="0" smtClean="0"/>
              <a:t>Requirements</a:t>
            </a:r>
            <a:endParaRPr lang="en-US" altLang="en-US" dirty="0"/>
          </a:p>
        </p:txBody>
      </p:sp>
      <p:sp>
        <p:nvSpPr>
          <p:cNvPr id="22531" name="Rectangle 3"/>
          <p:cNvSpPr>
            <a:spLocks noGrp="1" noChangeArrowheads="1"/>
          </p:cNvSpPr>
          <p:nvPr>
            <p:ph idx="1"/>
          </p:nvPr>
        </p:nvSpPr>
        <p:spPr>
          <a:xfrm>
            <a:off x="457200" y="1600200"/>
            <a:ext cx="8229600" cy="4724400"/>
          </a:xfrm>
        </p:spPr>
        <p:txBody>
          <a:bodyPr>
            <a:normAutofit fontScale="85000" lnSpcReduction="20000"/>
          </a:bodyPr>
          <a:lstStyle/>
          <a:p>
            <a:pPr>
              <a:lnSpc>
                <a:spcPct val="120000"/>
              </a:lnSpc>
            </a:pPr>
            <a:r>
              <a:rPr lang="en-US" altLang="en-US" dirty="0" smtClean="0"/>
              <a:t>Capital Adequacy </a:t>
            </a:r>
          </a:p>
          <a:p>
            <a:pPr lvl="1">
              <a:lnSpc>
                <a:spcPct val="120000"/>
              </a:lnSpc>
            </a:pPr>
            <a:r>
              <a:rPr lang="en-US" altLang="en-US" dirty="0" smtClean="0"/>
              <a:t>4.5</a:t>
            </a:r>
            <a:r>
              <a:rPr lang="en-US" altLang="en-US" dirty="0"/>
              <a:t>% of common equity (up from 2% in Basel II) of risk-weighted </a:t>
            </a:r>
            <a:r>
              <a:rPr lang="en-US" altLang="en-US" dirty="0" smtClean="0"/>
              <a:t>assets</a:t>
            </a:r>
          </a:p>
          <a:p>
            <a:pPr lvl="1">
              <a:lnSpc>
                <a:spcPct val="120000"/>
              </a:lnSpc>
            </a:pPr>
            <a:endParaRPr lang="en-US" altLang="en-US" dirty="0"/>
          </a:p>
          <a:p>
            <a:pPr lvl="1">
              <a:lnSpc>
                <a:spcPct val="120000"/>
              </a:lnSpc>
            </a:pPr>
            <a:endParaRPr lang="en-US" altLang="en-US" dirty="0" smtClean="0"/>
          </a:p>
          <a:p>
            <a:pPr lvl="1">
              <a:lnSpc>
                <a:spcPct val="120000"/>
              </a:lnSpc>
            </a:pPr>
            <a:endParaRPr lang="en-US" altLang="en-US" dirty="0"/>
          </a:p>
          <a:p>
            <a:pPr lvl="1">
              <a:lnSpc>
                <a:spcPct val="120000"/>
              </a:lnSpc>
            </a:pPr>
            <a:r>
              <a:rPr lang="en-US" altLang="en-US" dirty="0" smtClean="0"/>
              <a:t>Notes:</a:t>
            </a:r>
          </a:p>
          <a:p>
            <a:pPr lvl="2">
              <a:lnSpc>
                <a:spcPct val="120000"/>
              </a:lnSpc>
            </a:pPr>
            <a:r>
              <a:rPr lang="en-US" altLang="en-US" dirty="0" smtClean="0"/>
              <a:t>Tier 1 Capital ≈ </a:t>
            </a:r>
            <a:r>
              <a:rPr lang="en-US" dirty="0"/>
              <a:t>common shares and retained earnings</a:t>
            </a:r>
            <a:endParaRPr lang="en-US" altLang="en-US" dirty="0" smtClean="0"/>
          </a:p>
          <a:p>
            <a:pPr lvl="2">
              <a:lnSpc>
                <a:spcPct val="120000"/>
              </a:lnSpc>
            </a:pPr>
            <a:r>
              <a:rPr lang="en-US" altLang="en-US" dirty="0" smtClean="0"/>
              <a:t>Risk-Weighted Assets = </a:t>
            </a:r>
            <a:r>
              <a:rPr lang="en-US" dirty="0"/>
              <a:t>assets and non-balance sheet items</a:t>
            </a:r>
            <a:r>
              <a:rPr lang="en-US" altLang="en-US" dirty="0"/>
              <a:t> </a:t>
            </a:r>
            <a:r>
              <a:rPr lang="en-US" altLang="en-US" dirty="0" smtClean="0"/>
              <a:t>weighted by risk</a:t>
            </a:r>
          </a:p>
          <a:p>
            <a:pPr marL="914400" lvl="2" indent="0">
              <a:lnSpc>
                <a:spcPct val="120000"/>
              </a:lnSpc>
              <a:buNone/>
            </a:pPr>
            <a:r>
              <a:rPr lang="en-US" altLang="en-US" dirty="0"/>
              <a:t>	</a:t>
            </a:r>
            <a:r>
              <a:rPr lang="en-US" altLang="en-US" dirty="0" smtClean="0"/>
              <a:t>Treasuries		0%</a:t>
            </a:r>
          </a:p>
          <a:p>
            <a:pPr marL="914400" lvl="2" indent="0">
              <a:lnSpc>
                <a:spcPct val="120000"/>
              </a:lnSpc>
              <a:buNone/>
            </a:pPr>
            <a:r>
              <a:rPr lang="en-US" altLang="en-US" dirty="0"/>
              <a:t>	</a:t>
            </a:r>
            <a:r>
              <a:rPr lang="en-US" altLang="en-US" dirty="0" smtClean="0"/>
              <a:t>Mortgages		50%</a:t>
            </a:r>
          </a:p>
          <a:p>
            <a:pPr marL="914400" lvl="2" indent="0">
              <a:lnSpc>
                <a:spcPct val="120000"/>
              </a:lnSpc>
              <a:buNone/>
            </a:pPr>
            <a:r>
              <a:rPr lang="en-US" altLang="en-US" dirty="0"/>
              <a:t>	</a:t>
            </a:r>
            <a:r>
              <a:rPr lang="en-US" altLang="en-US" dirty="0" smtClean="0"/>
              <a:t>Corporate Loans	100%</a:t>
            </a:r>
          </a:p>
          <a:p>
            <a:pPr lvl="1">
              <a:lnSpc>
                <a:spcPct val="120000"/>
              </a:lnSpc>
            </a:pPr>
            <a:endParaRPr lang="en-US" alt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2073128010"/>
              </p:ext>
            </p:extLst>
          </p:nvPr>
        </p:nvGraphicFramePr>
        <p:xfrm>
          <a:off x="2743200" y="3048000"/>
          <a:ext cx="4537119" cy="871537"/>
        </p:xfrm>
        <a:graphic>
          <a:graphicData uri="http://schemas.openxmlformats.org/presentationml/2006/ole">
            <mc:AlternateContent xmlns:mc="http://schemas.openxmlformats.org/markup-compatibility/2006">
              <mc:Choice xmlns:v="urn:schemas-microsoft-com:vml" Requires="v">
                <p:oleObj spid="_x0000_s1039" name="Equation" r:id="rId3" imgW="2247840" imgH="431640" progId="Equation.DSMT4">
                  <p:embed/>
                </p:oleObj>
              </mc:Choice>
              <mc:Fallback>
                <p:oleObj name="Equation" r:id="rId3" imgW="2247840" imgH="431640" progId="Equation.DSMT4">
                  <p:embed/>
                  <p:pic>
                    <p:nvPicPr>
                      <p:cNvPr id="0" name=""/>
                      <p:cNvPicPr/>
                      <p:nvPr/>
                    </p:nvPicPr>
                    <p:blipFill>
                      <a:blip r:embed="rId4"/>
                      <a:stretch>
                        <a:fillRect/>
                      </a:stretch>
                    </p:blipFill>
                    <p:spPr>
                      <a:xfrm>
                        <a:off x="2743200" y="3048000"/>
                        <a:ext cx="4537119" cy="871537"/>
                      </a:xfrm>
                      <a:prstGeom prst="rect">
                        <a:avLst/>
                      </a:prstGeom>
                    </p:spPr>
                  </p:pic>
                </p:oleObj>
              </mc:Fallback>
            </mc:AlternateContent>
          </a:graphicData>
        </a:graphic>
      </p:graphicFrame>
    </p:spTree>
    <p:extLst>
      <p:ext uri="{BB962C8B-B14F-4D97-AF65-F5344CB8AC3E}">
        <p14:creationId xmlns:p14="http://schemas.microsoft.com/office/powerpoint/2010/main" val="3687692022"/>
      </p:ext>
    </p:extLst>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altLang="en-US" dirty="0" smtClean="0"/>
              <a:t>Basel III: </a:t>
            </a:r>
            <a:r>
              <a:rPr lang="en-US" dirty="0"/>
              <a:t>Leverage </a:t>
            </a:r>
            <a:r>
              <a:rPr lang="en-US" dirty="0" smtClean="0"/>
              <a:t>Ratio</a:t>
            </a:r>
            <a:endParaRPr lang="en-US" altLang="en-US" dirty="0"/>
          </a:p>
        </p:txBody>
      </p:sp>
      <p:sp>
        <p:nvSpPr>
          <p:cNvPr id="22531" name="Rectangle 3"/>
          <p:cNvSpPr>
            <a:spLocks noGrp="1" noChangeArrowheads="1"/>
          </p:cNvSpPr>
          <p:nvPr>
            <p:ph idx="1"/>
          </p:nvPr>
        </p:nvSpPr>
        <p:spPr/>
        <p:txBody>
          <a:bodyPr>
            <a:normAutofit lnSpcReduction="10000"/>
          </a:bodyPr>
          <a:lstStyle/>
          <a:p>
            <a:pPr>
              <a:lnSpc>
                <a:spcPct val="120000"/>
              </a:lnSpc>
            </a:pPr>
            <a:r>
              <a:rPr lang="en-US" dirty="0" smtClean="0"/>
              <a:t>Minimum “Leverage Ratio“</a:t>
            </a:r>
          </a:p>
          <a:p>
            <a:pPr lvl="1">
              <a:lnSpc>
                <a:spcPct val="120000"/>
              </a:lnSpc>
            </a:pPr>
            <a:r>
              <a:rPr lang="en-US" altLang="en-US" dirty="0"/>
              <a:t>6% for 8 Systemically important financial institution (SIFI) banks </a:t>
            </a:r>
          </a:p>
          <a:p>
            <a:pPr lvl="1">
              <a:lnSpc>
                <a:spcPct val="120000"/>
              </a:lnSpc>
            </a:pPr>
            <a:endParaRPr lang="en-US" altLang="en-US" dirty="0" smtClean="0"/>
          </a:p>
          <a:p>
            <a:pPr lvl="1">
              <a:lnSpc>
                <a:spcPct val="120000"/>
              </a:lnSpc>
            </a:pPr>
            <a:endParaRPr lang="en-US" altLang="en-US" dirty="0"/>
          </a:p>
          <a:p>
            <a:pPr lvl="1">
              <a:lnSpc>
                <a:spcPct val="120000"/>
              </a:lnSpc>
            </a:pPr>
            <a:endParaRPr lang="en-US" altLang="en-US" dirty="0" smtClean="0"/>
          </a:p>
          <a:p>
            <a:pPr lvl="1">
              <a:lnSpc>
                <a:spcPct val="120000"/>
              </a:lnSpc>
            </a:pPr>
            <a:r>
              <a:rPr lang="en-US" altLang="en-US" dirty="0" smtClean="0"/>
              <a:t>Note:</a:t>
            </a:r>
          </a:p>
          <a:p>
            <a:pPr lvl="2">
              <a:lnSpc>
                <a:spcPct val="120000"/>
              </a:lnSpc>
            </a:pPr>
            <a:r>
              <a:rPr lang="en-US" altLang="en-US" dirty="0" smtClean="0"/>
              <a:t>Total Exposure = </a:t>
            </a:r>
            <a:r>
              <a:rPr lang="en-US" dirty="0"/>
              <a:t>sum of the exposures of all assets and non-balance sheet items</a:t>
            </a:r>
            <a:r>
              <a:rPr lang="en-US" altLang="en-US" dirty="0" smtClean="0"/>
              <a:t> </a:t>
            </a:r>
          </a:p>
          <a:p>
            <a:pPr lvl="1">
              <a:lnSpc>
                <a:spcPct val="120000"/>
              </a:lnSpc>
            </a:pPr>
            <a:endParaRPr lang="en-US" alt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969175818"/>
              </p:ext>
            </p:extLst>
          </p:nvPr>
        </p:nvGraphicFramePr>
        <p:xfrm>
          <a:off x="2185988" y="3505200"/>
          <a:ext cx="4279900" cy="871538"/>
        </p:xfrm>
        <a:graphic>
          <a:graphicData uri="http://schemas.openxmlformats.org/presentationml/2006/ole">
            <mc:AlternateContent xmlns:mc="http://schemas.openxmlformats.org/markup-compatibility/2006">
              <mc:Choice xmlns:v="urn:schemas-microsoft-com:vml" Requires="v">
                <p:oleObj spid="_x0000_s2063" name="Equation" r:id="rId3" imgW="2120760" imgH="431640" progId="Equation.DSMT4">
                  <p:embed/>
                </p:oleObj>
              </mc:Choice>
              <mc:Fallback>
                <p:oleObj name="Equation" r:id="rId3" imgW="2120760" imgH="431640" progId="Equation.DSMT4">
                  <p:embed/>
                  <p:pic>
                    <p:nvPicPr>
                      <p:cNvPr id="2" name="Object 1"/>
                      <p:cNvPicPr/>
                      <p:nvPr/>
                    </p:nvPicPr>
                    <p:blipFill>
                      <a:blip r:embed="rId4"/>
                      <a:stretch>
                        <a:fillRect/>
                      </a:stretch>
                    </p:blipFill>
                    <p:spPr>
                      <a:xfrm>
                        <a:off x="2185988" y="3505200"/>
                        <a:ext cx="4279900" cy="871538"/>
                      </a:xfrm>
                      <a:prstGeom prst="rect">
                        <a:avLst/>
                      </a:prstGeom>
                    </p:spPr>
                  </p:pic>
                </p:oleObj>
              </mc:Fallback>
            </mc:AlternateContent>
          </a:graphicData>
        </a:graphic>
      </p:graphicFrame>
    </p:spTree>
    <p:extLst>
      <p:ext uri="{BB962C8B-B14F-4D97-AF65-F5344CB8AC3E}">
        <p14:creationId xmlns:p14="http://schemas.microsoft.com/office/powerpoint/2010/main" val="408245609"/>
      </p:ext>
    </p:extLst>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altLang="en-US" dirty="0" smtClean="0"/>
              <a:t>Basel III: </a:t>
            </a:r>
            <a:r>
              <a:rPr lang="en-US" dirty="0"/>
              <a:t>Liquidity </a:t>
            </a:r>
            <a:r>
              <a:rPr lang="en-US" dirty="0" smtClean="0"/>
              <a:t>Requirements</a:t>
            </a:r>
            <a:endParaRPr lang="en-US" altLang="en-US" dirty="0"/>
          </a:p>
        </p:txBody>
      </p:sp>
      <p:sp>
        <p:nvSpPr>
          <p:cNvPr id="22531" name="Rectangle 3"/>
          <p:cNvSpPr>
            <a:spLocks noGrp="1" noChangeArrowheads="1"/>
          </p:cNvSpPr>
          <p:nvPr>
            <p:ph idx="1"/>
          </p:nvPr>
        </p:nvSpPr>
        <p:spPr/>
        <p:txBody>
          <a:bodyPr>
            <a:normAutofit/>
          </a:bodyPr>
          <a:lstStyle/>
          <a:p>
            <a:pPr>
              <a:lnSpc>
                <a:spcPct val="120000"/>
              </a:lnSpc>
            </a:pPr>
            <a:r>
              <a:rPr lang="en-US" dirty="0"/>
              <a:t>Liquidity Coverage </a:t>
            </a:r>
            <a:r>
              <a:rPr lang="en-US" dirty="0" smtClean="0"/>
              <a:t>Ratio</a:t>
            </a:r>
          </a:p>
          <a:p>
            <a:pPr>
              <a:lnSpc>
                <a:spcPct val="120000"/>
              </a:lnSpc>
            </a:pPr>
            <a:endParaRPr lang="en-US" dirty="0"/>
          </a:p>
          <a:p>
            <a:pPr lvl="1">
              <a:lnSpc>
                <a:spcPct val="120000"/>
              </a:lnSpc>
            </a:pPr>
            <a:r>
              <a:rPr lang="en-US" dirty="0"/>
              <a:t>Total net cash outflows over 30 days</a:t>
            </a:r>
          </a:p>
          <a:p>
            <a:pPr lvl="1">
              <a:lnSpc>
                <a:spcPct val="120000"/>
              </a:lnSpc>
            </a:pPr>
            <a:endParaRPr lang="en-US" altLang="en-US" dirty="0" smtClean="0"/>
          </a:p>
          <a:p>
            <a:pPr lvl="1">
              <a:lnSpc>
                <a:spcPct val="120000"/>
              </a:lnSpc>
            </a:pPr>
            <a:endParaRPr lang="en-US" alt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338917474"/>
              </p:ext>
            </p:extLst>
          </p:nvPr>
        </p:nvGraphicFramePr>
        <p:xfrm>
          <a:off x="1219200" y="3863181"/>
          <a:ext cx="6586538" cy="871538"/>
        </p:xfrm>
        <a:graphic>
          <a:graphicData uri="http://schemas.openxmlformats.org/presentationml/2006/ole">
            <mc:AlternateContent xmlns:mc="http://schemas.openxmlformats.org/markup-compatibility/2006">
              <mc:Choice xmlns:v="urn:schemas-microsoft-com:vml" Requires="v">
                <p:oleObj spid="_x0000_s3087" name="Equation" r:id="rId3" imgW="3263760" imgH="431640" progId="Equation.DSMT4">
                  <p:embed/>
                </p:oleObj>
              </mc:Choice>
              <mc:Fallback>
                <p:oleObj name="Equation" r:id="rId3" imgW="3263760" imgH="431640" progId="Equation.DSMT4">
                  <p:embed/>
                  <p:pic>
                    <p:nvPicPr>
                      <p:cNvPr id="4" name="Object 3"/>
                      <p:cNvPicPr/>
                      <p:nvPr/>
                    </p:nvPicPr>
                    <p:blipFill>
                      <a:blip r:embed="rId4"/>
                      <a:stretch>
                        <a:fillRect/>
                      </a:stretch>
                    </p:blipFill>
                    <p:spPr>
                      <a:xfrm>
                        <a:off x="1219200" y="3863181"/>
                        <a:ext cx="6586538" cy="871538"/>
                      </a:xfrm>
                      <a:prstGeom prst="rect">
                        <a:avLst/>
                      </a:prstGeom>
                    </p:spPr>
                  </p:pic>
                </p:oleObj>
              </mc:Fallback>
            </mc:AlternateContent>
          </a:graphicData>
        </a:graphic>
      </p:graphicFrame>
    </p:spTree>
    <p:extLst>
      <p:ext uri="{BB962C8B-B14F-4D97-AF65-F5344CB8AC3E}">
        <p14:creationId xmlns:p14="http://schemas.microsoft.com/office/powerpoint/2010/main" val="1429284807"/>
      </p:ext>
    </p:extLst>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ctrTitle"/>
          </p:nvPr>
        </p:nvSpPr>
        <p:spPr>
          <a:xfrm>
            <a:off x="1066800" y="3657600"/>
            <a:ext cx="8001000" cy="1470025"/>
          </a:xfrm>
        </p:spPr>
        <p:txBody>
          <a:bodyPr>
            <a:normAutofit/>
          </a:bodyPr>
          <a:lstStyle/>
          <a:p>
            <a:r>
              <a:rPr lang="en-US" dirty="0" smtClean="0"/>
              <a:t>5. </a:t>
            </a:r>
            <a:r>
              <a:rPr lang="en-US" altLang="en-US" dirty="0"/>
              <a:t>International Money Market</a:t>
            </a:r>
            <a:endParaRPr lang="en-US" dirty="0"/>
          </a:p>
        </p:txBody>
      </p:sp>
    </p:spTree>
    <p:extLst>
      <p:ext uri="{BB962C8B-B14F-4D97-AF65-F5344CB8AC3E}">
        <p14:creationId xmlns:p14="http://schemas.microsoft.com/office/powerpoint/2010/main" val="1613854094"/>
      </p:ext>
    </p:extLst>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International Money Market</a:t>
            </a:r>
          </a:p>
        </p:txBody>
      </p:sp>
      <p:sp>
        <p:nvSpPr>
          <p:cNvPr id="23555" name="Rectangle 3"/>
          <p:cNvSpPr>
            <a:spLocks noGrp="1" noChangeArrowheads="1"/>
          </p:cNvSpPr>
          <p:nvPr>
            <p:ph idx="1"/>
          </p:nvPr>
        </p:nvSpPr>
        <p:spPr/>
        <p:txBody>
          <a:bodyPr>
            <a:normAutofit lnSpcReduction="10000"/>
          </a:bodyPr>
          <a:lstStyle/>
          <a:p>
            <a:pPr eaLnBrk="1" hangingPunct="1">
              <a:lnSpc>
                <a:spcPct val="90000"/>
              </a:lnSpc>
            </a:pPr>
            <a:r>
              <a:rPr lang="en-US" altLang="en-US" sz="2800" dirty="0"/>
              <a:t>Eurocurrency is a time deposit in an international bank located in a country different than the country that issued the currency.</a:t>
            </a:r>
          </a:p>
          <a:p>
            <a:pPr eaLnBrk="1" hangingPunct="1">
              <a:lnSpc>
                <a:spcPct val="90000"/>
              </a:lnSpc>
            </a:pPr>
            <a:endParaRPr lang="en-US" altLang="en-US" sz="2800" dirty="0"/>
          </a:p>
          <a:p>
            <a:pPr lvl="1" eaLnBrk="1" hangingPunct="1">
              <a:lnSpc>
                <a:spcPct val="90000"/>
              </a:lnSpc>
            </a:pPr>
            <a:r>
              <a:rPr lang="en-US" altLang="en-US" sz="2400" dirty="0"/>
              <a:t>For example, Eurodollars are U.S. dollar-denominated time deposits in banks located abroad.</a:t>
            </a:r>
          </a:p>
          <a:p>
            <a:pPr lvl="1" eaLnBrk="1" hangingPunct="1">
              <a:lnSpc>
                <a:spcPct val="90000"/>
              </a:lnSpc>
            </a:pPr>
            <a:endParaRPr lang="en-US" altLang="en-US" sz="2400" dirty="0"/>
          </a:p>
          <a:p>
            <a:pPr lvl="1" eaLnBrk="1" hangingPunct="1">
              <a:lnSpc>
                <a:spcPct val="90000"/>
              </a:lnSpc>
            </a:pPr>
            <a:r>
              <a:rPr lang="en-US" altLang="en-US" sz="2400" dirty="0" err="1"/>
              <a:t>Euroyen</a:t>
            </a:r>
            <a:r>
              <a:rPr lang="en-US" altLang="en-US" sz="2400" dirty="0"/>
              <a:t> are yen-denominated time deposits in banks located outside of Japan.</a:t>
            </a:r>
          </a:p>
          <a:p>
            <a:pPr lvl="1" eaLnBrk="1" hangingPunct="1">
              <a:lnSpc>
                <a:spcPct val="90000"/>
              </a:lnSpc>
            </a:pPr>
            <a:endParaRPr lang="en-US" altLang="en-US" sz="2400" dirty="0"/>
          </a:p>
          <a:p>
            <a:pPr lvl="1" eaLnBrk="1" hangingPunct="1">
              <a:lnSpc>
                <a:spcPct val="90000"/>
              </a:lnSpc>
            </a:pPr>
            <a:r>
              <a:rPr lang="en-US" altLang="en-US" sz="2400" dirty="0"/>
              <a:t>The foreign bank doesn’t have to be located in Europe.</a:t>
            </a:r>
          </a:p>
        </p:txBody>
      </p:sp>
    </p:spTree>
    <p:extLst>
      <p:ext uri="{BB962C8B-B14F-4D97-AF65-F5344CB8AC3E}">
        <p14:creationId xmlns:p14="http://schemas.microsoft.com/office/powerpoint/2010/main" val="34455364"/>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a:t>Eurocurrency Market</a:t>
            </a:r>
          </a:p>
        </p:txBody>
      </p:sp>
      <p:sp>
        <p:nvSpPr>
          <p:cNvPr id="24579" name="Rectangle 3"/>
          <p:cNvSpPr>
            <a:spLocks noGrp="1" noChangeArrowheads="1"/>
          </p:cNvSpPr>
          <p:nvPr>
            <p:ph idx="1"/>
          </p:nvPr>
        </p:nvSpPr>
        <p:spPr>
          <a:xfrm>
            <a:off x="457200" y="1600200"/>
            <a:ext cx="8229600" cy="4876800"/>
          </a:xfrm>
        </p:spPr>
        <p:txBody>
          <a:bodyPr>
            <a:noAutofit/>
          </a:bodyPr>
          <a:lstStyle/>
          <a:p>
            <a:pPr eaLnBrk="1" hangingPunct="1"/>
            <a:r>
              <a:rPr lang="en-US" altLang="en-US" sz="2000" dirty="0"/>
              <a:t>Most Eurocurrency transactions are interbank transactions in the amount of $1,000,000 and up.</a:t>
            </a:r>
          </a:p>
          <a:p>
            <a:pPr eaLnBrk="1" hangingPunct="1"/>
            <a:endParaRPr lang="en-US" altLang="en-US" sz="2000" dirty="0"/>
          </a:p>
          <a:p>
            <a:pPr eaLnBrk="1" hangingPunct="1"/>
            <a:r>
              <a:rPr lang="en-US" altLang="en-US" sz="2000" dirty="0"/>
              <a:t>Common reference rates include:</a:t>
            </a:r>
          </a:p>
          <a:p>
            <a:pPr lvl="1" eaLnBrk="1" hangingPunct="1"/>
            <a:r>
              <a:rPr lang="en-US" altLang="en-US" sz="2000" dirty="0"/>
              <a:t>LIBOR (London Interbank Offered Rate)</a:t>
            </a:r>
          </a:p>
          <a:p>
            <a:pPr lvl="1" eaLnBrk="1" hangingPunct="1"/>
            <a:r>
              <a:rPr lang="en-US" altLang="en-US" sz="2000" dirty="0"/>
              <a:t>PIBOR (Paris Interbank Offered Rate)</a:t>
            </a:r>
          </a:p>
          <a:p>
            <a:pPr lvl="1" eaLnBrk="1" hangingPunct="1"/>
            <a:r>
              <a:rPr lang="en-US" altLang="en-US" sz="2000" dirty="0"/>
              <a:t>SIBOR (Singapore Interbank Offered Rate)</a:t>
            </a:r>
          </a:p>
          <a:p>
            <a:pPr lvl="1" eaLnBrk="1" hangingPunct="1"/>
            <a:endParaRPr lang="en-US" altLang="en-US" sz="2000" dirty="0"/>
          </a:p>
          <a:p>
            <a:pPr eaLnBrk="1" hangingPunct="1"/>
            <a:r>
              <a:rPr lang="en-US" altLang="en-US" sz="2000" dirty="0"/>
              <a:t>A new reference rate for the new euro currency:</a:t>
            </a:r>
          </a:p>
          <a:p>
            <a:pPr lvl="1" eaLnBrk="1" hangingPunct="1"/>
            <a:r>
              <a:rPr lang="en-US" altLang="en-US" sz="2000" dirty="0"/>
              <a:t>EURIBOR (the rate at which interbank time deposits of </a:t>
            </a:r>
            <a:r>
              <a:rPr lang="en-US" altLang="en-US" sz="2000" dirty="0">
                <a:cs typeface="Times New Roman" pitchFamily="18" charset="0"/>
              </a:rPr>
              <a:t>€</a:t>
            </a:r>
            <a:r>
              <a:rPr lang="en-US" altLang="en-US" sz="2000" dirty="0"/>
              <a:t> are offered by one prime bank to another</a:t>
            </a:r>
            <a:r>
              <a:rPr lang="en-US" altLang="en-US" sz="2000" dirty="0" smtClean="0"/>
              <a:t>)</a:t>
            </a:r>
          </a:p>
          <a:p>
            <a:pPr lvl="1" eaLnBrk="1" hangingPunct="1"/>
            <a:endParaRPr lang="en-US" altLang="en-US" sz="2000" dirty="0"/>
          </a:p>
          <a:p>
            <a:r>
              <a:rPr lang="en-US" altLang="en-US" sz="2000" dirty="0"/>
              <a:t>LIBOR Scandal</a:t>
            </a:r>
          </a:p>
        </p:txBody>
      </p:sp>
    </p:spTree>
    <p:extLst>
      <p:ext uri="{BB962C8B-B14F-4D97-AF65-F5344CB8AC3E}">
        <p14:creationId xmlns:p14="http://schemas.microsoft.com/office/powerpoint/2010/main" val="344166440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a:t>Eurocredits</a:t>
            </a:r>
          </a:p>
        </p:txBody>
      </p:sp>
      <p:sp>
        <p:nvSpPr>
          <p:cNvPr id="25603" name="Rectangle 3"/>
          <p:cNvSpPr>
            <a:spLocks noGrp="1" noChangeArrowheads="1"/>
          </p:cNvSpPr>
          <p:nvPr>
            <p:ph idx="1"/>
          </p:nvPr>
        </p:nvSpPr>
        <p:spPr/>
        <p:txBody>
          <a:bodyPr>
            <a:normAutofit fontScale="85000" lnSpcReduction="20000"/>
          </a:bodyPr>
          <a:lstStyle/>
          <a:p>
            <a:pPr eaLnBrk="1" hangingPunct="1">
              <a:lnSpc>
                <a:spcPct val="120000"/>
              </a:lnSpc>
            </a:pPr>
            <a:r>
              <a:rPr lang="en-US" altLang="en-US" sz="2800" dirty="0" err="1"/>
              <a:t>Eurocredits</a:t>
            </a:r>
            <a:r>
              <a:rPr lang="en-US" altLang="en-US" sz="2800" dirty="0"/>
              <a:t> are short- to medium-term loans of Eurocurrency.</a:t>
            </a:r>
          </a:p>
          <a:p>
            <a:pPr eaLnBrk="1" hangingPunct="1">
              <a:lnSpc>
                <a:spcPct val="120000"/>
              </a:lnSpc>
            </a:pPr>
            <a:endParaRPr lang="en-US" altLang="en-US" sz="2800" dirty="0"/>
          </a:p>
          <a:p>
            <a:pPr eaLnBrk="1" hangingPunct="1">
              <a:lnSpc>
                <a:spcPct val="120000"/>
              </a:lnSpc>
            </a:pPr>
            <a:r>
              <a:rPr lang="en-US" altLang="en-US" sz="2800" dirty="0"/>
              <a:t>The loans are denominated in currencies other than the home currency of the Eurobank.</a:t>
            </a:r>
          </a:p>
          <a:p>
            <a:pPr eaLnBrk="1" hangingPunct="1">
              <a:lnSpc>
                <a:spcPct val="120000"/>
              </a:lnSpc>
            </a:pPr>
            <a:endParaRPr lang="en-US" altLang="en-US" sz="2800" dirty="0"/>
          </a:p>
          <a:p>
            <a:pPr eaLnBrk="1" hangingPunct="1">
              <a:lnSpc>
                <a:spcPct val="120000"/>
              </a:lnSpc>
            </a:pPr>
            <a:r>
              <a:rPr lang="en-US" altLang="en-US" sz="2800" dirty="0"/>
              <a:t>Often the loans are too large for one bank to underwrite; a number of banks form a syndicate to share the risk of the loan.</a:t>
            </a:r>
          </a:p>
          <a:p>
            <a:pPr eaLnBrk="1" hangingPunct="1">
              <a:lnSpc>
                <a:spcPct val="120000"/>
              </a:lnSpc>
            </a:pPr>
            <a:endParaRPr lang="en-US" altLang="en-US" sz="2800" dirty="0"/>
          </a:p>
          <a:p>
            <a:pPr eaLnBrk="1" hangingPunct="1">
              <a:lnSpc>
                <a:spcPct val="120000"/>
              </a:lnSpc>
            </a:pPr>
            <a:r>
              <a:rPr lang="en-US" altLang="en-US" sz="2800" dirty="0" err="1"/>
              <a:t>Eurocredits</a:t>
            </a:r>
            <a:r>
              <a:rPr lang="en-US" altLang="en-US" sz="2800" dirty="0"/>
              <a:t> feature an adjustable rate.</a:t>
            </a:r>
          </a:p>
          <a:p>
            <a:pPr lvl="1" eaLnBrk="1" hangingPunct="1">
              <a:lnSpc>
                <a:spcPct val="120000"/>
              </a:lnSpc>
            </a:pPr>
            <a:r>
              <a:rPr lang="en-US" altLang="en-US" sz="2400" dirty="0"/>
              <a:t>On </a:t>
            </a:r>
            <a:r>
              <a:rPr lang="en-US" altLang="en-US" sz="2400" dirty="0" err="1"/>
              <a:t>Eurocredits</a:t>
            </a:r>
            <a:r>
              <a:rPr lang="en-US" altLang="en-US" sz="2400" dirty="0"/>
              <a:t> originating in London the base rate is LIBOR.</a:t>
            </a:r>
          </a:p>
        </p:txBody>
      </p:sp>
    </p:spTree>
    <p:extLst>
      <p:ext uri="{BB962C8B-B14F-4D97-AF65-F5344CB8AC3E}">
        <p14:creationId xmlns:p14="http://schemas.microsoft.com/office/powerpoint/2010/main" val="631257888"/>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816665"/>
          </a:xfrm>
        </p:spPr>
        <p:txBody>
          <a:bodyPr/>
          <a:lstStyle/>
          <a:p>
            <a:r>
              <a:rPr lang="en-US" dirty="0"/>
              <a:t>Forward Rate Agreements</a:t>
            </a:r>
          </a:p>
        </p:txBody>
      </p:sp>
      <p:sp>
        <p:nvSpPr>
          <p:cNvPr id="26626" name="Rectangle 3"/>
          <p:cNvSpPr>
            <a:spLocks noGrp="1" noChangeArrowheads="1"/>
          </p:cNvSpPr>
          <p:nvPr>
            <p:ph idx="1"/>
          </p:nvPr>
        </p:nvSpPr>
        <p:spPr>
          <a:xfrm>
            <a:off x="393469" y="1371600"/>
            <a:ext cx="8229600" cy="4876800"/>
          </a:xfrm>
        </p:spPr>
        <p:txBody>
          <a:bodyPr>
            <a:normAutofit fontScale="77500" lnSpcReduction="20000"/>
          </a:bodyPr>
          <a:lstStyle/>
          <a:p>
            <a:r>
              <a:rPr lang="en-US" dirty="0" smtClean="0"/>
              <a:t>Hedges interest </a:t>
            </a:r>
            <a:r>
              <a:rPr lang="en-US" dirty="0"/>
              <a:t>rate risk in mismatched deposits and credits</a:t>
            </a:r>
          </a:p>
          <a:p>
            <a:pPr eaLnBrk="1" hangingPunct="1"/>
            <a:endParaRPr lang="en-US" altLang="en-US" dirty="0"/>
          </a:p>
          <a:p>
            <a:pPr eaLnBrk="1" hangingPunct="1"/>
            <a:r>
              <a:rPr lang="en-US" altLang="en-US" dirty="0"/>
              <a:t>An interbank contract that involves two parties, a buyer and a seller.</a:t>
            </a:r>
          </a:p>
          <a:p>
            <a:pPr eaLnBrk="1" hangingPunct="1"/>
            <a:endParaRPr lang="en-US" altLang="en-US" dirty="0"/>
          </a:p>
          <a:p>
            <a:pPr eaLnBrk="1" hangingPunct="1"/>
            <a:r>
              <a:rPr lang="en-US" altLang="en-US" dirty="0"/>
              <a:t>The buyer agrees to pay the seller the increased interest cost on a notational amount if interest rates fall below an agreed rate.</a:t>
            </a:r>
          </a:p>
          <a:p>
            <a:pPr eaLnBrk="1" hangingPunct="1"/>
            <a:endParaRPr lang="en-US" altLang="en-US" dirty="0"/>
          </a:p>
          <a:p>
            <a:pPr eaLnBrk="1" hangingPunct="1"/>
            <a:r>
              <a:rPr lang="en-US" altLang="en-US" dirty="0"/>
              <a:t>The seller agrees to pay the buyer the increased interest cost if interest rates increase above the agreed rate.</a:t>
            </a:r>
          </a:p>
        </p:txBody>
      </p:sp>
    </p:spTree>
    <p:extLst>
      <p:ext uri="{BB962C8B-B14F-4D97-AF65-F5344CB8AC3E}">
        <p14:creationId xmlns:p14="http://schemas.microsoft.com/office/powerpoint/2010/main" val="1521935283"/>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a:t>Forward Rate Agreements: Uses</a:t>
            </a:r>
          </a:p>
        </p:txBody>
      </p:sp>
      <p:sp>
        <p:nvSpPr>
          <p:cNvPr id="27651" name="Rectangle 3"/>
          <p:cNvSpPr>
            <a:spLocks noGrp="1" noChangeArrowheads="1"/>
          </p:cNvSpPr>
          <p:nvPr>
            <p:ph idx="1"/>
          </p:nvPr>
        </p:nvSpPr>
        <p:spPr>
          <a:xfrm>
            <a:off x="304800" y="1600200"/>
            <a:ext cx="8763000" cy="4525963"/>
          </a:xfrm>
        </p:spPr>
        <p:txBody>
          <a:bodyPr>
            <a:normAutofit fontScale="92500"/>
          </a:bodyPr>
          <a:lstStyle/>
          <a:p>
            <a:pPr marL="0" indent="0" eaLnBrk="1" hangingPunct="1">
              <a:buNone/>
            </a:pPr>
            <a:r>
              <a:rPr lang="en-US" altLang="en-US" dirty="0"/>
              <a:t>Forward rate agreements can be used to: </a:t>
            </a:r>
          </a:p>
          <a:p>
            <a:pPr eaLnBrk="1" hangingPunct="1"/>
            <a:endParaRPr lang="en-US" altLang="en-US" dirty="0"/>
          </a:p>
          <a:p>
            <a:pPr lvl="1" eaLnBrk="1" hangingPunct="1"/>
            <a:r>
              <a:rPr lang="en-US" altLang="en-US" dirty="0"/>
              <a:t>Hedge assets that a bank currently owns against interest rate risk.</a:t>
            </a:r>
          </a:p>
          <a:p>
            <a:pPr lvl="2" eaLnBrk="1" hangingPunct="1"/>
            <a:r>
              <a:rPr lang="en-US" altLang="en-US" dirty="0"/>
              <a:t>For example, a bank that has made a three-month Eurodollar loan against an offsetting six-month Eurodollar deposit could protect itself by selling a “three against six” FRA.</a:t>
            </a:r>
          </a:p>
          <a:p>
            <a:pPr lvl="2" eaLnBrk="1" hangingPunct="1"/>
            <a:endParaRPr lang="en-US" altLang="en-US" dirty="0"/>
          </a:p>
          <a:p>
            <a:pPr lvl="1" eaLnBrk="1" hangingPunct="1"/>
            <a:r>
              <a:rPr lang="en-US" altLang="en-US" dirty="0"/>
              <a:t>Speculate on the future course of interest rates.</a:t>
            </a:r>
          </a:p>
        </p:txBody>
      </p:sp>
    </p:spTree>
    <p:extLst>
      <p:ext uri="{BB962C8B-B14F-4D97-AF65-F5344CB8AC3E}">
        <p14:creationId xmlns:p14="http://schemas.microsoft.com/office/powerpoint/2010/main" val="87150099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ctrTitle"/>
          </p:nvPr>
        </p:nvSpPr>
        <p:spPr>
          <a:xfrm>
            <a:off x="914400" y="3657600"/>
            <a:ext cx="8153400" cy="1470025"/>
          </a:xfrm>
        </p:spPr>
        <p:txBody>
          <a:bodyPr>
            <a:normAutofit/>
          </a:bodyPr>
          <a:lstStyle/>
          <a:p>
            <a:r>
              <a:rPr lang="en-US" dirty="0"/>
              <a:t>1. </a:t>
            </a:r>
            <a:r>
              <a:rPr lang="en-US" altLang="en-US" dirty="0"/>
              <a:t>Overview of Banking</a:t>
            </a:r>
            <a:br>
              <a:rPr lang="en-US" altLang="en-US" dirty="0"/>
            </a:br>
            <a:endParaRPr lang="en-US" dirty="0"/>
          </a:p>
        </p:txBody>
      </p:sp>
    </p:spTree>
  </p:cSld>
  <p:clrMapOvr>
    <a:masterClrMapping/>
  </p:clrMapOvr>
  <p:transition spd="med">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dirty="0"/>
              <a:t>Forward Rate </a:t>
            </a:r>
            <a:r>
              <a:rPr lang="en-US" altLang="en-US" dirty="0" smtClean="0"/>
              <a:t>Agreements</a:t>
            </a:r>
            <a:endParaRPr lang="en-US" altLang="en-US" dirty="0"/>
          </a:p>
        </p:txBody>
      </p:sp>
      <p:pic>
        <p:nvPicPr>
          <p:cNvPr id="3" name="Picture 2"/>
          <p:cNvPicPr>
            <a:picLocks noChangeAspect="1"/>
          </p:cNvPicPr>
          <p:nvPr/>
        </p:nvPicPr>
        <p:blipFill>
          <a:blip r:embed="rId2"/>
          <a:stretch>
            <a:fillRect/>
          </a:stretch>
        </p:blipFill>
        <p:spPr>
          <a:xfrm>
            <a:off x="457200" y="1600200"/>
            <a:ext cx="8158163" cy="4593707"/>
          </a:xfrm>
          <a:prstGeom prst="rect">
            <a:avLst/>
          </a:prstGeom>
        </p:spPr>
      </p:pic>
    </p:spTree>
    <p:extLst>
      <p:ext uri="{BB962C8B-B14F-4D97-AF65-F5344CB8AC3E}">
        <p14:creationId xmlns:p14="http://schemas.microsoft.com/office/powerpoint/2010/main" val="2747840635"/>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r>
              <a:rPr lang="en-US" altLang="en-US"/>
              <a:t>Forward Rate Agreements: Example</a:t>
            </a:r>
          </a:p>
        </p:txBody>
      </p:sp>
      <p:sp>
        <p:nvSpPr>
          <p:cNvPr id="28675" name="Rectangle 3"/>
          <p:cNvSpPr>
            <a:spLocks noGrp="1" noChangeArrowheads="1"/>
          </p:cNvSpPr>
          <p:nvPr>
            <p:ph idx="1"/>
          </p:nvPr>
        </p:nvSpPr>
        <p:spPr/>
        <p:txBody>
          <a:bodyPr>
            <a:normAutofit/>
          </a:bodyPr>
          <a:lstStyle/>
          <a:p>
            <a:pPr marL="0" indent="0" eaLnBrk="1" hangingPunct="1">
              <a:buNone/>
            </a:pPr>
            <a:r>
              <a:rPr lang="en-US" altLang="en-US" sz="2400" dirty="0"/>
              <a:t>A three against nine FRA is a 3-month forward contract on a six-month interest rate for a six-month period beginning three months from now.</a:t>
            </a:r>
          </a:p>
        </p:txBody>
      </p:sp>
      <p:grpSp>
        <p:nvGrpSpPr>
          <p:cNvPr id="28676" name="Group 4"/>
          <p:cNvGrpSpPr>
            <a:grpSpLocks/>
          </p:cNvGrpSpPr>
          <p:nvPr/>
        </p:nvGrpSpPr>
        <p:grpSpPr bwMode="auto">
          <a:xfrm>
            <a:off x="1219200" y="2895600"/>
            <a:ext cx="6519862" cy="633413"/>
            <a:chOff x="768" y="1929"/>
            <a:chExt cx="3696" cy="346"/>
          </a:xfrm>
        </p:grpSpPr>
        <p:sp>
          <p:nvSpPr>
            <p:cNvPr id="28688" name="Line 5"/>
            <p:cNvSpPr>
              <a:spLocks noChangeShapeType="1"/>
            </p:cNvSpPr>
            <p:nvPr/>
          </p:nvSpPr>
          <p:spPr bwMode="auto">
            <a:xfrm>
              <a:off x="864" y="2001"/>
              <a:ext cx="345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28689" name="Line 6"/>
            <p:cNvSpPr>
              <a:spLocks noChangeShapeType="1"/>
            </p:cNvSpPr>
            <p:nvPr/>
          </p:nvSpPr>
          <p:spPr bwMode="auto">
            <a:xfrm>
              <a:off x="864"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28690" name="Line 7"/>
            <p:cNvSpPr>
              <a:spLocks noChangeShapeType="1"/>
            </p:cNvSpPr>
            <p:nvPr/>
          </p:nvSpPr>
          <p:spPr bwMode="auto">
            <a:xfrm>
              <a:off x="1632"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28691" name="Line 8"/>
            <p:cNvSpPr>
              <a:spLocks noChangeShapeType="1"/>
            </p:cNvSpPr>
            <p:nvPr/>
          </p:nvSpPr>
          <p:spPr bwMode="auto">
            <a:xfrm>
              <a:off x="1248"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28692" name="Line 9"/>
            <p:cNvSpPr>
              <a:spLocks noChangeShapeType="1"/>
            </p:cNvSpPr>
            <p:nvPr/>
          </p:nvSpPr>
          <p:spPr bwMode="auto">
            <a:xfrm>
              <a:off x="2016"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28693" name="Line 10"/>
            <p:cNvSpPr>
              <a:spLocks noChangeShapeType="1"/>
            </p:cNvSpPr>
            <p:nvPr/>
          </p:nvSpPr>
          <p:spPr bwMode="auto">
            <a:xfrm>
              <a:off x="2784"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28694" name="Line 11"/>
            <p:cNvSpPr>
              <a:spLocks noChangeShapeType="1"/>
            </p:cNvSpPr>
            <p:nvPr/>
          </p:nvSpPr>
          <p:spPr bwMode="auto">
            <a:xfrm>
              <a:off x="2400"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28695" name="Line 12"/>
            <p:cNvSpPr>
              <a:spLocks noChangeShapeType="1"/>
            </p:cNvSpPr>
            <p:nvPr/>
          </p:nvSpPr>
          <p:spPr bwMode="auto">
            <a:xfrm>
              <a:off x="3168"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28696" name="Line 13"/>
            <p:cNvSpPr>
              <a:spLocks noChangeShapeType="1"/>
            </p:cNvSpPr>
            <p:nvPr/>
          </p:nvSpPr>
          <p:spPr bwMode="auto">
            <a:xfrm>
              <a:off x="3936"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28697" name="Line 14"/>
            <p:cNvSpPr>
              <a:spLocks noChangeShapeType="1"/>
            </p:cNvSpPr>
            <p:nvPr/>
          </p:nvSpPr>
          <p:spPr bwMode="auto">
            <a:xfrm>
              <a:off x="3552"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28698" name="Line 15"/>
            <p:cNvSpPr>
              <a:spLocks noChangeShapeType="1"/>
            </p:cNvSpPr>
            <p:nvPr/>
          </p:nvSpPr>
          <p:spPr bwMode="auto">
            <a:xfrm>
              <a:off x="4320"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28699" name="Text Box 16"/>
            <p:cNvSpPr txBox="1">
              <a:spLocks noChangeArrowheads="1"/>
            </p:cNvSpPr>
            <p:nvPr/>
          </p:nvSpPr>
          <p:spPr bwMode="auto">
            <a:xfrm>
              <a:off x="768"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Century Gothic" panose="020B0502020202020204" pitchFamily="34" charset="0"/>
                </a:rPr>
                <a:t>0</a:t>
              </a:r>
            </a:p>
          </p:txBody>
        </p:sp>
        <p:sp>
          <p:nvSpPr>
            <p:cNvPr id="28700" name="Text Box 17"/>
            <p:cNvSpPr txBox="1">
              <a:spLocks noChangeArrowheads="1"/>
            </p:cNvSpPr>
            <p:nvPr/>
          </p:nvSpPr>
          <p:spPr bwMode="auto">
            <a:xfrm>
              <a:off x="1152"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Century Gothic" panose="020B0502020202020204" pitchFamily="34" charset="0"/>
                </a:rPr>
                <a:t>1</a:t>
              </a:r>
            </a:p>
          </p:txBody>
        </p:sp>
        <p:sp>
          <p:nvSpPr>
            <p:cNvPr id="28701" name="Text Box 18"/>
            <p:cNvSpPr txBox="1">
              <a:spLocks noChangeArrowheads="1"/>
            </p:cNvSpPr>
            <p:nvPr/>
          </p:nvSpPr>
          <p:spPr bwMode="auto">
            <a:xfrm>
              <a:off x="1536"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Century Gothic" panose="020B0502020202020204" pitchFamily="34" charset="0"/>
                </a:rPr>
                <a:t>2</a:t>
              </a:r>
            </a:p>
          </p:txBody>
        </p:sp>
        <p:sp>
          <p:nvSpPr>
            <p:cNvPr id="28702" name="Text Box 19"/>
            <p:cNvSpPr txBox="1">
              <a:spLocks noChangeArrowheads="1"/>
            </p:cNvSpPr>
            <p:nvPr/>
          </p:nvSpPr>
          <p:spPr bwMode="auto">
            <a:xfrm>
              <a:off x="1920"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Century Gothic" panose="020B0502020202020204" pitchFamily="34" charset="0"/>
                </a:rPr>
                <a:t>3</a:t>
              </a:r>
            </a:p>
          </p:txBody>
        </p:sp>
        <p:sp>
          <p:nvSpPr>
            <p:cNvPr id="28703" name="Text Box 20"/>
            <p:cNvSpPr txBox="1">
              <a:spLocks noChangeArrowheads="1"/>
            </p:cNvSpPr>
            <p:nvPr/>
          </p:nvSpPr>
          <p:spPr bwMode="auto">
            <a:xfrm>
              <a:off x="2304"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Century Gothic" panose="020B0502020202020204" pitchFamily="34" charset="0"/>
                </a:rPr>
                <a:t>4</a:t>
              </a:r>
            </a:p>
          </p:txBody>
        </p:sp>
        <p:sp>
          <p:nvSpPr>
            <p:cNvPr id="28704" name="Text Box 21"/>
            <p:cNvSpPr txBox="1">
              <a:spLocks noChangeArrowheads="1"/>
            </p:cNvSpPr>
            <p:nvPr/>
          </p:nvSpPr>
          <p:spPr bwMode="auto">
            <a:xfrm>
              <a:off x="2688"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Century Gothic" panose="020B0502020202020204" pitchFamily="34" charset="0"/>
                </a:rPr>
                <a:t>5</a:t>
              </a:r>
            </a:p>
          </p:txBody>
        </p:sp>
        <p:sp>
          <p:nvSpPr>
            <p:cNvPr id="28705" name="Text Box 22"/>
            <p:cNvSpPr txBox="1">
              <a:spLocks noChangeArrowheads="1"/>
            </p:cNvSpPr>
            <p:nvPr/>
          </p:nvSpPr>
          <p:spPr bwMode="auto">
            <a:xfrm>
              <a:off x="3072"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Century Gothic" panose="020B0502020202020204" pitchFamily="34" charset="0"/>
                </a:rPr>
                <a:t>6</a:t>
              </a:r>
            </a:p>
          </p:txBody>
        </p:sp>
        <p:sp>
          <p:nvSpPr>
            <p:cNvPr id="28706" name="Text Box 23"/>
            <p:cNvSpPr txBox="1">
              <a:spLocks noChangeArrowheads="1"/>
            </p:cNvSpPr>
            <p:nvPr/>
          </p:nvSpPr>
          <p:spPr bwMode="auto">
            <a:xfrm>
              <a:off x="3456"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Century Gothic" panose="020B0502020202020204" pitchFamily="34" charset="0"/>
                </a:rPr>
                <a:t>7</a:t>
              </a:r>
            </a:p>
          </p:txBody>
        </p:sp>
        <p:sp>
          <p:nvSpPr>
            <p:cNvPr id="28707" name="Text Box 24"/>
            <p:cNvSpPr txBox="1">
              <a:spLocks noChangeArrowheads="1"/>
            </p:cNvSpPr>
            <p:nvPr/>
          </p:nvSpPr>
          <p:spPr bwMode="auto">
            <a:xfrm>
              <a:off x="3840"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Century Gothic" panose="020B0502020202020204" pitchFamily="34" charset="0"/>
                </a:rPr>
                <a:t>8</a:t>
              </a:r>
            </a:p>
          </p:txBody>
        </p:sp>
        <p:sp>
          <p:nvSpPr>
            <p:cNvPr id="28708" name="Text Box 25"/>
            <p:cNvSpPr txBox="1">
              <a:spLocks noChangeArrowheads="1"/>
            </p:cNvSpPr>
            <p:nvPr/>
          </p:nvSpPr>
          <p:spPr bwMode="auto">
            <a:xfrm>
              <a:off x="4224"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Century Gothic" panose="020B0502020202020204" pitchFamily="34" charset="0"/>
                </a:rPr>
                <a:t>9</a:t>
              </a:r>
            </a:p>
          </p:txBody>
        </p:sp>
      </p:grpSp>
      <p:grpSp>
        <p:nvGrpSpPr>
          <p:cNvPr id="28677" name="Group 26"/>
          <p:cNvGrpSpPr>
            <a:grpSpLocks/>
          </p:cNvGrpSpPr>
          <p:nvPr/>
        </p:nvGrpSpPr>
        <p:grpSpPr bwMode="auto">
          <a:xfrm>
            <a:off x="3421062" y="3581400"/>
            <a:ext cx="4317450" cy="901700"/>
            <a:chOff x="2016" y="2304"/>
            <a:chExt cx="2448" cy="492"/>
          </a:xfrm>
        </p:grpSpPr>
        <p:sp>
          <p:nvSpPr>
            <p:cNvPr id="28686" name="AutoShape 27"/>
            <p:cNvSpPr>
              <a:spLocks/>
            </p:cNvSpPr>
            <p:nvPr/>
          </p:nvSpPr>
          <p:spPr bwMode="auto">
            <a:xfrm rot="16200000" flipV="1">
              <a:off x="3072" y="1248"/>
              <a:ext cx="240" cy="2352"/>
            </a:xfrm>
            <a:prstGeom prst="leftBrace">
              <a:avLst>
                <a:gd name="adj1" fmla="val 3457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Century Gothic" panose="020B0502020202020204" pitchFamily="34" charset="0"/>
              </a:endParaRPr>
            </a:p>
          </p:txBody>
        </p:sp>
        <p:sp>
          <p:nvSpPr>
            <p:cNvPr id="28687" name="Text Box 28"/>
            <p:cNvSpPr txBox="1">
              <a:spLocks noChangeArrowheads="1"/>
            </p:cNvSpPr>
            <p:nvPr/>
          </p:nvSpPr>
          <p:spPr bwMode="auto">
            <a:xfrm>
              <a:off x="2333" y="2544"/>
              <a:ext cx="213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400" dirty="0">
                  <a:latin typeface="Century Gothic" panose="020B0502020202020204" pitchFamily="34" charset="0"/>
                </a:rPr>
                <a:t>FRA period (6 months)</a:t>
              </a:r>
            </a:p>
          </p:txBody>
        </p:sp>
      </p:grpSp>
      <p:grpSp>
        <p:nvGrpSpPr>
          <p:cNvPr id="28678" name="Group 29"/>
          <p:cNvGrpSpPr>
            <a:grpSpLocks/>
          </p:cNvGrpSpPr>
          <p:nvPr/>
        </p:nvGrpSpPr>
        <p:grpSpPr bwMode="auto">
          <a:xfrm>
            <a:off x="1980659" y="3757612"/>
            <a:ext cx="3132924" cy="2417212"/>
            <a:chOff x="1199" y="2400"/>
            <a:chExt cx="1777" cy="1319"/>
          </a:xfrm>
        </p:grpSpPr>
        <p:sp>
          <p:nvSpPr>
            <p:cNvPr id="28684" name="AutoShape 30"/>
            <p:cNvSpPr>
              <a:spLocks noChangeArrowheads="1"/>
            </p:cNvSpPr>
            <p:nvPr/>
          </p:nvSpPr>
          <p:spPr bwMode="auto">
            <a:xfrm>
              <a:off x="1824" y="2400"/>
              <a:ext cx="384" cy="816"/>
            </a:xfrm>
            <a:prstGeom prst="upArrow">
              <a:avLst>
                <a:gd name="adj1" fmla="val 50000"/>
                <a:gd name="adj2" fmla="val 53125"/>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Century Gothic" panose="020B0502020202020204" pitchFamily="34" charset="0"/>
              </a:endParaRPr>
            </a:p>
          </p:txBody>
        </p:sp>
        <p:sp>
          <p:nvSpPr>
            <p:cNvPr id="28685" name="Text Box 31"/>
            <p:cNvSpPr txBox="1">
              <a:spLocks noChangeArrowheads="1"/>
            </p:cNvSpPr>
            <p:nvPr/>
          </p:nvSpPr>
          <p:spPr bwMode="auto">
            <a:xfrm>
              <a:off x="1199" y="3266"/>
              <a:ext cx="1777" cy="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400" dirty="0">
                  <a:latin typeface="Century Gothic" panose="020B0502020202020204" pitchFamily="34" charset="0"/>
                </a:rPr>
                <a:t>Cash Settlement of FRA</a:t>
              </a:r>
            </a:p>
          </p:txBody>
        </p:sp>
      </p:grpSp>
      <p:grpSp>
        <p:nvGrpSpPr>
          <p:cNvPr id="28679" name="Group 32"/>
          <p:cNvGrpSpPr>
            <a:grpSpLocks/>
          </p:cNvGrpSpPr>
          <p:nvPr/>
        </p:nvGrpSpPr>
        <p:grpSpPr bwMode="auto">
          <a:xfrm>
            <a:off x="1219200" y="3581400"/>
            <a:ext cx="2201862" cy="1599483"/>
            <a:chOff x="864" y="2304"/>
            <a:chExt cx="1152" cy="873"/>
          </a:xfrm>
        </p:grpSpPr>
        <p:sp>
          <p:nvSpPr>
            <p:cNvPr id="28681" name="AutoShape 33"/>
            <p:cNvSpPr>
              <a:spLocks/>
            </p:cNvSpPr>
            <p:nvPr/>
          </p:nvSpPr>
          <p:spPr bwMode="auto">
            <a:xfrm rot="16200000" flipV="1">
              <a:off x="1320" y="1848"/>
              <a:ext cx="240" cy="1152"/>
            </a:xfrm>
            <a:prstGeom prst="leftBrace">
              <a:avLst>
                <a:gd name="adj1" fmla="val 40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Century Gothic" panose="020B0502020202020204" pitchFamily="34" charset="0"/>
              </a:endParaRPr>
            </a:p>
          </p:txBody>
        </p:sp>
        <p:sp>
          <p:nvSpPr>
            <p:cNvPr id="28682" name="Text Box 34"/>
            <p:cNvSpPr txBox="1">
              <a:spLocks noChangeArrowheads="1"/>
            </p:cNvSpPr>
            <p:nvPr/>
          </p:nvSpPr>
          <p:spPr bwMode="auto">
            <a:xfrm>
              <a:off x="864" y="2544"/>
              <a:ext cx="1056"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400">
                  <a:latin typeface="Century Gothic" panose="020B0502020202020204" pitchFamily="34" charset="0"/>
                </a:rPr>
                <a:t>Agreement period </a:t>
              </a:r>
            </a:p>
          </p:txBody>
        </p:sp>
        <p:sp>
          <p:nvSpPr>
            <p:cNvPr id="28683" name="Rectangle 35"/>
            <p:cNvSpPr>
              <a:spLocks noChangeArrowheads="1"/>
            </p:cNvSpPr>
            <p:nvPr/>
          </p:nvSpPr>
          <p:spPr bwMode="auto">
            <a:xfrm>
              <a:off x="953" y="2925"/>
              <a:ext cx="100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dirty="0">
                  <a:latin typeface="Century Gothic" panose="020B0502020202020204" pitchFamily="34" charset="0"/>
                </a:rPr>
                <a:t>(3 months)</a:t>
              </a:r>
            </a:p>
          </p:txBody>
        </p:sp>
      </p:grpSp>
    </p:spTree>
    <p:extLst>
      <p:ext uri="{BB962C8B-B14F-4D97-AF65-F5344CB8AC3E}">
        <p14:creationId xmlns:p14="http://schemas.microsoft.com/office/powerpoint/2010/main" val="2809869865"/>
      </p:ext>
    </p:extLst>
  </p:cSld>
  <p:clrMapOvr>
    <a:masterClrMapping/>
  </p:clrMapOvr>
  <p:transition spd="med">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Settling a Forward Rate Agreement</a:t>
            </a:r>
          </a:p>
        </p:txBody>
      </p:sp>
      <p:sp>
        <p:nvSpPr>
          <p:cNvPr id="29698" name="Rectangle 3"/>
          <p:cNvSpPr>
            <a:spLocks noGrp="1" noChangeArrowheads="1"/>
          </p:cNvSpPr>
          <p:nvPr>
            <p:ph idx="1"/>
          </p:nvPr>
        </p:nvSpPr>
        <p:spPr/>
        <p:txBody>
          <a:bodyPr/>
          <a:lstStyle/>
          <a:p>
            <a:pPr marL="0" indent="0" eaLnBrk="1" hangingPunct="1">
              <a:buNone/>
            </a:pPr>
            <a:r>
              <a:rPr lang="en-US" altLang="en-US" sz="2400" dirty="0"/>
              <a:t>At the end of the agreement period, the loser pays the winner an amount equal to the present value of the difference between the settlement rate (</a:t>
            </a:r>
            <a:r>
              <a:rPr lang="en-US" altLang="en-US" sz="2400" i="1" dirty="0"/>
              <a:t>SR</a:t>
            </a:r>
            <a:r>
              <a:rPr lang="en-US" altLang="en-US" sz="2400" dirty="0"/>
              <a:t>) and the agreement rate (</a:t>
            </a:r>
            <a:r>
              <a:rPr lang="en-US" altLang="en-US" sz="2400" i="1" dirty="0"/>
              <a:t>AR</a:t>
            </a:r>
            <a:r>
              <a:rPr lang="en-US" altLang="en-US" sz="2400" dirty="0"/>
              <a:t>), sized according to the length of the agreement period and the notational amount.</a:t>
            </a:r>
          </a:p>
        </p:txBody>
      </p:sp>
      <p:grpSp>
        <p:nvGrpSpPr>
          <p:cNvPr id="29699" name="Group 4"/>
          <p:cNvGrpSpPr>
            <a:grpSpLocks/>
          </p:cNvGrpSpPr>
          <p:nvPr/>
        </p:nvGrpSpPr>
        <p:grpSpPr bwMode="auto">
          <a:xfrm>
            <a:off x="647700" y="4038600"/>
            <a:ext cx="7848600" cy="1890222"/>
            <a:chOff x="864" y="2448"/>
            <a:chExt cx="3456" cy="1032"/>
          </a:xfrm>
        </p:grpSpPr>
        <p:grpSp>
          <p:nvGrpSpPr>
            <p:cNvPr id="29702" name="Group 5"/>
            <p:cNvGrpSpPr>
              <a:grpSpLocks/>
            </p:cNvGrpSpPr>
            <p:nvPr/>
          </p:nvGrpSpPr>
          <p:grpSpPr bwMode="auto">
            <a:xfrm>
              <a:off x="912" y="2448"/>
              <a:ext cx="3312" cy="1032"/>
              <a:chOff x="912" y="2448"/>
              <a:chExt cx="3312" cy="1032"/>
            </a:xfrm>
          </p:grpSpPr>
          <p:sp>
            <p:nvSpPr>
              <p:cNvPr id="29705" name="Text Box 6"/>
              <p:cNvSpPr txBox="1">
                <a:spLocks noChangeArrowheads="1"/>
              </p:cNvSpPr>
              <p:nvPr/>
            </p:nvSpPr>
            <p:spPr bwMode="auto">
              <a:xfrm>
                <a:off x="912" y="2592"/>
                <a:ext cx="3024"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dirty="0">
                    <a:latin typeface="Century Gothic" panose="020B0502020202020204" pitchFamily="34" charset="0"/>
                  </a:rPr>
                  <a:t>Notational Amount × (</a:t>
                </a:r>
                <a:r>
                  <a:rPr lang="en-US" altLang="en-US" sz="2700" i="1" dirty="0">
                    <a:latin typeface="Century Gothic" panose="020B0502020202020204" pitchFamily="34" charset="0"/>
                  </a:rPr>
                  <a:t>SR</a:t>
                </a:r>
                <a:r>
                  <a:rPr lang="en-US" altLang="en-US" sz="2700" dirty="0">
                    <a:latin typeface="Century Gothic" panose="020B0502020202020204" pitchFamily="34" charset="0"/>
                  </a:rPr>
                  <a:t> – </a:t>
                </a:r>
                <a:r>
                  <a:rPr lang="en-US" altLang="en-US" sz="2700" i="1" dirty="0">
                    <a:latin typeface="Century Gothic" panose="020B0502020202020204" pitchFamily="34" charset="0"/>
                  </a:rPr>
                  <a:t>AR</a:t>
                </a:r>
                <a:r>
                  <a:rPr lang="en-US" altLang="en-US" sz="2700" dirty="0">
                    <a:latin typeface="Century Gothic" panose="020B0502020202020204" pitchFamily="34" charset="0"/>
                  </a:rPr>
                  <a:t>) × </a:t>
                </a:r>
              </a:p>
            </p:txBody>
          </p:sp>
          <p:sp>
            <p:nvSpPr>
              <p:cNvPr id="29706" name="Text Box 7"/>
              <p:cNvSpPr txBox="1">
                <a:spLocks noChangeArrowheads="1"/>
              </p:cNvSpPr>
              <p:nvPr/>
            </p:nvSpPr>
            <p:spPr bwMode="auto">
              <a:xfrm>
                <a:off x="3340" y="2448"/>
                <a:ext cx="528"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dirty="0">
                    <a:latin typeface="Century Gothic" panose="020B0502020202020204" pitchFamily="34" charset="0"/>
                  </a:rPr>
                  <a:t>days</a:t>
                </a:r>
              </a:p>
            </p:txBody>
          </p:sp>
          <p:sp>
            <p:nvSpPr>
              <p:cNvPr id="29707" name="Text Box 8"/>
              <p:cNvSpPr txBox="1">
                <a:spLocks noChangeArrowheads="1"/>
              </p:cNvSpPr>
              <p:nvPr/>
            </p:nvSpPr>
            <p:spPr bwMode="auto">
              <a:xfrm>
                <a:off x="3388" y="2695"/>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dirty="0">
                    <a:latin typeface="Century Gothic" panose="020B0502020202020204" pitchFamily="34" charset="0"/>
                  </a:rPr>
                  <a:t>360</a:t>
                </a:r>
              </a:p>
            </p:txBody>
          </p:sp>
          <p:sp>
            <p:nvSpPr>
              <p:cNvPr id="29708" name="Line 9"/>
              <p:cNvSpPr>
                <a:spLocks noChangeShapeType="1"/>
              </p:cNvSpPr>
              <p:nvPr/>
            </p:nvSpPr>
            <p:spPr bwMode="auto">
              <a:xfrm>
                <a:off x="3360" y="2736"/>
                <a:ext cx="4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29709" name="Line 10"/>
              <p:cNvSpPr>
                <a:spLocks noChangeShapeType="1"/>
              </p:cNvSpPr>
              <p:nvPr/>
            </p:nvSpPr>
            <p:spPr bwMode="auto">
              <a:xfrm>
                <a:off x="960" y="2976"/>
                <a:ext cx="326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29710" name="Text Box 11"/>
              <p:cNvSpPr txBox="1">
                <a:spLocks noChangeArrowheads="1"/>
              </p:cNvSpPr>
              <p:nvPr/>
            </p:nvSpPr>
            <p:spPr bwMode="auto">
              <a:xfrm>
                <a:off x="2076" y="307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dirty="0">
                    <a:latin typeface="Century Gothic" panose="020B0502020202020204" pitchFamily="34" charset="0"/>
                  </a:rPr>
                  <a:t>1 +  </a:t>
                </a:r>
                <a:r>
                  <a:rPr lang="en-US" altLang="en-US" sz="2700" i="1" dirty="0">
                    <a:latin typeface="Century Gothic" panose="020B0502020202020204" pitchFamily="34" charset="0"/>
                  </a:rPr>
                  <a:t>SR</a:t>
                </a:r>
                <a:r>
                  <a:rPr lang="en-US" altLang="en-US" sz="2700" dirty="0">
                    <a:latin typeface="Century Gothic" panose="020B0502020202020204" pitchFamily="34" charset="0"/>
                  </a:rPr>
                  <a:t> × </a:t>
                </a:r>
              </a:p>
            </p:txBody>
          </p:sp>
          <p:sp>
            <p:nvSpPr>
              <p:cNvPr id="29711" name="Text Box 12"/>
              <p:cNvSpPr txBox="1">
                <a:spLocks noChangeArrowheads="1"/>
              </p:cNvSpPr>
              <p:nvPr/>
            </p:nvSpPr>
            <p:spPr bwMode="auto">
              <a:xfrm>
                <a:off x="2718" y="2952"/>
                <a:ext cx="528"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dirty="0">
                    <a:latin typeface="Century Gothic" panose="020B0502020202020204" pitchFamily="34" charset="0"/>
                  </a:rPr>
                  <a:t>days</a:t>
                </a:r>
              </a:p>
            </p:txBody>
          </p:sp>
          <p:sp>
            <p:nvSpPr>
              <p:cNvPr id="29712" name="Text Box 13"/>
              <p:cNvSpPr txBox="1">
                <a:spLocks noChangeArrowheads="1"/>
              </p:cNvSpPr>
              <p:nvPr/>
            </p:nvSpPr>
            <p:spPr bwMode="auto">
              <a:xfrm>
                <a:off x="2748" y="3192"/>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dirty="0">
                    <a:latin typeface="Century Gothic" panose="020B0502020202020204" pitchFamily="34" charset="0"/>
                  </a:rPr>
                  <a:t>360</a:t>
                </a:r>
              </a:p>
            </p:txBody>
          </p:sp>
          <p:sp>
            <p:nvSpPr>
              <p:cNvPr id="29713" name="Line 14"/>
              <p:cNvSpPr>
                <a:spLocks noChangeShapeType="1"/>
              </p:cNvSpPr>
              <p:nvPr/>
            </p:nvSpPr>
            <p:spPr bwMode="auto">
              <a:xfrm>
                <a:off x="2748" y="3209"/>
                <a:ext cx="4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29714" name="AutoShape 15"/>
              <p:cNvSpPr>
                <a:spLocks noChangeArrowheads="1"/>
              </p:cNvSpPr>
              <p:nvPr/>
            </p:nvSpPr>
            <p:spPr bwMode="auto">
              <a:xfrm>
                <a:off x="2352" y="3072"/>
                <a:ext cx="960" cy="288"/>
              </a:xfrm>
              <a:prstGeom prst="bracketPair">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sp>
          <p:nvSpPr>
            <p:cNvPr id="29703" name="Line 16"/>
            <p:cNvSpPr>
              <a:spLocks noChangeShapeType="1"/>
            </p:cNvSpPr>
            <p:nvPr/>
          </p:nvSpPr>
          <p:spPr bwMode="auto">
            <a:xfrm>
              <a:off x="864" y="2496"/>
              <a:ext cx="0" cy="8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29704" name="Line 17"/>
            <p:cNvSpPr>
              <a:spLocks noChangeShapeType="1"/>
            </p:cNvSpPr>
            <p:nvPr/>
          </p:nvSpPr>
          <p:spPr bwMode="auto">
            <a:xfrm>
              <a:off x="4320" y="2496"/>
              <a:ext cx="0" cy="8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grpSp>
    </p:spTree>
    <p:extLst>
      <p:ext uri="{BB962C8B-B14F-4D97-AF65-F5344CB8AC3E}">
        <p14:creationId xmlns:p14="http://schemas.microsoft.com/office/powerpoint/2010/main" val="3973107852"/>
      </p:ext>
    </p:extLst>
  </p:cSld>
  <p:clrMapOvr>
    <a:masterClrMapping/>
  </p:clrMapOvr>
  <p:transition spd="med">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dirty="0"/>
              <a:t>Settling a FRA</a:t>
            </a:r>
          </a:p>
        </p:txBody>
      </p:sp>
      <p:sp>
        <p:nvSpPr>
          <p:cNvPr id="617475" name="Rectangle 3"/>
          <p:cNvSpPr>
            <a:spLocks noGrp="1" noChangeArrowheads="1"/>
          </p:cNvSpPr>
          <p:nvPr>
            <p:ph idx="1"/>
          </p:nvPr>
        </p:nvSpPr>
        <p:spPr>
          <a:xfrm>
            <a:off x="457200" y="1502465"/>
            <a:ext cx="8229600" cy="4602163"/>
          </a:xfrm>
        </p:spPr>
        <p:txBody>
          <a:bodyPr>
            <a:normAutofit/>
          </a:bodyPr>
          <a:lstStyle/>
          <a:p>
            <a:pPr eaLnBrk="1" hangingPunct="1"/>
            <a:r>
              <a:rPr lang="en-US" altLang="en-US" sz="2000" dirty="0"/>
              <a:t>A €5,000,000, 4%, 3 against 9 FRA entered into January 1, 2014 has the following terms:</a:t>
            </a:r>
          </a:p>
        </p:txBody>
      </p:sp>
      <p:grpSp>
        <p:nvGrpSpPr>
          <p:cNvPr id="2" name="Group 4"/>
          <p:cNvGrpSpPr>
            <a:grpSpLocks/>
          </p:cNvGrpSpPr>
          <p:nvPr/>
        </p:nvGrpSpPr>
        <p:grpSpPr bwMode="auto">
          <a:xfrm>
            <a:off x="1152525" y="2264465"/>
            <a:ext cx="6891338" cy="1481751"/>
            <a:chOff x="653" y="1593"/>
            <a:chExt cx="3907" cy="809"/>
          </a:xfrm>
        </p:grpSpPr>
        <p:sp>
          <p:nvSpPr>
            <p:cNvPr id="30741" name="Line 5"/>
            <p:cNvSpPr>
              <a:spLocks noChangeShapeType="1"/>
            </p:cNvSpPr>
            <p:nvPr/>
          </p:nvSpPr>
          <p:spPr bwMode="auto">
            <a:xfrm>
              <a:off x="864" y="1713"/>
              <a:ext cx="345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latin typeface="Century Gothic" panose="020B0502020202020204" pitchFamily="34" charset="0"/>
              </a:endParaRPr>
            </a:p>
          </p:txBody>
        </p:sp>
        <p:sp>
          <p:nvSpPr>
            <p:cNvPr id="30742" name="Line 6"/>
            <p:cNvSpPr>
              <a:spLocks noChangeShapeType="1"/>
            </p:cNvSpPr>
            <p:nvPr/>
          </p:nvSpPr>
          <p:spPr bwMode="auto">
            <a:xfrm>
              <a:off x="864"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latin typeface="Century Gothic" panose="020B0502020202020204" pitchFamily="34" charset="0"/>
              </a:endParaRPr>
            </a:p>
          </p:txBody>
        </p:sp>
        <p:sp>
          <p:nvSpPr>
            <p:cNvPr id="30743" name="Line 7"/>
            <p:cNvSpPr>
              <a:spLocks noChangeShapeType="1"/>
            </p:cNvSpPr>
            <p:nvPr/>
          </p:nvSpPr>
          <p:spPr bwMode="auto">
            <a:xfrm>
              <a:off x="1632"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latin typeface="Century Gothic" panose="020B0502020202020204" pitchFamily="34" charset="0"/>
              </a:endParaRPr>
            </a:p>
          </p:txBody>
        </p:sp>
        <p:sp>
          <p:nvSpPr>
            <p:cNvPr id="30744" name="Line 8"/>
            <p:cNvSpPr>
              <a:spLocks noChangeShapeType="1"/>
            </p:cNvSpPr>
            <p:nvPr/>
          </p:nvSpPr>
          <p:spPr bwMode="auto">
            <a:xfrm>
              <a:off x="1248"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latin typeface="Century Gothic" panose="020B0502020202020204" pitchFamily="34" charset="0"/>
              </a:endParaRPr>
            </a:p>
          </p:txBody>
        </p:sp>
        <p:sp>
          <p:nvSpPr>
            <p:cNvPr id="30745" name="Line 9"/>
            <p:cNvSpPr>
              <a:spLocks noChangeShapeType="1"/>
            </p:cNvSpPr>
            <p:nvPr/>
          </p:nvSpPr>
          <p:spPr bwMode="auto">
            <a:xfrm>
              <a:off x="2016"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latin typeface="Century Gothic" panose="020B0502020202020204" pitchFamily="34" charset="0"/>
              </a:endParaRPr>
            </a:p>
          </p:txBody>
        </p:sp>
        <p:sp>
          <p:nvSpPr>
            <p:cNvPr id="30746" name="Line 10"/>
            <p:cNvSpPr>
              <a:spLocks noChangeShapeType="1"/>
            </p:cNvSpPr>
            <p:nvPr/>
          </p:nvSpPr>
          <p:spPr bwMode="auto">
            <a:xfrm>
              <a:off x="2784"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latin typeface="Century Gothic" panose="020B0502020202020204" pitchFamily="34" charset="0"/>
              </a:endParaRPr>
            </a:p>
          </p:txBody>
        </p:sp>
        <p:sp>
          <p:nvSpPr>
            <p:cNvPr id="30747" name="Line 11"/>
            <p:cNvSpPr>
              <a:spLocks noChangeShapeType="1"/>
            </p:cNvSpPr>
            <p:nvPr/>
          </p:nvSpPr>
          <p:spPr bwMode="auto">
            <a:xfrm>
              <a:off x="2400"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latin typeface="Century Gothic" panose="020B0502020202020204" pitchFamily="34" charset="0"/>
              </a:endParaRPr>
            </a:p>
          </p:txBody>
        </p:sp>
        <p:sp>
          <p:nvSpPr>
            <p:cNvPr id="30748" name="Line 12"/>
            <p:cNvSpPr>
              <a:spLocks noChangeShapeType="1"/>
            </p:cNvSpPr>
            <p:nvPr/>
          </p:nvSpPr>
          <p:spPr bwMode="auto">
            <a:xfrm>
              <a:off x="3168"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latin typeface="Century Gothic" panose="020B0502020202020204" pitchFamily="34" charset="0"/>
              </a:endParaRPr>
            </a:p>
          </p:txBody>
        </p:sp>
        <p:sp>
          <p:nvSpPr>
            <p:cNvPr id="30749" name="Line 13"/>
            <p:cNvSpPr>
              <a:spLocks noChangeShapeType="1"/>
            </p:cNvSpPr>
            <p:nvPr/>
          </p:nvSpPr>
          <p:spPr bwMode="auto">
            <a:xfrm>
              <a:off x="3936"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latin typeface="Century Gothic" panose="020B0502020202020204" pitchFamily="34" charset="0"/>
              </a:endParaRPr>
            </a:p>
          </p:txBody>
        </p:sp>
        <p:sp>
          <p:nvSpPr>
            <p:cNvPr id="30750" name="Line 14"/>
            <p:cNvSpPr>
              <a:spLocks noChangeShapeType="1"/>
            </p:cNvSpPr>
            <p:nvPr/>
          </p:nvSpPr>
          <p:spPr bwMode="auto">
            <a:xfrm>
              <a:off x="3552"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latin typeface="Century Gothic" panose="020B0502020202020204" pitchFamily="34" charset="0"/>
              </a:endParaRPr>
            </a:p>
          </p:txBody>
        </p:sp>
        <p:sp>
          <p:nvSpPr>
            <p:cNvPr id="30751" name="Line 15"/>
            <p:cNvSpPr>
              <a:spLocks noChangeShapeType="1"/>
            </p:cNvSpPr>
            <p:nvPr/>
          </p:nvSpPr>
          <p:spPr bwMode="auto">
            <a:xfrm>
              <a:off x="4320"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latin typeface="Century Gothic" panose="020B0502020202020204" pitchFamily="34" charset="0"/>
              </a:endParaRPr>
            </a:p>
          </p:txBody>
        </p:sp>
        <p:sp>
          <p:nvSpPr>
            <p:cNvPr id="30752" name="Text Box 16"/>
            <p:cNvSpPr txBox="1">
              <a:spLocks noChangeArrowheads="1"/>
            </p:cNvSpPr>
            <p:nvPr/>
          </p:nvSpPr>
          <p:spPr bwMode="auto">
            <a:xfrm rot="18311635">
              <a:off x="389" y="1857"/>
              <a:ext cx="7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600">
                  <a:latin typeface="Century Gothic" panose="020B0502020202020204" pitchFamily="34" charset="0"/>
                </a:rPr>
                <a:t>1/1/14</a:t>
              </a:r>
            </a:p>
          </p:txBody>
        </p:sp>
        <p:sp>
          <p:nvSpPr>
            <p:cNvPr id="30753" name="Text Box 17"/>
            <p:cNvSpPr txBox="1">
              <a:spLocks noChangeArrowheads="1"/>
            </p:cNvSpPr>
            <p:nvPr/>
          </p:nvSpPr>
          <p:spPr bwMode="auto">
            <a:xfrm>
              <a:off x="1152" y="1785"/>
              <a:ext cx="24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600">
                  <a:latin typeface="Century Gothic" panose="020B0502020202020204" pitchFamily="34" charset="0"/>
                </a:rPr>
                <a:t>1</a:t>
              </a:r>
            </a:p>
          </p:txBody>
        </p:sp>
        <p:sp>
          <p:nvSpPr>
            <p:cNvPr id="30754" name="Text Box 18"/>
            <p:cNvSpPr txBox="1">
              <a:spLocks noChangeArrowheads="1"/>
            </p:cNvSpPr>
            <p:nvPr/>
          </p:nvSpPr>
          <p:spPr bwMode="auto">
            <a:xfrm>
              <a:off x="1536" y="1785"/>
              <a:ext cx="24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600">
                  <a:latin typeface="Century Gothic" panose="020B0502020202020204" pitchFamily="34" charset="0"/>
                </a:rPr>
                <a:t>2</a:t>
              </a:r>
            </a:p>
          </p:txBody>
        </p:sp>
        <p:sp>
          <p:nvSpPr>
            <p:cNvPr id="30755" name="Text Box 19"/>
            <p:cNvSpPr txBox="1">
              <a:spLocks noChangeArrowheads="1"/>
            </p:cNvSpPr>
            <p:nvPr/>
          </p:nvSpPr>
          <p:spPr bwMode="auto">
            <a:xfrm rot="18879165">
              <a:off x="1589" y="1857"/>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600">
                  <a:latin typeface="Century Gothic" panose="020B0502020202020204" pitchFamily="34" charset="0"/>
                </a:rPr>
                <a:t>3/1/14</a:t>
              </a:r>
            </a:p>
          </p:txBody>
        </p:sp>
        <p:sp>
          <p:nvSpPr>
            <p:cNvPr id="30756" name="Text Box 20"/>
            <p:cNvSpPr txBox="1">
              <a:spLocks noChangeArrowheads="1"/>
            </p:cNvSpPr>
            <p:nvPr/>
          </p:nvSpPr>
          <p:spPr bwMode="auto">
            <a:xfrm>
              <a:off x="2304" y="1785"/>
              <a:ext cx="24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600">
                  <a:latin typeface="Century Gothic" panose="020B0502020202020204" pitchFamily="34" charset="0"/>
                </a:rPr>
                <a:t>4</a:t>
              </a:r>
            </a:p>
          </p:txBody>
        </p:sp>
        <p:sp>
          <p:nvSpPr>
            <p:cNvPr id="30757" name="Text Box 21"/>
            <p:cNvSpPr txBox="1">
              <a:spLocks noChangeArrowheads="1"/>
            </p:cNvSpPr>
            <p:nvPr/>
          </p:nvSpPr>
          <p:spPr bwMode="auto">
            <a:xfrm>
              <a:off x="2688" y="1785"/>
              <a:ext cx="24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600">
                  <a:latin typeface="Century Gothic" panose="020B0502020202020204" pitchFamily="34" charset="0"/>
                </a:rPr>
                <a:t>5</a:t>
              </a:r>
            </a:p>
          </p:txBody>
        </p:sp>
        <p:sp>
          <p:nvSpPr>
            <p:cNvPr id="30758" name="Text Box 22"/>
            <p:cNvSpPr txBox="1">
              <a:spLocks noChangeArrowheads="1"/>
            </p:cNvSpPr>
            <p:nvPr/>
          </p:nvSpPr>
          <p:spPr bwMode="auto">
            <a:xfrm>
              <a:off x="3072" y="1785"/>
              <a:ext cx="24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600">
                  <a:latin typeface="Century Gothic" panose="020B0502020202020204" pitchFamily="34" charset="0"/>
                </a:rPr>
                <a:t>6</a:t>
              </a:r>
            </a:p>
          </p:txBody>
        </p:sp>
        <p:sp>
          <p:nvSpPr>
            <p:cNvPr id="30759" name="Text Box 23"/>
            <p:cNvSpPr txBox="1">
              <a:spLocks noChangeArrowheads="1"/>
            </p:cNvSpPr>
            <p:nvPr/>
          </p:nvSpPr>
          <p:spPr bwMode="auto">
            <a:xfrm>
              <a:off x="3456" y="1785"/>
              <a:ext cx="24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600">
                  <a:latin typeface="Century Gothic" panose="020B0502020202020204" pitchFamily="34" charset="0"/>
                </a:rPr>
                <a:t>7</a:t>
              </a:r>
            </a:p>
          </p:txBody>
        </p:sp>
        <p:sp>
          <p:nvSpPr>
            <p:cNvPr id="30760" name="Text Box 24"/>
            <p:cNvSpPr txBox="1">
              <a:spLocks noChangeArrowheads="1"/>
            </p:cNvSpPr>
            <p:nvPr/>
          </p:nvSpPr>
          <p:spPr bwMode="auto">
            <a:xfrm>
              <a:off x="3840" y="1785"/>
              <a:ext cx="24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600">
                  <a:latin typeface="Century Gothic" panose="020B0502020202020204" pitchFamily="34" charset="0"/>
                </a:rPr>
                <a:t>8</a:t>
              </a:r>
            </a:p>
          </p:txBody>
        </p:sp>
        <p:sp>
          <p:nvSpPr>
            <p:cNvPr id="30761" name="Text Box 25"/>
            <p:cNvSpPr txBox="1">
              <a:spLocks noChangeArrowheads="1"/>
            </p:cNvSpPr>
            <p:nvPr/>
          </p:nvSpPr>
          <p:spPr bwMode="auto">
            <a:xfrm rot="19004142">
              <a:off x="3840" y="1866"/>
              <a:ext cx="72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600">
                  <a:latin typeface="Century Gothic" panose="020B0502020202020204" pitchFamily="34" charset="0"/>
                </a:rPr>
                <a:t>9/1/14</a:t>
              </a:r>
            </a:p>
          </p:txBody>
        </p:sp>
        <p:sp>
          <p:nvSpPr>
            <p:cNvPr id="30762" name="AutoShape 26"/>
            <p:cNvSpPr>
              <a:spLocks/>
            </p:cNvSpPr>
            <p:nvPr/>
          </p:nvSpPr>
          <p:spPr bwMode="auto">
            <a:xfrm rot="16200000" flipV="1">
              <a:off x="3072" y="921"/>
              <a:ext cx="240" cy="2352"/>
            </a:xfrm>
            <a:prstGeom prst="leftBrace">
              <a:avLst>
                <a:gd name="adj1" fmla="val 3457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1600">
                <a:latin typeface="Century Gothic" panose="020B0502020202020204" pitchFamily="34" charset="0"/>
              </a:endParaRPr>
            </a:p>
          </p:txBody>
        </p:sp>
        <p:sp>
          <p:nvSpPr>
            <p:cNvPr id="30763" name="Text Box 27"/>
            <p:cNvSpPr txBox="1">
              <a:spLocks noChangeArrowheads="1"/>
            </p:cNvSpPr>
            <p:nvPr/>
          </p:nvSpPr>
          <p:spPr bwMode="auto">
            <a:xfrm>
              <a:off x="2592" y="2217"/>
              <a:ext cx="120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600">
                  <a:latin typeface="Century Gothic" panose="020B0502020202020204" pitchFamily="34" charset="0"/>
                </a:rPr>
                <a:t>184 days</a:t>
              </a:r>
            </a:p>
          </p:txBody>
        </p:sp>
      </p:grpSp>
      <p:grpSp>
        <p:nvGrpSpPr>
          <p:cNvPr id="3" name="Group 28"/>
          <p:cNvGrpSpPr>
            <a:grpSpLocks/>
          </p:cNvGrpSpPr>
          <p:nvPr/>
        </p:nvGrpSpPr>
        <p:grpSpPr bwMode="auto">
          <a:xfrm>
            <a:off x="4910138" y="3899589"/>
            <a:ext cx="3979862" cy="1732175"/>
            <a:chOff x="2544" y="2486"/>
            <a:chExt cx="2256" cy="945"/>
          </a:xfrm>
        </p:grpSpPr>
        <p:sp>
          <p:nvSpPr>
            <p:cNvPr id="30731" name="Text Box 29"/>
            <p:cNvSpPr txBox="1">
              <a:spLocks noChangeArrowheads="1"/>
            </p:cNvSpPr>
            <p:nvPr/>
          </p:nvSpPr>
          <p:spPr bwMode="auto">
            <a:xfrm>
              <a:off x="2544" y="2606"/>
              <a:ext cx="1920"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000">
                  <a:latin typeface="Century Gothic" panose="020B0502020202020204" pitchFamily="34" charset="0"/>
                </a:rPr>
                <a:t>€5,000,000 × (</a:t>
              </a:r>
              <a:r>
                <a:rPr lang="en-US" altLang="en-US" sz="2000" i="1">
                  <a:latin typeface="Century Gothic" panose="020B0502020202020204" pitchFamily="34" charset="0"/>
                </a:rPr>
                <a:t>SR </a:t>
              </a:r>
              <a:r>
                <a:rPr lang="en-US" altLang="en-US" sz="2000">
                  <a:latin typeface="Century Gothic" panose="020B0502020202020204" pitchFamily="34" charset="0"/>
                </a:rPr>
                <a:t>– 0.04) × </a:t>
              </a:r>
            </a:p>
          </p:txBody>
        </p:sp>
        <p:sp>
          <p:nvSpPr>
            <p:cNvPr id="30732" name="Text Box 30"/>
            <p:cNvSpPr txBox="1">
              <a:spLocks noChangeArrowheads="1"/>
            </p:cNvSpPr>
            <p:nvPr/>
          </p:nvSpPr>
          <p:spPr bwMode="auto">
            <a:xfrm>
              <a:off x="4272" y="2486"/>
              <a:ext cx="528"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a:latin typeface="Century Gothic" panose="020B0502020202020204" pitchFamily="34" charset="0"/>
                </a:rPr>
                <a:t>184</a:t>
              </a:r>
            </a:p>
          </p:txBody>
        </p:sp>
        <p:sp>
          <p:nvSpPr>
            <p:cNvPr id="30733" name="Text Box 31"/>
            <p:cNvSpPr txBox="1">
              <a:spLocks noChangeArrowheads="1"/>
            </p:cNvSpPr>
            <p:nvPr/>
          </p:nvSpPr>
          <p:spPr bwMode="auto">
            <a:xfrm>
              <a:off x="4272" y="2726"/>
              <a:ext cx="528"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a:latin typeface="Century Gothic" panose="020B0502020202020204" pitchFamily="34" charset="0"/>
                </a:rPr>
                <a:t>360</a:t>
              </a:r>
            </a:p>
          </p:txBody>
        </p:sp>
        <p:sp>
          <p:nvSpPr>
            <p:cNvPr id="30734" name="Line 32"/>
            <p:cNvSpPr>
              <a:spLocks noChangeShapeType="1"/>
            </p:cNvSpPr>
            <p:nvPr/>
          </p:nvSpPr>
          <p:spPr bwMode="auto">
            <a:xfrm>
              <a:off x="2592" y="2976"/>
              <a:ext cx="216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latin typeface="Century Gothic" panose="020B0502020202020204" pitchFamily="34" charset="0"/>
              </a:endParaRPr>
            </a:p>
          </p:txBody>
        </p:sp>
        <p:sp>
          <p:nvSpPr>
            <p:cNvPr id="30735" name="Text Box 33"/>
            <p:cNvSpPr txBox="1">
              <a:spLocks noChangeArrowheads="1"/>
            </p:cNvSpPr>
            <p:nvPr/>
          </p:nvSpPr>
          <p:spPr bwMode="auto">
            <a:xfrm>
              <a:off x="3215" y="3095"/>
              <a:ext cx="864"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000" dirty="0">
                  <a:latin typeface="Century Gothic" panose="020B0502020202020204" pitchFamily="34" charset="0"/>
                </a:rPr>
                <a:t>1 +  </a:t>
              </a:r>
              <a:r>
                <a:rPr lang="en-US" altLang="en-US" sz="2000" i="1" dirty="0">
                  <a:latin typeface="Century Gothic" panose="020B0502020202020204" pitchFamily="34" charset="0"/>
                </a:rPr>
                <a:t>SR</a:t>
              </a:r>
              <a:r>
                <a:rPr lang="en-US" altLang="en-US" sz="2000" dirty="0">
                  <a:latin typeface="Century Gothic" panose="020B0502020202020204" pitchFamily="34" charset="0"/>
                </a:rPr>
                <a:t> × </a:t>
              </a:r>
            </a:p>
          </p:txBody>
        </p:sp>
        <p:sp>
          <p:nvSpPr>
            <p:cNvPr id="30736" name="AutoShape 34"/>
            <p:cNvSpPr>
              <a:spLocks noChangeArrowheads="1"/>
            </p:cNvSpPr>
            <p:nvPr/>
          </p:nvSpPr>
          <p:spPr bwMode="auto">
            <a:xfrm>
              <a:off x="3504" y="3072"/>
              <a:ext cx="720" cy="288"/>
            </a:xfrm>
            <a:prstGeom prst="bracketPair">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1600">
                <a:latin typeface="Century Gothic" panose="020B0502020202020204" pitchFamily="34" charset="0"/>
              </a:endParaRPr>
            </a:p>
          </p:txBody>
        </p:sp>
        <p:sp>
          <p:nvSpPr>
            <p:cNvPr id="30737" name="Line 35"/>
            <p:cNvSpPr>
              <a:spLocks noChangeShapeType="1"/>
            </p:cNvSpPr>
            <p:nvPr/>
          </p:nvSpPr>
          <p:spPr bwMode="auto">
            <a:xfrm>
              <a:off x="4416" y="2736"/>
              <a:ext cx="24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latin typeface="Century Gothic" panose="020B0502020202020204" pitchFamily="34" charset="0"/>
              </a:endParaRPr>
            </a:p>
          </p:txBody>
        </p:sp>
        <p:sp>
          <p:nvSpPr>
            <p:cNvPr id="30738" name="Text Box 36"/>
            <p:cNvSpPr txBox="1">
              <a:spLocks noChangeArrowheads="1"/>
            </p:cNvSpPr>
            <p:nvPr/>
          </p:nvSpPr>
          <p:spPr bwMode="auto">
            <a:xfrm>
              <a:off x="3730" y="2989"/>
              <a:ext cx="528"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a:latin typeface="Century Gothic" panose="020B0502020202020204" pitchFamily="34" charset="0"/>
                </a:rPr>
                <a:t>184</a:t>
              </a:r>
            </a:p>
          </p:txBody>
        </p:sp>
        <p:sp>
          <p:nvSpPr>
            <p:cNvPr id="30739" name="Text Box 37"/>
            <p:cNvSpPr txBox="1">
              <a:spLocks noChangeArrowheads="1"/>
            </p:cNvSpPr>
            <p:nvPr/>
          </p:nvSpPr>
          <p:spPr bwMode="auto">
            <a:xfrm>
              <a:off x="3744" y="3213"/>
              <a:ext cx="528"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dirty="0">
                  <a:latin typeface="Century Gothic" panose="020B0502020202020204" pitchFamily="34" charset="0"/>
                </a:rPr>
                <a:t>360</a:t>
              </a:r>
            </a:p>
          </p:txBody>
        </p:sp>
        <p:sp>
          <p:nvSpPr>
            <p:cNvPr id="30740" name="Line 38"/>
            <p:cNvSpPr>
              <a:spLocks noChangeShapeType="1"/>
            </p:cNvSpPr>
            <p:nvPr/>
          </p:nvSpPr>
          <p:spPr bwMode="auto">
            <a:xfrm>
              <a:off x="3888" y="3213"/>
              <a:ext cx="24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latin typeface="Century Gothic" panose="020B0502020202020204" pitchFamily="34" charset="0"/>
              </a:endParaRPr>
            </a:p>
          </p:txBody>
        </p:sp>
      </p:grpSp>
      <p:sp>
        <p:nvSpPr>
          <p:cNvPr id="617512" name="Text Box 40"/>
          <p:cNvSpPr txBox="1">
            <a:spLocks noChangeArrowheads="1"/>
          </p:cNvSpPr>
          <p:nvPr/>
        </p:nvSpPr>
        <p:spPr bwMode="auto">
          <a:xfrm>
            <a:off x="338138" y="3391590"/>
            <a:ext cx="2786062" cy="1027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000">
                <a:latin typeface="Century Gothic" panose="020B0502020202020204" pitchFamily="34" charset="0"/>
              </a:rPr>
              <a:t>On 3/1/14 if the actual rate is 4% there is no payment.</a:t>
            </a:r>
          </a:p>
        </p:txBody>
      </p:sp>
      <p:sp>
        <p:nvSpPr>
          <p:cNvPr id="617513" name="Text Box 41"/>
          <p:cNvSpPr txBox="1">
            <a:spLocks noChangeArrowheads="1"/>
          </p:cNvSpPr>
          <p:nvPr/>
        </p:nvSpPr>
        <p:spPr bwMode="auto">
          <a:xfrm>
            <a:off x="338138" y="4804465"/>
            <a:ext cx="4826000" cy="71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000">
                <a:latin typeface="Century Gothic" panose="020B0502020202020204" pitchFamily="34" charset="0"/>
              </a:rPr>
              <a:t>If on 3/1/14 the </a:t>
            </a:r>
            <a:r>
              <a:rPr lang="en-US" altLang="en-US" sz="2000" i="1">
                <a:latin typeface="Century Gothic" panose="020B0502020202020204" pitchFamily="34" charset="0"/>
              </a:rPr>
              <a:t>SR</a:t>
            </a:r>
            <a:r>
              <a:rPr lang="en-US" altLang="en-US" sz="2000">
                <a:latin typeface="Century Gothic" panose="020B0502020202020204" pitchFamily="34" charset="0"/>
              </a:rPr>
              <a:t> = 5% </a:t>
            </a:r>
          </a:p>
          <a:p>
            <a:r>
              <a:rPr lang="en-US" altLang="en-US" sz="2000">
                <a:latin typeface="Century Gothic" panose="020B0502020202020204" pitchFamily="34" charset="0"/>
              </a:rPr>
              <a:t>the seller pays the buyer €24,918.74.</a:t>
            </a:r>
          </a:p>
        </p:txBody>
      </p:sp>
      <p:sp>
        <p:nvSpPr>
          <p:cNvPr id="617514" name="Rectangle 42"/>
          <p:cNvSpPr>
            <a:spLocks noChangeArrowheads="1"/>
          </p:cNvSpPr>
          <p:nvPr/>
        </p:nvSpPr>
        <p:spPr bwMode="auto">
          <a:xfrm>
            <a:off x="860425" y="5644253"/>
            <a:ext cx="7588714" cy="412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000">
                <a:latin typeface="Century Gothic" panose="020B0502020202020204" pitchFamily="34" charset="0"/>
              </a:rPr>
              <a:t>If on 3/1/14 the </a:t>
            </a:r>
            <a:r>
              <a:rPr lang="en-US" altLang="en-US" sz="2000" i="1">
                <a:latin typeface="Century Gothic" panose="020B0502020202020204" pitchFamily="34" charset="0"/>
              </a:rPr>
              <a:t>SR</a:t>
            </a:r>
            <a:r>
              <a:rPr lang="en-US" altLang="en-US" sz="2000">
                <a:latin typeface="Century Gothic" panose="020B0502020202020204" pitchFamily="34" charset="0"/>
              </a:rPr>
              <a:t> = 3% the buyer pays the seller €25,169.62.</a:t>
            </a:r>
          </a:p>
        </p:txBody>
      </p:sp>
      <p:grpSp>
        <p:nvGrpSpPr>
          <p:cNvPr id="4" name="Group 44"/>
          <p:cNvGrpSpPr/>
          <p:nvPr/>
        </p:nvGrpSpPr>
        <p:grpSpPr>
          <a:xfrm>
            <a:off x="3048000" y="3127209"/>
            <a:ext cx="1016000" cy="1573456"/>
            <a:chOff x="2819400" y="3360738"/>
            <a:chExt cx="914400" cy="1363662"/>
          </a:xfrm>
          <a:noFill/>
        </p:grpSpPr>
        <p:sp>
          <p:nvSpPr>
            <p:cNvPr id="43" name="Down Arrow 42"/>
            <p:cNvSpPr/>
            <p:nvPr/>
          </p:nvSpPr>
          <p:spPr bwMode="auto">
            <a:xfrm rot="10800000">
              <a:off x="2819400" y="3360738"/>
              <a:ext cx="914400" cy="1363662"/>
            </a:xfrm>
            <a:prstGeom prst="downArrow">
              <a:avLst/>
            </a:prstGeom>
            <a:grpFill/>
            <a:ln w="9525" cap="flat" cmpd="sng" algn="ctr">
              <a:solidFill>
                <a:schemeClr val="tx1"/>
              </a:solidFill>
              <a:prstDash val="solid"/>
              <a:round/>
              <a:headEnd type="none" w="med" len="med"/>
              <a:tailEnd type="none" w="med" len="med"/>
            </a:ln>
            <a:effectLst/>
          </p:spPr>
          <p:txBody>
            <a:bodyPr/>
            <a:lstStyle/>
            <a:p>
              <a:pPr>
                <a:defRPr/>
              </a:pPr>
              <a:endParaRPr lang="en-US" sz="2000" dirty="0">
                <a:latin typeface="Century Gothic" panose="020B0502020202020204" pitchFamily="34" charset="0"/>
              </a:endParaRPr>
            </a:p>
          </p:txBody>
        </p:sp>
        <p:sp>
          <p:nvSpPr>
            <p:cNvPr id="44" name="Rectangle 43"/>
            <p:cNvSpPr/>
            <p:nvPr/>
          </p:nvSpPr>
          <p:spPr>
            <a:xfrm rot="16200000">
              <a:off x="2713112" y="3978685"/>
              <a:ext cx="1126975" cy="360099"/>
            </a:xfrm>
            <a:prstGeom prst="rect">
              <a:avLst/>
            </a:prstGeom>
            <a:grpFill/>
          </p:spPr>
          <p:txBody>
            <a:bodyPr wrap="none">
              <a:spAutoFit/>
            </a:bodyPr>
            <a:lstStyle/>
            <a:p>
              <a:pPr>
                <a:defRPr/>
              </a:pPr>
              <a:r>
                <a:rPr lang="en-US" sz="2000" dirty="0">
                  <a:latin typeface="Century Gothic" panose="020B0502020202020204" pitchFamily="34" charset="0"/>
                </a:rPr>
                <a:t>Payment</a:t>
              </a:r>
            </a:p>
          </p:txBody>
        </p:sp>
      </p:grpSp>
    </p:spTree>
    <p:extLst>
      <p:ext uri="{BB962C8B-B14F-4D97-AF65-F5344CB8AC3E}">
        <p14:creationId xmlns:p14="http://schemas.microsoft.com/office/powerpoint/2010/main" val="2621068242"/>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7475">
                                            <p:txEl>
                                              <p:pRg st="0" end="0"/>
                                            </p:txEl>
                                          </p:spTgt>
                                        </p:tgtEl>
                                        <p:attrNameLst>
                                          <p:attrName>style.visibility</p:attrName>
                                        </p:attrNameLst>
                                      </p:cBhvr>
                                      <p:to>
                                        <p:strVal val="visible"/>
                                      </p:to>
                                    </p:set>
                                    <p:animEffect transition="in" filter="fade">
                                      <p:cBhvr>
                                        <p:cTn id="7" dur="1000"/>
                                        <p:tgtEl>
                                          <p:spTgt spid="617475">
                                            <p:txEl>
                                              <p:pRg st="0" end="0"/>
                                            </p:txEl>
                                          </p:spTgt>
                                        </p:tgtEl>
                                      </p:cBhvr>
                                    </p:animEffect>
                                    <p:anim calcmode="lin" valueType="num">
                                      <p:cBhvr>
                                        <p:cTn id="8" dur="1000" fill="hold"/>
                                        <p:tgtEl>
                                          <p:spTgt spid="6174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74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17512"/>
                                        </p:tgtEl>
                                        <p:attrNameLst>
                                          <p:attrName>style.visibility</p:attrName>
                                        </p:attrNameLst>
                                      </p:cBhvr>
                                      <p:to>
                                        <p:strVal val="visible"/>
                                      </p:to>
                                    </p:set>
                                    <p:animEffect transition="in" filter="fade">
                                      <p:cBhvr>
                                        <p:cTn id="26" dur="1000"/>
                                        <p:tgtEl>
                                          <p:spTgt spid="617512"/>
                                        </p:tgtEl>
                                      </p:cBhvr>
                                    </p:animEffect>
                                    <p:anim calcmode="lin" valueType="num">
                                      <p:cBhvr>
                                        <p:cTn id="27" dur="1000" fill="hold"/>
                                        <p:tgtEl>
                                          <p:spTgt spid="617512"/>
                                        </p:tgtEl>
                                        <p:attrNameLst>
                                          <p:attrName>ppt_x</p:attrName>
                                        </p:attrNameLst>
                                      </p:cBhvr>
                                      <p:tavLst>
                                        <p:tav tm="0">
                                          <p:val>
                                            <p:strVal val="#ppt_x"/>
                                          </p:val>
                                        </p:tav>
                                        <p:tav tm="100000">
                                          <p:val>
                                            <p:strVal val="#ppt_x"/>
                                          </p:val>
                                        </p:tav>
                                      </p:tavLst>
                                    </p:anim>
                                    <p:anim calcmode="lin" valueType="num">
                                      <p:cBhvr>
                                        <p:cTn id="28" dur="1000" fill="hold"/>
                                        <p:tgtEl>
                                          <p:spTgt spid="617512"/>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17513"/>
                                        </p:tgtEl>
                                        <p:attrNameLst>
                                          <p:attrName>style.visibility</p:attrName>
                                        </p:attrNameLst>
                                      </p:cBhvr>
                                      <p:to>
                                        <p:strVal val="visible"/>
                                      </p:to>
                                    </p:set>
                                    <p:animEffect transition="in" filter="fade">
                                      <p:cBhvr>
                                        <p:cTn id="33" dur="1000"/>
                                        <p:tgtEl>
                                          <p:spTgt spid="617513"/>
                                        </p:tgtEl>
                                      </p:cBhvr>
                                    </p:animEffect>
                                    <p:anim calcmode="lin" valueType="num">
                                      <p:cBhvr>
                                        <p:cTn id="34" dur="1000" fill="hold"/>
                                        <p:tgtEl>
                                          <p:spTgt spid="617513"/>
                                        </p:tgtEl>
                                        <p:attrNameLst>
                                          <p:attrName>ppt_x</p:attrName>
                                        </p:attrNameLst>
                                      </p:cBhvr>
                                      <p:tavLst>
                                        <p:tav tm="0">
                                          <p:val>
                                            <p:strVal val="#ppt_x"/>
                                          </p:val>
                                        </p:tav>
                                        <p:tav tm="100000">
                                          <p:val>
                                            <p:strVal val="#ppt_x"/>
                                          </p:val>
                                        </p:tav>
                                      </p:tavLst>
                                    </p:anim>
                                    <p:anim calcmode="lin" valueType="num">
                                      <p:cBhvr>
                                        <p:cTn id="35" dur="1000" fill="hold"/>
                                        <p:tgtEl>
                                          <p:spTgt spid="617513"/>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1000"/>
                                        <p:tgtEl>
                                          <p:spTgt spid="3"/>
                                        </p:tgtEl>
                                      </p:cBhvr>
                                    </p:animEffect>
                                    <p:anim calcmode="lin" valueType="num">
                                      <p:cBhvr>
                                        <p:cTn id="41" dur="1000" fill="hold"/>
                                        <p:tgtEl>
                                          <p:spTgt spid="3"/>
                                        </p:tgtEl>
                                        <p:attrNameLst>
                                          <p:attrName>ppt_x</p:attrName>
                                        </p:attrNameLst>
                                      </p:cBhvr>
                                      <p:tavLst>
                                        <p:tav tm="0">
                                          <p:val>
                                            <p:strVal val="#ppt_x"/>
                                          </p:val>
                                        </p:tav>
                                        <p:tav tm="100000">
                                          <p:val>
                                            <p:strVal val="#ppt_x"/>
                                          </p:val>
                                        </p:tav>
                                      </p:tavLst>
                                    </p:anim>
                                    <p:anim calcmode="lin" valueType="num">
                                      <p:cBhvr>
                                        <p:cTn id="4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617514"/>
                                        </p:tgtEl>
                                        <p:attrNameLst>
                                          <p:attrName>style.visibility</p:attrName>
                                        </p:attrNameLst>
                                      </p:cBhvr>
                                      <p:to>
                                        <p:strVal val="visible"/>
                                      </p:to>
                                    </p:set>
                                    <p:animEffect transition="in" filter="fade">
                                      <p:cBhvr>
                                        <p:cTn id="47" dur="1000"/>
                                        <p:tgtEl>
                                          <p:spTgt spid="617514"/>
                                        </p:tgtEl>
                                      </p:cBhvr>
                                    </p:animEffect>
                                    <p:anim calcmode="lin" valueType="num">
                                      <p:cBhvr>
                                        <p:cTn id="48" dur="1000" fill="hold"/>
                                        <p:tgtEl>
                                          <p:spTgt spid="617514"/>
                                        </p:tgtEl>
                                        <p:attrNameLst>
                                          <p:attrName>ppt_x</p:attrName>
                                        </p:attrNameLst>
                                      </p:cBhvr>
                                      <p:tavLst>
                                        <p:tav tm="0">
                                          <p:val>
                                            <p:strVal val="#ppt_x"/>
                                          </p:val>
                                        </p:tav>
                                        <p:tav tm="100000">
                                          <p:val>
                                            <p:strVal val="#ppt_x"/>
                                          </p:val>
                                        </p:tav>
                                      </p:tavLst>
                                    </p:anim>
                                    <p:anim calcmode="lin" valueType="num">
                                      <p:cBhvr>
                                        <p:cTn id="49" dur="1000" fill="hold"/>
                                        <p:tgtEl>
                                          <p:spTgt spid="6175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475" grpId="0" build="p"/>
      <p:bldP spid="617512" grpId="0"/>
      <p:bldP spid="617513" grpId="0"/>
      <p:bldP spid="61751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Content Placeholder 2"/>
          <p:cNvSpPr>
            <a:spLocks noGrp="1"/>
          </p:cNvSpPr>
          <p:nvPr>
            <p:ph idx="1"/>
          </p:nvPr>
        </p:nvSpPr>
        <p:spPr/>
        <p:txBody>
          <a:bodyPr>
            <a:normAutofit/>
          </a:bodyPr>
          <a:lstStyle/>
          <a:p>
            <a:pPr eaLnBrk="1" hangingPunct="1"/>
            <a:r>
              <a:rPr lang="en-US" altLang="en-US" sz="2000" dirty="0">
                <a:solidFill>
                  <a:schemeClr val="tx1"/>
                </a:solidFill>
              </a:rPr>
              <a:t>FRAs are designed so the buyer will have the same future value of interest expense (</a:t>
            </a:r>
            <a:r>
              <a:rPr lang="en-US" altLang="en-US" sz="2000" i="1" dirty="0">
                <a:solidFill>
                  <a:schemeClr val="tx1"/>
                </a:solidFill>
              </a:rPr>
              <a:t>i.e</a:t>
            </a:r>
            <a:r>
              <a:rPr lang="en-US" altLang="en-US" sz="2000" dirty="0">
                <a:solidFill>
                  <a:schemeClr val="tx1"/>
                </a:solidFill>
              </a:rPr>
              <a:t>., a perfect hedge at the agreed-up rate) for any value of LIBOR at maturity of the FRA.</a:t>
            </a:r>
          </a:p>
          <a:p>
            <a:pPr eaLnBrk="1" hangingPunct="1"/>
            <a:endParaRPr lang="en-US" altLang="en-US" sz="2400" dirty="0">
              <a:solidFill>
                <a:schemeClr val="tx1"/>
              </a:solidFill>
            </a:endParaRPr>
          </a:p>
          <a:p>
            <a:pPr eaLnBrk="1" hangingPunct="1"/>
            <a:r>
              <a:rPr lang="en-US" altLang="en-US" sz="2000" dirty="0">
                <a:solidFill>
                  <a:schemeClr val="tx1"/>
                </a:solidFill>
              </a:rPr>
              <a:t>Calculate the FV of interest expense</a:t>
            </a:r>
          </a:p>
          <a:p>
            <a:pPr lvl="1" eaLnBrk="1" hangingPunct="1"/>
            <a:r>
              <a:rPr lang="en-US" altLang="en-US" sz="2000" dirty="0">
                <a:solidFill>
                  <a:schemeClr val="tx1"/>
                </a:solidFill>
              </a:rPr>
              <a:t>If LIBOR at expiration is 3 percent:</a:t>
            </a:r>
          </a:p>
          <a:p>
            <a:pPr lvl="1" eaLnBrk="1" hangingPunct="1"/>
            <a:endParaRPr lang="en-US" altLang="en-US" sz="2000" dirty="0">
              <a:solidFill>
                <a:schemeClr val="tx1"/>
              </a:solidFill>
            </a:endParaRPr>
          </a:p>
          <a:p>
            <a:pPr lvl="1" eaLnBrk="1" hangingPunct="1"/>
            <a:endParaRPr lang="en-US" altLang="en-US" sz="2000" dirty="0">
              <a:solidFill>
                <a:schemeClr val="tx1"/>
              </a:solidFill>
            </a:endParaRPr>
          </a:p>
          <a:p>
            <a:pPr lvl="1" eaLnBrk="1" hangingPunct="1"/>
            <a:endParaRPr lang="en-US" altLang="en-US" sz="2000" dirty="0">
              <a:solidFill>
                <a:schemeClr val="tx1"/>
              </a:solidFill>
            </a:endParaRPr>
          </a:p>
          <a:p>
            <a:pPr lvl="1" eaLnBrk="1" hangingPunct="1">
              <a:buFontTx/>
              <a:buNone/>
            </a:pPr>
            <a:endParaRPr lang="en-US" altLang="en-US" sz="1800" dirty="0">
              <a:solidFill>
                <a:schemeClr val="tx1"/>
              </a:solidFill>
            </a:endParaRPr>
          </a:p>
          <a:p>
            <a:pPr lvl="1" eaLnBrk="1" hangingPunct="1"/>
            <a:r>
              <a:rPr lang="en-US" altLang="en-US" sz="2000" dirty="0">
                <a:solidFill>
                  <a:schemeClr val="tx1"/>
                </a:solidFill>
              </a:rPr>
              <a:t>If LIBOR at expiration is 5 percent:</a:t>
            </a:r>
          </a:p>
        </p:txBody>
      </p:sp>
      <p:sp>
        <p:nvSpPr>
          <p:cNvPr id="30727" name="Rectangle 16"/>
          <p:cNvSpPr>
            <a:spLocks noChangeArrowheads="1"/>
          </p:cNvSpPr>
          <p:nvPr/>
        </p:nvSpPr>
        <p:spPr bwMode="auto">
          <a:xfrm>
            <a:off x="399134" y="4090067"/>
            <a:ext cx="5240338" cy="707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8" rIns="91435"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dirty="0">
                <a:latin typeface="Century Gothic" panose="020B0502020202020204" pitchFamily="34" charset="0"/>
                <a:cs typeface="Arial" panose="020B0604020202020204" pitchFamily="34" charset="0"/>
              </a:rPr>
              <a:t>€5,102,222.22 = €5,102,222.22</a:t>
            </a:r>
          </a:p>
          <a:p>
            <a:pPr algn="ctr" eaLnBrk="1" hangingPunct="1"/>
            <a:r>
              <a:rPr lang="en-US" altLang="en-US" sz="2000" dirty="0">
                <a:latin typeface="Century Gothic" panose="020B0502020202020204" pitchFamily="34" charset="0"/>
                <a:cs typeface="Arial" panose="020B0604020202020204" pitchFamily="34" charset="0"/>
              </a:rPr>
              <a:t> </a:t>
            </a:r>
          </a:p>
        </p:txBody>
      </p:sp>
      <p:grpSp>
        <p:nvGrpSpPr>
          <p:cNvPr id="2" name="Group 8"/>
          <p:cNvGrpSpPr>
            <a:grpSpLocks/>
          </p:cNvGrpSpPr>
          <p:nvPr/>
        </p:nvGrpSpPr>
        <p:grpSpPr bwMode="auto">
          <a:xfrm>
            <a:off x="-51770" y="4998816"/>
            <a:ext cx="9490075" cy="655448"/>
            <a:chOff x="408193" y="3418765"/>
            <a:chExt cx="8820482" cy="655619"/>
          </a:xfrm>
        </p:grpSpPr>
        <p:sp>
          <p:nvSpPr>
            <p:cNvPr id="31758" name="TextBox 3"/>
            <p:cNvSpPr txBox="1">
              <a:spLocks noChangeArrowheads="1"/>
            </p:cNvSpPr>
            <p:nvPr/>
          </p:nvSpPr>
          <p:spPr bwMode="auto">
            <a:xfrm>
              <a:off x="408193" y="3516330"/>
              <a:ext cx="8820482" cy="40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dirty="0">
                  <a:latin typeface="Century Gothic" panose="020B0502020202020204" pitchFamily="34" charset="0"/>
                  <a:cs typeface="Arial" panose="020B0604020202020204" pitchFamily="34" charset="0"/>
                </a:rPr>
                <a:t>(€5m - €24,918.74)x(1 + .05 x       ) = €5m x ( 1 + .04 x        )  </a:t>
              </a:r>
            </a:p>
          </p:txBody>
        </p:sp>
        <p:sp>
          <p:nvSpPr>
            <p:cNvPr id="31759" name="TextBox 4"/>
            <p:cNvSpPr txBox="1">
              <a:spLocks noChangeArrowheads="1"/>
            </p:cNvSpPr>
            <p:nvPr/>
          </p:nvSpPr>
          <p:spPr bwMode="auto">
            <a:xfrm>
              <a:off x="4587356" y="3418765"/>
              <a:ext cx="857260" cy="40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u="sng" dirty="0">
                  <a:latin typeface="Century Gothic" panose="020B0502020202020204" pitchFamily="34" charset="0"/>
                  <a:cs typeface="Arial" panose="020B0604020202020204" pitchFamily="34" charset="0"/>
                </a:rPr>
                <a:t>184</a:t>
              </a:r>
            </a:p>
          </p:txBody>
        </p:sp>
        <p:sp>
          <p:nvSpPr>
            <p:cNvPr id="31760" name="TextBox 5"/>
            <p:cNvSpPr txBox="1">
              <a:spLocks noChangeArrowheads="1"/>
            </p:cNvSpPr>
            <p:nvPr/>
          </p:nvSpPr>
          <p:spPr bwMode="auto">
            <a:xfrm>
              <a:off x="4650228" y="3669627"/>
              <a:ext cx="739796" cy="40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dirty="0">
                  <a:latin typeface="Century Gothic" panose="020B0502020202020204" pitchFamily="34" charset="0"/>
                  <a:cs typeface="Arial" panose="020B0604020202020204" pitchFamily="34" charset="0"/>
                </a:rPr>
                <a:t>360</a:t>
              </a:r>
            </a:p>
          </p:txBody>
        </p:sp>
        <p:sp>
          <p:nvSpPr>
            <p:cNvPr id="31761" name="TextBox 6"/>
            <p:cNvSpPr txBox="1">
              <a:spLocks noChangeArrowheads="1"/>
            </p:cNvSpPr>
            <p:nvPr/>
          </p:nvSpPr>
          <p:spPr bwMode="auto">
            <a:xfrm>
              <a:off x="7237500" y="3418765"/>
              <a:ext cx="780534" cy="40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u="sng" dirty="0">
                  <a:latin typeface="Century Gothic" panose="020B0502020202020204" pitchFamily="34" charset="0"/>
                  <a:cs typeface="Arial" panose="020B0604020202020204" pitchFamily="34" charset="0"/>
                </a:rPr>
                <a:t>184</a:t>
              </a:r>
            </a:p>
          </p:txBody>
        </p:sp>
        <p:sp>
          <p:nvSpPr>
            <p:cNvPr id="31762" name="TextBox 7"/>
            <p:cNvSpPr txBox="1">
              <a:spLocks noChangeArrowheads="1"/>
            </p:cNvSpPr>
            <p:nvPr/>
          </p:nvSpPr>
          <p:spPr bwMode="auto">
            <a:xfrm>
              <a:off x="7237500" y="3674170"/>
              <a:ext cx="818898" cy="40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dirty="0">
                  <a:latin typeface="Century Gothic" panose="020B0502020202020204" pitchFamily="34" charset="0"/>
                  <a:cs typeface="Arial" panose="020B0604020202020204" pitchFamily="34" charset="0"/>
                </a:rPr>
                <a:t>360</a:t>
              </a:r>
            </a:p>
          </p:txBody>
        </p:sp>
      </p:grpSp>
      <p:grpSp>
        <p:nvGrpSpPr>
          <p:cNvPr id="3" name="Group 8"/>
          <p:cNvGrpSpPr>
            <a:grpSpLocks/>
          </p:cNvGrpSpPr>
          <p:nvPr/>
        </p:nvGrpSpPr>
        <p:grpSpPr bwMode="auto">
          <a:xfrm>
            <a:off x="-51770" y="3592417"/>
            <a:ext cx="9128125" cy="684272"/>
            <a:chOff x="801630" y="3340733"/>
            <a:chExt cx="8483603" cy="685345"/>
          </a:xfrm>
        </p:grpSpPr>
        <p:sp>
          <p:nvSpPr>
            <p:cNvPr id="31753" name="TextBox 3"/>
            <p:cNvSpPr txBox="1">
              <a:spLocks noChangeArrowheads="1"/>
            </p:cNvSpPr>
            <p:nvPr/>
          </p:nvSpPr>
          <p:spPr bwMode="auto">
            <a:xfrm>
              <a:off x="801630" y="3423415"/>
              <a:ext cx="8483603" cy="40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dirty="0">
                  <a:latin typeface="Century Gothic" panose="020B0502020202020204" pitchFamily="34" charset="0"/>
                  <a:cs typeface="Arial" panose="020B0604020202020204" pitchFamily="34" charset="0"/>
                </a:rPr>
                <a:t>€5,025,169.62 x (1 + .03 x       ) = €5m x ( 1  + .04 x        )  </a:t>
              </a:r>
            </a:p>
          </p:txBody>
        </p:sp>
        <p:sp>
          <p:nvSpPr>
            <p:cNvPr id="31754" name="TextBox 4"/>
            <p:cNvSpPr txBox="1">
              <a:spLocks noChangeArrowheads="1"/>
            </p:cNvSpPr>
            <p:nvPr/>
          </p:nvSpPr>
          <p:spPr bwMode="auto">
            <a:xfrm>
              <a:off x="4594907" y="3340733"/>
              <a:ext cx="855737" cy="40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u="sng">
                  <a:latin typeface="Century Gothic" panose="020B0502020202020204" pitchFamily="34" charset="0"/>
                  <a:cs typeface="Arial" panose="020B0604020202020204" pitchFamily="34" charset="0"/>
                </a:rPr>
                <a:t>184</a:t>
              </a:r>
            </a:p>
          </p:txBody>
        </p:sp>
        <p:sp>
          <p:nvSpPr>
            <p:cNvPr id="31755" name="TextBox 5"/>
            <p:cNvSpPr txBox="1">
              <a:spLocks noChangeArrowheads="1"/>
            </p:cNvSpPr>
            <p:nvPr/>
          </p:nvSpPr>
          <p:spPr bwMode="auto">
            <a:xfrm>
              <a:off x="4594907" y="3625341"/>
              <a:ext cx="855737" cy="40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a:latin typeface="Century Gothic" panose="020B0502020202020204" pitchFamily="34" charset="0"/>
                  <a:cs typeface="Arial" panose="020B0604020202020204" pitchFamily="34" charset="0"/>
                </a:rPr>
                <a:t>360</a:t>
              </a:r>
            </a:p>
          </p:txBody>
        </p:sp>
        <p:sp>
          <p:nvSpPr>
            <p:cNvPr id="31756" name="TextBox 6"/>
            <p:cNvSpPr txBox="1">
              <a:spLocks noChangeArrowheads="1"/>
            </p:cNvSpPr>
            <p:nvPr/>
          </p:nvSpPr>
          <p:spPr bwMode="auto">
            <a:xfrm>
              <a:off x="7314085" y="3377242"/>
              <a:ext cx="780492" cy="40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u="sng">
                  <a:latin typeface="Century Gothic" panose="020B0502020202020204" pitchFamily="34" charset="0"/>
                  <a:cs typeface="Arial" panose="020B0604020202020204" pitchFamily="34" charset="0"/>
                </a:rPr>
                <a:t>184</a:t>
              </a:r>
            </a:p>
          </p:txBody>
        </p:sp>
        <p:sp>
          <p:nvSpPr>
            <p:cNvPr id="31757" name="TextBox 7"/>
            <p:cNvSpPr txBox="1">
              <a:spLocks noChangeArrowheads="1"/>
            </p:cNvSpPr>
            <p:nvPr/>
          </p:nvSpPr>
          <p:spPr bwMode="auto">
            <a:xfrm>
              <a:off x="7314085" y="3625341"/>
              <a:ext cx="780492" cy="40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dirty="0">
                  <a:latin typeface="Century Gothic" panose="020B0502020202020204" pitchFamily="34" charset="0"/>
                  <a:cs typeface="Arial" panose="020B0604020202020204" pitchFamily="34" charset="0"/>
                </a:rPr>
                <a:t>360</a:t>
              </a:r>
            </a:p>
          </p:txBody>
        </p:sp>
      </p:grpSp>
      <p:sp>
        <p:nvSpPr>
          <p:cNvPr id="26" name="Rectangle 16"/>
          <p:cNvSpPr>
            <a:spLocks noChangeArrowheads="1"/>
          </p:cNvSpPr>
          <p:nvPr/>
        </p:nvSpPr>
        <p:spPr bwMode="auto">
          <a:xfrm>
            <a:off x="1143000" y="5557175"/>
            <a:ext cx="4756150" cy="707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dirty="0">
                <a:latin typeface="Century Gothic" panose="020B0502020202020204" pitchFamily="34" charset="0"/>
                <a:cs typeface="Arial" panose="020B0604020202020204" pitchFamily="34" charset="0"/>
              </a:rPr>
              <a:t>€5,102,222.22 = €5,102,222.22</a:t>
            </a:r>
          </a:p>
          <a:p>
            <a:pPr eaLnBrk="1" hangingPunct="1"/>
            <a:r>
              <a:rPr lang="en-US" altLang="en-US" sz="2000" dirty="0">
                <a:latin typeface="Century Gothic" panose="020B0502020202020204" pitchFamily="34" charset="0"/>
                <a:cs typeface="Arial" panose="020B0604020202020204" pitchFamily="34" charset="0"/>
              </a:rPr>
              <a:t> </a:t>
            </a:r>
          </a:p>
        </p:txBody>
      </p:sp>
      <p:sp>
        <p:nvSpPr>
          <p:cNvPr id="4" name="Title 3"/>
          <p:cNvSpPr>
            <a:spLocks noGrp="1"/>
          </p:cNvSpPr>
          <p:nvPr>
            <p:ph type="title"/>
          </p:nvPr>
        </p:nvSpPr>
        <p:spPr/>
        <p:txBody>
          <a:bodyPr>
            <a:normAutofit/>
          </a:bodyPr>
          <a:lstStyle/>
          <a:p>
            <a:r>
              <a:rPr lang="en-US" dirty="0"/>
              <a:t>Forward Rate Agreements</a:t>
            </a:r>
          </a:p>
        </p:txBody>
      </p:sp>
    </p:spTree>
    <p:extLst>
      <p:ext uri="{BB962C8B-B14F-4D97-AF65-F5344CB8AC3E}">
        <p14:creationId xmlns:p14="http://schemas.microsoft.com/office/powerpoint/2010/main" val="1719775510"/>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27"/>
                                        </p:tgtEl>
                                        <p:attrNameLst>
                                          <p:attrName>style.visibility</p:attrName>
                                        </p:attrNameLst>
                                      </p:cBhvr>
                                      <p:to>
                                        <p:strVal val="visible"/>
                                      </p:to>
                                    </p:set>
                                    <p:animEffect transition="in" filter="fade">
                                      <p:cBhvr>
                                        <p:cTn id="14" dur="1000"/>
                                        <p:tgtEl>
                                          <p:spTgt spid="30727"/>
                                        </p:tgtEl>
                                      </p:cBhvr>
                                    </p:animEffect>
                                    <p:anim calcmode="lin" valueType="num">
                                      <p:cBhvr>
                                        <p:cTn id="15" dur="1000" fill="hold"/>
                                        <p:tgtEl>
                                          <p:spTgt spid="30727"/>
                                        </p:tgtEl>
                                        <p:attrNameLst>
                                          <p:attrName>ppt_x</p:attrName>
                                        </p:attrNameLst>
                                      </p:cBhvr>
                                      <p:tavLst>
                                        <p:tav tm="0">
                                          <p:val>
                                            <p:strVal val="#ppt_x"/>
                                          </p:val>
                                        </p:tav>
                                        <p:tav tm="100000">
                                          <p:val>
                                            <p:strVal val="#ppt_x"/>
                                          </p:val>
                                        </p:tav>
                                      </p:tavLst>
                                    </p:anim>
                                    <p:anim calcmode="lin" valueType="num">
                                      <p:cBhvr>
                                        <p:cTn id="16" dur="1000" fill="hold"/>
                                        <p:tgtEl>
                                          <p:spTgt spid="3072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1000"/>
                                        <p:tgtEl>
                                          <p:spTgt spid="26"/>
                                        </p:tgtEl>
                                      </p:cBhvr>
                                    </p:animEffect>
                                    <p:anim calcmode="lin" valueType="num">
                                      <p:cBhvr>
                                        <p:cTn id="29" dur="1000" fill="hold"/>
                                        <p:tgtEl>
                                          <p:spTgt spid="26"/>
                                        </p:tgtEl>
                                        <p:attrNameLst>
                                          <p:attrName>ppt_x</p:attrName>
                                        </p:attrNameLst>
                                      </p:cBhvr>
                                      <p:tavLst>
                                        <p:tav tm="0">
                                          <p:val>
                                            <p:strVal val="#ppt_x"/>
                                          </p:val>
                                        </p:tav>
                                        <p:tav tm="100000">
                                          <p:val>
                                            <p:strVal val="#ppt_x"/>
                                          </p:val>
                                        </p:tav>
                                      </p:tavLst>
                                    </p:anim>
                                    <p:anim calcmode="lin" valueType="num">
                                      <p:cBhvr>
                                        <p:cTn id="3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7" grpId="0"/>
      <p:bldP spid="26" grpId="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a:t>Euronotes</a:t>
            </a:r>
          </a:p>
        </p:txBody>
      </p:sp>
      <p:sp>
        <p:nvSpPr>
          <p:cNvPr id="32771" name="Rectangle 3"/>
          <p:cNvSpPr>
            <a:spLocks noGrp="1" noChangeArrowheads="1"/>
          </p:cNvSpPr>
          <p:nvPr>
            <p:ph idx="1"/>
          </p:nvPr>
        </p:nvSpPr>
        <p:spPr/>
        <p:txBody>
          <a:bodyPr/>
          <a:lstStyle/>
          <a:p>
            <a:pPr eaLnBrk="1" hangingPunct="1"/>
            <a:r>
              <a:rPr lang="en-US" altLang="en-US" sz="2800" dirty="0" err="1"/>
              <a:t>Euronotes</a:t>
            </a:r>
            <a:r>
              <a:rPr lang="en-US" altLang="en-US" sz="2800" dirty="0"/>
              <a:t> are short-term notes underwritten by a group of international investment banks or international commercial banks.</a:t>
            </a:r>
          </a:p>
          <a:p>
            <a:pPr eaLnBrk="1" hangingPunct="1"/>
            <a:endParaRPr lang="en-US" altLang="en-US" sz="2800" dirty="0"/>
          </a:p>
          <a:p>
            <a:pPr lvl="1" eaLnBrk="1" hangingPunct="1"/>
            <a:r>
              <a:rPr lang="en-US" altLang="en-US" sz="2400" dirty="0"/>
              <a:t>They are sold at a discount from face value and pay back the full face value at maturity.</a:t>
            </a:r>
          </a:p>
          <a:p>
            <a:pPr lvl="1" eaLnBrk="1" hangingPunct="1"/>
            <a:endParaRPr lang="en-US" altLang="en-US" sz="2400" dirty="0"/>
          </a:p>
          <a:p>
            <a:pPr lvl="1" eaLnBrk="1" hangingPunct="1"/>
            <a:r>
              <a:rPr lang="en-US" altLang="en-US" sz="2400" dirty="0"/>
              <a:t>Maturity is typically three to six months.</a:t>
            </a:r>
          </a:p>
          <a:p>
            <a:pPr eaLnBrk="1" hangingPunct="1"/>
            <a:endParaRPr lang="en-US" altLang="en-US" sz="2800" dirty="0"/>
          </a:p>
        </p:txBody>
      </p:sp>
    </p:spTree>
    <p:extLst>
      <p:ext uri="{BB962C8B-B14F-4D97-AF65-F5344CB8AC3E}">
        <p14:creationId xmlns:p14="http://schemas.microsoft.com/office/powerpoint/2010/main" val="3009637860"/>
      </p:ext>
    </p:extLst>
  </p:cSld>
  <p:clrMapOvr>
    <a:masterClrMapping/>
  </p:clrMapOvr>
  <p:transition spd="med">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a:t>Eurocommercial Paper</a:t>
            </a:r>
          </a:p>
        </p:txBody>
      </p:sp>
      <p:sp>
        <p:nvSpPr>
          <p:cNvPr id="33795" name="Rectangle 3"/>
          <p:cNvSpPr>
            <a:spLocks noGrp="1" noChangeArrowheads="1"/>
          </p:cNvSpPr>
          <p:nvPr>
            <p:ph idx="1"/>
          </p:nvPr>
        </p:nvSpPr>
        <p:spPr/>
        <p:txBody>
          <a:bodyPr>
            <a:normAutofit fontScale="85000" lnSpcReduction="10000"/>
          </a:bodyPr>
          <a:lstStyle/>
          <a:p>
            <a:pPr eaLnBrk="1" hangingPunct="1">
              <a:lnSpc>
                <a:spcPct val="120000"/>
              </a:lnSpc>
            </a:pPr>
            <a:r>
              <a:rPr lang="en-US" altLang="en-US" sz="2800" dirty="0"/>
              <a:t>Unsecured short-term promissory notes issued by corporations and banks.</a:t>
            </a:r>
          </a:p>
          <a:p>
            <a:pPr eaLnBrk="1" hangingPunct="1">
              <a:lnSpc>
                <a:spcPct val="120000"/>
              </a:lnSpc>
            </a:pPr>
            <a:endParaRPr lang="en-US" altLang="en-US" sz="2800" dirty="0"/>
          </a:p>
          <a:p>
            <a:pPr eaLnBrk="1" hangingPunct="1">
              <a:lnSpc>
                <a:spcPct val="120000"/>
              </a:lnSpc>
            </a:pPr>
            <a:r>
              <a:rPr lang="en-US" altLang="en-US" sz="2800" dirty="0"/>
              <a:t>Placed directly with the public through a dealer.</a:t>
            </a:r>
          </a:p>
          <a:p>
            <a:pPr eaLnBrk="1" hangingPunct="1">
              <a:lnSpc>
                <a:spcPct val="120000"/>
              </a:lnSpc>
            </a:pPr>
            <a:endParaRPr lang="en-US" altLang="en-US" sz="2800" dirty="0"/>
          </a:p>
          <a:p>
            <a:pPr eaLnBrk="1" hangingPunct="1">
              <a:lnSpc>
                <a:spcPct val="120000"/>
              </a:lnSpc>
            </a:pPr>
            <a:r>
              <a:rPr lang="en-US" altLang="en-US" sz="2800" dirty="0"/>
              <a:t>Maturities typically range from one month to six months.</a:t>
            </a:r>
          </a:p>
          <a:p>
            <a:pPr eaLnBrk="1" hangingPunct="1">
              <a:lnSpc>
                <a:spcPct val="120000"/>
              </a:lnSpc>
            </a:pPr>
            <a:endParaRPr lang="en-US" altLang="en-US" sz="2800" dirty="0"/>
          </a:p>
          <a:p>
            <a:pPr eaLnBrk="1" hangingPunct="1">
              <a:lnSpc>
                <a:spcPct val="120000"/>
              </a:lnSpc>
            </a:pPr>
            <a:r>
              <a:rPr lang="en-US" altLang="en-US" sz="2800" dirty="0" err="1"/>
              <a:t>Eurocommercial</a:t>
            </a:r>
            <a:r>
              <a:rPr lang="en-US" altLang="en-US" sz="2800" dirty="0"/>
              <a:t> paper, while typically U.S. dollar denominated, is often of lower quality than U.S. commercial paper—as a result yields are higher.</a:t>
            </a:r>
          </a:p>
        </p:txBody>
      </p:sp>
    </p:spTree>
    <p:extLst>
      <p:ext uri="{BB962C8B-B14F-4D97-AF65-F5344CB8AC3E}">
        <p14:creationId xmlns:p14="http://schemas.microsoft.com/office/powerpoint/2010/main" val="3795777237"/>
      </p:ext>
    </p:extLst>
  </p:cSld>
  <p:clrMapOvr>
    <a:masterClrMapping/>
  </p:clrMapOvr>
  <p:transition spd="med">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en-US" altLang="en-US" sz="3600"/>
              <a:t>Eurodollar Interest Rate Futures Contract</a:t>
            </a:r>
          </a:p>
        </p:txBody>
      </p:sp>
      <p:sp>
        <p:nvSpPr>
          <p:cNvPr id="34819" name="Rectangle 3"/>
          <p:cNvSpPr>
            <a:spLocks noGrp="1" noChangeArrowheads="1"/>
          </p:cNvSpPr>
          <p:nvPr>
            <p:ph idx="1"/>
          </p:nvPr>
        </p:nvSpPr>
        <p:spPr/>
        <p:txBody>
          <a:bodyPr>
            <a:normAutofit fontScale="92500" lnSpcReduction="20000"/>
          </a:bodyPr>
          <a:lstStyle/>
          <a:p>
            <a:pPr eaLnBrk="1" hangingPunct="1">
              <a:lnSpc>
                <a:spcPct val="110000"/>
              </a:lnSpc>
            </a:pPr>
            <a:r>
              <a:rPr lang="en-US" altLang="en-US" sz="2800" dirty="0"/>
              <a:t>Widely used futures contract for hedging short-term U.S. dollar interest rate risk.</a:t>
            </a:r>
          </a:p>
          <a:p>
            <a:pPr eaLnBrk="1" hangingPunct="1">
              <a:lnSpc>
                <a:spcPct val="110000"/>
              </a:lnSpc>
            </a:pPr>
            <a:endParaRPr lang="en-US" altLang="en-US" sz="2800" dirty="0"/>
          </a:p>
          <a:p>
            <a:pPr eaLnBrk="1" hangingPunct="1">
              <a:lnSpc>
                <a:spcPct val="110000"/>
              </a:lnSpc>
            </a:pPr>
            <a:r>
              <a:rPr lang="en-US" altLang="en-US" sz="2800" dirty="0"/>
              <a:t>The underlying asset is a </a:t>
            </a:r>
            <a:r>
              <a:rPr lang="en-US" altLang="en-US" sz="2800" i="1" dirty="0"/>
              <a:t>hypothetical </a:t>
            </a:r>
            <a:r>
              <a:rPr lang="en-US" altLang="en-US" sz="2800" dirty="0"/>
              <a:t>$1,000,000 90-day Eurodollar </a:t>
            </a:r>
            <a:r>
              <a:rPr lang="en-US" altLang="en-US" sz="2800" dirty="0" smtClean="0"/>
              <a:t>deposit–the </a:t>
            </a:r>
            <a:r>
              <a:rPr lang="en-US" altLang="en-US" sz="2800" dirty="0"/>
              <a:t>contract is cash settled.</a:t>
            </a:r>
          </a:p>
          <a:p>
            <a:pPr eaLnBrk="1" hangingPunct="1">
              <a:lnSpc>
                <a:spcPct val="110000"/>
              </a:lnSpc>
            </a:pPr>
            <a:endParaRPr lang="en-US" altLang="en-US" sz="2800" dirty="0"/>
          </a:p>
          <a:p>
            <a:pPr eaLnBrk="1" hangingPunct="1">
              <a:lnSpc>
                <a:spcPct val="110000"/>
              </a:lnSpc>
            </a:pPr>
            <a:r>
              <a:rPr lang="en-US" altLang="en-US" sz="2800" dirty="0"/>
              <a:t>Traded on the CME and the Singapore International Monetary Exchange.</a:t>
            </a:r>
          </a:p>
          <a:p>
            <a:pPr eaLnBrk="1" hangingPunct="1">
              <a:lnSpc>
                <a:spcPct val="110000"/>
              </a:lnSpc>
            </a:pPr>
            <a:endParaRPr lang="en-US" altLang="en-US" sz="2800" dirty="0"/>
          </a:p>
          <a:p>
            <a:pPr eaLnBrk="1" hangingPunct="1">
              <a:lnSpc>
                <a:spcPct val="110000"/>
              </a:lnSpc>
            </a:pPr>
            <a:r>
              <a:rPr lang="en-US" altLang="en-US" sz="2800" dirty="0"/>
              <a:t>The contract trades in the March, June, September, and December cycle.</a:t>
            </a:r>
          </a:p>
        </p:txBody>
      </p:sp>
    </p:spTree>
    <p:extLst>
      <p:ext uri="{BB962C8B-B14F-4D97-AF65-F5344CB8AC3E}">
        <p14:creationId xmlns:p14="http://schemas.microsoft.com/office/powerpoint/2010/main" val="3381485640"/>
      </p:ext>
    </p:extLst>
  </p:cSld>
  <p:clrMapOvr>
    <a:masterClrMapping/>
  </p:clrMapOvr>
  <p:transition spd="med">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r>
              <a:rPr lang="en-US" altLang="en-US"/>
              <a:t>Reading Eurodollar Futures Quotes</a:t>
            </a:r>
          </a:p>
        </p:txBody>
      </p:sp>
      <p:sp>
        <p:nvSpPr>
          <p:cNvPr id="35843" name="Rectangle 190"/>
          <p:cNvSpPr>
            <a:spLocks noChangeArrowheads="1"/>
          </p:cNvSpPr>
          <p:nvPr/>
        </p:nvSpPr>
        <p:spPr bwMode="auto">
          <a:xfrm>
            <a:off x="20595" y="4505325"/>
            <a:ext cx="9144000"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1" tIns="51616" rIns="103231" bIns="5161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400">
                <a:latin typeface="Century Gothic" panose="020B0502020202020204" pitchFamily="34" charset="0"/>
                <a:cs typeface="Times New Roman" pitchFamily="18" charset="0"/>
              </a:rPr>
              <a:t> </a:t>
            </a:r>
          </a:p>
          <a:p>
            <a:endParaRPr lang="en-US" altLang="en-US" sz="2700">
              <a:latin typeface="Century Gothic" panose="020B0502020202020204" pitchFamily="34" charset="0"/>
            </a:endParaRPr>
          </a:p>
        </p:txBody>
      </p:sp>
      <p:sp>
        <p:nvSpPr>
          <p:cNvPr id="35844" name="Text Box 191"/>
          <p:cNvSpPr txBox="1">
            <a:spLocks noChangeArrowheads="1"/>
          </p:cNvSpPr>
          <p:nvPr/>
        </p:nvSpPr>
        <p:spPr bwMode="auto">
          <a:xfrm>
            <a:off x="394815" y="3690203"/>
            <a:ext cx="8491538" cy="2566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1" tIns="51616" rIns="103231" bIns="5161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000" dirty="0">
                <a:latin typeface="Century Gothic" panose="020B0502020202020204" pitchFamily="34" charset="0"/>
              </a:rPr>
              <a:t>Eurodollar futures prices are stated as an index number of three-month LIBOR calculated as </a:t>
            </a:r>
            <a:r>
              <a:rPr lang="en-US" altLang="en-US" sz="2000" i="1" dirty="0">
                <a:latin typeface="Century Gothic" panose="020B0502020202020204" pitchFamily="34" charset="0"/>
              </a:rPr>
              <a:t>F</a:t>
            </a:r>
            <a:r>
              <a:rPr lang="en-US" altLang="en-US" sz="2000" dirty="0">
                <a:latin typeface="Century Gothic" panose="020B0502020202020204" pitchFamily="34" charset="0"/>
              </a:rPr>
              <a:t> = 100 </a:t>
            </a:r>
            <a:r>
              <a:rPr lang="en-US" altLang="en-US" sz="2000" dirty="0">
                <a:latin typeface="Century Gothic" panose="020B0502020202020204" pitchFamily="34" charset="0"/>
                <a:cs typeface="Times New Roman" pitchFamily="18" charset="0"/>
              </a:rPr>
              <a:t>–</a:t>
            </a:r>
            <a:r>
              <a:rPr lang="en-US" altLang="en-US" sz="2000" dirty="0">
                <a:latin typeface="Century Gothic" panose="020B0502020202020204" pitchFamily="34" charset="0"/>
              </a:rPr>
              <a:t> LIBOR.</a:t>
            </a:r>
          </a:p>
          <a:p>
            <a:pPr>
              <a:spcBef>
                <a:spcPct val="50000"/>
              </a:spcBef>
            </a:pPr>
            <a:r>
              <a:rPr lang="en-US" altLang="en-US" sz="2000" dirty="0">
                <a:latin typeface="Century Gothic" panose="020B0502020202020204" pitchFamily="34" charset="0"/>
              </a:rPr>
              <a:t>The closing price for the June contract is 96.56, thus the implied yield is 3.44 percent = 100 – 96.56.</a:t>
            </a:r>
          </a:p>
          <a:p>
            <a:pPr>
              <a:spcBef>
                <a:spcPct val="50000"/>
              </a:spcBef>
            </a:pPr>
            <a:r>
              <a:rPr lang="en-US" altLang="en-US" sz="2000" dirty="0">
                <a:latin typeface="Century Gothic" panose="020B0502020202020204" pitchFamily="34" charset="0"/>
              </a:rPr>
              <a:t>Since it is a 3-month contract one basis point corresponds to a $25 price change: .01 percent of $1 million represents $100 on an annual basis. </a:t>
            </a:r>
          </a:p>
        </p:txBody>
      </p:sp>
      <p:grpSp>
        <p:nvGrpSpPr>
          <p:cNvPr id="35845" name="Group 236"/>
          <p:cNvGrpSpPr>
            <a:grpSpLocks/>
          </p:cNvGrpSpPr>
          <p:nvPr/>
        </p:nvGrpSpPr>
        <p:grpSpPr bwMode="auto">
          <a:xfrm>
            <a:off x="357145" y="1600200"/>
            <a:ext cx="8551862" cy="1963615"/>
            <a:chOff x="192" y="960"/>
            <a:chExt cx="4848" cy="1072"/>
          </a:xfrm>
        </p:grpSpPr>
        <p:sp>
          <p:nvSpPr>
            <p:cNvPr id="35847" name="Text Box 197"/>
            <p:cNvSpPr txBox="1">
              <a:spLocks noChangeArrowheads="1"/>
            </p:cNvSpPr>
            <p:nvPr/>
          </p:nvSpPr>
          <p:spPr bwMode="auto">
            <a:xfrm>
              <a:off x="504" y="1238"/>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2300">
                  <a:latin typeface="Century Gothic" panose="020B0502020202020204" pitchFamily="34" charset="0"/>
                </a:rPr>
                <a:t>OPEN</a:t>
              </a:r>
            </a:p>
          </p:txBody>
        </p:sp>
        <p:sp>
          <p:nvSpPr>
            <p:cNvPr id="35848" name="Text Box 198"/>
            <p:cNvSpPr txBox="1">
              <a:spLocks noChangeArrowheads="1"/>
            </p:cNvSpPr>
            <p:nvPr/>
          </p:nvSpPr>
          <p:spPr bwMode="auto">
            <a:xfrm>
              <a:off x="1032" y="1238"/>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2300">
                  <a:latin typeface="Century Gothic" panose="020B0502020202020204" pitchFamily="34" charset="0"/>
                </a:rPr>
                <a:t>HIGH</a:t>
              </a:r>
            </a:p>
          </p:txBody>
        </p:sp>
        <p:sp>
          <p:nvSpPr>
            <p:cNvPr id="35849" name="Text Box 199"/>
            <p:cNvSpPr txBox="1">
              <a:spLocks noChangeArrowheads="1"/>
            </p:cNvSpPr>
            <p:nvPr/>
          </p:nvSpPr>
          <p:spPr bwMode="auto">
            <a:xfrm>
              <a:off x="1560" y="1238"/>
              <a:ext cx="55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2300">
                  <a:latin typeface="Century Gothic" panose="020B0502020202020204" pitchFamily="34" charset="0"/>
                </a:rPr>
                <a:t>LOW</a:t>
              </a:r>
            </a:p>
          </p:txBody>
        </p:sp>
        <p:sp>
          <p:nvSpPr>
            <p:cNvPr id="35850" name="Text Box 200"/>
            <p:cNvSpPr txBox="1">
              <a:spLocks noChangeArrowheads="1"/>
            </p:cNvSpPr>
            <p:nvPr/>
          </p:nvSpPr>
          <p:spPr bwMode="auto">
            <a:xfrm>
              <a:off x="1968" y="1238"/>
              <a:ext cx="8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2300">
                  <a:latin typeface="Century Gothic" panose="020B0502020202020204" pitchFamily="34" charset="0"/>
                </a:rPr>
                <a:t>SETTLE</a:t>
              </a:r>
            </a:p>
          </p:txBody>
        </p:sp>
        <p:sp>
          <p:nvSpPr>
            <p:cNvPr id="35851" name="Text Box 201"/>
            <p:cNvSpPr txBox="1">
              <a:spLocks noChangeArrowheads="1"/>
            </p:cNvSpPr>
            <p:nvPr/>
          </p:nvSpPr>
          <p:spPr bwMode="auto">
            <a:xfrm>
              <a:off x="2736" y="1238"/>
              <a:ext cx="624"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2300" dirty="0" err="1">
                  <a:latin typeface="Century Gothic" panose="020B0502020202020204" pitchFamily="34" charset="0"/>
                </a:rPr>
                <a:t>CHG</a:t>
              </a:r>
              <a:endParaRPr lang="en-US" altLang="en-US" sz="2300" dirty="0">
                <a:latin typeface="Century Gothic" panose="020B0502020202020204" pitchFamily="34" charset="0"/>
              </a:endParaRPr>
            </a:p>
          </p:txBody>
        </p:sp>
        <p:sp>
          <p:nvSpPr>
            <p:cNvPr id="35852" name="Text Box 203"/>
            <p:cNvSpPr txBox="1">
              <a:spLocks noChangeArrowheads="1"/>
            </p:cNvSpPr>
            <p:nvPr/>
          </p:nvSpPr>
          <p:spPr bwMode="auto">
            <a:xfrm>
              <a:off x="4368" y="1046"/>
              <a:ext cx="62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300" dirty="0">
                  <a:latin typeface="Century Gothic" panose="020B0502020202020204" pitchFamily="34" charset="0"/>
                </a:rPr>
                <a:t>OPEN INT</a:t>
              </a:r>
            </a:p>
          </p:txBody>
        </p:sp>
        <p:sp>
          <p:nvSpPr>
            <p:cNvPr id="35853" name="Text Box 204"/>
            <p:cNvSpPr txBox="1">
              <a:spLocks noChangeArrowheads="1"/>
            </p:cNvSpPr>
            <p:nvPr/>
          </p:nvSpPr>
          <p:spPr bwMode="auto">
            <a:xfrm>
              <a:off x="3288" y="1238"/>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2300">
                  <a:latin typeface="Century Gothic" panose="020B0502020202020204" pitchFamily="34" charset="0"/>
                </a:rPr>
                <a:t>YLD</a:t>
              </a:r>
            </a:p>
          </p:txBody>
        </p:sp>
        <p:sp>
          <p:nvSpPr>
            <p:cNvPr id="35854" name="Text Box 205"/>
            <p:cNvSpPr txBox="1">
              <a:spLocks noChangeArrowheads="1"/>
            </p:cNvSpPr>
            <p:nvPr/>
          </p:nvSpPr>
          <p:spPr bwMode="auto">
            <a:xfrm>
              <a:off x="3816" y="1238"/>
              <a:ext cx="55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2300">
                  <a:latin typeface="Century Gothic" panose="020B0502020202020204" pitchFamily="34" charset="0"/>
                </a:rPr>
                <a:t>CHG</a:t>
              </a:r>
            </a:p>
          </p:txBody>
        </p:sp>
        <p:sp>
          <p:nvSpPr>
            <p:cNvPr id="35855" name="Line 206"/>
            <p:cNvSpPr>
              <a:spLocks noChangeShapeType="1"/>
            </p:cNvSpPr>
            <p:nvPr/>
          </p:nvSpPr>
          <p:spPr bwMode="auto">
            <a:xfrm>
              <a:off x="240" y="1488"/>
              <a:ext cx="47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35856" name="Line 207"/>
            <p:cNvSpPr>
              <a:spLocks noChangeShapeType="1"/>
            </p:cNvSpPr>
            <p:nvPr/>
          </p:nvSpPr>
          <p:spPr bwMode="auto">
            <a:xfrm>
              <a:off x="240" y="960"/>
              <a:ext cx="47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35857" name="Text Box 208"/>
            <p:cNvSpPr txBox="1">
              <a:spLocks noChangeArrowheads="1"/>
            </p:cNvSpPr>
            <p:nvPr/>
          </p:nvSpPr>
          <p:spPr bwMode="auto">
            <a:xfrm>
              <a:off x="192" y="1536"/>
              <a:ext cx="4272"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b="1" dirty="0">
                  <a:latin typeface="Century Gothic" panose="020B0502020202020204" pitchFamily="34" charset="0"/>
                </a:rPr>
                <a:t>Eurodollar (CME)—</a:t>
              </a:r>
              <a:r>
                <a:rPr lang="en-US" altLang="en-US" sz="2700" b="1" dirty="0">
                  <a:latin typeface="Century Gothic" panose="020B0502020202020204" pitchFamily="34" charset="0"/>
                  <a:cs typeface="Times New Roman" pitchFamily="18" charset="0"/>
                </a:rPr>
                <a:t>1,000,000; pts of 100%</a:t>
              </a:r>
              <a:endParaRPr lang="en-US" altLang="en-US" sz="2700" b="1" dirty="0">
                <a:latin typeface="Century Gothic" panose="020B0502020202020204" pitchFamily="34" charset="0"/>
              </a:endParaRPr>
            </a:p>
          </p:txBody>
        </p:sp>
        <p:sp>
          <p:nvSpPr>
            <p:cNvPr id="35858" name="Text Box 209"/>
            <p:cNvSpPr txBox="1">
              <a:spLocks noChangeArrowheads="1"/>
            </p:cNvSpPr>
            <p:nvPr/>
          </p:nvSpPr>
          <p:spPr bwMode="auto">
            <a:xfrm>
              <a:off x="552" y="1776"/>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300">
                  <a:latin typeface="Century Gothic" panose="020B0502020202020204" pitchFamily="34" charset="0"/>
                </a:rPr>
                <a:t>96.56</a:t>
              </a:r>
            </a:p>
          </p:txBody>
        </p:sp>
        <p:sp>
          <p:nvSpPr>
            <p:cNvPr id="35859" name="Text Box 210"/>
            <p:cNvSpPr txBox="1">
              <a:spLocks noChangeArrowheads="1"/>
            </p:cNvSpPr>
            <p:nvPr/>
          </p:nvSpPr>
          <p:spPr bwMode="auto">
            <a:xfrm>
              <a:off x="1080" y="1776"/>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300" dirty="0">
                  <a:latin typeface="Century Gothic" panose="020B0502020202020204" pitchFamily="34" charset="0"/>
                </a:rPr>
                <a:t>96.58</a:t>
              </a:r>
            </a:p>
          </p:txBody>
        </p:sp>
        <p:sp>
          <p:nvSpPr>
            <p:cNvPr id="35860" name="Text Box 211"/>
            <p:cNvSpPr txBox="1">
              <a:spLocks noChangeArrowheads="1"/>
            </p:cNvSpPr>
            <p:nvPr/>
          </p:nvSpPr>
          <p:spPr bwMode="auto">
            <a:xfrm>
              <a:off x="1632" y="1767"/>
              <a:ext cx="60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300" dirty="0">
                  <a:latin typeface="Century Gothic" panose="020B0502020202020204" pitchFamily="34" charset="0"/>
                </a:rPr>
                <a:t>96.55</a:t>
              </a:r>
            </a:p>
          </p:txBody>
        </p:sp>
        <p:sp>
          <p:nvSpPr>
            <p:cNvPr id="35861" name="Text Box 212"/>
            <p:cNvSpPr txBox="1">
              <a:spLocks noChangeArrowheads="1"/>
            </p:cNvSpPr>
            <p:nvPr/>
          </p:nvSpPr>
          <p:spPr bwMode="auto">
            <a:xfrm>
              <a:off x="2256" y="1767"/>
              <a:ext cx="6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300" dirty="0">
                  <a:latin typeface="Century Gothic" panose="020B0502020202020204" pitchFamily="34" charset="0"/>
                </a:rPr>
                <a:t>96.56</a:t>
              </a:r>
            </a:p>
          </p:txBody>
        </p:sp>
        <p:sp>
          <p:nvSpPr>
            <p:cNvPr id="35862" name="Text Box 213"/>
            <p:cNvSpPr txBox="1">
              <a:spLocks noChangeArrowheads="1"/>
            </p:cNvSpPr>
            <p:nvPr/>
          </p:nvSpPr>
          <p:spPr bwMode="auto">
            <a:xfrm>
              <a:off x="3072" y="176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300" dirty="0">
                  <a:latin typeface="Century Gothic" panose="020B0502020202020204" pitchFamily="34" charset="0"/>
                </a:rPr>
                <a:t>-</a:t>
              </a:r>
            </a:p>
          </p:txBody>
        </p:sp>
        <p:sp>
          <p:nvSpPr>
            <p:cNvPr id="35863" name="Text Box 214"/>
            <p:cNvSpPr txBox="1">
              <a:spLocks noChangeArrowheads="1"/>
            </p:cNvSpPr>
            <p:nvPr/>
          </p:nvSpPr>
          <p:spPr bwMode="auto">
            <a:xfrm>
              <a:off x="3506" y="1767"/>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300" dirty="0">
                  <a:latin typeface="Century Gothic" panose="020B0502020202020204" pitchFamily="34" charset="0"/>
                </a:rPr>
                <a:t>3.44</a:t>
              </a:r>
            </a:p>
          </p:txBody>
        </p:sp>
        <p:sp>
          <p:nvSpPr>
            <p:cNvPr id="35864" name="Text Box 215"/>
            <p:cNvSpPr txBox="1">
              <a:spLocks noChangeArrowheads="1"/>
            </p:cNvSpPr>
            <p:nvPr/>
          </p:nvSpPr>
          <p:spPr bwMode="auto">
            <a:xfrm>
              <a:off x="4016" y="1782"/>
              <a:ext cx="64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300" dirty="0">
                  <a:latin typeface="Century Gothic" panose="020B0502020202020204" pitchFamily="34" charset="0"/>
                </a:rPr>
                <a:t>-</a:t>
              </a:r>
            </a:p>
          </p:txBody>
        </p:sp>
        <p:sp>
          <p:nvSpPr>
            <p:cNvPr id="35865" name="Text Box 216"/>
            <p:cNvSpPr txBox="1">
              <a:spLocks noChangeArrowheads="1"/>
            </p:cNvSpPr>
            <p:nvPr/>
          </p:nvSpPr>
          <p:spPr bwMode="auto">
            <a:xfrm>
              <a:off x="192" y="1776"/>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300">
                  <a:latin typeface="Century Gothic" panose="020B0502020202020204" pitchFamily="34" charset="0"/>
                </a:rPr>
                <a:t>Jun</a:t>
              </a:r>
            </a:p>
          </p:txBody>
        </p:sp>
        <p:sp>
          <p:nvSpPr>
            <p:cNvPr id="35866" name="Text Box 217"/>
            <p:cNvSpPr txBox="1">
              <a:spLocks noChangeArrowheads="1"/>
            </p:cNvSpPr>
            <p:nvPr/>
          </p:nvSpPr>
          <p:spPr bwMode="auto">
            <a:xfrm>
              <a:off x="4128" y="1776"/>
              <a:ext cx="9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2300">
                  <a:latin typeface="Century Gothic" panose="020B0502020202020204" pitchFamily="34" charset="0"/>
                </a:rPr>
                <a:t>1,398,959</a:t>
              </a:r>
            </a:p>
          </p:txBody>
        </p:sp>
      </p:grpSp>
    </p:spTree>
    <p:extLst>
      <p:ext uri="{BB962C8B-B14F-4D97-AF65-F5344CB8AC3E}">
        <p14:creationId xmlns:p14="http://schemas.microsoft.com/office/powerpoint/2010/main" val="1201638312"/>
      </p:ext>
    </p:extLst>
  </p:cSld>
  <p:clrMapOvr>
    <a:masterClrMapping/>
  </p:clrMapOvr>
  <p:transition spd="med">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ctrTitle"/>
          </p:nvPr>
        </p:nvSpPr>
        <p:spPr>
          <a:xfrm>
            <a:off x="1066800" y="3657600"/>
            <a:ext cx="8001000" cy="1470025"/>
          </a:xfrm>
        </p:spPr>
        <p:txBody>
          <a:bodyPr>
            <a:normAutofit/>
          </a:bodyPr>
          <a:lstStyle/>
          <a:p>
            <a:r>
              <a:rPr lang="en-US" dirty="0" smtClean="0"/>
              <a:t>6. </a:t>
            </a:r>
            <a:r>
              <a:rPr lang="en-US" altLang="en-US" dirty="0"/>
              <a:t>Financial Crises</a:t>
            </a:r>
            <a:endParaRPr lang="en-US" dirty="0"/>
          </a:p>
        </p:txBody>
      </p:sp>
    </p:spTree>
    <p:extLst>
      <p:ext uri="{BB962C8B-B14F-4D97-AF65-F5344CB8AC3E}">
        <p14:creationId xmlns:p14="http://schemas.microsoft.com/office/powerpoint/2010/main" val="1736326748"/>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10000"/>
              </a:lnSpc>
            </a:pPr>
            <a:r>
              <a:rPr lang="en-US" sz="3800" dirty="0" smtClean="0"/>
              <a:t>Financial System</a:t>
            </a:r>
          </a:p>
          <a:p>
            <a:pPr>
              <a:lnSpc>
                <a:spcPct val="110000"/>
              </a:lnSpc>
            </a:pPr>
            <a:endParaRPr lang="en-US" sz="3800" dirty="0"/>
          </a:p>
          <a:p>
            <a:pPr>
              <a:lnSpc>
                <a:spcPct val="110000"/>
              </a:lnSpc>
            </a:pPr>
            <a:r>
              <a:rPr lang="en-US" sz="3800" dirty="0" smtClean="0"/>
              <a:t>Financial Intermediaries</a:t>
            </a:r>
          </a:p>
          <a:p>
            <a:pPr lvl="1">
              <a:lnSpc>
                <a:spcPct val="90000"/>
              </a:lnSpc>
            </a:pPr>
            <a:r>
              <a:rPr lang="en-US" altLang="zh-TW" sz="3000" dirty="0"/>
              <a:t>Risk Sharing</a:t>
            </a:r>
          </a:p>
          <a:p>
            <a:pPr lvl="1">
              <a:lnSpc>
                <a:spcPct val="90000"/>
              </a:lnSpc>
            </a:pPr>
            <a:r>
              <a:rPr lang="en-US" altLang="zh-TW" sz="3000" dirty="0"/>
              <a:t>Liquidity</a:t>
            </a:r>
          </a:p>
          <a:p>
            <a:pPr lvl="1">
              <a:lnSpc>
                <a:spcPct val="90000"/>
              </a:lnSpc>
            </a:pPr>
            <a:r>
              <a:rPr lang="en-US" altLang="zh-TW" sz="3000" dirty="0"/>
              <a:t>Information </a:t>
            </a:r>
            <a:endParaRPr lang="en-US" altLang="zh-TW" sz="3000" dirty="0" smtClean="0"/>
          </a:p>
          <a:p>
            <a:pPr lvl="1">
              <a:lnSpc>
                <a:spcPct val="90000"/>
              </a:lnSpc>
            </a:pPr>
            <a:r>
              <a:rPr lang="en-US" sz="3000" dirty="0" smtClean="0"/>
              <a:t>Asset Transformation/Pooling</a:t>
            </a:r>
            <a:endParaRPr lang="en-US" sz="3000" dirty="0"/>
          </a:p>
        </p:txBody>
      </p:sp>
      <p:sp>
        <p:nvSpPr>
          <p:cNvPr id="3" name="Title 2"/>
          <p:cNvSpPr>
            <a:spLocks noGrp="1"/>
          </p:cNvSpPr>
          <p:nvPr>
            <p:ph type="title"/>
          </p:nvPr>
        </p:nvSpPr>
        <p:spPr>
          <a:xfrm>
            <a:off x="381000" y="152400"/>
            <a:ext cx="8229600" cy="1143000"/>
          </a:xfrm>
        </p:spPr>
        <p:txBody>
          <a:bodyPr/>
          <a:lstStyle/>
          <a:p>
            <a:r>
              <a:rPr lang="en-US" dirty="0" smtClean="0"/>
              <a:t>Banking in the Economy</a:t>
            </a:r>
            <a:endParaRPr lang="en-US" dirty="0"/>
          </a:p>
        </p:txBody>
      </p:sp>
    </p:spTree>
    <p:extLst>
      <p:ext uri="{BB962C8B-B14F-4D97-AF65-F5344CB8AC3E}">
        <p14:creationId xmlns:p14="http://schemas.microsoft.com/office/powerpoint/2010/main" val="3396797113"/>
      </p:ext>
    </p:extLst>
  </p:cSld>
  <p:clrMapOvr>
    <a:masterClrMapping/>
  </p:clrMapOvr>
  <p:transition spd="med">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dirty="0" smtClean="0"/>
              <a:t>Five Principles</a:t>
            </a:r>
            <a:endParaRPr lang="en-US" altLang="en-US" dirty="0"/>
          </a:p>
        </p:txBody>
      </p:sp>
      <p:sp>
        <p:nvSpPr>
          <p:cNvPr id="36867" name="Rectangle 3"/>
          <p:cNvSpPr>
            <a:spLocks noGrp="1" noChangeArrowheads="1"/>
          </p:cNvSpPr>
          <p:nvPr>
            <p:ph idx="1"/>
          </p:nvPr>
        </p:nvSpPr>
        <p:spPr/>
        <p:txBody>
          <a:bodyPr>
            <a:normAutofit fontScale="92500" lnSpcReduction="20000"/>
          </a:bodyPr>
          <a:lstStyle/>
          <a:p>
            <a:pPr marL="514350" indent="-514350">
              <a:lnSpc>
                <a:spcPct val="110000"/>
              </a:lnSpc>
              <a:buFont typeface="+mj-lt"/>
              <a:buAutoNum type="arabicPeriod"/>
            </a:pPr>
            <a:r>
              <a:rPr lang="en-US" altLang="en-US" sz="2800" b="1" dirty="0" smtClean="0"/>
              <a:t>Avoid </a:t>
            </a:r>
            <a:r>
              <a:rPr lang="en-US" altLang="en-US" sz="2800" b="1" dirty="0"/>
              <a:t>an undue concentration of loans to single activities, individuals, or </a:t>
            </a:r>
            <a:r>
              <a:rPr lang="en-US" altLang="en-US" sz="2800" b="1" dirty="0" smtClean="0"/>
              <a:t>groups</a:t>
            </a:r>
          </a:p>
          <a:p>
            <a:pPr marL="514350" indent="-514350">
              <a:lnSpc>
                <a:spcPct val="110000"/>
              </a:lnSpc>
              <a:buFont typeface="+mj-lt"/>
              <a:buAutoNum type="arabicPeriod"/>
            </a:pPr>
            <a:endParaRPr lang="en-US" altLang="en-US" sz="2800" b="1" dirty="0" smtClean="0"/>
          </a:p>
          <a:p>
            <a:pPr marL="514350" indent="-514350">
              <a:lnSpc>
                <a:spcPct val="110000"/>
              </a:lnSpc>
              <a:buFont typeface="+mj-lt"/>
              <a:buAutoNum type="arabicPeriod"/>
            </a:pPr>
            <a:r>
              <a:rPr lang="en-US" altLang="en-US" sz="2800" b="1" dirty="0"/>
              <a:t>E</a:t>
            </a:r>
            <a:r>
              <a:rPr lang="en-US" altLang="en-US" sz="2800" b="1" dirty="0" smtClean="0"/>
              <a:t>xpand </a:t>
            </a:r>
            <a:r>
              <a:rPr lang="en-US" altLang="en-US" sz="2800" b="1" dirty="0"/>
              <a:t>cautiously into unfamiliar </a:t>
            </a:r>
            <a:r>
              <a:rPr lang="en-US" altLang="en-US" sz="2800" b="1" dirty="0" smtClean="0"/>
              <a:t>activities</a:t>
            </a:r>
          </a:p>
          <a:p>
            <a:pPr marL="514350" indent="-514350">
              <a:lnSpc>
                <a:spcPct val="110000"/>
              </a:lnSpc>
              <a:buFont typeface="+mj-lt"/>
              <a:buAutoNum type="arabicPeriod"/>
            </a:pPr>
            <a:endParaRPr lang="en-US" altLang="en-US" sz="2800" dirty="0" smtClean="0"/>
          </a:p>
          <a:p>
            <a:pPr marL="514350" indent="-514350">
              <a:lnSpc>
                <a:spcPct val="110000"/>
              </a:lnSpc>
              <a:buFont typeface="+mj-lt"/>
              <a:buAutoNum type="arabicPeriod"/>
            </a:pPr>
            <a:r>
              <a:rPr lang="en-US" altLang="en-US" sz="2800" dirty="0"/>
              <a:t>K</a:t>
            </a:r>
            <a:r>
              <a:rPr lang="en-US" altLang="en-US" sz="2800" dirty="0" smtClean="0"/>
              <a:t>now </a:t>
            </a:r>
            <a:r>
              <a:rPr lang="en-US" altLang="en-US" sz="2800" dirty="0"/>
              <a:t>your </a:t>
            </a:r>
            <a:r>
              <a:rPr lang="en-US" altLang="en-US" sz="2800" dirty="0" smtClean="0"/>
              <a:t>counterparty</a:t>
            </a:r>
          </a:p>
          <a:p>
            <a:pPr marL="514350" indent="-514350">
              <a:lnSpc>
                <a:spcPct val="110000"/>
              </a:lnSpc>
              <a:buFont typeface="+mj-lt"/>
              <a:buAutoNum type="arabicPeriod"/>
            </a:pPr>
            <a:endParaRPr lang="en-US" altLang="en-US" sz="2800" dirty="0" smtClean="0"/>
          </a:p>
          <a:p>
            <a:pPr marL="514350" indent="-514350">
              <a:lnSpc>
                <a:spcPct val="110000"/>
              </a:lnSpc>
              <a:buFont typeface="+mj-lt"/>
              <a:buAutoNum type="arabicPeriod"/>
            </a:pPr>
            <a:r>
              <a:rPr lang="en-US" altLang="en-US" sz="2800" dirty="0"/>
              <a:t>C</a:t>
            </a:r>
            <a:r>
              <a:rPr lang="en-US" altLang="en-US" sz="2800" dirty="0" smtClean="0"/>
              <a:t>ontrol </a:t>
            </a:r>
            <a:r>
              <a:rPr lang="en-US" altLang="en-US" sz="2800" dirty="0"/>
              <a:t>mismatches between assets and </a:t>
            </a:r>
            <a:r>
              <a:rPr lang="en-US" altLang="en-US" sz="2800" dirty="0" smtClean="0"/>
              <a:t>liabilities</a:t>
            </a:r>
          </a:p>
          <a:p>
            <a:pPr marL="514350" indent="-514350">
              <a:lnSpc>
                <a:spcPct val="110000"/>
              </a:lnSpc>
              <a:buFont typeface="+mj-lt"/>
              <a:buAutoNum type="arabicPeriod"/>
            </a:pPr>
            <a:endParaRPr lang="en-US" altLang="en-US" sz="2800" dirty="0" smtClean="0"/>
          </a:p>
          <a:p>
            <a:pPr marL="514350" indent="-514350">
              <a:lnSpc>
                <a:spcPct val="110000"/>
              </a:lnSpc>
              <a:buFont typeface="+mj-lt"/>
              <a:buAutoNum type="arabicPeriod"/>
            </a:pPr>
            <a:r>
              <a:rPr lang="en-US" altLang="en-US" sz="2800" dirty="0"/>
              <a:t>B</a:t>
            </a:r>
            <a:r>
              <a:rPr lang="en-US" altLang="en-US" sz="2800" dirty="0" smtClean="0"/>
              <a:t>eware </a:t>
            </a:r>
            <a:r>
              <a:rPr lang="en-US" altLang="en-US" sz="2800" dirty="0"/>
              <a:t>that your collateral is not </a:t>
            </a:r>
            <a:r>
              <a:rPr lang="en-US" altLang="en-US" sz="2800" dirty="0" smtClean="0"/>
              <a:t>vulnerable </a:t>
            </a:r>
            <a:r>
              <a:rPr lang="en-US" altLang="en-US" sz="2800" dirty="0"/>
              <a:t>to the same shocks that weaken the </a:t>
            </a:r>
            <a:r>
              <a:rPr lang="en-US" altLang="en-US" sz="2800" dirty="0" smtClean="0"/>
              <a:t>borrower</a:t>
            </a:r>
            <a:endParaRPr lang="en-US" altLang="en-US" sz="2800" dirty="0"/>
          </a:p>
        </p:txBody>
      </p:sp>
    </p:spTree>
    <p:extLst>
      <p:ext uri="{BB962C8B-B14F-4D97-AF65-F5344CB8AC3E}">
        <p14:creationId xmlns:p14="http://schemas.microsoft.com/office/powerpoint/2010/main" val="2006236969"/>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dirty="0"/>
              <a:t>International Debt </a:t>
            </a:r>
            <a:r>
              <a:rPr lang="en-US" altLang="en-US" dirty="0" smtClean="0"/>
              <a:t>Crisis (1980s)</a:t>
            </a:r>
            <a:endParaRPr lang="en-US" altLang="en-US" dirty="0"/>
          </a:p>
        </p:txBody>
      </p:sp>
      <p:sp>
        <p:nvSpPr>
          <p:cNvPr id="36867" name="Rectangle 3"/>
          <p:cNvSpPr>
            <a:spLocks noGrp="1" noChangeArrowheads="1"/>
          </p:cNvSpPr>
          <p:nvPr>
            <p:ph idx="1"/>
          </p:nvPr>
        </p:nvSpPr>
        <p:spPr/>
        <p:txBody>
          <a:bodyPr>
            <a:normAutofit fontScale="77500" lnSpcReduction="20000"/>
          </a:bodyPr>
          <a:lstStyle/>
          <a:p>
            <a:pPr eaLnBrk="1" hangingPunct="1">
              <a:lnSpc>
                <a:spcPct val="110000"/>
              </a:lnSpc>
            </a:pPr>
            <a:r>
              <a:rPr lang="en-US" altLang="en-US" sz="2800" dirty="0"/>
              <a:t>Some of the largest banks in the world were endangered when loans were made to sovereign governments of some less-developed countries.</a:t>
            </a:r>
          </a:p>
          <a:p>
            <a:pPr eaLnBrk="1" hangingPunct="1">
              <a:lnSpc>
                <a:spcPct val="110000"/>
              </a:lnSpc>
            </a:pPr>
            <a:endParaRPr lang="en-US" altLang="en-US" sz="2800" dirty="0"/>
          </a:p>
          <a:p>
            <a:pPr>
              <a:lnSpc>
                <a:spcPct val="110000"/>
              </a:lnSpc>
            </a:pPr>
            <a:r>
              <a:rPr lang="en-US" altLang="en-US" sz="2800" dirty="0"/>
              <a:t>19 </a:t>
            </a:r>
            <a:r>
              <a:rPr lang="en-US" altLang="en-US" sz="2800" dirty="0" smtClean="0"/>
              <a:t>less developed countries </a:t>
            </a:r>
            <a:r>
              <a:rPr lang="en-US" altLang="en-US" sz="2800" dirty="0"/>
              <a:t>had debt out- standing equivalent to 53.6 percent of their GNP (1989)</a:t>
            </a:r>
          </a:p>
          <a:p>
            <a:pPr eaLnBrk="1" hangingPunct="1">
              <a:lnSpc>
                <a:spcPct val="110000"/>
              </a:lnSpc>
            </a:pPr>
            <a:endParaRPr lang="en-US" altLang="en-US" sz="2800" dirty="0" smtClean="0"/>
          </a:p>
          <a:p>
            <a:pPr eaLnBrk="1" hangingPunct="1">
              <a:lnSpc>
                <a:spcPct val="110000"/>
              </a:lnSpc>
            </a:pPr>
            <a:r>
              <a:rPr lang="en-US" altLang="en-US" sz="2800" dirty="0" smtClean="0"/>
              <a:t>At </a:t>
            </a:r>
            <a:r>
              <a:rPr lang="en-US" altLang="en-US" sz="2800" dirty="0"/>
              <a:t>the height of the crisis, Third World countries owed $1.2 trillion.</a:t>
            </a:r>
          </a:p>
          <a:p>
            <a:pPr eaLnBrk="1" hangingPunct="1">
              <a:lnSpc>
                <a:spcPct val="110000"/>
              </a:lnSpc>
            </a:pPr>
            <a:endParaRPr lang="en-US" altLang="en-US" sz="2800" dirty="0"/>
          </a:p>
          <a:p>
            <a:pPr eaLnBrk="1" hangingPunct="1">
              <a:lnSpc>
                <a:spcPct val="110000"/>
              </a:lnSpc>
            </a:pPr>
            <a:r>
              <a:rPr lang="en-US" altLang="en-US" sz="2800" dirty="0"/>
              <a:t>Like many calamities, it is easy to see in retrospect that, it’s a bad idea to put too many eggs in one basket, especially if you don’t know much about that basket.</a:t>
            </a:r>
          </a:p>
          <a:p>
            <a:pPr eaLnBrk="1" hangingPunct="1">
              <a:lnSpc>
                <a:spcPct val="110000"/>
              </a:lnSpc>
            </a:pPr>
            <a:endParaRPr lang="en-US" altLang="en-US" sz="2800" dirty="0"/>
          </a:p>
        </p:txBody>
      </p:sp>
    </p:spTree>
    <p:extLst>
      <p:ext uri="{BB962C8B-B14F-4D97-AF65-F5344CB8AC3E}">
        <p14:creationId xmlns:p14="http://schemas.microsoft.com/office/powerpoint/2010/main" val="656705327"/>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dirty="0" smtClean="0"/>
              <a:t>Debt Crisis and Oil</a:t>
            </a:r>
            <a:endParaRPr lang="en-US" altLang="en-US" dirty="0"/>
          </a:p>
        </p:txBody>
      </p:sp>
      <p:sp>
        <p:nvSpPr>
          <p:cNvPr id="36867" name="Rectangle 3"/>
          <p:cNvSpPr>
            <a:spLocks noGrp="1" noChangeArrowheads="1"/>
          </p:cNvSpPr>
          <p:nvPr>
            <p:ph idx="1"/>
          </p:nvPr>
        </p:nvSpPr>
        <p:spPr/>
        <p:txBody>
          <a:bodyPr>
            <a:normAutofit fontScale="92500" lnSpcReduction="20000"/>
          </a:bodyPr>
          <a:lstStyle/>
          <a:p>
            <a:pPr>
              <a:lnSpc>
                <a:spcPct val="110000"/>
              </a:lnSpc>
            </a:pPr>
            <a:r>
              <a:rPr lang="en-US" altLang="en-US" dirty="0"/>
              <a:t>OPEC deposited nearly</a:t>
            </a:r>
            <a:r>
              <a:rPr lang="en-US" altLang="en-US" dirty="0"/>
              <a:t>$100 billion in </a:t>
            </a:r>
            <a:r>
              <a:rPr lang="en-US" altLang="en-US" dirty="0"/>
              <a:t>Eurodollar </a:t>
            </a:r>
            <a:r>
              <a:rPr lang="en-US" altLang="en-US" dirty="0"/>
              <a:t>deposits </a:t>
            </a:r>
            <a:r>
              <a:rPr lang="en-US" altLang="en-US" dirty="0"/>
              <a:t>by 1976 </a:t>
            </a:r>
            <a:endParaRPr lang="en-US" altLang="en-US" dirty="0"/>
          </a:p>
          <a:p>
            <a:pPr eaLnBrk="1" hangingPunct="1">
              <a:lnSpc>
                <a:spcPct val="110000"/>
              </a:lnSpc>
            </a:pPr>
            <a:endParaRPr lang="en-US" altLang="en-US" dirty="0"/>
          </a:p>
          <a:p>
            <a:r>
              <a:rPr lang="en-US" dirty="0"/>
              <a:t>‘Petrodollar </a:t>
            </a:r>
            <a:r>
              <a:rPr lang="en-US" dirty="0" smtClean="0"/>
              <a:t>recycling’</a:t>
            </a:r>
          </a:p>
          <a:p>
            <a:endParaRPr lang="en-US" dirty="0"/>
          </a:p>
          <a:p>
            <a:r>
              <a:rPr lang="en-US" dirty="0"/>
              <a:t>OPEC raised oil prices </a:t>
            </a:r>
            <a:r>
              <a:rPr lang="en-US" dirty="0" smtClean="0"/>
              <a:t>in </a:t>
            </a:r>
            <a:r>
              <a:rPr lang="en-US" dirty="0"/>
              <a:t>the late 1970s</a:t>
            </a:r>
          </a:p>
          <a:p>
            <a:pPr lvl="1"/>
            <a:r>
              <a:rPr lang="en-US" dirty="0"/>
              <a:t>R</a:t>
            </a:r>
            <a:r>
              <a:rPr lang="en-US" dirty="0" smtClean="0"/>
              <a:t>ecession</a:t>
            </a:r>
          </a:p>
          <a:p>
            <a:pPr lvl="1"/>
            <a:r>
              <a:rPr lang="en-US" dirty="0" smtClean="0"/>
              <a:t>Higher Interest Rates</a:t>
            </a:r>
          </a:p>
          <a:p>
            <a:pPr lvl="1"/>
            <a:r>
              <a:rPr lang="en-US" dirty="0" smtClean="0"/>
              <a:t>Lower Commodity Prices</a:t>
            </a:r>
          </a:p>
          <a:p>
            <a:pPr lvl="1"/>
            <a:r>
              <a:rPr lang="en-US" dirty="0" err="1" smtClean="0"/>
              <a:t>Deebt</a:t>
            </a:r>
            <a:r>
              <a:rPr lang="en-US" dirty="0" smtClean="0"/>
              <a:t> in Dollars</a:t>
            </a:r>
            <a:endParaRPr lang="en-US" dirty="0"/>
          </a:p>
          <a:p>
            <a:endParaRPr lang="en-US" dirty="0"/>
          </a:p>
          <a:p>
            <a:pPr eaLnBrk="1" hangingPunct="1">
              <a:lnSpc>
                <a:spcPct val="110000"/>
              </a:lnSpc>
            </a:pPr>
            <a:endParaRPr lang="en-US" altLang="en-US" sz="2800" dirty="0"/>
          </a:p>
        </p:txBody>
      </p:sp>
    </p:spTree>
    <p:extLst>
      <p:ext uri="{BB962C8B-B14F-4D97-AF65-F5344CB8AC3E}">
        <p14:creationId xmlns:p14="http://schemas.microsoft.com/office/powerpoint/2010/main" val="10585436"/>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a:t>Debt-for-Equity Swaps</a:t>
            </a:r>
          </a:p>
        </p:txBody>
      </p:sp>
      <p:sp>
        <p:nvSpPr>
          <p:cNvPr id="37891" name="Rectangle 3"/>
          <p:cNvSpPr>
            <a:spLocks noGrp="1" noChangeArrowheads="1"/>
          </p:cNvSpPr>
          <p:nvPr>
            <p:ph idx="1"/>
          </p:nvPr>
        </p:nvSpPr>
        <p:spPr/>
        <p:txBody>
          <a:bodyPr>
            <a:normAutofit fontScale="85000" lnSpcReduction="10000"/>
          </a:bodyPr>
          <a:lstStyle/>
          <a:p>
            <a:pPr eaLnBrk="1" hangingPunct="1">
              <a:lnSpc>
                <a:spcPct val="110000"/>
              </a:lnSpc>
            </a:pPr>
            <a:r>
              <a:rPr lang="en-US" altLang="en-US" sz="2600" dirty="0"/>
              <a:t>As part of debt rescheduling agreements among the bank lending syndicates and the debtor nations, creditor banks would sell their loans for U.S. dollars at discounts from face value to </a:t>
            </a:r>
            <a:r>
              <a:rPr lang="en-US" altLang="en-US" sz="2600" dirty="0" err="1"/>
              <a:t>MNCs</a:t>
            </a:r>
            <a:r>
              <a:rPr lang="en-US" altLang="en-US" sz="2600" dirty="0"/>
              <a:t> desiring to make equity investment in subsidiaries or local firms in the </a:t>
            </a:r>
            <a:r>
              <a:rPr lang="en-US" altLang="en-US" sz="2600" dirty="0" err="1"/>
              <a:t>LDCs</a:t>
            </a:r>
            <a:r>
              <a:rPr lang="en-US" altLang="en-US" sz="2600" dirty="0"/>
              <a:t>.</a:t>
            </a:r>
          </a:p>
          <a:p>
            <a:pPr eaLnBrk="1" hangingPunct="1">
              <a:lnSpc>
                <a:spcPct val="110000"/>
              </a:lnSpc>
            </a:pPr>
            <a:endParaRPr lang="en-US" altLang="en-US" sz="2600" dirty="0"/>
          </a:p>
          <a:p>
            <a:pPr eaLnBrk="1" hangingPunct="1">
              <a:lnSpc>
                <a:spcPct val="110000"/>
              </a:lnSpc>
            </a:pPr>
            <a:r>
              <a:rPr lang="en-US" altLang="en-US" sz="2600" dirty="0"/>
              <a:t>The </a:t>
            </a:r>
            <a:r>
              <a:rPr lang="en-US" altLang="en-US" sz="2600" dirty="0" err="1"/>
              <a:t>LDC</a:t>
            </a:r>
            <a:r>
              <a:rPr lang="en-US" altLang="en-US" sz="2600" dirty="0"/>
              <a:t> central bank would buy the bank debt from a </a:t>
            </a:r>
            <a:r>
              <a:rPr lang="en-US" altLang="en-US" sz="2600" dirty="0" err="1"/>
              <a:t>MNC</a:t>
            </a:r>
            <a:r>
              <a:rPr lang="en-US" altLang="en-US" sz="2600" dirty="0"/>
              <a:t> at a smaller discount than the </a:t>
            </a:r>
            <a:r>
              <a:rPr lang="en-US" altLang="en-US" sz="2600" dirty="0" err="1"/>
              <a:t>MNC</a:t>
            </a:r>
            <a:r>
              <a:rPr lang="en-US" altLang="en-US" sz="2600" dirty="0"/>
              <a:t> paid, but in local currency.</a:t>
            </a:r>
          </a:p>
          <a:p>
            <a:pPr eaLnBrk="1" hangingPunct="1">
              <a:lnSpc>
                <a:spcPct val="110000"/>
              </a:lnSpc>
            </a:pPr>
            <a:endParaRPr lang="en-US" altLang="en-US" sz="2600" dirty="0"/>
          </a:p>
          <a:p>
            <a:pPr eaLnBrk="1" hangingPunct="1">
              <a:lnSpc>
                <a:spcPct val="110000"/>
              </a:lnSpc>
            </a:pPr>
            <a:r>
              <a:rPr lang="en-US" altLang="en-US" sz="2600" dirty="0"/>
              <a:t>The </a:t>
            </a:r>
            <a:r>
              <a:rPr lang="en-US" altLang="en-US" sz="2600" dirty="0" err="1"/>
              <a:t>MNC</a:t>
            </a:r>
            <a:r>
              <a:rPr lang="en-US" altLang="en-US" sz="2600" dirty="0"/>
              <a:t> would use the local currency to make  pre-approved new investment in the </a:t>
            </a:r>
            <a:r>
              <a:rPr lang="en-US" altLang="en-US" sz="2600" dirty="0" err="1"/>
              <a:t>LDC</a:t>
            </a:r>
            <a:r>
              <a:rPr lang="en-US" altLang="en-US" sz="2600" dirty="0"/>
              <a:t> that was economically or socially beneficial to the </a:t>
            </a:r>
            <a:r>
              <a:rPr lang="en-US" altLang="en-US" sz="2600" dirty="0" err="1"/>
              <a:t>LDC</a:t>
            </a:r>
            <a:r>
              <a:rPr lang="en-US" altLang="en-US" sz="2600" dirty="0"/>
              <a:t>.</a:t>
            </a:r>
          </a:p>
        </p:txBody>
      </p:sp>
    </p:spTree>
    <p:extLst>
      <p:ext uri="{BB962C8B-B14F-4D97-AF65-F5344CB8AC3E}">
        <p14:creationId xmlns:p14="http://schemas.microsoft.com/office/powerpoint/2010/main" val="4106530509"/>
      </p:ext>
    </p:extLst>
  </p:cSld>
  <p:clrMapOvr>
    <a:masterClrMapping/>
  </p:clrMapOvr>
  <p:transition spd="med">
    <p:fade thruBlk="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eaLnBrk="1" hangingPunct="1"/>
            <a:r>
              <a:rPr lang="en-US" altLang="en-US" sz="3200" dirty="0"/>
              <a:t>Debt-for-Equity Swap Illustration</a:t>
            </a:r>
          </a:p>
        </p:txBody>
      </p:sp>
      <p:sp>
        <p:nvSpPr>
          <p:cNvPr id="624643" name="Text Box 3"/>
          <p:cNvSpPr txBox="1">
            <a:spLocks noChangeArrowheads="1"/>
          </p:cNvSpPr>
          <p:nvPr/>
        </p:nvSpPr>
        <p:spPr bwMode="auto">
          <a:xfrm>
            <a:off x="4271319" y="1676400"/>
            <a:ext cx="2201863" cy="7197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a:latin typeface="Century Gothic" panose="020B0502020202020204" pitchFamily="34" charset="0"/>
              </a:rPr>
              <a:t>International Bank</a:t>
            </a:r>
          </a:p>
        </p:txBody>
      </p:sp>
      <p:sp>
        <p:nvSpPr>
          <p:cNvPr id="624644" name="Text Box 4"/>
          <p:cNvSpPr txBox="1">
            <a:spLocks noChangeArrowheads="1"/>
          </p:cNvSpPr>
          <p:nvPr/>
        </p:nvSpPr>
        <p:spPr bwMode="auto">
          <a:xfrm>
            <a:off x="4271319" y="3259137"/>
            <a:ext cx="2201863" cy="7197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a:latin typeface="Century Gothic" panose="020B0502020202020204" pitchFamily="34" charset="0"/>
              </a:rPr>
              <a:t>Equity Investor or MNC</a:t>
            </a:r>
          </a:p>
        </p:txBody>
      </p:sp>
      <p:sp>
        <p:nvSpPr>
          <p:cNvPr id="624645" name="Text Box 5"/>
          <p:cNvSpPr txBox="1">
            <a:spLocks noChangeArrowheads="1"/>
          </p:cNvSpPr>
          <p:nvPr/>
        </p:nvSpPr>
        <p:spPr bwMode="auto">
          <a:xfrm>
            <a:off x="4271319" y="5281612"/>
            <a:ext cx="2201863" cy="7197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a:latin typeface="Century Gothic" panose="020B0502020202020204" pitchFamily="34" charset="0"/>
              </a:rPr>
              <a:t>LDC Central Bank</a:t>
            </a:r>
          </a:p>
        </p:txBody>
      </p:sp>
      <p:sp>
        <p:nvSpPr>
          <p:cNvPr id="624646" name="Text Box 6"/>
          <p:cNvSpPr txBox="1">
            <a:spLocks noChangeArrowheads="1"/>
          </p:cNvSpPr>
          <p:nvPr/>
        </p:nvSpPr>
        <p:spPr bwMode="auto">
          <a:xfrm>
            <a:off x="461319" y="3259137"/>
            <a:ext cx="2201863" cy="7197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a:latin typeface="Century Gothic" panose="020B0502020202020204" pitchFamily="34" charset="0"/>
              </a:rPr>
              <a:t>LDC firm or MNC subsidiary</a:t>
            </a:r>
          </a:p>
        </p:txBody>
      </p:sp>
      <p:grpSp>
        <p:nvGrpSpPr>
          <p:cNvPr id="2" name="Group 7"/>
          <p:cNvGrpSpPr>
            <a:grpSpLocks/>
          </p:cNvGrpSpPr>
          <p:nvPr/>
        </p:nvGrpSpPr>
        <p:grpSpPr bwMode="auto">
          <a:xfrm>
            <a:off x="4029209" y="2534056"/>
            <a:ext cx="1016000" cy="615950"/>
            <a:chOff x="2400" y="1536"/>
            <a:chExt cx="576" cy="336"/>
          </a:xfrm>
        </p:grpSpPr>
        <p:sp>
          <p:nvSpPr>
            <p:cNvPr id="38933" name="Line 8"/>
            <p:cNvSpPr>
              <a:spLocks noChangeShapeType="1"/>
            </p:cNvSpPr>
            <p:nvPr/>
          </p:nvSpPr>
          <p:spPr bwMode="auto">
            <a:xfrm flipV="1">
              <a:off x="2976" y="1536"/>
              <a:ext cx="0" cy="33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400">
                <a:latin typeface="Century Gothic" panose="020B0502020202020204" pitchFamily="34" charset="0"/>
              </a:endParaRPr>
            </a:p>
          </p:txBody>
        </p:sp>
        <p:sp>
          <p:nvSpPr>
            <p:cNvPr id="38934" name="Text Box 9"/>
            <p:cNvSpPr txBox="1">
              <a:spLocks noChangeArrowheads="1"/>
            </p:cNvSpPr>
            <p:nvPr/>
          </p:nvSpPr>
          <p:spPr bwMode="auto">
            <a:xfrm>
              <a:off x="2400" y="1536"/>
              <a:ext cx="57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a:latin typeface="Century Gothic" panose="020B0502020202020204" pitchFamily="34" charset="0"/>
                </a:rPr>
                <a:t>$60m</a:t>
              </a:r>
            </a:p>
          </p:txBody>
        </p:sp>
      </p:grpSp>
      <p:grpSp>
        <p:nvGrpSpPr>
          <p:cNvPr id="3" name="Group 10"/>
          <p:cNvGrpSpPr>
            <a:grpSpLocks/>
          </p:cNvGrpSpPr>
          <p:nvPr/>
        </p:nvGrpSpPr>
        <p:grpSpPr bwMode="auto">
          <a:xfrm>
            <a:off x="5694840" y="2381549"/>
            <a:ext cx="2849920" cy="1016520"/>
            <a:chOff x="3552" y="1449"/>
            <a:chExt cx="1616" cy="555"/>
          </a:xfrm>
        </p:grpSpPr>
        <p:sp>
          <p:nvSpPr>
            <p:cNvPr id="38931" name="Line 11"/>
            <p:cNvSpPr>
              <a:spLocks noChangeShapeType="1"/>
            </p:cNvSpPr>
            <p:nvPr/>
          </p:nvSpPr>
          <p:spPr bwMode="auto">
            <a:xfrm flipV="1">
              <a:off x="3552" y="1536"/>
              <a:ext cx="0" cy="336"/>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sz="1400">
                <a:latin typeface="Century Gothic" panose="020B0502020202020204" pitchFamily="34" charset="0"/>
              </a:endParaRPr>
            </a:p>
          </p:txBody>
        </p:sp>
        <p:sp>
          <p:nvSpPr>
            <p:cNvPr id="38932" name="Text Box 12"/>
            <p:cNvSpPr txBox="1">
              <a:spLocks noChangeArrowheads="1"/>
            </p:cNvSpPr>
            <p:nvPr/>
          </p:nvSpPr>
          <p:spPr bwMode="auto">
            <a:xfrm>
              <a:off x="3920" y="1449"/>
              <a:ext cx="1248" cy="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dirty="0">
                  <a:latin typeface="Century Gothic" panose="020B0502020202020204" pitchFamily="34" charset="0"/>
                </a:rPr>
                <a:t>Sell $100m LDC debt at 60% of face</a:t>
              </a:r>
            </a:p>
          </p:txBody>
        </p:sp>
      </p:grpSp>
      <p:grpSp>
        <p:nvGrpSpPr>
          <p:cNvPr id="4" name="Group 13"/>
          <p:cNvGrpSpPr>
            <a:grpSpLocks/>
          </p:cNvGrpSpPr>
          <p:nvPr/>
        </p:nvGrpSpPr>
        <p:grpSpPr bwMode="auto">
          <a:xfrm>
            <a:off x="5694840" y="3997044"/>
            <a:ext cx="3200220" cy="1323140"/>
            <a:chOff x="3360" y="2444"/>
            <a:chExt cx="1814" cy="722"/>
          </a:xfrm>
        </p:grpSpPr>
        <p:sp>
          <p:nvSpPr>
            <p:cNvPr id="38929" name="Line 14"/>
            <p:cNvSpPr>
              <a:spLocks noChangeShapeType="1"/>
            </p:cNvSpPr>
            <p:nvPr/>
          </p:nvSpPr>
          <p:spPr bwMode="auto">
            <a:xfrm flipV="1">
              <a:off x="3360" y="2640"/>
              <a:ext cx="0" cy="336"/>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sz="1400">
                <a:latin typeface="Century Gothic" panose="020B0502020202020204" pitchFamily="34" charset="0"/>
              </a:endParaRPr>
            </a:p>
          </p:txBody>
        </p:sp>
        <p:sp>
          <p:nvSpPr>
            <p:cNvPr id="38930" name="Text Box 15"/>
            <p:cNvSpPr txBox="1">
              <a:spLocks noChangeArrowheads="1"/>
            </p:cNvSpPr>
            <p:nvPr/>
          </p:nvSpPr>
          <p:spPr bwMode="auto">
            <a:xfrm>
              <a:off x="3782" y="2444"/>
              <a:ext cx="1392" cy="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dirty="0">
                  <a:latin typeface="Century Gothic" panose="020B0502020202020204" pitchFamily="34" charset="0"/>
                </a:rPr>
                <a:t>Redeem LDC debt at 80% of face in local currency</a:t>
              </a:r>
            </a:p>
          </p:txBody>
        </p:sp>
      </p:grpSp>
      <p:grpSp>
        <p:nvGrpSpPr>
          <p:cNvPr id="5" name="Group 16"/>
          <p:cNvGrpSpPr>
            <a:grpSpLocks/>
          </p:cNvGrpSpPr>
          <p:nvPr/>
        </p:nvGrpSpPr>
        <p:grpSpPr bwMode="auto">
          <a:xfrm>
            <a:off x="2820434" y="4293882"/>
            <a:ext cx="2201863" cy="707413"/>
            <a:chOff x="1536" y="2640"/>
            <a:chExt cx="1248" cy="386"/>
          </a:xfrm>
        </p:grpSpPr>
        <p:sp>
          <p:nvSpPr>
            <p:cNvPr id="38927" name="Line 17"/>
            <p:cNvSpPr>
              <a:spLocks noChangeShapeType="1"/>
            </p:cNvSpPr>
            <p:nvPr/>
          </p:nvSpPr>
          <p:spPr bwMode="auto">
            <a:xfrm flipV="1">
              <a:off x="2784" y="2640"/>
              <a:ext cx="0" cy="33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400">
                <a:latin typeface="Century Gothic" panose="020B0502020202020204" pitchFamily="34" charset="0"/>
              </a:endParaRPr>
            </a:p>
          </p:txBody>
        </p:sp>
        <p:sp>
          <p:nvSpPr>
            <p:cNvPr id="38928" name="Text Box 18"/>
            <p:cNvSpPr txBox="1">
              <a:spLocks noChangeArrowheads="1"/>
            </p:cNvSpPr>
            <p:nvPr/>
          </p:nvSpPr>
          <p:spPr bwMode="auto">
            <a:xfrm>
              <a:off x="1536" y="2640"/>
              <a:ext cx="1200"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dirty="0">
                  <a:latin typeface="Century Gothic" panose="020B0502020202020204" pitchFamily="34" charset="0"/>
                </a:rPr>
                <a:t>$</a:t>
              </a:r>
              <a:r>
                <a:rPr lang="en-US" altLang="en-US" sz="2000" dirty="0" err="1">
                  <a:latin typeface="Century Gothic" panose="020B0502020202020204" pitchFamily="34" charset="0"/>
                </a:rPr>
                <a:t>80m</a:t>
              </a:r>
              <a:r>
                <a:rPr lang="en-US" altLang="en-US" sz="2000" dirty="0">
                  <a:latin typeface="Century Gothic" panose="020B0502020202020204" pitchFamily="34" charset="0"/>
                </a:rPr>
                <a:t> in local currency</a:t>
              </a:r>
            </a:p>
          </p:txBody>
        </p:sp>
      </p:grpSp>
      <p:grpSp>
        <p:nvGrpSpPr>
          <p:cNvPr id="6" name="Group 19"/>
          <p:cNvGrpSpPr>
            <a:grpSpLocks/>
          </p:cNvGrpSpPr>
          <p:nvPr/>
        </p:nvGrpSpPr>
        <p:grpSpPr bwMode="auto">
          <a:xfrm>
            <a:off x="2662939" y="2542806"/>
            <a:ext cx="1665631" cy="1100772"/>
            <a:chOff x="1554" y="1607"/>
            <a:chExt cx="944" cy="601"/>
          </a:xfrm>
        </p:grpSpPr>
        <p:sp>
          <p:nvSpPr>
            <p:cNvPr id="38925" name="Line 20"/>
            <p:cNvSpPr>
              <a:spLocks noChangeShapeType="1"/>
            </p:cNvSpPr>
            <p:nvPr/>
          </p:nvSpPr>
          <p:spPr bwMode="auto">
            <a:xfrm flipH="1">
              <a:off x="1632" y="2208"/>
              <a:ext cx="67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400">
                <a:latin typeface="Century Gothic" panose="020B0502020202020204" pitchFamily="34" charset="0"/>
              </a:endParaRPr>
            </a:p>
          </p:txBody>
        </p:sp>
        <p:sp>
          <p:nvSpPr>
            <p:cNvPr id="38926" name="Rectangle 21"/>
            <p:cNvSpPr>
              <a:spLocks noChangeArrowheads="1"/>
            </p:cNvSpPr>
            <p:nvPr/>
          </p:nvSpPr>
          <p:spPr bwMode="auto">
            <a:xfrm>
              <a:off x="1554" y="1607"/>
              <a:ext cx="944" cy="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000" dirty="0">
                  <a:latin typeface="Century Gothic" panose="020B0502020202020204" pitchFamily="34" charset="0"/>
                </a:rPr>
                <a:t>$</a:t>
              </a:r>
              <a:r>
                <a:rPr lang="en-US" altLang="en-US" sz="2000" dirty="0" err="1">
                  <a:latin typeface="Century Gothic" panose="020B0502020202020204" pitchFamily="34" charset="0"/>
                </a:rPr>
                <a:t>80m</a:t>
              </a:r>
              <a:r>
                <a:rPr lang="en-US" altLang="en-US" sz="2000" dirty="0">
                  <a:latin typeface="Century Gothic" panose="020B0502020202020204" pitchFamily="34" charset="0"/>
                </a:rPr>
                <a:t> in local currency</a:t>
              </a:r>
            </a:p>
          </p:txBody>
        </p:sp>
      </p:grpSp>
    </p:spTree>
    <p:extLst>
      <p:ext uri="{BB962C8B-B14F-4D97-AF65-F5344CB8AC3E}">
        <p14:creationId xmlns:p14="http://schemas.microsoft.com/office/powerpoint/2010/main" val="1190293642"/>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down)">
                                      <p:cBhvr>
                                        <p:cTn id="20" dur="500"/>
                                        <p:tgtEl>
                                          <p:spTgt spid="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2464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up)">
                                      <p:cBhvr>
                                        <p:cTn id="29" dur="500"/>
                                        <p:tgtEl>
                                          <p:spTgt spid="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down)">
                                      <p:cBhvr>
                                        <p:cTn id="34" dur="500"/>
                                        <p:tgtEl>
                                          <p:spTgt spid="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2"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right)">
                                      <p:cBhvr>
                                        <p:cTn id="39" dur="500"/>
                                        <p:tgtEl>
                                          <p:spTgt spid="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246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43" grpId="0" animBg="1"/>
      <p:bldP spid="624644" grpId="0" animBg="1"/>
      <p:bldP spid="624645" grpId="0" animBg="1"/>
      <p:bldP spid="624646" grpId="0" animBg="1"/>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a:t>Japanese Banking Crisis</a:t>
            </a:r>
          </a:p>
        </p:txBody>
      </p:sp>
      <p:sp>
        <p:nvSpPr>
          <p:cNvPr id="39939" name="Rectangle 3"/>
          <p:cNvSpPr>
            <a:spLocks noGrp="1" noChangeArrowheads="1"/>
          </p:cNvSpPr>
          <p:nvPr>
            <p:ph idx="1"/>
          </p:nvPr>
        </p:nvSpPr>
        <p:spPr/>
        <p:txBody>
          <a:bodyPr>
            <a:normAutofit fontScale="92500"/>
          </a:bodyPr>
          <a:lstStyle/>
          <a:p>
            <a:pPr eaLnBrk="1" hangingPunct="1"/>
            <a:r>
              <a:rPr lang="en-US" altLang="en-US" sz="2800" dirty="0"/>
              <a:t>The history of the Japanese banking crisis is a result of a complex combination of events and the structure of the Japanese financial system.</a:t>
            </a:r>
          </a:p>
          <a:p>
            <a:pPr eaLnBrk="1" hangingPunct="1"/>
            <a:endParaRPr lang="en-US" altLang="en-US" sz="2800" dirty="0"/>
          </a:p>
          <a:p>
            <a:pPr eaLnBrk="1" hangingPunct="1"/>
            <a:r>
              <a:rPr lang="en-US" altLang="en-US" sz="2800" dirty="0"/>
              <a:t>Japanese commercial banks have historically served as the financing arm and center of a collaborative group know as </a:t>
            </a:r>
            <a:r>
              <a:rPr lang="en-US" altLang="en-US" sz="2800" i="1" dirty="0"/>
              <a:t>keiretsu.</a:t>
            </a:r>
          </a:p>
          <a:p>
            <a:pPr eaLnBrk="1" hangingPunct="1"/>
            <a:endParaRPr lang="en-US" altLang="en-US" sz="2800" i="1" dirty="0"/>
          </a:p>
          <a:p>
            <a:pPr eaLnBrk="1" hangingPunct="1"/>
            <a:r>
              <a:rPr lang="en-US" altLang="en-US" sz="2800" dirty="0"/>
              <a:t>Keiretsu members have cross-holdings of one another’s equity and ties of trade and credit.</a:t>
            </a:r>
          </a:p>
        </p:txBody>
      </p:sp>
    </p:spTree>
    <p:extLst>
      <p:ext uri="{BB962C8B-B14F-4D97-AF65-F5344CB8AC3E}">
        <p14:creationId xmlns:p14="http://schemas.microsoft.com/office/powerpoint/2010/main" val="2643628090"/>
      </p:ext>
    </p:extLst>
  </p:cSld>
  <p:clrMapOvr>
    <a:masterClrMapping/>
  </p:clrMapOvr>
  <p:transition spd="med">
    <p:fade thruBlk="1"/>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a:t>Japanese Banking Crisis</a:t>
            </a:r>
          </a:p>
        </p:txBody>
      </p:sp>
      <p:sp>
        <p:nvSpPr>
          <p:cNvPr id="40963" name="Rectangle 3"/>
          <p:cNvSpPr>
            <a:spLocks noGrp="1" noChangeArrowheads="1"/>
          </p:cNvSpPr>
          <p:nvPr>
            <p:ph idx="1"/>
          </p:nvPr>
        </p:nvSpPr>
        <p:spPr>
          <a:xfrm>
            <a:off x="440724" y="1502465"/>
            <a:ext cx="8229600" cy="4876800"/>
          </a:xfrm>
        </p:spPr>
        <p:txBody>
          <a:bodyPr>
            <a:normAutofit fontScale="92500" lnSpcReduction="10000"/>
          </a:bodyPr>
          <a:lstStyle/>
          <a:p>
            <a:pPr eaLnBrk="1" hangingPunct="1">
              <a:lnSpc>
                <a:spcPct val="110000"/>
              </a:lnSpc>
            </a:pPr>
            <a:r>
              <a:rPr lang="en-US" altLang="en-US" sz="2400" dirty="0"/>
              <a:t>The collapse of the Japanese stock market set in motion a downward spiral for the entire Japanese economy and in particular Japanese banks.</a:t>
            </a:r>
          </a:p>
          <a:p>
            <a:pPr eaLnBrk="1" hangingPunct="1">
              <a:lnSpc>
                <a:spcPct val="110000"/>
              </a:lnSpc>
            </a:pPr>
            <a:endParaRPr lang="en-US" altLang="en-US" sz="2400" dirty="0"/>
          </a:p>
          <a:p>
            <a:pPr eaLnBrk="1" hangingPunct="1">
              <a:lnSpc>
                <a:spcPct val="110000"/>
              </a:lnSpc>
            </a:pPr>
            <a:r>
              <a:rPr lang="en-US" altLang="en-US" sz="2400" dirty="0"/>
              <a:t>This put massive amounts of bank loans to corporations in jeopardy.</a:t>
            </a:r>
          </a:p>
          <a:p>
            <a:pPr eaLnBrk="1" hangingPunct="1">
              <a:lnSpc>
                <a:spcPct val="110000"/>
              </a:lnSpc>
            </a:pPr>
            <a:endParaRPr lang="en-US" altLang="en-US" sz="2400" dirty="0"/>
          </a:p>
          <a:p>
            <a:pPr eaLnBrk="1" hangingPunct="1">
              <a:lnSpc>
                <a:spcPct val="110000"/>
              </a:lnSpc>
            </a:pPr>
            <a:r>
              <a:rPr lang="en-US" altLang="en-US" sz="2400" dirty="0"/>
              <a:t>It is unlikely that the Japanese banking crisis will be rectified anytime soon.</a:t>
            </a:r>
          </a:p>
          <a:p>
            <a:pPr lvl="1" eaLnBrk="1" hangingPunct="1">
              <a:lnSpc>
                <a:spcPct val="110000"/>
              </a:lnSpc>
            </a:pPr>
            <a:r>
              <a:rPr lang="en-US" altLang="en-US" sz="2000" dirty="0"/>
              <a:t>The Japanese financial system does not have a legal infrastructure that allows for restructuring of bad bank loans.</a:t>
            </a:r>
          </a:p>
          <a:p>
            <a:pPr lvl="1" eaLnBrk="1" hangingPunct="1">
              <a:lnSpc>
                <a:spcPct val="110000"/>
              </a:lnSpc>
            </a:pPr>
            <a:endParaRPr lang="en-US" altLang="en-US" sz="2000" dirty="0"/>
          </a:p>
          <a:p>
            <a:pPr lvl="1" eaLnBrk="1" hangingPunct="1">
              <a:lnSpc>
                <a:spcPct val="110000"/>
              </a:lnSpc>
            </a:pPr>
            <a:r>
              <a:rPr lang="en-US" altLang="en-US" sz="2000" dirty="0"/>
              <a:t>Japanese bank managers have little incentive to change because of the Keiretsu structure.</a:t>
            </a:r>
          </a:p>
        </p:txBody>
      </p:sp>
    </p:spTree>
    <p:extLst>
      <p:ext uri="{BB962C8B-B14F-4D97-AF65-F5344CB8AC3E}">
        <p14:creationId xmlns:p14="http://schemas.microsoft.com/office/powerpoint/2010/main" val="3756957532"/>
      </p:ext>
    </p:extLst>
  </p:cSld>
  <p:clrMapOvr>
    <a:masterClrMapping/>
  </p:clrMapOvr>
  <p:transition spd="med">
    <p:fade thruBlk="1"/>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a:t>The Asian Crisis</a:t>
            </a:r>
          </a:p>
        </p:txBody>
      </p:sp>
      <p:sp>
        <p:nvSpPr>
          <p:cNvPr id="41987" name="Rectangle 3"/>
          <p:cNvSpPr>
            <a:spLocks noGrp="1" noChangeArrowheads="1"/>
          </p:cNvSpPr>
          <p:nvPr>
            <p:ph idx="1"/>
          </p:nvPr>
        </p:nvSpPr>
        <p:spPr/>
        <p:txBody>
          <a:bodyPr>
            <a:normAutofit fontScale="92500" lnSpcReduction="20000"/>
          </a:bodyPr>
          <a:lstStyle/>
          <a:p>
            <a:pPr eaLnBrk="1" hangingPunct="1">
              <a:lnSpc>
                <a:spcPct val="110000"/>
              </a:lnSpc>
            </a:pPr>
            <a:r>
              <a:rPr lang="en-US" altLang="en-US" sz="2000" dirty="0"/>
              <a:t>This crisis followed a period of economic expansion in the region financed by record private capital inflows.</a:t>
            </a:r>
          </a:p>
          <a:p>
            <a:pPr eaLnBrk="1" hangingPunct="1">
              <a:lnSpc>
                <a:spcPct val="110000"/>
              </a:lnSpc>
            </a:pPr>
            <a:endParaRPr lang="en-US" altLang="en-US" sz="2000" dirty="0"/>
          </a:p>
          <a:p>
            <a:pPr eaLnBrk="1" hangingPunct="1">
              <a:lnSpc>
                <a:spcPct val="110000"/>
              </a:lnSpc>
            </a:pPr>
            <a:r>
              <a:rPr lang="en-US" altLang="en-US" sz="2000" dirty="0"/>
              <a:t>Bankers from the G-10 countries actively sought to finance the growth opportunities in Asia by providing businesses with a full range of products and services.</a:t>
            </a:r>
          </a:p>
          <a:p>
            <a:pPr eaLnBrk="1" hangingPunct="1">
              <a:lnSpc>
                <a:spcPct val="110000"/>
              </a:lnSpc>
            </a:pPr>
            <a:endParaRPr lang="en-US" altLang="en-US" sz="2000" dirty="0"/>
          </a:p>
          <a:p>
            <a:pPr eaLnBrk="1" hangingPunct="1">
              <a:lnSpc>
                <a:spcPct val="110000"/>
              </a:lnSpc>
            </a:pPr>
            <a:r>
              <a:rPr lang="en-US" altLang="en-US" sz="2000" dirty="0"/>
              <a:t>This led to domestic price bubbles in East Asia, particularly in real estate.</a:t>
            </a:r>
          </a:p>
          <a:p>
            <a:pPr eaLnBrk="1" hangingPunct="1">
              <a:lnSpc>
                <a:spcPct val="110000"/>
              </a:lnSpc>
            </a:pPr>
            <a:endParaRPr lang="en-US" altLang="en-US" sz="2000" dirty="0"/>
          </a:p>
          <a:p>
            <a:pPr eaLnBrk="1" hangingPunct="1">
              <a:lnSpc>
                <a:spcPct val="110000"/>
              </a:lnSpc>
            </a:pPr>
            <a:r>
              <a:rPr lang="en-US" altLang="en-US" sz="2000" dirty="0"/>
              <a:t>Additionally, the close interrelationships common among commercial firms and financial institutions in Asia resulted in poor investment decision making.</a:t>
            </a:r>
          </a:p>
          <a:p>
            <a:pPr eaLnBrk="1" hangingPunct="1">
              <a:lnSpc>
                <a:spcPct val="110000"/>
              </a:lnSpc>
            </a:pPr>
            <a:endParaRPr lang="en-US" altLang="en-US" sz="2000" dirty="0"/>
          </a:p>
          <a:p>
            <a:pPr eaLnBrk="1" hangingPunct="1">
              <a:lnSpc>
                <a:spcPct val="110000"/>
              </a:lnSpc>
            </a:pPr>
            <a:r>
              <a:rPr lang="en-US" altLang="en-US" sz="2000" dirty="0"/>
              <a:t>The Asian crisis is only the latest example of banks making a multitude of poor loans—spurred on by competition from other banks to make loans in the “hot” region.</a:t>
            </a:r>
          </a:p>
        </p:txBody>
      </p:sp>
    </p:spTree>
    <p:extLst>
      <p:ext uri="{BB962C8B-B14F-4D97-AF65-F5344CB8AC3E}">
        <p14:creationId xmlns:p14="http://schemas.microsoft.com/office/powerpoint/2010/main" val="668380533"/>
      </p:ext>
    </p:extLst>
  </p:cSld>
  <p:clrMapOvr>
    <a:masterClrMapping/>
  </p:clrMapOvr>
  <p:transition spd="med">
    <p:fade thruBlk="1"/>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a:t>Global Financial Crisis</a:t>
            </a:r>
          </a:p>
        </p:txBody>
      </p:sp>
      <p:sp>
        <p:nvSpPr>
          <p:cNvPr id="43011" name="Rectangle 3"/>
          <p:cNvSpPr>
            <a:spLocks noGrp="1" noChangeArrowheads="1"/>
          </p:cNvSpPr>
          <p:nvPr>
            <p:ph idx="1"/>
          </p:nvPr>
        </p:nvSpPr>
        <p:spPr>
          <a:xfrm>
            <a:off x="457200" y="1502465"/>
            <a:ext cx="8229600" cy="4800600"/>
          </a:xfrm>
        </p:spPr>
        <p:txBody>
          <a:bodyPr>
            <a:normAutofit fontScale="92500" lnSpcReduction="10000"/>
          </a:bodyPr>
          <a:lstStyle/>
          <a:p>
            <a:pPr eaLnBrk="1" hangingPunct="1">
              <a:lnSpc>
                <a:spcPct val="110000"/>
              </a:lnSpc>
            </a:pPr>
            <a:r>
              <a:rPr lang="en-US" altLang="en-US" sz="1800" dirty="0"/>
              <a:t>Officially began in the United States in December of 2007. </a:t>
            </a:r>
          </a:p>
          <a:p>
            <a:pPr eaLnBrk="1" hangingPunct="1">
              <a:lnSpc>
                <a:spcPct val="110000"/>
              </a:lnSpc>
            </a:pPr>
            <a:endParaRPr lang="en-US" altLang="en-US" sz="1800" dirty="0"/>
          </a:p>
          <a:p>
            <a:pPr eaLnBrk="1" hangingPunct="1">
              <a:lnSpc>
                <a:spcPct val="110000"/>
              </a:lnSpc>
            </a:pPr>
            <a:r>
              <a:rPr lang="en-US" altLang="en-US" sz="1800" dirty="0"/>
              <a:t>The origin of the credit crunch can be traced back to the low interest rate environment created by the Federal Reserve Bank in the early part of this century. </a:t>
            </a:r>
          </a:p>
          <a:p>
            <a:pPr lvl="1" eaLnBrk="1" hangingPunct="1">
              <a:lnSpc>
                <a:spcPct val="110000"/>
              </a:lnSpc>
            </a:pPr>
            <a:r>
              <a:rPr lang="en-US" altLang="en-US" sz="1800" dirty="0"/>
              <a:t>The fed funds target rate fell from 6.5 percent set on May 16, 2000, to 1.0 percent on June 25, 2003, and stayed below 3.0 percent until May 3, 2005.</a:t>
            </a:r>
          </a:p>
          <a:p>
            <a:pPr lvl="1" eaLnBrk="1" hangingPunct="1">
              <a:lnSpc>
                <a:spcPct val="110000"/>
              </a:lnSpc>
            </a:pPr>
            <a:endParaRPr lang="en-US" altLang="en-US" sz="1800" dirty="0"/>
          </a:p>
          <a:p>
            <a:pPr eaLnBrk="1" hangingPunct="1">
              <a:lnSpc>
                <a:spcPct val="110000"/>
              </a:lnSpc>
            </a:pPr>
            <a:r>
              <a:rPr lang="en-US" altLang="en-US" sz="1800" dirty="0"/>
              <a:t>Many banks and mortgage lenders lowered their credit standards to attract new home buyers who could afford to make mortgage payments at the current low interest rates, or “teaser” rates that were temporarily set at a low level during the early years of an adjustable-rate mortgage, but would likely reset to a higher rate later on. </a:t>
            </a:r>
          </a:p>
          <a:p>
            <a:pPr eaLnBrk="1" hangingPunct="1">
              <a:lnSpc>
                <a:spcPct val="110000"/>
              </a:lnSpc>
            </a:pPr>
            <a:endParaRPr lang="en-US" altLang="en-US" sz="1800" dirty="0"/>
          </a:p>
          <a:p>
            <a:pPr eaLnBrk="1" hangingPunct="1">
              <a:lnSpc>
                <a:spcPct val="110000"/>
              </a:lnSpc>
            </a:pPr>
            <a:r>
              <a:rPr lang="en-US" altLang="en-US" sz="1800" dirty="0"/>
              <a:t>Many of these home buyers would not have qualified for mortgage financing under more stringent credit standards, nor could they afford the loan at the eventual higher rates of interest. </a:t>
            </a:r>
            <a:endParaRPr lang="en-US" altLang="en-US" sz="2400" dirty="0"/>
          </a:p>
        </p:txBody>
      </p:sp>
    </p:spTree>
    <p:extLst>
      <p:ext uri="{BB962C8B-B14F-4D97-AF65-F5344CB8AC3E}">
        <p14:creationId xmlns:p14="http://schemas.microsoft.com/office/powerpoint/2010/main" val="3217063161"/>
      </p:ext>
    </p:extLst>
  </p:cSld>
  <p:clrMapOvr>
    <a:masterClrMapping/>
  </p:clrMapOvr>
  <p:transition spd="med">
    <p:fade thruBlk="1"/>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a:t>Global Financial Crisis</a:t>
            </a:r>
          </a:p>
        </p:txBody>
      </p:sp>
      <p:sp>
        <p:nvSpPr>
          <p:cNvPr id="44035" name="Rectangle 3"/>
          <p:cNvSpPr>
            <a:spLocks noGrp="1" noChangeArrowheads="1"/>
          </p:cNvSpPr>
          <p:nvPr>
            <p:ph idx="1"/>
          </p:nvPr>
        </p:nvSpPr>
        <p:spPr/>
        <p:txBody>
          <a:bodyPr>
            <a:normAutofit fontScale="85000" lnSpcReduction="10000"/>
          </a:bodyPr>
          <a:lstStyle/>
          <a:p>
            <a:pPr eaLnBrk="1" hangingPunct="1">
              <a:lnSpc>
                <a:spcPct val="110000"/>
              </a:lnSpc>
            </a:pPr>
            <a:r>
              <a:rPr lang="en-US" altLang="en-US" sz="2400" dirty="0"/>
              <a:t>These so-called </a:t>
            </a:r>
            <a:r>
              <a:rPr lang="en-US" altLang="en-US" sz="2400" i="1" dirty="0"/>
              <a:t>subprime </a:t>
            </a:r>
            <a:r>
              <a:rPr lang="en-US" altLang="en-US" sz="2400" dirty="0"/>
              <a:t>mortgages were typically not held by the originating bank making the loan, but instead were resold for packaging into mortgage-backed securities (</a:t>
            </a:r>
            <a:r>
              <a:rPr lang="en-US" altLang="en-US" sz="2400" dirty="0" err="1"/>
              <a:t>MBSs</a:t>
            </a:r>
            <a:r>
              <a:rPr lang="en-US" altLang="en-US" sz="2400" dirty="0"/>
              <a:t>). </a:t>
            </a:r>
          </a:p>
          <a:p>
            <a:pPr lvl="1" eaLnBrk="1" hangingPunct="1">
              <a:lnSpc>
                <a:spcPct val="110000"/>
              </a:lnSpc>
            </a:pPr>
            <a:r>
              <a:rPr lang="en-US" altLang="en-US" sz="2400" dirty="0"/>
              <a:t>Between 2001 and 2006, the value of subprime mortgages increased from $190 billion to $600 billion.</a:t>
            </a:r>
          </a:p>
          <a:p>
            <a:pPr lvl="1" eaLnBrk="1" hangingPunct="1">
              <a:lnSpc>
                <a:spcPct val="110000"/>
              </a:lnSpc>
            </a:pPr>
            <a:endParaRPr lang="en-US" altLang="en-US" sz="2400" dirty="0"/>
          </a:p>
          <a:p>
            <a:pPr eaLnBrk="1" hangingPunct="1">
              <a:lnSpc>
                <a:spcPct val="110000"/>
              </a:lnSpc>
            </a:pPr>
            <a:r>
              <a:rPr lang="en-US" altLang="en-US" sz="2400" dirty="0"/>
              <a:t>Conceptually, mortgage-backed securities make sense. Each MBS represents a portfolio of mortgages, thus diversifying the credit risk that the investor holds. </a:t>
            </a:r>
          </a:p>
          <a:p>
            <a:pPr eaLnBrk="1" hangingPunct="1">
              <a:lnSpc>
                <a:spcPct val="110000"/>
              </a:lnSpc>
            </a:pPr>
            <a:endParaRPr lang="en-US" altLang="en-US" sz="2400" dirty="0"/>
          </a:p>
          <a:p>
            <a:pPr eaLnBrk="1" hangingPunct="1">
              <a:lnSpc>
                <a:spcPct val="110000"/>
              </a:lnSpc>
            </a:pPr>
            <a:r>
              <a:rPr lang="en-US" altLang="en-US" sz="2400" dirty="0"/>
              <a:t>Structured Investment Vehicles (</a:t>
            </a:r>
            <a:r>
              <a:rPr lang="en-US" altLang="en-US" sz="2400" dirty="0" err="1"/>
              <a:t>SIVs</a:t>
            </a:r>
            <a:r>
              <a:rPr lang="en-US" altLang="en-US" sz="2400" dirty="0"/>
              <a:t>) have been one large investor in MBS. An SIV is a virtual bank, frequently operated by a commercial bank or an investment bank, but which operates off the balance sheet. </a:t>
            </a:r>
          </a:p>
        </p:txBody>
      </p:sp>
    </p:spTree>
    <p:extLst>
      <p:ext uri="{BB962C8B-B14F-4D97-AF65-F5344CB8AC3E}">
        <p14:creationId xmlns:p14="http://schemas.microsoft.com/office/powerpoint/2010/main" val="2861512661"/>
      </p:ext>
    </p:extLst>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nSpc>
                <a:spcPct val="110000"/>
              </a:lnSpc>
            </a:pPr>
            <a:r>
              <a:rPr lang="en-US" sz="2800" dirty="0"/>
              <a:t>First Bank of the US (1789)</a:t>
            </a:r>
          </a:p>
          <a:p>
            <a:pPr>
              <a:lnSpc>
                <a:spcPct val="110000"/>
              </a:lnSpc>
            </a:pPr>
            <a:endParaRPr lang="en-US" sz="2800" dirty="0"/>
          </a:p>
          <a:p>
            <a:pPr>
              <a:lnSpc>
                <a:spcPct val="110000"/>
              </a:lnSpc>
            </a:pPr>
            <a:r>
              <a:rPr lang="en-US" altLang="en-US" sz="2800" dirty="0"/>
              <a:t>Second Bank of the US (1816)</a:t>
            </a:r>
          </a:p>
          <a:p>
            <a:pPr>
              <a:lnSpc>
                <a:spcPct val="110000"/>
              </a:lnSpc>
            </a:pPr>
            <a:endParaRPr lang="en-US" sz="2800" dirty="0"/>
          </a:p>
          <a:p>
            <a:pPr>
              <a:lnSpc>
                <a:spcPct val="110000"/>
              </a:lnSpc>
            </a:pPr>
            <a:r>
              <a:rPr lang="en-US" altLang="en-US" sz="2800" dirty="0"/>
              <a:t>Free </a:t>
            </a:r>
            <a:r>
              <a:rPr lang="en-US" altLang="en-US" sz="2800" dirty="0" smtClean="0"/>
              <a:t>Banking (1837-1866)</a:t>
            </a:r>
            <a:endParaRPr lang="en-US" altLang="en-US" sz="2800" dirty="0"/>
          </a:p>
          <a:p>
            <a:pPr>
              <a:lnSpc>
                <a:spcPct val="110000"/>
              </a:lnSpc>
            </a:pPr>
            <a:endParaRPr lang="en-US" sz="2800" dirty="0"/>
          </a:p>
          <a:p>
            <a:pPr>
              <a:lnSpc>
                <a:spcPct val="110000"/>
              </a:lnSpc>
            </a:pPr>
            <a:r>
              <a:rPr lang="en-US" altLang="en-US" sz="2800" dirty="0"/>
              <a:t>National Banking Act (1863)</a:t>
            </a:r>
          </a:p>
          <a:p>
            <a:pPr lvl="1">
              <a:lnSpc>
                <a:spcPct val="110000"/>
              </a:lnSpc>
            </a:pPr>
            <a:r>
              <a:rPr lang="en-US" sz="2000" dirty="0"/>
              <a:t>National </a:t>
            </a:r>
            <a:r>
              <a:rPr lang="en-US" sz="2000" dirty="0" smtClean="0"/>
              <a:t>Currency</a:t>
            </a:r>
          </a:p>
          <a:p>
            <a:pPr lvl="1">
              <a:lnSpc>
                <a:spcPct val="110000"/>
              </a:lnSpc>
            </a:pPr>
            <a:endParaRPr lang="en-US" sz="2000" dirty="0" smtClean="0"/>
          </a:p>
          <a:p>
            <a:pPr>
              <a:lnSpc>
                <a:spcPct val="110000"/>
              </a:lnSpc>
            </a:pPr>
            <a:r>
              <a:rPr lang="en-US" altLang="en-US" sz="2800" dirty="0"/>
              <a:t>Federal Reserve System </a:t>
            </a:r>
            <a:r>
              <a:rPr lang="en-US" altLang="en-US" sz="2800" dirty="0" smtClean="0"/>
              <a:t>(1913)</a:t>
            </a:r>
            <a:endParaRPr lang="en-US" sz="2800" dirty="0"/>
          </a:p>
        </p:txBody>
      </p:sp>
      <p:sp>
        <p:nvSpPr>
          <p:cNvPr id="3" name="Title 2"/>
          <p:cNvSpPr>
            <a:spLocks noGrp="1"/>
          </p:cNvSpPr>
          <p:nvPr>
            <p:ph type="title"/>
          </p:nvPr>
        </p:nvSpPr>
        <p:spPr>
          <a:xfrm>
            <a:off x="381000" y="152400"/>
            <a:ext cx="8229600" cy="1143000"/>
          </a:xfrm>
        </p:spPr>
        <p:txBody>
          <a:bodyPr/>
          <a:lstStyle/>
          <a:p>
            <a:r>
              <a:rPr lang="en-US" dirty="0" smtClean="0"/>
              <a:t>Banking History</a:t>
            </a:r>
            <a:endParaRPr lang="en-US" dirty="0"/>
          </a:p>
        </p:txBody>
      </p:sp>
    </p:spTree>
    <p:extLst>
      <p:ext uri="{BB962C8B-B14F-4D97-AF65-F5344CB8AC3E}">
        <p14:creationId xmlns:p14="http://schemas.microsoft.com/office/powerpoint/2010/main" val="1121266806"/>
      </p:ext>
    </p:extLst>
  </p:cSld>
  <p:clrMapOvr>
    <a:masterClrMapping/>
  </p:clrMapOvr>
  <p:transition spd="med">
    <p:fade thruBlk="1"/>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Global Financial Crisis</a:t>
            </a:r>
          </a:p>
        </p:txBody>
      </p:sp>
      <p:sp>
        <p:nvSpPr>
          <p:cNvPr id="45059" name="Rectangle 3"/>
          <p:cNvSpPr>
            <a:spLocks noGrp="1" noChangeArrowheads="1"/>
          </p:cNvSpPr>
          <p:nvPr>
            <p:ph idx="1"/>
          </p:nvPr>
        </p:nvSpPr>
        <p:spPr/>
        <p:txBody>
          <a:bodyPr>
            <a:normAutofit fontScale="92500" lnSpcReduction="20000"/>
          </a:bodyPr>
          <a:lstStyle/>
          <a:p>
            <a:pPr eaLnBrk="1" hangingPunct="1">
              <a:lnSpc>
                <a:spcPct val="110000"/>
              </a:lnSpc>
            </a:pPr>
            <a:r>
              <a:rPr lang="en-US" altLang="en-US" sz="2000" dirty="0"/>
              <a:t>Typically, an SIV raises short-term funds in the commercial paper market to finance longer-term investment in MBSs and other asset-backed securities. </a:t>
            </a:r>
          </a:p>
          <a:p>
            <a:pPr eaLnBrk="1" hangingPunct="1">
              <a:lnSpc>
                <a:spcPct val="110000"/>
              </a:lnSpc>
            </a:pPr>
            <a:endParaRPr lang="en-US" altLang="en-US" sz="2000" dirty="0"/>
          </a:p>
          <a:p>
            <a:pPr lvl="1" eaLnBrk="1" hangingPunct="1">
              <a:lnSpc>
                <a:spcPct val="110000"/>
              </a:lnSpc>
            </a:pPr>
            <a:r>
              <a:rPr lang="en-US" altLang="en-US" sz="2000" dirty="0"/>
              <a:t>SIVs are frequently highly levered, with ratios of 10 to 15 times the amount of equity raised.</a:t>
            </a:r>
          </a:p>
          <a:p>
            <a:pPr lvl="1" eaLnBrk="1" hangingPunct="1">
              <a:lnSpc>
                <a:spcPct val="110000"/>
              </a:lnSpc>
            </a:pPr>
            <a:endParaRPr lang="en-US" altLang="en-US" sz="2000" dirty="0"/>
          </a:p>
          <a:p>
            <a:pPr lvl="1" eaLnBrk="1" hangingPunct="1">
              <a:lnSpc>
                <a:spcPct val="110000"/>
              </a:lnSpc>
            </a:pPr>
            <a:r>
              <a:rPr lang="en-US" altLang="en-US" sz="2000" dirty="0"/>
              <a:t>Since yield curves are typically upward sloping, the SIV might earn .25 percent by doing this. Obviously, SIVs are subject to the interest rate risk of the yield curve inverting (that is, short-term rates rising above long-term rates), thus necessitating the SIV to refinance the MBS investment at short-term rates in excess of the rate being earned on the MBS.</a:t>
            </a:r>
          </a:p>
          <a:p>
            <a:pPr lvl="1" eaLnBrk="1" hangingPunct="1">
              <a:lnSpc>
                <a:spcPct val="110000"/>
              </a:lnSpc>
            </a:pPr>
            <a:endParaRPr lang="en-US" altLang="en-US" sz="2000" dirty="0"/>
          </a:p>
          <a:p>
            <a:pPr eaLnBrk="1" hangingPunct="1">
              <a:lnSpc>
                <a:spcPct val="110000"/>
              </a:lnSpc>
            </a:pPr>
            <a:r>
              <a:rPr lang="en-US" altLang="en-US" sz="2000" dirty="0"/>
              <a:t>SIVs must contend with default risk. If the underlying mortgage borrowers default on their home loans, the SIV will lose investment value.</a:t>
            </a:r>
          </a:p>
        </p:txBody>
      </p:sp>
    </p:spTree>
    <p:extLst>
      <p:ext uri="{BB962C8B-B14F-4D97-AF65-F5344CB8AC3E}">
        <p14:creationId xmlns:p14="http://schemas.microsoft.com/office/powerpoint/2010/main" val="942027588"/>
      </p:ext>
    </p:extLst>
  </p:cSld>
  <p:clrMapOvr>
    <a:masterClrMapping/>
  </p:clrMapOvr>
  <p:transition spd="med">
    <p:fade thruBlk="1"/>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a:t>Global Financial Crisis</a:t>
            </a:r>
          </a:p>
        </p:txBody>
      </p:sp>
      <p:sp>
        <p:nvSpPr>
          <p:cNvPr id="46083" name="Rectangle 3"/>
          <p:cNvSpPr>
            <a:spLocks noGrp="1" noChangeArrowheads="1"/>
          </p:cNvSpPr>
          <p:nvPr>
            <p:ph idx="1"/>
          </p:nvPr>
        </p:nvSpPr>
        <p:spPr>
          <a:xfrm>
            <a:off x="457200" y="1600200"/>
            <a:ext cx="8229600" cy="4876800"/>
          </a:xfrm>
        </p:spPr>
        <p:txBody>
          <a:bodyPr>
            <a:normAutofit fontScale="92500" lnSpcReduction="20000"/>
          </a:bodyPr>
          <a:lstStyle/>
          <a:p>
            <a:pPr eaLnBrk="1" hangingPunct="1">
              <a:lnSpc>
                <a:spcPct val="110000"/>
              </a:lnSpc>
            </a:pPr>
            <a:r>
              <a:rPr lang="en-US" altLang="en-US" sz="2000" dirty="0"/>
              <a:t>Collateralized Debt Obligations (CDOs) have been another big investor in MBS.</a:t>
            </a:r>
          </a:p>
          <a:p>
            <a:pPr eaLnBrk="1" hangingPunct="1">
              <a:lnSpc>
                <a:spcPct val="110000"/>
              </a:lnSpc>
            </a:pPr>
            <a:endParaRPr lang="en-US" altLang="en-US" sz="2000" dirty="0"/>
          </a:p>
          <a:p>
            <a:pPr eaLnBrk="1" hangingPunct="1">
              <a:lnSpc>
                <a:spcPct val="110000"/>
              </a:lnSpc>
            </a:pPr>
            <a:r>
              <a:rPr lang="en-US" altLang="en-US" sz="2000" dirty="0"/>
              <a:t>A CDO is a corporate entity constructed to hold a portfolio of fixed-income assets as collateral. The portfolio of fixed-income assets is divided into different tranches, each representing a different risk class: AAA, AA-BB, or unrated. </a:t>
            </a:r>
          </a:p>
          <a:p>
            <a:pPr eaLnBrk="1" hangingPunct="1">
              <a:lnSpc>
                <a:spcPct val="110000"/>
              </a:lnSpc>
            </a:pPr>
            <a:endParaRPr lang="en-US" altLang="en-US" sz="2000" dirty="0"/>
          </a:p>
          <a:p>
            <a:pPr eaLnBrk="1" hangingPunct="1">
              <a:lnSpc>
                <a:spcPct val="110000"/>
              </a:lnSpc>
            </a:pPr>
            <a:r>
              <a:rPr lang="en-US" altLang="en-US" sz="2000" dirty="0"/>
              <a:t>CDOs serve as an important funding source for fixed-income securities. An investor in a CDO is taking a position in the cash flows of a particular tranche, not in the fixed-income securities directly. </a:t>
            </a:r>
          </a:p>
          <a:p>
            <a:pPr eaLnBrk="1" hangingPunct="1">
              <a:lnSpc>
                <a:spcPct val="110000"/>
              </a:lnSpc>
            </a:pPr>
            <a:endParaRPr lang="en-US" altLang="en-US" sz="2000" dirty="0"/>
          </a:p>
          <a:p>
            <a:pPr lvl="1" eaLnBrk="1" hangingPunct="1">
              <a:lnSpc>
                <a:spcPct val="110000"/>
              </a:lnSpc>
            </a:pPr>
            <a:r>
              <a:rPr lang="en-US" altLang="en-US" sz="1800" dirty="0"/>
              <a:t>The investment is dependent on the metrics used to define the risk and reward of the tranche. Investors include insurance companies, mutual funds, hedge funds, other CDOs, and even SIVs. MBSs and other asset-backed securities have served as collateral for many CDOs</a:t>
            </a:r>
            <a:r>
              <a:rPr lang="en-US" altLang="en-US" sz="1800" dirty="0" smtClean="0"/>
              <a:t>.</a:t>
            </a:r>
            <a:endParaRPr lang="en-US" altLang="en-US" sz="1800" dirty="0"/>
          </a:p>
        </p:txBody>
      </p:sp>
    </p:spTree>
    <p:extLst>
      <p:ext uri="{BB962C8B-B14F-4D97-AF65-F5344CB8AC3E}">
        <p14:creationId xmlns:p14="http://schemas.microsoft.com/office/powerpoint/2010/main" val="989165237"/>
      </p:ext>
    </p:extLst>
  </p:cSld>
  <p:clrMapOvr>
    <a:masterClrMapping/>
  </p:clrMapOvr>
  <p:transition spd="med">
    <p:fade thruBlk="1"/>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a:t>Global Financial Crisis</a:t>
            </a:r>
          </a:p>
        </p:txBody>
      </p:sp>
      <p:sp>
        <p:nvSpPr>
          <p:cNvPr id="47107" name="Rectangle 3"/>
          <p:cNvSpPr>
            <a:spLocks noGrp="1" noChangeArrowheads="1"/>
          </p:cNvSpPr>
          <p:nvPr>
            <p:ph idx="1"/>
          </p:nvPr>
        </p:nvSpPr>
        <p:spPr/>
        <p:txBody>
          <a:bodyPr/>
          <a:lstStyle/>
          <a:p>
            <a:pPr eaLnBrk="1" hangingPunct="1"/>
            <a:r>
              <a:rPr lang="en-US" altLang="en-US" sz="2400" dirty="0"/>
              <a:t>To cool the growth of the economy, the Fed steadily increased the fed funds target rate at meetings of the Federal Open Market Committee, from a low of 1.00 percent on June 25, 2003, to 5.25 percent on June 29, 2006. </a:t>
            </a:r>
          </a:p>
          <a:p>
            <a:pPr eaLnBrk="1" hangingPunct="1"/>
            <a:endParaRPr lang="en-US" altLang="en-US" sz="2400" dirty="0"/>
          </a:p>
          <a:p>
            <a:pPr eaLnBrk="1" hangingPunct="1"/>
            <a:r>
              <a:rPr lang="en-US" altLang="en-US" sz="2400" dirty="0"/>
              <a:t>In turn, mortgage rates increased. Many subprime borrowers found it difficult, if not impossible, to make mortgage payments in a cooling economy, especially when their adjustable-rate mortgages were reset at higher rates.</a:t>
            </a:r>
          </a:p>
          <a:p>
            <a:pPr eaLnBrk="1" hangingPunct="1"/>
            <a:endParaRPr lang="en-US" altLang="en-US" sz="2400" dirty="0"/>
          </a:p>
        </p:txBody>
      </p:sp>
    </p:spTree>
    <p:extLst>
      <p:ext uri="{BB962C8B-B14F-4D97-AF65-F5344CB8AC3E}">
        <p14:creationId xmlns:p14="http://schemas.microsoft.com/office/powerpoint/2010/main" val="1654642670"/>
      </p:ext>
    </p:extLst>
  </p:cSld>
  <p:clrMapOvr>
    <a:masterClrMapping/>
  </p:clrMapOvr>
  <p:transition spd="med">
    <p:fade thruBlk="1"/>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a:t>Global Financial Crisis</a:t>
            </a:r>
          </a:p>
        </p:txBody>
      </p:sp>
      <p:sp>
        <p:nvSpPr>
          <p:cNvPr id="48131" name="Rectangle 3"/>
          <p:cNvSpPr>
            <a:spLocks noGrp="1" noChangeArrowheads="1"/>
          </p:cNvSpPr>
          <p:nvPr>
            <p:ph idx="1"/>
          </p:nvPr>
        </p:nvSpPr>
        <p:spPr/>
        <p:txBody>
          <a:bodyPr>
            <a:normAutofit fontScale="85000" lnSpcReduction="20000"/>
          </a:bodyPr>
          <a:lstStyle/>
          <a:p>
            <a:pPr eaLnBrk="1" hangingPunct="1">
              <a:lnSpc>
                <a:spcPct val="120000"/>
              </a:lnSpc>
            </a:pPr>
            <a:r>
              <a:rPr lang="en-US" altLang="en-US" sz="2000" dirty="0"/>
              <a:t>When subprime debtors began defaulting on their mortgages, commercial paper investors were unwilling to finance SIVs. Liquidity worldwide essentially dried up. </a:t>
            </a:r>
          </a:p>
          <a:p>
            <a:pPr eaLnBrk="1" hangingPunct="1">
              <a:lnSpc>
                <a:spcPct val="120000"/>
              </a:lnSpc>
            </a:pPr>
            <a:endParaRPr lang="en-US" altLang="en-US" sz="2000" dirty="0"/>
          </a:p>
          <a:p>
            <a:pPr eaLnBrk="1" hangingPunct="1">
              <a:lnSpc>
                <a:spcPct val="120000"/>
              </a:lnSpc>
            </a:pPr>
            <a:r>
              <a:rPr lang="en-US" altLang="en-US" sz="2000" dirty="0"/>
              <a:t>The spread between the three-month Eurodollar rate and three-month U.S. Treasury-bills (the TED spread), frequently used as a measure of credit risk, increased from about 30 basis points in March 2007 to 200 basis points in November 2007, as investors became fearful of placing funds in even the strongest international banks. </a:t>
            </a:r>
          </a:p>
          <a:p>
            <a:pPr eaLnBrk="1" hangingPunct="1">
              <a:lnSpc>
                <a:spcPct val="120000"/>
              </a:lnSpc>
            </a:pPr>
            <a:endParaRPr lang="en-US" altLang="en-US" sz="2000" dirty="0"/>
          </a:p>
          <a:p>
            <a:pPr eaLnBrk="1" hangingPunct="1">
              <a:lnSpc>
                <a:spcPct val="120000"/>
              </a:lnSpc>
            </a:pPr>
            <a:r>
              <a:rPr lang="en-US" altLang="en-US" sz="2000" dirty="0"/>
              <a:t>Additionally, many CDOs found themselves stuck with the highest risk tranches of MBS debt, which they had not yet placed or were unable to place as subprime foreclosure rates around the country escalated. </a:t>
            </a:r>
          </a:p>
          <a:p>
            <a:pPr eaLnBrk="1" hangingPunct="1">
              <a:lnSpc>
                <a:spcPct val="120000"/>
              </a:lnSpc>
            </a:pPr>
            <a:endParaRPr lang="en-US" altLang="en-US" sz="2000" dirty="0"/>
          </a:p>
          <a:p>
            <a:pPr eaLnBrk="1" hangingPunct="1">
              <a:lnSpc>
                <a:spcPct val="120000"/>
              </a:lnSpc>
            </a:pPr>
            <a:r>
              <a:rPr lang="en-US" altLang="en-US" sz="2000" dirty="0"/>
              <a:t>Commercial and investment banks have been forced to write down over $170 billion of subprime debt to date, with as much as $285 billion expected</a:t>
            </a:r>
            <a:r>
              <a:rPr lang="en-US" altLang="en-US" sz="2000" dirty="0" smtClean="0"/>
              <a:t>.</a:t>
            </a:r>
            <a:endParaRPr lang="en-US" altLang="en-US" sz="2000" dirty="0"/>
          </a:p>
        </p:txBody>
      </p:sp>
    </p:spTree>
    <p:extLst>
      <p:ext uri="{BB962C8B-B14F-4D97-AF65-F5344CB8AC3E}">
        <p14:creationId xmlns:p14="http://schemas.microsoft.com/office/powerpoint/2010/main" val="3607690613"/>
      </p:ext>
    </p:extLst>
  </p:cSld>
  <p:clrMapOvr>
    <a:masterClrMapping/>
  </p:clrMapOvr>
  <p:transition spd="med">
    <p:fade thruBlk="1"/>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dirty="0"/>
              <a:t>Global Financial Crisis</a:t>
            </a:r>
          </a:p>
        </p:txBody>
      </p:sp>
      <p:sp>
        <p:nvSpPr>
          <p:cNvPr id="49155" name="Rectangle 3"/>
          <p:cNvSpPr>
            <a:spLocks noGrp="1" noChangeArrowheads="1"/>
          </p:cNvSpPr>
          <p:nvPr>
            <p:ph idx="1"/>
          </p:nvPr>
        </p:nvSpPr>
        <p:spPr/>
        <p:txBody>
          <a:bodyPr>
            <a:normAutofit fontScale="92500" lnSpcReduction="20000"/>
          </a:bodyPr>
          <a:lstStyle/>
          <a:p>
            <a:pPr>
              <a:lnSpc>
                <a:spcPct val="110000"/>
              </a:lnSpc>
            </a:pPr>
            <a:r>
              <a:rPr lang="en-US" altLang="en-US" sz="2000" dirty="0" smtClean="0"/>
              <a:t>Many lessons should be learned </a:t>
            </a:r>
            <a:r>
              <a:rPr lang="en-US" altLang="en-US" sz="2000" dirty="0"/>
              <a:t>from the global financial </a:t>
            </a:r>
            <a:r>
              <a:rPr lang="en-US" altLang="en-US" sz="2000" dirty="0" smtClean="0"/>
              <a:t>crisis: </a:t>
            </a:r>
            <a:endParaRPr lang="en-US" altLang="en-US" sz="2000" dirty="0"/>
          </a:p>
          <a:p>
            <a:pPr eaLnBrk="1" hangingPunct="1">
              <a:lnSpc>
                <a:spcPct val="110000"/>
              </a:lnSpc>
            </a:pPr>
            <a:endParaRPr lang="en-US" altLang="en-US" sz="2000" dirty="0"/>
          </a:p>
          <a:p>
            <a:pPr lvl="1" eaLnBrk="1" hangingPunct="1">
              <a:lnSpc>
                <a:spcPct val="110000"/>
              </a:lnSpc>
            </a:pPr>
            <a:r>
              <a:rPr lang="en-US" altLang="en-US" sz="2000" dirty="0"/>
              <a:t>Credit rating agencies need to refine their models for evaluating esoteric credit risk created in MBSs and </a:t>
            </a:r>
            <a:r>
              <a:rPr lang="en-US" altLang="en-US" sz="2000" dirty="0" err="1"/>
              <a:t>CDOs</a:t>
            </a:r>
            <a:r>
              <a:rPr lang="en-US" altLang="en-US" sz="2000" dirty="0"/>
              <a:t>.</a:t>
            </a:r>
          </a:p>
          <a:p>
            <a:pPr lvl="1" eaLnBrk="1" hangingPunct="1">
              <a:lnSpc>
                <a:spcPct val="110000"/>
              </a:lnSpc>
            </a:pPr>
            <a:endParaRPr lang="en-US" altLang="en-US" sz="2000" dirty="0"/>
          </a:p>
          <a:p>
            <a:pPr lvl="1" eaLnBrk="1" hangingPunct="1">
              <a:lnSpc>
                <a:spcPct val="110000"/>
              </a:lnSpc>
            </a:pPr>
            <a:r>
              <a:rPr lang="en-US" altLang="en-US" sz="2000" dirty="0"/>
              <a:t>Borrowers must be more wary of putting complete faith in credit ratings. </a:t>
            </a:r>
          </a:p>
          <a:p>
            <a:pPr lvl="1" eaLnBrk="1" hangingPunct="1">
              <a:lnSpc>
                <a:spcPct val="110000"/>
              </a:lnSpc>
            </a:pPr>
            <a:endParaRPr lang="en-US" altLang="en-US" sz="2000" dirty="0"/>
          </a:p>
          <a:p>
            <a:pPr lvl="1" eaLnBrk="1" hangingPunct="1">
              <a:lnSpc>
                <a:spcPct val="110000"/>
              </a:lnSpc>
            </a:pPr>
            <a:r>
              <a:rPr lang="en-US" altLang="en-US" sz="2000" dirty="0"/>
              <a:t>Bankers seem to scrutinize credit risk less closely when they serve only as mortgage originators rather than the paper holders themselves. </a:t>
            </a:r>
          </a:p>
          <a:p>
            <a:pPr lvl="1" eaLnBrk="1" hangingPunct="1">
              <a:lnSpc>
                <a:spcPct val="110000"/>
              </a:lnSpc>
            </a:pPr>
            <a:endParaRPr lang="en-US" altLang="en-US" sz="2000" dirty="0"/>
          </a:p>
          <a:p>
            <a:pPr eaLnBrk="1" hangingPunct="1">
              <a:lnSpc>
                <a:spcPct val="110000"/>
              </a:lnSpc>
            </a:pPr>
            <a:r>
              <a:rPr lang="en-US" altLang="en-US" sz="2000" dirty="0"/>
              <a:t>As things have turned out, when the subprime mortgage crisis hit, commercial and investment banks found themselves exposed, in one fashion or another, to more mortgage debt than they realized they held.</a:t>
            </a:r>
          </a:p>
          <a:p>
            <a:pPr eaLnBrk="1" hangingPunct="1">
              <a:lnSpc>
                <a:spcPct val="110000"/>
              </a:lnSpc>
            </a:pPr>
            <a:endParaRPr lang="en-US" altLang="en-US" sz="2000" dirty="0"/>
          </a:p>
        </p:txBody>
      </p:sp>
    </p:spTree>
    <p:extLst>
      <p:ext uri="{BB962C8B-B14F-4D97-AF65-F5344CB8AC3E}">
        <p14:creationId xmlns:p14="http://schemas.microsoft.com/office/powerpoint/2010/main" val="2930454087"/>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nSpc>
                <a:spcPct val="110000"/>
              </a:lnSpc>
            </a:pPr>
            <a:r>
              <a:rPr lang="en-US" sz="3800" dirty="0" smtClean="0"/>
              <a:t>Supervise </a:t>
            </a:r>
            <a:r>
              <a:rPr lang="en-US" sz="3800" dirty="0"/>
              <a:t>and regulate member banks and to help banks serve the public </a:t>
            </a:r>
            <a:r>
              <a:rPr lang="en-US" sz="3800" dirty="0" smtClean="0"/>
              <a:t>efficiently</a:t>
            </a:r>
          </a:p>
          <a:p>
            <a:pPr>
              <a:lnSpc>
                <a:spcPct val="110000"/>
              </a:lnSpc>
            </a:pPr>
            <a:endParaRPr lang="en-US" sz="3800" dirty="0"/>
          </a:p>
          <a:p>
            <a:pPr>
              <a:lnSpc>
                <a:spcPct val="110000"/>
              </a:lnSpc>
            </a:pPr>
            <a:r>
              <a:rPr lang="en-US" sz="3800" dirty="0" smtClean="0"/>
              <a:t>Clearinghouse</a:t>
            </a:r>
          </a:p>
          <a:p>
            <a:pPr>
              <a:lnSpc>
                <a:spcPct val="110000"/>
              </a:lnSpc>
            </a:pPr>
            <a:endParaRPr lang="en-US" sz="3800" dirty="0"/>
          </a:p>
          <a:p>
            <a:pPr>
              <a:lnSpc>
                <a:spcPct val="110000"/>
              </a:lnSpc>
            </a:pPr>
            <a:r>
              <a:rPr lang="en-US" sz="3800" dirty="0"/>
              <a:t>All national banks are required to </a:t>
            </a:r>
            <a:r>
              <a:rPr lang="en-US" sz="3800" dirty="0" smtClean="0"/>
              <a:t>join</a:t>
            </a:r>
          </a:p>
          <a:p>
            <a:pPr>
              <a:lnSpc>
                <a:spcPct val="110000"/>
              </a:lnSpc>
            </a:pPr>
            <a:endParaRPr lang="en-US" sz="3800" dirty="0"/>
          </a:p>
          <a:p>
            <a:pPr>
              <a:lnSpc>
                <a:spcPct val="110000"/>
              </a:lnSpc>
            </a:pPr>
            <a:r>
              <a:rPr lang="en-US" sz="3800" dirty="0" smtClean="0"/>
              <a:t>United </a:t>
            </a:r>
            <a:r>
              <a:rPr lang="en-US" sz="3800" dirty="0"/>
              <a:t>States divided into 12 districts with a central Federal Reserve Bank in each district.</a:t>
            </a:r>
          </a:p>
        </p:txBody>
      </p:sp>
      <p:sp>
        <p:nvSpPr>
          <p:cNvPr id="3" name="Title 2"/>
          <p:cNvSpPr>
            <a:spLocks noGrp="1"/>
          </p:cNvSpPr>
          <p:nvPr>
            <p:ph type="title"/>
          </p:nvPr>
        </p:nvSpPr>
        <p:spPr>
          <a:xfrm>
            <a:off x="381000" y="152400"/>
            <a:ext cx="8229600" cy="1143000"/>
          </a:xfrm>
        </p:spPr>
        <p:txBody>
          <a:bodyPr/>
          <a:lstStyle/>
          <a:p>
            <a:r>
              <a:rPr lang="en-US" dirty="0" smtClean="0"/>
              <a:t>Federal Reserve</a:t>
            </a:r>
            <a:endParaRPr lang="en-US" dirty="0"/>
          </a:p>
        </p:txBody>
      </p:sp>
    </p:spTree>
    <p:extLst>
      <p:ext uri="{BB962C8B-B14F-4D97-AF65-F5344CB8AC3E}">
        <p14:creationId xmlns:p14="http://schemas.microsoft.com/office/powerpoint/2010/main" val="4238182380"/>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nSpc>
                <a:spcPct val="110000"/>
              </a:lnSpc>
            </a:pPr>
            <a:r>
              <a:rPr lang="en-US" sz="3800" dirty="0"/>
              <a:t>Savings </a:t>
            </a:r>
            <a:r>
              <a:rPr lang="en-US" sz="3800" dirty="0" smtClean="0"/>
              <a:t>services</a:t>
            </a:r>
          </a:p>
          <a:p>
            <a:pPr>
              <a:lnSpc>
                <a:spcPct val="110000"/>
              </a:lnSpc>
            </a:pPr>
            <a:endParaRPr lang="en-US" sz="3800" dirty="0"/>
          </a:p>
          <a:p>
            <a:pPr>
              <a:lnSpc>
                <a:spcPct val="110000"/>
              </a:lnSpc>
            </a:pPr>
            <a:r>
              <a:rPr lang="en-US" sz="3800" dirty="0"/>
              <a:t>Payment </a:t>
            </a:r>
            <a:r>
              <a:rPr lang="en-US" sz="3800" dirty="0" smtClean="0"/>
              <a:t>services</a:t>
            </a:r>
          </a:p>
          <a:p>
            <a:pPr>
              <a:lnSpc>
                <a:spcPct val="110000"/>
              </a:lnSpc>
            </a:pPr>
            <a:endParaRPr lang="en-US" sz="3800" dirty="0"/>
          </a:p>
          <a:p>
            <a:pPr>
              <a:lnSpc>
                <a:spcPct val="110000"/>
              </a:lnSpc>
            </a:pPr>
            <a:r>
              <a:rPr lang="en-US" sz="3800" dirty="0"/>
              <a:t>Lending </a:t>
            </a:r>
            <a:r>
              <a:rPr lang="en-US" sz="3800" dirty="0" smtClean="0"/>
              <a:t>services</a:t>
            </a:r>
          </a:p>
          <a:p>
            <a:pPr>
              <a:lnSpc>
                <a:spcPct val="110000"/>
              </a:lnSpc>
            </a:pPr>
            <a:endParaRPr lang="en-US" sz="3800" dirty="0"/>
          </a:p>
          <a:p>
            <a:pPr>
              <a:lnSpc>
                <a:spcPct val="110000"/>
              </a:lnSpc>
            </a:pPr>
            <a:r>
              <a:rPr lang="en-US" sz="3800" dirty="0"/>
              <a:t>Electronic </a:t>
            </a:r>
            <a:r>
              <a:rPr lang="en-US" sz="3800" dirty="0" smtClean="0"/>
              <a:t>banking</a:t>
            </a:r>
          </a:p>
          <a:p>
            <a:pPr>
              <a:lnSpc>
                <a:spcPct val="110000"/>
              </a:lnSpc>
            </a:pPr>
            <a:endParaRPr lang="en-US" sz="3800" dirty="0"/>
          </a:p>
          <a:p>
            <a:pPr>
              <a:lnSpc>
                <a:spcPct val="110000"/>
              </a:lnSpc>
            </a:pPr>
            <a:r>
              <a:rPr lang="en-US" sz="3800" dirty="0"/>
              <a:t>Storage of </a:t>
            </a:r>
            <a:r>
              <a:rPr lang="en-US" sz="3800" dirty="0" smtClean="0"/>
              <a:t>valuables</a:t>
            </a:r>
          </a:p>
          <a:p>
            <a:pPr>
              <a:lnSpc>
                <a:spcPct val="110000"/>
              </a:lnSpc>
            </a:pPr>
            <a:endParaRPr lang="en-US" sz="3800" dirty="0"/>
          </a:p>
          <a:p>
            <a:pPr>
              <a:lnSpc>
                <a:spcPct val="110000"/>
              </a:lnSpc>
            </a:pPr>
            <a:r>
              <a:rPr lang="en-US" sz="3800" dirty="0"/>
              <a:t>Investment </a:t>
            </a:r>
            <a:r>
              <a:rPr lang="en-US" sz="3800" dirty="0" smtClean="0"/>
              <a:t>advice</a:t>
            </a:r>
          </a:p>
          <a:p>
            <a:pPr>
              <a:lnSpc>
                <a:spcPct val="110000"/>
              </a:lnSpc>
            </a:pPr>
            <a:endParaRPr lang="en-US" sz="3800" dirty="0"/>
          </a:p>
          <a:p>
            <a:pPr>
              <a:lnSpc>
                <a:spcPct val="110000"/>
              </a:lnSpc>
            </a:pPr>
            <a:r>
              <a:rPr lang="en-US" sz="3800" dirty="0"/>
              <a:t>Management of trusts</a:t>
            </a:r>
          </a:p>
        </p:txBody>
      </p:sp>
      <p:sp>
        <p:nvSpPr>
          <p:cNvPr id="3" name="Title 2"/>
          <p:cNvSpPr>
            <a:spLocks noGrp="1"/>
          </p:cNvSpPr>
          <p:nvPr>
            <p:ph type="title"/>
          </p:nvPr>
        </p:nvSpPr>
        <p:spPr>
          <a:xfrm>
            <a:off x="381000" y="152400"/>
            <a:ext cx="8229600" cy="1143000"/>
          </a:xfrm>
        </p:spPr>
        <p:txBody>
          <a:bodyPr/>
          <a:lstStyle/>
          <a:p>
            <a:r>
              <a:rPr lang="en-US" dirty="0" smtClean="0"/>
              <a:t>Types of Financial Services</a:t>
            </a:r>
            <a:endParaRPr lang="en-US" dirty="0"/>
          </a:p>
        </p:txBody>
      </p:sp>
    </p:spTree>
    <p:extLst>
      <p:ext uri="{BB962C8B-B14F-4D97-AF65-F5344CB8AC3E}">
        <p14:creationId xmlns:p14="http://schemas.microsoft.com/office/powerpoint/2010/main" val="1018274178"/>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10000"/>
              </a:lnSpc>
            </a:pPr>
            <a:r>
              <a:rPr lang="en-US" sz="3800" dirty="0" smtClean="0"/>
              <a:t>Interest Rate Risk</a:t>
            </a:r>
          </a:p>
          <a:p>
            <a:pPr>
              <a:lnSpc>
                <a:spcPct val="110000"/>
              </a:lnSpc>
            </a:pPr>
            <a:endParaRPr lang="en-US" sz="3800" dirty="0"/>
          </a:p>
          <a:p>
            <a:pPr>
              <a:lnSpc>
                <a:spcPct val="110000"/>
              </a:lnSpc>
            </a:pPr>
            <a:r>
              <a:rPr lang="en-US" sz="3800" dirty="0" smtClean="0"/>
              <a:t>Credit Risk</a:t>
            </a:r>
            <a:endParaRPr lang="en-US" sz="3800" dirty="0"/>
          </a:p>
        </p:txBody>
      </p:sp>
      <p:sp>
        <p:nvSpPr>
          <p:cNvPr id="3" name="Title 2"/>
          <p:cNvSpPr>
            <a:spLocks noGrp="1"/>
          </p:cNvSpPr>
          <p:nvPr>
            <p:ph type="title"/>
          </p:nvPr>
        </p:nvSpPr>
        <p:spPr>
          <a:xfrm>
            <a:off x="381000" y="152400"/>
            <a:ext cx="8229600" cy="1143000"/>
          </a:xfrm>
        </p:spPr>
        <p:txBody>
          <a:bodyPr/>
          <a:lstStyle/>
          <a:p>
            <a:r>
              <a:rPr lang="en-US" dirty="0" smtClean="0"/>
              <a:t>Bank Risks</a:t>
            </a:r>
            <a:endParaRPr lang="en-US" dirty="0"/>
          </a:p>
        </p:txBody>
      </p:sp>
    </p:spTree>
    <p:extLst>
      <p:ext uri="{BB962C8B-B14F-4D97-AF65-F5344CB8AC3E}">
        <p14:creationId xmlns:p14="http://schemas.microsoft.com/office/powerpoint/2010/main" val="32919656"/>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1_Contemporary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1185</TotalTime>
  <Words>3847</Words>
  <Application>Microsoft Office PowerPoint</Application>
  <PresentationFormat>On-screen Show (4:3)</PresentationFormat>
  <Paragraphs>549</Paragraphs>
  <Slides>64</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69" baseType="lpstr">
      <vt:lpstr>Arial</vt:lpstr>
      <vt:lpstr>Century Gothic</vt:lpstr>
      <vt:lpstr>Times New Roman</vt:lpstr>
      <vt:lpstr>1_Contemporary blue</vt:lpstr>
      <vt:lpstr>Equation</vt:lpstr>
      <vt:lpstr>FIN 440: International Finance</vt:lpstr>
      <vt:lpstr>Learning Objectives</vt:lpstr>
      <vt:lpstr>Overview</vt:lpstr>
      <vt:lpstr>1. Overview of Banking </vt:lpstr>
      <vt:lpstr>Banking in the Economy</vt:lpstr>
      <vt:lpstr>Banking History</vt:lpstr>
      <vt:lpstr>Federal Reserve</vt:lpstr>
      <vt:lpstr>Types of Financial Services</vt:lpstr>
      <vt:lpstr>Bank Risks</vt:lpstr>
      <vt:lpstr>Balance Sheet</vt:lpstr>
      <vt:lpstr>Balance Sheet</vt:lpstr>
      <vt:lpstr>2. Reasons for International Banking</vt:lpstr>
      <vt:lpstr>International Banking Services</vt:lpstr>
      <vt:lpstr>The World’s 15 Largest Banks (2012)</vt:lpstr>
      <vt:lpstr>Reasons for International Banking</vt:lpstr>
      <vt:lpstr>Reasons for International Banking</vt:lpstr>
      <vt:lpstr>3. Types of International Banking Offices</vt:lpstr>
      <vt:lpstr>Types of International Banking Offices</vt:lpstr>
      <vt:lpstr>Correspondent Bank</vt:lpstr>
      <vt:lpstr>Representative Offices</vt:lpstr>
      <vt:lpstr>Foreign Branches</vt:lpstr>
      <vt:lpstr>Subsidiary and Affiliate Banks</vt:lpstr>
      <vt:lpstr>Edge Act Banks</vt:lpstr>
      <vt:lpstr>Offshore Banking Centers</vt:lpstr>
      <vt:lpstr>“Shell” Branches</vt:lpstr>
      <vt:lpstr>International Banking Facilities</vt:lpstr>
      <vt:lpstr>4. Capital Adequacy Standards</vt:lpstr>
      <vt:lpstr>Capital Adequacy Standards</vt:lpstr>
      <vt:lpstr>Capital Adequacy Standards</vt:lpstr>
      <vt:lpstr>Basel III</vt:lpstr>
      <vt:lpstr>Basel III: Capital Requirements</vt:lpstr>
      <vt:lpstr>Basel III: Leverage Ratio</vt:lpstr>
      <vt:lpstr>Basel III: Liquidity Requirements</vt:lpstr>
      <vt:lpstr>5. International Money Market</vt:lpstr>
      <vt:lpstr>International Money Market</vt:lpstr>
      <vt:lpstr>Eurocurrency Market</vt:lpstr>
      <vt:lpstr>Eurocredits</vt:lpstr>
      <vt:lpstr>Forward Rate Agreements</vt:lpstr>
      <vt:lpstr>Forward Rate Agreements: Uses</vt:lpstr>
      <vt:lpstr>Forward Rate Agreements</vt:lpstr>
      <vt:lpstr>Forward Rate Agreements: Example</vt:lpstr>
      <vt:lpstr>Settling a Forward Rate Agreement</vt:lpstr>
      <vt:lpstr>Settling a FRA</vt:lpstr>
      <vt:lpstr>Forward Rate Agreements</vt:lpstr>
      <vt:lpstr>Euronotes</vt:lpstr>
      <vt:lpstr>Eurocommercial Paper</vt:lpstr>
      <vt:lpstr>Eurodollar Interest Rate Futures Contract</vt:lpstr>
      <vt:lpstr>Reading Eurodollar Futures Quotes</vt:lpstr>
      <vt:lpstr>6. Financial Crises</vt:lpstr>
      <vt:lpstr>Five Principles</vt:lpstr>
      <vt:lpstr>International Debt Crisis (1980s)</vt:lpstr>
      <vt:lpstr>Debt Crisis and Oil</vt:lpstr>
      <vt:lpstr>Debt-for-Equity Swaps</vt:lpstr>
      <vt:lpstr>Debt-for-Equity Swap Illustration</vt:lpstr>
      <vt:lpstr>Japanese Banking Crisis</vt:lpstr>
      <vt:lpstr>Japanese Banking Crisis</vt:lpstr>
      <vt:lpstr>The Asian Crisis</vt:lpstr>
      <vt:lpstr>Global Financial Crisis</vt:lpstr>
      <vt:lpstr>Global Financial Crisis</vt:lpstr>
      <vt:lpstr>Global Financial Crisis</vt:lpstr>
      <vt:lpstr>Global Financial Crisis</vt:lpstr>
      <vt:lpstr>Global Financial Crisis</vt:lpstr>
      <vt:lpstr>Global Financial Crisis</vt:lpstr>
      <vt:lpstr>Global Financial Crisis</vt:lpstr>
    </vt:vector>
  </TitlesOfParts>
  <Manager/>
  <Company>University of Baltimore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Lawrence Schrenk</dc:creator>
  <cp:keywords/>
  <dc:description/>
  <cp:lastModifiedBy>Schrenk, Lawrence</cp:lastModifiedBy>
  <cp:revision>115</cp:revision>
  <cp:lastPrinted>1601-01-01T00:00:00Z</cp:lastPrinted>
  <dcterms:created xsi:type="dcterms:W3CDTF">2008-08-13T15:55:47Z</dcterms:created>
  <dcterms:modified xsi:type="dcterms:W3CDTF">2017-03-31T13:26:20Z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TC010690101033</vt:lpwstr>
  </property>
</Properties>
</file>