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57"/>
  </p:notesMasterIdLst>
  <p:sldIdLst>
    <p:sldId id="302" r:id="rId2"/>
    <p:sldId id="261" r:id="rId3"/>
    <p:sldId id="303" r:id="rId4"/>
    <p:sldId id="282" r:id="rId5"/>
    <p:sldId id="305" r:id="rId6"/>
    <p:sldId id="313" r:id="rId7"/>
    <p:sldId id="318" r:id="rId8"/>
    <p:sldId id="319" r:id="rId9"/>
    <p:sldId id="306" r:id="rId10"/>
    <p:sldId id="307" r:id="rId11"/>
    <p:sldId id="308" r:id="rId12"/>
    <p:sldId id="309" r:id="rId13"/>
    <p:sldId id="310" r:id="rId14"/>
    <p:sldId id="311" r:id="rId15"/>
    <p:sldId id="312" r:id="rId16"/>
    <p:sldId id="277" r:id="rId17"/>
    <p:sldId id="320" r:id="rId18"/>
    <p:sldId id="295" r:id="rId19"/>
    <p:sldId id="274" r:id="rId20"/>
    <p:sldId id="275" r:id="rId21"/>
    <p:sldId id="276" r:id="rId22"/>
    <p:sldId id="278" r:id="rId23"/>
    <p:sldId id="279" r:id="rId24"/>
    <p:sldId id="280" r:id="rId25"/>
    <p:sldId id="281" r:id="rId26"/>
    <p:sldId id="314" r:id="rId27"/>
    <p:sldId id="315" r:id="rId28"/>
    <p:sldId id="316" r:id="rId29"/>
    <p:sldId id="317" r:id="rId30"/>
    <p:sldId id="283" r:id="rId31"/>
    <p:sldId id="296" r:id="rId32"/>
    <p:sldId id="285" r:id="rId33"/>
    <p:sldId id="324" r:id="rId34"/>
    <p:sldId id="286" r:id="rId35"/>
    <p:sldId id="326" r:id="rId36"/>
    <p:sldId id="327" r:id="rId37"/>
    <p:sldId id="328" r:id="rId38"/>
    <p:sldId id="298" r:id="rId39"/>
    <p:sldId id="321" r:id="rId40"/>
    <p:sldId id="299" r:id="rId41"/>
    <p:sldId id="325" r:id="rId42"/>
    <p:sldId id="329" r:id="rId43"/>
    <p:sldId id="330" r:id="rId44"/>
    <p:sldId id="331" r:id="rId45"/>
    <p:sldId id="304" r:id="rId46"/>
    <p:sldId id="288" r:id="rId47"/>
    <p:sldId id="289" r:id="rId48"/>
    <p:sldId id="290" r:id="rId49"/>
    <p:sldId id="291" r:id="rId50"/>
    <p:sldId id="292" r:id="rId51"/>
    <p:sldId id="293" r:id="rId52"/>
    <p:sldId id="294" r:id="rId53"/>
    <p:sldId id="300" r:id="rId54"/>
    <p:sldId id="301" r:id="rId55"/>
    <p:sldId id="322"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FF0000"/>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65" autoAdjust="0"/>
    <p:restoredTop sz="94660"/>
  </p:normalViewPr>
  <p:slideViewPr>
    <p:cSldViewPr>
      <p:cViewPr>
        <p:scale>
          <a:sx n="90" d="100"/>
          <a:sy n="90" d="100"/>
        </p:scale>
        <p:origin x="1788" y="6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774C6A0-12D2-4856-98DD-87BAEB972DC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68D09-B70F-47C1-B38E-2AB9E7C6E275}" type="slidenum">
              <a:rPr lang="en-US"/>
              <a:pPr/>
              <a:t>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254F91-9E81-4DCE-A980-C1B4E17251A2}" type="slidenum">
              <a:rPr lang="en-US"/>
              <a:pPr/>
              <a:t>21</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373B84-A180-4D3E-BD57-FBE61F17C66E}" type="slidenum">
              <a:rPr lang="en-US"/>
              <a:pPr/>
              <a:t>23</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24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617308-A361-4997-9242-A9BA3A8EE032}" type="slidenum">
              <a:rPr lang="en-US"/>
              <a:pPr/>
              <a:t>25</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30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31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32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34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35</a:t>
            </a:fld>
            <a:endParaRPr lang="en-US"/>
          </a:p>
        </p:txBody>
      </p:sp>
    </p:spTree>
    <p:extLst>
      <p:ext uri="{BB962C8B-B14F-4D97-AF65-F5344CB8AC3E}">
        <p14:creationId xmlns:p14="http://schemas.microsoft.com/office/powerpoint/2010/main" val="2144795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06A97-F036-4DEE-A4EB-DC565BEE54C8}" type="slidenum">
              <a:rPr lang="en-US"/>
              <a:pPr/>
              <a:t>38</a:t>
            </a:fld>
            <a:endParaRPr lang="en-US"/>
          </a:p>
        </p:txBody>
      </p:sp>
      <p:sp>
        <p:nvSpPr>
          <p:cNvPr id="346114" name="Rectangle 1026"/>
          <p:cNvSpPr>
            <a:spLocks noGrp="1" noRot="1" noChangeAspect="1" noChangeArrowheads="1" noTextEdit="1"/>
          </p:cNvSpPr>
          <p:nvPr>
            <p:ph type="sldImg"/>
          </p:nvPr>
        </p:nvSpPr>
        <p:spPr>
          <a:xfrm>
            <a:off x="1150938" y="692150"/>
            <a:ext cx="4556125" cy="3416300"/>
          </a:xfrm>
          <a:ln cap="flat"/>
        </p:spPr>
      </p:sp>
      <p:sp>
        <p:nvSpPr>
          <p:cNvPr id="346115" name="Rectangle 1027"/>
          <p:cNvSpPr>
            <a:spLocks noGrp="1" noChangeArrowheads="1"/>
          </p:cNvSpPr>
          <p:nvPr>
            <p:ph type="body" idx="1"/>
          </p:nvPr>
        </p:nvSpPr>
        <p:spPr>
          <a:xfrm>
            <a:off x="914400" y="4343400"/>
            <a:ext cx="5029200" cy="4114800"/>
          </a:xfrm>
        </p:spPr>
        <p:txBody>
          <a:bodyPr lIns="90488" tIns="44450" rIns="90488" bIns="44450"/>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06A97-F036-4DEE-A4EB-DC565BEE54C8}" type="slidenum">
              <a:rPr lang="en-US"/>
              <a:pPr/>
              <a:t>39</a:t>
            </a:fld>
            <a:endParaRPr lang="en-US"/>
          </a:p>
        </p:txBody>
      </p:sp>
      <p:sp>
        <p:nvSpPr>
          <p:cNvPr id="346114" name="Rectangle 1026"/>
          <p:cNvSpPr>
            <a:spLocks noGrp="1" noRot="1" noChangeAspect="1" noChangeArrowheads="1" noTextEdit="1"/>
          </p:cNvSpPr>
          <p:nvPr>
            <p:ph type="sldImg"/>
          </p:nvPr>
        </p:nvSpPr>
        <p:spPr>
          <a:xfrm>
            <a:off x="1150938" y="692150"/>
            <a:ext cx="4556125" cy="3416300"/>
          </a:xfrm>
          <a:ln cap="flat"/>
        </p:spPr>
      </p:sp>
      <p:sp>
        <p:nvSpPr>
          <p:cNvPr id="346115" name="Rectangle 1027"/>
          <p:cNvSpPr>
            <a:spLocks noGrp="1" noChangeArrowheads="1"/>
          </p:cNvSpPr>
          <p:nvPr>
            <p:ph type="body" idx="1"/>
          </p:nvPr>
        </p:nvSpPr>
        <p:spPr>
          <a:xfrm>
            <a:off x="914400" y="4343400"/>
            <a:ext cx="5029200" cy="4114800"/>
          </a:xfrm>
        </p:spPr>
        <p:txBody>
          <a:bodyPr lIns="90488" tIns="44450" rIns="90488" bIns="44450"/>
          <a:lstStyle/>
          <a:p>
            <a:endParaRPr lang="en-US"/>
          </a:p>
        </p:txBody>
      </p:sp>
    </p:spTree>
    <p:extLst>
      <p:ext uri="{BB962C8B-B14F-4D97-AF65-F5344CB8AC3E}">
        <p14:creationId xmlns:p14="http://schemas.microsoft.com/office/powerpoint/2010/main" val="1485256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40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06A97-F036-4DEE-A4EB-DC565BEE54C8}" type="slidenum">
              <a:rPr lang="en-US"/>
              <a:pPr/>
              <a:t>41</a:t>
            </a:fld>
            <a:endParaRPr lang="en-US"/>
          </a:p>
        </p:txBody>
      </p:sp>
      <p:sp>
        <p:nvSpPr>
          <p:cNvPr id="346114" name="Rectangle 1026"/>
          <p:cNvSpPr>
            <a:spLocks noGrp="1" noRot="1" noChangeAspect="1" noChangeArrowheads="1" noTextEdit="1"/>
          </p:cNvSpPr>
          <p:nvPr>
            <p:ph type="sldImg"/>
          </p:nvPr>
        </p:nvSpPr>
        <p:spPr>
          <a:xfrm>
            <a:off x="1150938" y="692150"/>
            <a:ext cx="4556125" cy="3416300"/>
          </a:xfrm>
          <a:ln cap="flat"/>
        </p:spPr>
      </p:sp>
      <p:sp>
        <p:nvSpPr>
          <p:cNvPr id="346115" name="Rectangle 1027"/>
          <p:cNvSpPr>
            <a:spLocks noGrp="1" noChangeArrowheads="1"/>
          </p:cNvSpPr>
          <p:nvPr>
            <p:ph type="body" idx="1"/>
          </p:nvPr>
        </p:nvSpPr>
        <p:spPr>
          <a:xfrm>
            <a:off x="914400" y="4343400"/>
            <a:ext cx="5029200" cy="4114800"/>
          </a:xfrm>
        </p:spPr>
        <p:txBody>
          <a:bodyPr lIns="90488" tIns="44450" rIns="90488" bIns="44450"/>
          <a:lstStyle/>
          <a:p>
            <a:endParaRPr lang="en-US"/>
          </a:p>
        </p:txBody>
      </p:sp>
    </p:spTree>
    <p:extLst>
      <p:ext uri="{BB962C8B-B14F-4D97-AF65-F5344CB8AC3E}">
        <p14:creationId xmlns:p14="http://schemas.microsoft.com/office/powerpoint/2010/main" val="36410594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06A97-F036-4DEE-A4EB-DC565BEE54C8}" type="slidenum">
              <a:rPr lang="en-US"/>
              <a:pPr/>
              <a:t>42</a:t>
            </a:fld>
            <a:endParaRPr lang="en-US"/>
          </a:p>
        </p:txBody>
      </p:sp>
      <p:sp>
        <p:nvSpPr>
          <p:cNvPr id="346114" name="Rectangle 1026"/>
          <p:cNvSpPr>
            <a:spLocks noGrp="1" noRot="1" noChangeAspect="1" noChangeArrowheads="1" noTextEdit="1"/>
          </p:cNvSpPr>
          <p:nvPr>
            <p:ph type="sldImg"/>
          </p:nvPr>
        </p:nvSpPr>
        <p:spPr>
          <a:xfrm>
            <a:off x="1150938" y="692150"/>
            <a:ext cx="4556125" cy="3416300"/>
          </a:xfrm>
          <a:ln cap="flat"/>
        </p:spPr>
      </p:sp>
      <p:sp>
        <p:nvSpPr>
          <p:cNvPr id="346115" name="Rectangle 1027"/>
          <p:cNvSpPr>
            <a:spLocks noGrp="1" noChangeArrowheads="1"/>
          </p:cNvSpPr>
          <p:nvPr>
            <p:ph type="body" idx="1"/>
          </p:nvPr>
        </p:nvSpPr>
        <p:spPr>
          <a:xfrm>
            <a:off x="914400" y="4343400"/>
            <a:ext cx="5029200" cy="4114800"/>
          </a:xfrm>
        </p:spPr>
        <p:txBody>
          <a:bodyPr lIns="90488" tIns="44450" rIns="90488" bIns="44450"/>
          <a:lstStyle/>
          <a:p>
            <a:endParaRPr lang="en-US"/>
          </a:p>
        </p:txBody>
      </p:sp>
    </p:spTree>
    <p:extLst>
      <p:ext uri="{BB962C8B-B14F-4D97-AF65-F5344CB8AC3E}">
        <p14:creationId xmlns:p14="http://schemas.microsoft.com/office/powerpoint/2010/main" val="2010357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06A97-F036-4DEE-A4EB-DC565BEE54C8}" type="slidenum">
              <a:rPr lang="en-US"/>
              <a:pPr/>
              <a:t>43</a:t>
            </a:fld>
            <a:endParaRPr lang="en-US"/>
          </a:p>
        </p:txBody>
      </p:sp>
      <p:sp>
        <p:nvSpPr>
          <p:cNvPr id="346114" name="Rectangle 1026"/>
          <p:cNvSpPr>
            <a:spLocks noGrp="1" noRot="1" noChangeAspect="1" noChangeArrowheads="1" noTextEdit="1"/>
          </p:cNvSpPr>
          <p:nvPr>
            <p:ph type="sldImg"/>
          </p:nvPr>
        </p:nvSpPr>
        <p:spPr>
          <a:xfrm>
            <a:off x="1150938" y="692150"/>
            <a:ext cx="4556125" cy="3416300"/>
          </a:xfrm>
          <a:ln cap="flat"/>
        </p:spPr>
      </p:sp>
      <p:sp>
        <p:nvSpPr>
          <p:cNvPr id="346115" name="Rectangle 1027"/>
          <p:cNvSpPr>
            <a:spLocks noGrp="1" noChangeArrowheads="1"/>
          </p:cNvSpPr>
          <p:nvPr>
            <p:ph type="body" idx="1"/>
          </p:nvPr>
        </p:nvSpPr>
        <p:spPr>
          <a:xfrm>
            <a:off x="914400" y="4343400"/>
            <a:ext cx="5029200" cy="4114800"/>
          </a:xfrm>
        </p:spPr>
        <p:txBody>
          <a:bodyPr lIns="90488" tIns="44450" rIns="90488" bIns="44450"/>
          <a:lstStyle/>
          <a:p>
            <a:endParaRPr lang="en-US"/>
          </a:p>
        </p:txBody>
      </p:sp>
    </p:spTree>
    <p:extLst>
      <p:ext uri="{BB962C8B-B14F-4D97-AF65-F5344CB8AC3E}">
        <p14:creationId xmlns:p14="http://schemas.microsoft.com/office/powerpoint/2010/main" val="12039696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06A97-F036-4DEE-A4EB-DC565BEE54C8}" type="slidenum">
              <a:rPr lang="en-US"/>
              <a:pPr/>
              <a:t>44</a:t>
            </a:fld>
            <a:endParaRPr lang="en-US"/>
          </a:p>
        </p:txBody>
      </p:sp>
      <p:sp>
        <p:nvSpPr>
          <p:cNvPr id="346114" name="Rectangle 1026"/>
          <p:cNvSpPr>
            <a:spLocks noGrp="1" noRot="1" noChangeAspect="1" noChangeArrowheads="1" noTextEdit="1"/>
          </p:cNvSpPr>
          <p:nvPr>
            <p:ph type="sldImg"/>
          </p:nvPr>
        </p:nvSpPr>
        <p:spPr>
          <a:xfrm>
            <a:off x="1150938" y="692150"/>
            <a:ext cx="4556125" cy="3416300"/>
          </a:xfrm>
          <a:ln cap="flat"/>
        </p:spPr>
      </p:sp>
      <p:sp>
        <p:nvSpPr>
          <p:cNvPr id="346115" name="Rectangle 1027"/>
          <p:cNvSpPr>
            <a:spLocks noGrp="1" noChangeArrowheads="1"/>
          </p:cNvSpPr>
          <p:nvPr>
            <p:ph type="body" idx="1"/>
          </p:nvPr>
        </p:nvSpPr>
        <p:spPr>
          <a:xfrm>
            <a:off x="914400" y="4343400"/>
            <a:ext cx="5029200" cy="4114800"/>
          </a:xfrm>
        </p:spPr>
        <p:txBody>
          <a:bodyPr lIns="90488" tIns="44450" rIns="90488" bIns="44450"/>
          <a:lstStyle/>
          <a:p>
            <a:endParaRPr lang="en-US"/>
          </a:p>
        </p:txBody>
      </p:sp>
    </p:spTree>
    <p:extLst>
      <p:ext uri="{BB962C8B-B14F-4D97-AF65-F5344CB8AC3E}">
        <p14:creationId xmlns:p14="http://schemas.microsoft.com/office/powerpoint/2010/main" val="3456575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45</a:t>
            </a:fld>
            <a:endParaRPr lang="en-US"/>
          </a:p>
        </p:txBody>
      </p:sp>
    </p:spTree>
    <p:extLst>
      <p:ext uri="{BB962C8B-B14F-4D97-AF65-F5344CB8AC3E}">
        <p14:creationId xmlns:p14="http://schemas.microsoft.com/office/powerpoint/2010/main" val="4474154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46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47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5</a:t>
            </a:r>
          </a:p>
        </p:txBody>
      </p:sp>
      <p:sp>
        <p:nvSpPr>
          <p:cNvPr id="13316" name="Rectangle 4"/>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Rectangle 5"/>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Rectangle 6"/>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Rectangle 7"/>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20" name="Rectangle 8"/>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Rectangle 9"/>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Rectangle 10"/>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Rectangle 11"/>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24" name="Rectangle 12"/>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Rectangle 13"/>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Rectangle 14"/>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7" name="Rectangle 15"/>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28" name="Rectangle 16"/>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9" name="Rectangle 17"/>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Rectangle 18"/>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Rectangle 19"/>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32" name="Rectangle 20"/>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Rectangle 21"/>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Rectangle 22"/>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5" name="Rectangle 23"/>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36" name="Rectangle 24"/>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Rectangle 25"/>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Rectangle 26"/>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9" name="Rectangle 27"/>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40" name="Rectangle 28"/>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1" name="Rectangle 29"/>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2" name="Rectangle 30"/>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Rectangle 31"/>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44" name="Rectangle 32"/>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5" name="Rectangle 33"/>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6" name="Rectangle 34"/>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7" name="Rectangle 35"/>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48" name="Rectangle 36"/>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9" name="Rectangle 37"/>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0" name="Rectangle 38"/>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1" name="Rectangle 39"/>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52" name="Rectangle 40"/>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3" name="Rectangle 41"/>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4" name="Rectangle 42"/>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5" name="Rectangle 43"/>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56" name="Rectangle 44"/>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7" name="Rectangle 45"/>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8" name="Rectangle 46"/>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9" name="Rectangle 47"/>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5</a:t>
            </a:r>
          </a:p>
        </p:txBody>
      </p:sp>
      <p:sp>
        <p:nvSpPr>
          <p:cNvPr id="13360" name="Rectangle 48"/>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1" name="Rectangle 49"/>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2" name="Rectangle 50"/>
          <p:cNvSpPr>
            <a:spLocks noGrp="1" noChangeArrowheads="1"/>
          </p:cNvSpPr>
          <p:nvPr>
            <p:ph type="body" idx="1"/>
          </p:nvPr>
        </p:nvSpPr>
        <p:spPr>
          <a:ln/>
        </p:spPr>
        <p:txBody>
          <a:bodyPr/>
          <a:lstStyle/>
          <a:p>
            <a:endParaRPr lang="en-AU" altLang="en-US"/>
          </a:p>
        </p:txBody>
      </p:sp>
      <p:sp>
        <p:nvSpPr>
          <p:cNvPr id="13363" name="Rectangle 51"/>
          <p:cNvSpPr>
            <a:spLocks noChangeArrowheads="1" noTextEdit="1"/>
          </p:cNvSpPr>
          <p:nvPr>
            <p:ph type="sldImg"/>
          </p:nvPr>
        </p:nvSpPr>
        <p:spPr>
          <a:ln cap="flat"/>
        </p:spPr>
      </p:sp>
    </p:spTree>
    <p:extLst>
      <p:ext uri="{BB962C8B-B14F-4D97-AF65-F5344CB8AC3E}">
        <p14:creationId xmlns:p14="http://schemas.microsoft.com/office/powerpoint/2010/main" val="21485134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48</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49</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50</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51</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52</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196D3-6404-4A3D-8AA8-B809E12FC6C9}" type="slidenum">
              <a:rPr lang="en-US"/>
              <a:pPr/>
              <a:t>53</a:t>
            </a:fld>
            <a:endParaRPr lang="en-US"/>
          </a:p>
        </p:txBody>
      </p:sp>
      <p:sp>
        <p:nvSpPr>
          <p:cNvPr id="349186" name="Rectangle 2"/>
          <p:cNvSpPr>
            <a:spLocks noGrp="1" noRot="1" noChangeAspect="1" noChangeArrowheads="1" noTextEdit="1"/>
          </p:cNvSpPr>
          <p:nvPr>
            <p:ph type="sldImg"/>
          </p:nvPr>
        </p:nvSpPr>
        <p:spPr>
          <a:xfrm>
            <a:off x="1150938" y="692150"/>
            <a:ext cx="4556125" cy="3416300"/>
          </a:xfrm>
          <a:ln cap="flat"/>
        </p:spPr>
      </p:sp>
      <p:sp>
        <p:nvSpPr>
          <p:cNvPr id="349187" name="Rectangle 3"/>
          <p:cNvSpPr>
            <a:spLocks noGrp="1" noChangeArrowheads="1"/>
          </p:cNvSpPr>
          <p:nvPr>
            <p:ph type="body" idx="1"/>
          </p:nvPr>
        </p:nvSpPr>
        <p:spPr>
          <a:xfrm>
            <a:off x="914400" y="4343400"/>
            <a:ext cx="5029200" cy="4114800"/>
          </a:xfrm>
        </p:spPr>
        <p:txBody>
          <a:bodyPr lIns="90488" tIns="44450" rIns="90488" bIns="44450"/>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54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3" name="Rectangle 3"/>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6</a:t>
            </a:r>
          </a:p>
        </p:txBody>
      </p:sp>
      <p:sp>
        <p:nvSpPr>
          <p:cNvPr id="117764" name="Rectangle 4"/>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5" name="Rectangle 5"/>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6" name="Rectangle 6"/>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7" name="Rectangle 7"/>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768" name="Rectangle 8"/>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9" name="Rectangle 9"/>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0" name="Rectangle 10"/>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1" name="Rectangle 11"/>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772" name="Rectangle 12"/>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3" name="Rectangle 13"/>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4" name="Rectangle 14"/>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5" name="Rectangle 15"/>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776" name="Rectangle 16"/>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7" name="Rectangle 17"/>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8" name="Rectangle 18"/>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9" name="Rectangle 19"/>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780" name="Rectangle 20"/>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81" name="Rectangle 21"/>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82" name="Rectangle 22"/>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83" name="Rectangle 23"/>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784" name="Rectangle 24"/>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85" name="Rectangle 25"/>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86" name="Rectangle 26"/>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87" name="Rectangle 27"/>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788" name="Rectangle 28"/>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89" name="Rectangle 29"/>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90" name="Rectangle 30"/>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91" name="Rectangle 31"/>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792" name="Rectangle 32"/>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93" name="Rectangle 33"/>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94" name="Rectangle 34"/>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95" name="Rectangle 35"/>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796" name="Rectangle 36"/>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97" name="Rectangle 37"/>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98" name="Rectangle 38"/>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99" name="Rectangle 39"/>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800" name="Rectangle 40"/>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01" name="Rectangle 41"/>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02" name="Rectangle 42"/>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03" name="Rectangle 43"/>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804" name="Rectangle 44"/>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05" name="Rectangle 45"/>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06" name="Rectangle 46"/>
          <p:cNvSpPr>
            <a:spLocks noChangeArrowheads="1"/>
          </p:cNvSpPr>
          <p:nvPr/>
        </p:nvSpPr>
        <p:spPr bwMode="auto">
          <a:xfrm>
            <a:off x="3884613" y="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07" name="Rectangle 47"/>
          <p:cNvSpPr>
            <a:spLocks noChangeArrowheads="1"/>
          </p:cNvSpPr>
          <p:nvPr/>
        </p:nvSpPr>
        <p:spPr bwMode="auto">
          <a:xfrm>
            <a:off x="3884613" y="9448800"/>
            <a:ext cx="29733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808" name="Rectangle 48"/>
          <p:cNvSpPr>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09" name="Rectangle 49"/>
          <p:cNvSpPr>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10" name="Rectangle 50"/>
          <p:cNvSpPr>
            <a:spLocks noChangeArrowheads="1"/>
          </p:cNvSpPr>
          <p:nvPr/>
        </p:nvSpPr>
        <p:spPr bwMode="auto">
          <a:xfrm>
            <a:off x="3884613" y="6350"/>
            <a:ext cx="297338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11" name="Rectangle 51"/>
          <p:cNvSpPr>
            <a:spLocks noChangeArrowheads="1"/>
          </p:cNvSpPr>
          <p:nvPr/>
        </p:nvSpPr>
        <p:spPr bwMode="auto">
          <a:xfrm>
            <a:off x="3884613" y="9469438"/>
            <a:ext cx="297338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altLang="en-US" sz="1000" i="1"/>
              <a:t>6</a:t>
            </a:r>
          </a:p>
        </p:txBody>
      </p:sp>
      <p:sp>
        <p:nvSpPr>
          <p:cNvPr id="117812" name="Rectangle 52"/>
          <p:cNvSpPr>
            <a:spLocks noChangeArrowheads="1"/>
          </p:cNvSpPr>
          <p:nvPr/>
        </p:nvSpPr>
        <p:spPr bwMode="auto">
          <a:xfrm>
            <a:off x="0" y="9469438"/>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13" name="Rectangle 53"/>
          <p:cNvSpPr>
            <a:spLocks noChangeArrowheads="1"/>
          </p:cNvSpPr>
          <p:nvPr/>
        </p:nvSpPr>
        <p:spPr bwMode="auto">
          <a:xfrm>
            <a:off x="0" y="6350"/>
            <a:ext cx="29718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14" name="Rectangle 54"/>
          <p:cNvSpPr>
            <a:spLocks noChangeArrowheads="1"/>
          </p:cNvSpPr>
          <p:nvPr>
            <p:ph type="body" idx="1"/>
          </p:nvPr>
        </p:nvSpPr>
        <p:spPr bwMode="auto">
          <a:xfrm>
            <a:off x="912813" y="4729163"/>
            <a:ext cx="5030787" cy="3914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AU" altLang="en-US"/>
          </a:p>
        </p:txBody>
      </p:sp>
      <p:sp>
        <p:nvSpPr>
          <p:cNvPr id="117815" name="Rectangle 55"/>
          <p:cNvSpPr>
            <a:spLocks noChangeArrowheads="1"/>
          </p:cNvSpPr>
          <p:nvPr>
            <p:ph type="sldImg"/>
          </p:nvPr>
        </p:nvSpPr>
        <p:spPr bwMode="auto">
          <a:xfrm>
            <a:off x="1112838" y="873125"/>
            <a:ext cx="4633912" cy="3475038"/>
          </a:xfrm>
          <a:prstGeom prst="rect">
            <a:avLst/>
          </a:prstGeom>
          <a:noFill/>
          <a:ln w="12699"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2072006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17</a:t>
            </a:fld>
            <a:endParaRPr lang="en-US"/>
          </a:p>
        </p:txBody>
      </p:sp>
    </p:spTree>
    <p:extLst>
      <p:ext uri="{BB962C8B-B14F-4D97-AF65-F5344CB8AC3E}">
        <p14:creationId xmlns:p14="http://schemas.microsoft.com/office/powerpoint/2010/main" val="126499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AC8B39-31F8-4A6C-AB71-04A576025F25}" type="slidenum">
              <a:rPr lang="en-US"/>
              <a:pPr/>
              <a:t>18</a:t>
            </a:fld>
            <a:endParaRPr lang="en-US"/>
          </a:p>
        </p:txBody>
      </p:sp>
      <p:sp>
        <p:nvSpPr>
          <p:cNvPr id="342018" name="Rectangle 1026"/>
          <p:cNvSpPr>
            <a:spLocks noGrp="1" noRot="1" noChangeAspect="1" noChangeArrowheads="1" noTextEdit="1"/>
          </p:cNvSpPr>
          <p:nvPr>
            <p:ph type="sldImg"/>
          </p:nvPr>
        </p:nvSpPr>
        <p:spPr>
          <a:xfrm>
            <a:off x="1150938" y="692150"/>
            <a:ext cx="4556125" cy="3416300"/>
          </a:xfrm>
          <a:ln cap="flat"/>
        </p:spPr>
      </p:sp>
      <p:sp>
        <p:nvSpPr>
          <p:cNvPr id="342019" name="Rectangle 1027"/>
          <p:cNvSpPr>
            <a:spLocks noGrp="1" noChangeArrowheads="1"/>
          </p:cNvSpPr>
          <p:nvPr>
            <p:ph type="body" idx="1"/>
          </p:nvPr>
        </p:nvSpPr>
        <p:spPr>
          <a:xfrm>
            <a:off x="914400" y="4343400"/>
            <a:ext cx="5029200" cy="4114800"/>
          </a:xfrm>
        </p:spPr>
        <p:txBody>
          <a:bodyPr lIns="90488" tIns="44450" rIns="90488" bIns="44450"/>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74C6A0-12D2-4856-98DD-87BAEB972DC7}"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2503823501"/>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148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719263"/>
            <a:ext cx="4038600" cy="199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868738"/>
            <a:ext cx="4038600" cy="1998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001CD640-CEB2-4D03-99B4-21E76398286C}" type="slidenum">
              <a:rPr lang="en-US" altLang="en-US"/>
              <a:pPr/>
              <a:t>‹#›</a:t>
            </a:fld>
            <a:r>
              <a:rPr lang="en-US" altLang="en-US"/>
              <a:t> (of 18)</a:t>
            </a:r>
          </a:p>
        </p:txBody>
      </p:sp>
    </p:spTree>
    <p:extLst>
      <p:ext uri="{BB962C8B-B14F-4D97-AF65-F5344CB8AC3E}">
        <p14:creationId xmlns:p14="http://schemas.microsoft.com/office/powerpoint/2010/main" val="3723016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148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148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71B0FC6-60ED-401F-83C7-4372950A1FF9}" type="slidenum">
              <a:rPr lang="en-US" altLang="en-US"/>
              <a:pPr/>
              <a:t>‹#›</a:t>
            </a:fld>
            <a:r>
              <a:rPr lang="en-US" altLang="en-US"/>
              <a:t> (of 31)</a:t>
            </a:r>
          </a:p>
        </p:txBody>
      </p:sp>
    </p:spTree>
    <p:extLst>
      <p:ext uri="{BB962C8B-B14F-4D97-AF65-F5344CB8AC3E}">
        <p14:creationId xmlns:p14="http://schemas.microsoft.com/office/powerpoint/2010/main" val="3926278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148137"/>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1B5FC28B-8C1F-453A-898C-C9BE63B347E4}" type="slidenum">
              <a:rPr lang="en-US" altLang="en-US"/>
              <a:pPr/>
              <a:t>‹#›</a:t>
            </a:fld>
            <a:r>
              <a:rPr lang="en-US" altLang="en-US"/>
              <a:t> (of 32)</a:t>
            </a:r>
          </a:p>
        </p:txBody>
      </p:sp>
    </p:spTree>
    <p:extLst>
      <p:ext uri="{BB962C8B-B14F-4D97-AF65-F5344CB8AC3E}">
        <p14:creationId xmlns:p14="http://schemas.microsoft.com/office/powerpoint/2010/main" val="3195564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5745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65445A83-61E7-4AB4-B9FB-CF2B9457F825}" type="slidenum">
              <a:rPr lang="en-US" altLang="en-US"/>
              <a:pPr/>
              <a:t>‹#›</a:t>
            </a:fld>
            <a:r>
              <a:rPr lang="en-US" altLang="en-US"/>
              <a:t> (of 32)</a:t>
            </a:r>
          </a:p>
        </p:txBody>
      </p:sp>
    </p:spTree>
    <p:extLst>
      <p:ext uri="{BB962C8B-B14F-4D97-AF65-F5344CB8AC3E}">
        <p14:creationId xmlns:p14="http://schemas.microsoft.com/office/powerpoint/2010/main" val="56657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148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719263"/>
            <a:ext cx="4038600" cy="4148137"/>
          </a:xfrm>
        </p:spPr>
        <p:txBody>
          <a:bodyPr/>
          <a:lstStyle/>
          <a:p>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7818C08D-B033-4303-A3FD-E30916A88BFB}" type="slidenum">
              <a:rPr lang="en-US" altLang="en-US"/>
              <a:pPr/>
              <a:t>‹#›</a:t>
            </a:fld>
            <a:r>
              <a:rPr lang="en-US" altLang="en-US"/>
              <a:t> (of 30)</a:t>
            </a:r>
          </a:p>
        </p:txBody>
      </p:sp>
    </p:spTree>
    <p:extLst>
      <p:ext uri="{BB962C8B-B14F-4D97-AF65-F5344CB8AC3E}">
        <p14:creationId xmlns:p14="http://schemas.microsoft.com/office/powerpoint/2010/main" val="235859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244118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248001088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3645984188"/>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235856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860903169"/>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44473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3B80772C-0D10-422D-A1B7-C5CFD693CF1C}" type="slidenum">
              <a:rPr lang="en-US"/>
              <a:pPr/>
              <a:t>‹#›</a:t>
            </a:fld>
            <a:endParaRPr lang="en-US"/>
          </a:p>
        </p:txBody>
      </p:sp>
    </p:spTree>
    <p:extLst>
      <p:ext uri="{BB962C8B-B14F-4D97-AF65-F5344CB8AC3E}">
        <p14:creationId xmlns:p14="http://schemas.microsoft.com/office/powerpoint/2010/main" val="339249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able Placeholder 2"/>
          <p:cNvSpPr>
            <a:spLocks noGrp="1"/>
          </p:cNvSpPr>
          <p:nvPr>
            <p:ph type="tbl" idx="1"/>
          </p:nvPr>
        </p:nvSpPr>
        <p:spPr>
          <a:xfrm>
            <a:off x="457200" y="1719263"/>
            <a:ext cx="8229600" cy="4148137"/>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ACD19C50-B0FB-48EC-9F4D-EA1A5326E3EE}" type="slidenum">
              <a:rPr lang="en-US" altLang="en-US"/>
              <a:pPr/>
              <a:t>‹#›</a:t>
            </a:fld>
            <a:r>
              <a:rPr lang="en-US" altLang="en-US"/>
              <a:t> (of 22)</a:t>
            </a:r>
          </a:p>
        </p:txBody>
      </p:sp>
    </p:spTree>
    <p:extLst>
      <p:ext uri="{BB962C8B-B14F-4D97-AF65-F5344CB8AC3E}">
        <p14:creationId xmlns:p14="http://schemas.microsoft.com/office/powerpoint/2010/main" val="3175200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6"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7" cstate="print"/>
          <a:stretch>
            <a:fillRect/>
          </a:stretch>
        </p:blipFill>
        <p:spPr>
          <a:xfrm>
            <a:off x="571" y="428"/>
            <a:ext cx="9142858" cy="6857143"/>
          </a:xfrm>
          <a:prstGeom prst="rect">
            <a:avLst/>
          </a:prstGeom>
          <a:noFill/>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000" y="6324600"/>
            <a:ext cx="1066800" cy="369332"/>
          </a:xfrm>
          <a:prstGeom prst="rect">
            <a:avLst/>
          </a:prstGeom>
          <a:noFill/>
        </p:spPr>
        <p:txBody>
          <a:bodyPr wrap="square" rtlCol="0">
            <a:spAutoFit/>
          </a:bodyPr>
          <a:lstStyle/>
          <a:p>
            <a:pPr algn="r"/>
            <a:fld id="{5142B5BB-0271-4951-9864-F5338956FB89}" type="slidenum">
              <a:rPr lang="en-US" smtClean="0">
                <a:latin typeface="Century Gothic" pitchFamily="34" charset="0"/>
              </a:rPr>
              <a:pPr algn="r"/>
              <a:t>‹#›</a:t>
            </a:fld>
            <a:r>
              <a:rPr lang="en-US" dirty="0">
                <a:latin typeface="Century Gothic" pitchFamily="34" charset="0"/>
              </a:rPr>
              <a:t> of 55</a:t>
            </a:r>
          </a:p>
        </p:txBody>
      </p:sp>
      <p:sp>
        <p:nvSpPr>
          <p:cNvPr id="13" name="TextBox 12"/>
          <p:cNvSpPr txBox="1"/>
          <p:nvPr userDrawn="1"/>
        </p:nvSpPr>
        <p:spPr>
          <a:xfrm>
            <a:off x="304800" y="6324600"/>
            <a:ext cx="1447800" cy="369332"/>
          </a:xfrm>
          <a:prstGeom prst="rect">
            <a:avLst/>
          </a:prstGeom>
          <a:noFill/>
        </p:spPr>
        <p:txBody>
          <a:bodyPr wrap="square" rtlCol="0">
            <a:spAutoFit/>
          </a:bodyPr>
          <a:lstStyle/>
          <a:p>
            <a:fld id="{49EF39E9-0DEB-488D-A1FF-A8C274C77028}" type="datetime12">
              <a:rPr lang="en-US" smtClean="0">
                <a:latin typeface="Century Gothic" pitchFamily="34" charset="0"/>
              </a:rPr>
              <a:pPr/>
              <a:t>8:47 PM</a:t>
            </a:fld>
            <a:endParaRPr lang="en-US" dirty="0">
              <a:latin typeface="Century Gothic" pitchFamily="34" charset="0"/>
            </a:endParaRPr>
          </a:p>
        </p:txBody>
      </p:sp>
      <p:pic>
        <p:nvPicPr>
          <p:cNvPr id="2" name="Picture 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3962400" y="6157813"/>
            <a:ext cx="1219200" cy="668107"/>
          </a:xfrm>
          <a:prstGeom prst="rect">
            <a:avLst/>
          </a:prstGeom>
        </p:spPr>
      </p:pic>
    </p:spTree>
    <p:extLst>
      <p:ext uri="{BB962C8B-B14F-4D97-AF65-F5344CB8AC3E}">
        <p14:creationId xmlns:p14="http://schemas.microsoft.com/office/powerpoint/2010/main" val="292739267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ransition spd="med">
    <p:fade thruBlk="1"/>
  </p:transition>
  <p:txStyles>
    <p:titleStyle>
      <a:defPPr>
        <a:defRPr sz="4400">
          <a:solidFill>
            <a:schemeClr val="tx1"/>
          </a:solidFill>
          <a:latin typeface="+mj-lt"/>
          <a:ea typeface="+mj-ea"/>
          <a:cs typeface="+mj-cs"/>
        </a:defRPr>
      </a:defPPr>
      <a:lvl1pPr algn="ctr" eaLnBrk="1" hangingPunct="1">
        <a:buNone/>
        <a:defRPr sz="4000" b="1">
          <a:solidFill>
            <a:schemeClr val="tx1">
              <a:alpha val="100000"/>
            </a:schemeClr>
          </a:solidFill>
          <a:latin typeface="Century Gothic"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Century Gothic" panose="020B0502020202020204" pitchFamily="34" charset="0"/>
        </a:defRPr>
      </a:lvl1pPr>
      <a:lvl2pPr marL="742950" indent="-285750" eaLnBrk="1" hangingPunct="1">
        <a:buChar char="–"/>
        <a:defRPr sz="2800">
          <a:latin typeface="Century Gothic" panose="020B0502020202020204" pitchFamily="34" charset="0"/>
        </a:defRPr>
      </a:lvl2pPr>
      <a:lvl3pPr marL="1143000" indent="-228600" eaLnBrk="1" hangingPunct="1">
        <a:buChar char="•"/>
        <a:defRPr sz="2400">
          <a:latin typeface="Century Gothic" panose="020B0502020202020204" pitchFamily="34" charset="0"/>
        </a:defRPr>
      </a:lvl3pPr>
      <a:lvl4pPr marL="1600200" indent="-228600" eaLnBrk="1" hangingPunct="1">
        <a:buChar char="–"/>
        <a:defRPr sz="2000">
          <a:latin typeface="Century Gothic" panose="020B0502020202020204" pitchFamily="34" charset="0"/>
        </a:defRPr>
      </a:lvl4pPr>
      <a:lvl5pPr marL="2057400" indent="-228600" eaLnBrk="1" hangingPunct="1">
        <a:buChar char="»"/>
        <a:defRPr sz="1800">
          <a:latin typeface="Century Gothic" panose="020B0502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10.xml"/><Relationship Id="rId7" Type="http://schemas.openxmlformats.org/officeDocument/2006/relationships/image" Target="../media/image10.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emf"/><Relationship Id="rId4" Type="http://schemas.openxmlformats.org/officeDocument/2006/relationships/oleObject" Target="../embeddings/oleObject2.bin"/><Relationship Id="rId9" Type="http://schemas.openxmlformats.org/officeDocument/2006/relationships/image" Target="../media/image11.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2.xml"/><Relationship Id="rId7"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2.emf"/><Relationship Id="rId4" Type="http://schemas.openxmlformats.org/officeDocument/2006/relationships/oleObject" Target="../embeddings/oleObject5.bin"/><Relationship Id="rId9" Type="http://schemas.openxmlformats.org/officeDocument/2006/relationships/image" Target="../media/image14.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1306223"/>
          </a:xfrm>
        </p:spPr>
        <p:txBody>
          <a:bodyPr>
            <a:normAutofit/>
          </a:bodyPr>
          <a:lstStyle/>
          <a:p>
            <a:pPr>
              <a:lnSpc>
                <a:spcPct val="80000"/>
              </a:lnSpc>
            </a:pPr>
            <a:r>
              <a:rPr lang="en-US" dirty="0"/>
              <a:t>Topic 18-Capital Structure </a:t>
            </a:r>
            <a:endParaRPr lang="en-US" dirty="0">
              <a:cs typeface="Arial" charset="0"/>
            </a:endParaRPr>
          </a:p>
          <a:p>
            <a:r>
              <a:rPr lang="en-US" sz="2400" dirty="0"/>
              <a:t>Larry Schrenk, Instructor</a:t>
            </a:r>
          </a:p>
        </p:txBody>
      </p:sp>
      <p:sp>
        <p:nvSpPr>
          <p:cNvPr id="2" name="Title 1"/>
          <p:cNvSpPr>
            <a:spLocks noGrp="1"/>
          </p:cNvSpPr>
          <p:nvPr>
            <p:ph type="ctrTitle"/>
          </p:nvPr>
        </p:nvSpPr>
        <p:spPr/>
        <p:txBody>
          <a:bodyPr/>
          <a:lstStyle/>
          <a:p>
            <a:r>
              <a:rPr lang="en-US" dirty="0"/>
              <a:t>FIN 440: International Finance</a:t>
            </a:r>
          </a:p>
        </p:txBody>
      </p:sp>
    </p:spTree>
    <p:extLst>
      <p:ext uri="{BB962C8B-B14F-4D97-AF65-F5344CB8AC3E}">
        <p14:creationId xmlns:p14="http://schemas.microsoft.com/office/powerpoint/2010/main" val="2228066736"/>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7"/>
          <p:cNvSpPr>
            <a:spLocks noGrp="1" noChangeArrowheads="1"/>
          </p:cNvSpPr>
          <p:nvPr>
            <p:ph type="title"/>
          </p:nvPr>
        </p:nvSpPr>
        <p:spPr/>
        <p:txBody>
          <a:bodyPr>
            <a:noAutofit/>
          </a:bodyPr>
          <a:lstStyle/>
          <a:p>
            <a:pPr eaLnBrk="1" hangingPunct="1"/>
            <a:r>
              <a:rPr lang="en-US" altLang="en-US" dirty="0">
                <a:ea typeface="+mn-ea"/>
                <a:cs typeface="+mn-cs"/>
              </a:rPr>
              <a:t>Capital Structure Effects</a:t>
            </a:r>
          </a:p>
        </p:txBody>
      </p:sp>
      <p:sp>
        <p:nvSpPr>
          <p:cNvPr id="12292" name="Rectangle 8"/>
          <p:cNvSpPr>
            <a:spLocks noGrp="1" noChangeArrowheads="1"/>
          </p:cNvSpPr>
          <p:nvPr>
            <p:ph type="body" idx="1"/>
          </p:nvPr>
        </p:nvSpPr>
        <p:spPr/>
        <p:txBody>
          <a:bodyPr/>
          <a:lstStyle/>
          <a:p>
            <a:pPr marL="0" indent="0" eaLnBrk="1" hangingPunct="1">
              <a:buNone/>
            </a:pPr>
            <a:r>
              <a:rPr lang="en-US" altLang="en-US" dirty="0"/>
              <a:t>The impact of capital structure on value depends upon the effect of debt on:</a:t>
            </a:r>
          </a:p>
          <a:p>
            <a:pPr eaLnBrk="1" hangingPunct="1"/>
            <a:endParaRPr lang="en-US" altLang="en-US" dirty="0"/>
          </a:p>
          <a:p>
            <a:pPr lvl="1" eaLnBrk="1" hangingPunct="1"/>
            <a:r>
              <a:rPr lang="en-US" altLang="en-US" sz="3200" dirty="0"/>
              <a:t>WACC</a:t>
            </a:r>
          </a:p>
          <a:p>
            <a:pPr lvl="1" eaLnBrk="1" hangingPunct="1"/>
            <a:endParaRPr lang="en-US" altLang="en-US" sz="3200" dirty="0"/>
          </a:p>
          <a:p>
            <a:pPr lvl="1" eaLnBrk="1" hangingPunct="1"/>
            <a:r>
              <a:rPr lang="en-US" altLang="en-US" sz="3200" dirty="0"/>
              <a:t>FCF</a:t>
            </a:r>
          </a:p>
        </p:txBody>
      </p:sp>
    </p:spTree>
    <p:extLst>
      <p:ext uri="{BB962C8B-B14F-4D97-AF65-F5344CB8AC3E}">
        <p14:creationId xmlns:p14="http://schemas.microsoft.com/office/powerpoint/2010/main" val="4139115007"/>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p:txBody>
          <a:bodyPr>
            <a:normAutofit fontScale="90000"/>
          </a:bodyPr>
          <a:lstStyle/>
          <a:p>
            <a:pPr eaLnBrk="1" hangingPunct="1"/>
            <a:r>
              <a:rPr lang="en-US" altLang="en-US" dirty="0">
                <a:ea typeface="+mn-ea"/>
                <a:cs typeface="+mn-cs"/>
              </a:rPr>
              <a:t>Effect of Additional </a:t>
            </a:r>
            <a:br>
              <a:rPr lang="en-US" altLang="en-US" dirty="0">
                <a:ea typeface="+mn-ea"/>
                <a:cs typeface="+mn-cs"/>
              </a:rPr>
            </a:br>
            <a:r>
              <a:rPr lang="en-US" altLang="en-US" dirty="0">
                <a:ea typeface="+mn-ea"/>
                <a:cs typeface="+mn-cs"/>
              </a:rPr>
              <a:t>Debt on WACC</a:t>
            </a:r>
          </a:p>
        </p:txBody>
      </p:sp>
      <p:sp>
        <p:nvSpPr>
          <p:cNvPr id="13316" name="Rectangle 6"/>
          <p:cNvSpPr>
            <a:spLocks noGrp="1" noChangeArrowheads="1"/>
          </p:cNvSpPr>
          <p:nvPr>
            <p:ph type="body" idx="1"/>
          </p:nvPr>
        </p:nvSpPr>
        <p:spPr>
          <a:xfrm>
            <a:off x="457200" y="1600200"/>
            <a:ext cx="8229600" cy="4800600"/>
          </a:xfrm>
        </p:spPr>
        <p:txBody>
          <a:bodyPr>
            <a:normAutofit lnSpcReduction="10000"/>
          </a:bodyPr>
          <a:lstStyle/>
          <a:p>
            <a:pPr eaLnBrk="1" hangingPunct="1"/>
            <a:r>
              <a:rPr lang="en-US" altLang="en-US" sz="2800" dirty="0"/>
              <a:t>Debtholders have a prior claim on cash flows relative to stockholders. </a:t>
            </a:r>
          </a:p>
          <a:p>
            <a:pPr lvl="1" eaLnBrk="1" hangingPunct="1"/>
            <a:r>
              <a:rPr lang="en-US" altLang="en-US" sz="2400" dirty="0"/>
              <a:t>Debtholders’ “fixed” claim increases risk of stockholders’ “residual” claim.</a:t>
            </a:r>
          </a:p>
          <a:p>
            <a:pPr lvl="1" eaLnBrk="1" hangingPunct="1"/>
            <a:endParaRPr lang="en-US" altLang="en-US" sz="2400" dirty="0"/>
          </a:p>
          <a:p>
            <a:pPr lvl="1" eaLnBrk="1" hangingPunct="1"/>
            <a:r>
              <a:rPr lang="en-US" altLang="en-US" sz="2400" dirty="0"/>
              <a:t>Cost of stock, </a:t>
            </a:r>
            <a:r>
              <a:rPr lang="en-US" altLang="en-US" sz="2400" dirty="0" err="1"/>
              <a:t>r</a:t>
            </a:r>
            <a:r>
              <a:rPr lang="en-US" altLang="en-US" sz="2400" baseline="-25000" dirty="0" err="1"/>
              <a:t>s</a:t>
            </a:r>
            <a:r>
              <a:rPr lang="en-US" altLang="en-US" sz="2400" dirty="0"/>
              <a:t>, goes up.</a:t>
            </a:r>
          </a:p>
          <a:p>
            <a:pPr lvl="1" eaLnBrk="1" hangingPunct="1"/>
            <a:endParaRPr lang="en-US" altLang="en-US" sz="2400" dirty="0"/>
          </a:p>
          <a:p>
            <a:pPr eaLnBrk="1" hangingPunct="1"/>
            <a:r>
              <a:rPr lang="en-US" altLang="en-US" sz="2800" dirty="0"/>
              <a:t>Firm’s can deduct interest expenses.</a:t>
            </a:r>
          </a:p>
          <a:p>
            <a:pPr lvl="1" eaLnBrk="1" hangingPunct="1"/>
            <a:r>
              <a:rPr lang="en-US" altLang="en-US" sz="2400" dirty="0"/>
              <a:t>Reduces the taxes paid</a:t>
            </a:r>
          </a:p>
          <a:p>
            <a:pPr lvl="1" eaLnBrk="1" hangingPunct="1"/>
            <a:endParaRPr lang="en-US" altLang="en-US" sz="2400" dirty="0"/>
          </a:p>
          <a:p>
            <a:pPr lvl="1" eaLnBrk="1" hangingPunct="1"/>
            <a:r>
              <a:rPr lang="en-US" altLang="en-US" sz="2400" dirty="0"/>
              <a:t>Frees up more cash for payments to investors</a:t>
            </a:r>
          </a:p>
          <a:p>
            <a:pPr lvl="1" eaLnBrk="1" hangingPunct="1"/>
            <a:endParaRPr lang="en-US" altLang="en-US" sz="2400" dirty="0"/>
          </a:p>
          <a:p>
            <a:pPr lvl="1" eaLnBrk="1" hangingPunct="1"/>
            <a:r>
              <a:rPr lang="en-US" altLang="en-US" sz="2400" dirty="0"/>
              <a:t>Reduces after-tax cost of debt</a:t>
            </a:r>
          </a:p>
        </p:txBody>
      </p:sp>
    </p:spTree>
    <p:extLst>
      <p:ext uri="{BB962C8B-B14F-4D97-AF65-F5344CB8AC3E}">
        <p14:creationId xmlns:p14="http://schemas.microsoft.com/office/powerpoint/2010/main" val="2571454254"/>
      </p:ext>
    </p:extLst>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Grp="1" noChangeArrowheads="1"/>
          </p:cNvSpPr>
          <p:nvPr>
            <p:ph type="title"/>
          </p:nvPr>
        </p:nvSpPr>
        <p:spPr/>
        <p:txBody>
          <a:bodyPr/>
          <a:lstStyle/>
          <a:p>
            <a:pPr eaLnBrk="1" hangingPunct="1"/>
            <a:r>
              <a:rPr lang="en-US" altLang="en-US" dirty="0"/>
              <a:t>The Effect on WACC (Continued)</a:t>
            </a:r>
          </a:p>
        </p:txBody>
      </p:sp>
      <p:sp>
        <p:nvSpPr>
          <p:cNvPr id="14340" name="Rectangle 6"/>
          <p:cNvSpPr>
            <a:spLocks noGrp="1" noChangeArrowheads="1"/>
          </p:cNvSpPr>
          <p:nvPr>
            <p:ph type="body" idx="1"/>
          </p:nvPr>
        </p:nvSpPr>
        <p:spPr/>
        <p:txBody>
          <a:bodyPr>
            <a:normAutofit fontScale="92500"/>
          </a:bodyPr>
          <a:lstStyle/>
          <a:p>
            <a:pPr eaLnBrk="1" hangingPunct="1"/>
            <a:r>
              <a:rPr lang="en-US" altLang="en-US" dirty="0"/>
              <a:t>Debt increases risk of bankruptcy</a:t>
            </a:r>
          </a:p>
          <a:p>
            <a:pPr lvl="1" eaLnBrk="1" hangingPunct="1"/>
            <a:r>
              <a:rPr lang="en-US" altLang="en-US" dirty="0"/>
              <a:t>Causes pre-tax cost of debt, </a:t>
            </a:r>
            <a:r>
              <a:rPr lang="en-US" altLang="en-US" dirty="0" err="1"/>
              <a:t>r</a:t>
            </a:r>
            <a:r>
              <a:rPr lang="en-US" altLang="en-US" baseline="-25000" dirty="0" err="1"/>
              <a:t>d</a:t>
            </a:r>
            <a:r>
              <a:rPr lang="en-US" altLang="en-US" dirty="0"/>
              <a:t>, to increase</a:t>
            </a:r>
          </a:p>
          <a:p>
            <a:pPr lvl="1" eaLnBrk="1" hangingPunct="1"/>
            <a:endParaRPr lang="en-US" altLang="en-US" dirty="0"/>
          </a:p>
          <a:p>
            <a:pPr eaLnBrk="1" hangingPunct="1"/>
            <a:r>
              <a:rPr lang="en-US" altLang="en-US" dirty="0"/>
              <a:t>Adding debt increase percent of firm financed with low-cost debt (</a:t>
            </a:r>
            <a:r>
              <a:rPr lang="en-US" altLang="en-US" dirty="0" err="1"/>
              <a:t>w</a:t>
            </a:r>
            <a:r>
              <a:rPr lang="en-US" altLang="en-US" baseline="-25000" dirty="0" err="1"/>
              <a:t>d</a:t>
            </a:r>
            <a:r>
              <a:rPr lang="en-US" altLang="en-US" dirty="0"/>
              <a:t>) and decreases percent financed with high-cost equity (</a:t>
            </a:r>
            <a:r>
              <a:rPr lang="en-US" altLang="en-US" dirty="0" err="1"/>
              <a:t>w</a:t>
            </a:r>
            <a:r>
              <a:rPr lang="en-US" altLang="en-US" baseline="-25000" dirty="0" err="1"/>
              <a:t>s</a:t>
            </a:r>
            <a:r>
              <a:rPr lang="en-US" altLang="en-US" dirty="0"/>
              <a:t>)</a:t>
            </a:r>
          </a:p>
          <a:p>
            <a:pPr eaLnBrk="1" hangingPunct="1"/>
            <a:endParaRPr lang="en-US" altLang="en-US" dirty="0"/>
          </a:p>
          <a:p>
            <a:pPr eaLnBrk="1" hangingPunct="1"/>
            <a:r>
              <a:rPr lang="en-US" altLang="en-US" dirty="0"/>
              <a:t>Net effect on WACC = uncertain.</a:t>
            </a:r>
          </a:p>
        </p:txBody>
      </p:sp>
    </p:spTree>
    <p:extLst>
      <p:ext uri="{BB962C8B-B14F-4D97-AF65-F5344CB8AC3E}">
        <p14:creationId xmlns:p14="http://schemas.microsoft.com/office/powerpoint/2010/main" val="1265480170"/>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
          <p:cNvSpPr>
            <a:spLocks noGrp="1" noChangeArrowheads="1"/>
          </p:cNvSpPr>
          <p:nvPr>
            <p:ph type="title"/>
          </p:nvPr>
        </p:nvSpPr>
        <p:spPr/>
        <p:txBody>
          <a:bodyPr>
            <a:normAutofit/>
          </a:bodyPr>
          <a:lstStyle/>
          <a:p>
            <a:pPr eaLnBrk="1" hangingPunct="1"/>
            <a:r>
              <a:rPr lang="en-US" altLang="en-US" dirty="0"/>
              <a:t>Effect of Additional Debt on FCF</a:t>
            </a:r>
          </a:p>
        </p:txBody>
      </p:sp>
      <p:sp>
        <p:nvSpPr>
          <p:cNvPr id="15364" name="Rectangle 6"/>
          <p:cNvSpPr>
            <a:spLocks noGrp="1" noChangeArrowheads="1"/>
          </p:cNvSpPr>
          <p:nvPr>
            <p:ph type="body" idx="1"/>
          </p:nvPr>
        </p:nvSpPr>
        <p:spPr/>
        <p:txBody>
          <a:bodyPr/>
          <a:lstStyle/>
          <a:p>
            <a:pPr eaLnBrk="1" hangingPunct="1"/>
            <a:r>
              <a:rPr lang="en-US" altLang="en-US" dirty="0"/>
              <a:t>Additional debt increases the probability of bankruptcy.</a:t>
            </a:r>
          </a:p>
          <a:p>
            <a:pPr eaLnBrk="1" hangingPunct="1"/>
            <a:endParaRPr lang="en-US" altLang="en-US" dirty="0"/>
          </a:p>
          <a:p>
            <a:pPr lvl="1" eaLnBrk="1" hangingPunct="1"/>
            <a:r>
              <a:rPr lang="en-US" altLang="en-US" dirty="0"/>
              <a:t>Direct costs: Legal fees, “fire” sales, etc.</a:t>
            </a:r>
          </a:p>
          <a:p>
            <a:pPr lvl="1" eaLnBrk="1" hangingPunct="1"/>
            <a:endParaRPr lang="en-US" altLang="en-US" dirty="0"/>
          </a:p>
          <a:p>
            <a:pPr lvl="1" eaLnBrk="1" hangingPunct="1"/>
            <a:r>
              <a:rPr lang="en-US" altLang="en-US" dirty="0"/>
              <a:t>Indirect costs: Lost customers, reduction in productivity of managers and line workers, reduction in credit (i.e., accounts payable) offered by suppliers </a:t>
            </a:r>
          </a:p>
        </p:txBody>
      </p:sp>
    </p:spTree>
    <p:extLst>
      <p:ext uri="{BB962C8B-B14F-4D97-AF65-F5344CB8AC3E}">
        <p14:creationId xmlns:p14="http://schemas.microsoft.com/office/powerpoint/2010/main" val="1741540206"/>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0CEAFA19-8734-45A7-A070-2F3E0375F29E}" type="slidenum">
              <a:rPr lang="en-US" altLang="en-US"/>
              <a:pPr eaLnBrk="1" hangingPunct="1"/>
              <a:t>14</a:t>
            </a:fld>
            <a:endParaRPr lang="en-US" altLang="en-US"/>
          </a:p>
        </p:txBody>
      </p:sp>
      <p:sp>
        <p:nvSpPr>
          <p:cNvPr id="16387" name="Rectangle 4"/>
          <p:cNvSpPr>
            <a:spLocks noGrp="1" noChangeArrowheads="1"/>
          </p:cNvSpPr>
          <p:nvPr>
            <p:ph type="title"/>
          </p:nvPr>
        </p:nvSpPr>
        <p:spPr/>
        <p:txBody>
          <a:bodyPr>
            <a:normAutofit/>
          </a:bodyPr>
          <a:lstStyle/>
          <a:p>
            <a:r>
              <a:rPr lang="en-US" altLang="en-US" dirty="0"/>
              <a:t>Impact of Indirect Costs</a:t>
            </a:r>
            <a:endParaRPr lang="en-US" altLang="en-US" dirty="0"/>
          </a:p>
        </p:txBody>
      </p:sp>
      <p:sp>
        <p:nvSpPr>
          <p:cNvPr id="16388" name="Rectangle 5"/>
          <p:cNvSpPr>
            <a:spLocks noGrp="1" noChangeArrowheads="1"/>
          </p:cNvSpPr>
          <p:nvPr>
            <p:ph type="body" idx="1"/>
          </p:nvPr>
        </p:nvSpPr>
        <p:spPr/>
        <p:txBody>
          <a:bodyPr>
            <a:normAutofit fontScale="92500"/>
          </a:bodyPr>
          <a:lstStyle/>
          <a:p>
            <a:r>
              <a:rPr lang="en-US" altLang="en-US" dirty="0"/>
              <a:t>NOPAT goes down due to lost customers and drop in productivity</a:t>
            </a:r>
          </a:p>
          <a:p>
            <a:endParaRPr lang="en-US" altLang="en-US" dirty="0"/>
          </a:p>
          <a:p>
            <a:r>
              <a:rPr lang="en-US" altLang="en-US" dirty="0"/>
              <a:t>Investment in capital goes up due to increase in net operating working capital (accounts payable goes down as suppliers tighten credit).</a:t>
            </a:r>
          </a:p>
        </p:txBody>
      </p:sp>
    </p:spTree>
    <p:extLst>
      <p:ext uri="{BB962C8B-B14F-4D97-AF65-F5344CB8AC3E}">
        <p14:creationId xmlns:p14="http://schemas.microsoft.com/office/powerpoint/2010/main" val="3470408210"/>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928362DC-F0B6-49E0-989E-DAFC3A35E352}" type="slidenum">
              <a:rPr lang="en-US" altLang="en-US"/>
              <a:pPr eaLnBrk="1" hangingPunct="1"/>
              <a:t>15</a:t>
            </a:fld>
            <a:endParaRPr lang="en-US" altLang="en-US"/>
          </a:p>
        </p:txBody>
      </p:sp>
      <p:sp>
        <p:nvSpPr>
          <p:cNvPr id="17411" name="Rectangle 4"/>
          <p:cNvSpPr>
            <a:spLocks noGrp="1" noChangeArrowheads="1"/>
          </p:cNvSpPr>
          <p:nvPr>
            <p:ph type="title"/>
          </p:nvPr>
        </p:nvSpPr>
        <p:spPr/>
        <p:txBody>
          <a:bodyPr/>
          <a:lstStyle/>
          <a:p>
            <a:pPr eaLnBrk="1" hangingPunct="1"/>
            <a:r>
              <a:rPr lang="en-US" altLang="en-US" dirty="0"/>
              <a:t>Debt and Managers</a:t>
            </a:r>
          </a:p>
        </p:txBody>
      </p:sp>
      <p:sp>
        <p:nvSpPr>
          <p:cNvPr id="17412" name="Rectangle 5"/>
          <p:cNvSpPr>
            <a:spLocks noGrp="1" noChangeArrowheads="1"/>
          </p:cNvSpPr>
          <p:nvPr>
            <p:ph type="body" idx="1"/>
          </p:nvPr>
        </p:nvSpPr>
        <p:spPr>
          <a:xfrm>
            <a:off x="457200" y="1600200"/>
            <a:ext cx="8229600" cy="4953000"/>
          </a:xfrm>
        </p:spPr>
        <p:txBody>
          <a:bodyPr>
            <a:normAutofit/>
          </a:bodyPr>
          <a:lstStyle/>
          <a:p>
            <a:pPr eaLnBrk="1" hangingPunct="1">
              <a:lnSpc>
                <a:spcPct val="90000"/>
              </a:lnSpc>
            </a:pPr>
            <a:r>
              <a:rPr lang="en-US" altLang="en-US" sz="2800" dirty="0"/>
              <a:t>Additional debt can affect the behavior of managers.</a:t>
            </a:r>
          </a:p>
          <a:p>
            <a:pPr eaLnBrk="1" hangingPunct="1">
              <a:lnSpc>
                <a:spcPct val="90000"/>
              </a:lnSpc>
            </a:pPr>
            <a:endParaRPr lang="en-US" altLang="en-US" sz="2800" dirty="0"/>
          </a:p>
          <a:p>
            <a:pPr lvl="1" eaLnBrk="1" hangingPunct="1">
              <a:lnSpc>
                <a:spcPct val="90000"/>
              </a:lnSpc>
            </a:pPr>
            <a:r>
              <a:rPr lang="en-US" altLang="en-US" sz="2400" dirty="0"/>
              <a:t>Reductions in agency costs: debt “pre-commits,” or “bonds,” free cash flow for use in making interest payments.  Thus, managers are less likely to waste FCF on perquisites or non-value adding acquisitions.</a:t>
            </a:r>
          </a:p>
          <a:p>
            <a:pPr lvl="1" eaLnBrk="1" hangingPunct="1">
              <a:lnSpc>
                <a:spcPct val="90000"/>
              </a:lnSpc>
            </a:pPr>
            <a:endParaRPr lang="en-US" altLang="en-US" sz="2400" dirty="0"/>
          </a:p>
          <a:p>
            <a:pPr lvl="1" eaLnBrk="1" hangingPunct="1">
              <a:lnSpc>
                <a:spcPct val="90000"/>
              </a:lnSpc>
            </a:pPr>
            <a:r>
              <a:rPr lang="en-US" altLang="en-US" sz="2400" dirty="0"/>
              <a:t>Increases in agency costs: debt can make managers too risk-averse, causing “underinvestment” in risky but positive NPV projects. </a:t>
            </a:r>
          </a:p>
        </p:txBody>
      </p:sp>
    </p:spTree>
    <p:extLst>
      <p:ext uri="{BB962C8B-B14F-4D97-AF65-F5344CB8AC3E}">
        <p14:creationId xmlns:p14="http://schemas.microsoft.com/office/powerpoint/2010/main" val="3240074484"/>
      </p:ext>
    </p:extLst>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221456" y="567532"/>
            <a:ext cx="8015287" cy="914400"/>
          </a:xfrm>
        </p:spPr>
        <p:txBody>
          <a:bodyPr>
            <a:noAutofit/>
          </a:bodyPr>
          <a:lstStyle/>
          <a:p>
            <a:r>
              <a:rPr lang="en-US" dirty="0"/>
              <a:t>Weighted Average </a:t>
            </a:r>
            <a:br>
              <a:rPr lang="en-US" dirty="0"/>
            </a:br>
            <a:r>
              <a:rPr lang="en-US" dirty="0"/>
              <a:t>Cost of Capital</a:t>
            </a:r>
          </a:p>
        </p:txBody>
      </p:sp>
      <p:sp>
        <p:nvSpPr>
          <p:cNvPr id="316419" name="Rectangle 3"/>
          <p:cNvSpPr>
            <a:spLocks noGrp="1" noChangeArrowheads="1"/>
          </p:cNvSpPr>
          <p:nvPr>
            <p:ph type="body" sz="half" idx="1"/>
          </p:nvPr>
        </p:nvSpPr>
        <p:spPr>
          <a:xfrm>
            <a:off x="457200" y="1719263"/>
            <a:ext cx="8305800" cy="871537"/>
          </a:xfrm>
        </p:spPr>
        <p:txBody>
          <a:bodyPr>
            <a:noAutofit/>
          </a:bodyPr>
          <a:lstStyle/>
          <a:p>
            <a:pPr marL="0" indent="0">
              <a:buNone/>
            </a:pPr>
            <a:r>
              <a:rPr lang="en-US" sz="3200" dirty="0"/>
              <a:t>Average Cost for the Firm to Raise Capital</a:t>
            </a:r>
          </a:p>
        </p:txBody>
      </p:sp>
      <p:graphicFrame>
        <p:nvGraphicFramePr>
          <p:cNvPr id="316420" name="Object 4"/>
          <p:cNvGraphicFramePr>
            <a:graphicFrameLocks noGrp="1" noChangeAspect="1"/>
          </p:cNvGraphicFramePr>
          <p:nvPr>
            <p:ph sz="half" idx="2"/>
            <p:extLst>
              <p:ext uri="{D42A27DB-BD31-4B8C-83A1-F6EECF244321}">
                <p14:modId xmlns:p14="http://schemas.microsoft.com/office/powerpoint/2010/main" val="2070374276"/>
              </p:ext>
            </p:extLst>
          </p:nvPr>
        </p:nvGraphicFramePr>
        <p:xfrm>
          <a:off x="614418" y="3200400"/>
          <a:ext cx="7386582" cy="857855"/>
        </p:xfrm>
        <a:graphic>
          <a:graphicData uri="http://schemas.openxmlformats.org/presentationml/2006/ole">
            <mc:AlternateContent xmlns:mc="http://schemas.openxmlformats.org/markup-compatibility/2006">
              <mc:Choice xmlns:v="urn:schemas-microsoft-com:vml" Requires="v">
                <p:oleObj spid="_x0000_s316442" name="Equation" r:id="rId4" imgW="1968480" imgH="228600" progId="Equation.3">
                  <p:embed/>
                </p:oleObj>
              </mc:Choice>
              <mc:Fallback>
                <p:oleObj name="Equation" r:id="rId4" imgW="1968480" imgH="228600" progId="Equation.3">
                  <p:embed/>
                  <p:pic>
                    <p:nvPicPr>
                      <p:cNvPr id="0" name="Picture 4"/>
                      <p:cNvPicPr>
                        <a:picLocks noChangeAspect="1" noChangeArrowheads="1"/>
                      </p:cNvPicPr>
                      <p:nvPr/>
                    </p:nvPicPr>
                    <p:blipFill>
                      <a:blip r:embed="rId5"/>
                      <a:srcRect/>
                      <a:stretch>
                        <a:fillRect/>
                      </a:stretch>
                    </p:blipFill>
                    <p:spPr bwMode="auto">
                      <a:xfrm>
                        <a:off x="614418" y="3200400"/>
                        <a:ext cx="7386582" cy="857855"/>
                      </a:xfrm>
                      <a:prstGeom prst="rect">
                        <a:avLst/>
                      </a:prstGeom>
                      <a:noFill/>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221456" y="567532"/>
            <a:ext cx="8015287" cy="914400"/>
          </a:xfrm>
        </p:spPr>
        <p:txBody>
          <a:bodyPr>
            <a:noAutofit/>
          </a:bodyPr>
          <a:lstStyle/>
          <a:p>
            <a:r>
              <a:rPr lang="en-US" dirty="0"/>
              <a:t>WACC: Inputs</a:t>
            </a:r>
          </a:p>
        </p:txBody>
      </p:sp>
      <p:sp>
        <p:nvSpPr>
          <p:cNvPr id="316419" name="Rectangle 3"/>
          <p:cNvSpPr>
            <a:spLocks noGrp="1" noChangeArrowheads="1"/>
          </p:cNvSpPr>
          <p:nvPr>
            <p:ph type="body" sz="half" idx="1"/>
          </p:nvPr>
        </p:nvSpPr>
        <p:spPr>
          <a:xfrm>
            <a:off x="457200" y="1719263"/>
            <a:ext cx="8305800" cy="4071937"/>
          </a:xfrm>
        </p:spPr>
        <p:txBody>
          <a:bodyPr>
            <a:noAutofit/>
          </a:bodyPr>
          <a:lstStyle/>
          <a:p>
            <a:r>
              <a:rPr lang="en-US" sz="3200" dirty="0"/>
              <a:t>Weights</a:t>
            </a:r>
          </a:p>
          <a:p>
            <a:pPr lvl="1"/>
            <a:r>
              <a:rPr lang="en-US" sz="2400" dirty="0"/>
              <a:t>Market versus Book</a:t>
            </a:r>
          </a:p>
          <a:p>
            <a:pPr lvl="1"/>
            <a:r>
              <a:rPr lang="en-US" sz="2400" dirty="0"/>
              <a:t>Historical versus Future</a:t>
            </a:r>
          </a:p>
          <a:p>
            <a:r>
              <a:rPr lang="en-US" sz="3200" dirty="0"/>
              <a:t>Cost of Debt</a:t>
            </a:r>
          </a:p>
          <a:p>
            <a:pPr lvl="1"/>
            <a:r>
              <a:rPr lang="en-US" sz="2400" dirty="0"/>
              <a:t>Similar Bonds</a:t>
            </a:r>
          </a:p>
          <a:p>
            <a:r>
              <a:rPr lang="en-US" sz="3200" dirty="0"/>
              <a:t>Cost of Equity</a:t>
            </a:r>
          </a:p>
          <a:p>
            <a:pPr lvl="1"/>
            <a:r>
              <a:rPr lang="en-US" sz="2400" dirty="0"/>
              <a:t>CAPM</a:t>
            </a:r>
          </a:p>
          <a:p>
            <a:r>
              <a:rPr lang="en-US" sz="3200" dirty="0"/>
              <a:t>Tax Rate</a:t>
            </a:r>
          </a:p>
          <a:p>
            <a:pPr lvl="1"/>
            <a:r>
              <a:rPr lang="en-US" sz="2400" dirty="0"/>
              <a:t>Implied from Financial Statements</a:t>
            </a:r>
          </a:p>
        </p:txBody>
      </p:sp>
    </p:spTree>
    <p:extLst>
      <p:ext uri="{BB962C8B-B14F-4D97-AF65-F5344CB8AC3E}">
        <p14:creationId xmlns:p14="http://schemas.microsoft.com/office/powerpoint/2010/main" val="3660602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1000" name="Rectangle 31"/>
          <p:cNvSpPr>
            <a:spLocks noGrp="1" noChangeArrowheads="1"/>
          </p:cNvSpPr>
          <p:nvPr>
            <p:ph type="title" idx="4294967295"/>
          </p:nvPr>
        </p:nvSpPr>
        <p:spPr>
          <a:xfrm>
            <a:off x="0" y="122238"/>
            <a:ext cx="9067800" cy="1295400"/>
          </a:xfrm>
        </p:spPr>
        <p:txBody>
          <a:bodyPr lIns="90488" tIns="44450" rIns="90488" bIns="44450" anchor="ctr">
            <a:normAutofit/>
          </a:bodyPr>
          <a:lstStyle/>
          <a:p>
            <a:pPr>
              <a:lnSpc>
                <a:spcPct val="90000"/>
              </a:lnSpc>
            </a:pPr>
            <a:r>
              <a:rPr lang="en-US" dirty="0"/>
              <a:t>Searching for the Appropriate Capital Structure</a:t>
            </a:r>
          </a:p>
        </p:txBody>
      </p:sp>
      <p:sp>
        <p:nvSpPr>
          <p:cNvPr id="103456" name="Rectangle 32"/>
          <p:cNvSpPr>
            <a:spLocks noGrp="1" noChangeArrowheads="1"/>
          </p:cNvSpPr>
          <p:nvPr>
            <p:ph type="body" idx="4294967295"/>
          </p:nvPr>
        </p:nvSpPr>
        <p:spPr>
          <a:xfrm>
            <a:off x="825690" y="4764088"/>
            <a:ext cx="8229600" cy="614363"/>
          </a:xfrm>
        </p:spPr>
        <p:txBody>
          <a:bodyPr lIns="90488" tIns="44450" rIns="90488" bIns="44450">
            <a:normAutofit/>
          </a:bodyPr>
          <a:lstStyle/>
          <a:p>
            <a:pPr marL="0" indent="0">
              <a:buFont typeface="Wingdings" pitchFamily="2" charset="2"/>
              <a:buNone/>
            </a:pPr>
            <a:r>
              <a:rPr lang="en-US" sz="2400" dirty="0"/>
              <a:t>Interest payments on debt are tax deductible…</a:t>
            </a:r>
          </a:p>
        </p:txBody>
      </p:sp>
      <p:grpSp>
        <p:nvGrpSpPr>
          <p:cNvPr id="2" name="Group 41"/>
          <p:cNvGrpSpPr>
            <a:grpSpLocks/>
          </p:cNvGrpSpPr>
          <p:nvPr/>
        </p:nvGrpSpPr>
        <p:grpSpPr bwMode="auto">
          <a:xfrm>
            <a:off x="1689100" y="1906587"/>
            <a:ext cx="5095875" cy="2897188"/>
            <a:chOff x="1062" y="1296"/>
            <a:chExt cx="3210" cy="1825"/>
          </a:xfrm>
        </p:grpSpPr>
        <p:sp>
          <p:nvSpPr>
            <p:cNvPr id="340995" name="Rectangle 7"/>
            <p:cNvSpPr>
              <a:spLocks noChangeArrowheads="1"/>
            </p:cNvSpPr>
            <p:nvPr/>
          </p:nvSpPr>
          <p:spPr bwMode="auto">
            <a:xfrm rot="16200000">
              <a:off x="586" y="1781"/>
              <a:ext cx="1474" cy="522"/>
            </a:xfrm>
            <a:prstGeom prst="rect">
              <a:avLst/>
            </a:prstGeom>
            <a:noFill/>
            <a:ln w="9525">
              <a:noFill/>
              <a:miter lim="800000"/>
              <a:headEnd/>
              <a:tailEnd/>
            </a:ln>
          </p:spPr>
          <p:txBody>
            <a:bodyPr lIns="90488" tIns="44450" rIns="90488" bIns="44450">
              <a:spAutoFit/>
            </a:bodyPr>
            <a:lstStyle/>
            <a:p>
              <a:pPr algn="ctr" eaLnBrk="0" hangingPunct="0"/>
              <a:r>
                <a:rPr lang="en-US" sz="2400" b="1" dirty="0">
                  <a:latin typeface="Century Gothic" panose="020B0502020202020204" pitchFamily="34" charset="0"/>
                </a:rPr>
                <a:t>Cost of Capital</a:t>
              </a:r>
            </a:p>
          </p:txBody>
        </p:sp>
        <p:sp>
          <p:nvSpPr>
            <p:cNvPr id="340996" name="Rectangle 8"/>
            <p:cNvSpPr>
              <a:spLocks noChangeArrowheads="1"/>
            </p:cNvSpPr>
            <p:nvPr/>
          </p:nvSpPr>
          <p:spPr bwMode="auto">
            <a:xfrm>
              <a:off x="1584" y="2832"/>
              <a:ext cx="2688" cy="289"/>
            </a:xfrm>
            <a:prstGeom prst="rect">
              <a:avLst/>
            </a:prstGeom>
            <a:noFill/>
            <a:ln w="9525">
              <a:noFill/>
              <a:miter lim="800000"/>
              <a:headEnd/>
              <a:tailEnd/>
            </a:ln>
          </p:spPr>
          <p:txBody>
            <a:bodyPr lIns="90488" tIns="44450" rIns="90488" bIns="44450">
              <a:spAutoFit/>
            </a:bodyPr>
            <a:lstStyle/>
            <a:p>
              <a:pPr algn="ctr" eaLnBrk="0" hangingPunct="0"/>
              <a:r>
                <a:rPr lang="en-US" sz="2400" b="1">
                  <a:latin typeface="Century Gothic" panose="020B0502020202020204" pitchFamily="34" charset="0"/>
                </a:rPr>
                <a:t>Debt Ratio</a:t>
              </a:r>
            </a:p>
          </p:txBody>
        </p:sp>
        <p:sp>
          <p:nvSpPr>
            <p:cNvPr id="340997" name="Line 27"/>
            <p:cNvSpPr>
              <a:spLocks noChangeShapeType="1"/>
            </p:cNvSpPr>
            <p:nvPr/>
          </p:nvSpPr>
          <p:spPr bwMode="auto">
            <a:xfrm>
              <a:off x="1584" y="1296"/>
              <a:ext cx="0" cy="1475"/>
            </a:xfrm>
            <a:prstGeom prst="line">
              <a:avLst/>
            </a:prstGeom>
            <a:noFill/>
            <a:ln w="9525">
              <a:solidFill>
                <a:srgbClr val="000000"/>
              </a:solidFill>
              <a:round/>
              <a:headEnd/>
              <a:tailEnd/>
            </a:ln>
          </p:spPr>
          <p:txBody>
            <a:bodyPr wrap="none" anchor="ctr"/>
            <a:lstStyle/>
            <a:p>
              <a:endParaRPr lang="en-US">
                <a:latin typeface="Century Gothic" panose="020B0502020202020204" pitchFamily="34" charset="0"/>
              </a:endParaRPr>
            </a:p>
          </p:txBody>
        </p:sp>
        <p:sp>
          <p:nvSpPr>
            <p:cNvPr id="340998" name="Line 28"/>
            <p:cNvSpPr>
              <a:spLocks noChangeShapeType="1"/>
            </p:cNvSpPr>
            <p:nvPr/>
          </p:nvSpPr>
          <p:spPr bwMode="auto">
            <a:xfrm>
              <a:off x="1584" y="2771"/>
              <a:ext cx="2688" cy="0"/>
            </a:xfrm>
            <a:prstGeom prst="line">
              <a:avLst/>
            </a:prstGeom>
            <a:noFill/>
            <a:ln w="9525">
              <a:solidFill>
                <a:srgbClr val="000000"/>
              </a:solidFill>
              <a:round/>
              <a:headEnd/>
              <a:tailEnd/>
            </a:ln>
          </p:spPr>
          <p:txBody>
            <a:bodyPr wrap="none" anchor="ctr"/>
            <a:lstStyle/>
            <a:p>
              <a:endParaRPr lang="en-US">
                <a:latin typeface="Century Gothic" panose="020B0502020202020204" pitchFamily="34" charset="0"/>
              </a:endParaRPr>
            </a:p>
          </p:txBody>
        </p:sp>
      </p:grpSp>
      <p:sp>
        <p:nvSpPr>
          <p:cNvPr id="103453" name="Line 29"/>
          <p:cNvSpPr>
            <a:spLocks noChangeShapeType="1"/>
          </p:cNvSpPr>
          <p:nvPr/>
        </p:nvSpPr>
        <p:spPr bwMode="auto">
          <a:xfrm>
            <a:off x="4575175" y="3409950"/>
            <a:ext cx="0" cy="838200"/>
          </a:xfrm>
          <a:prstGeom prst="line">
            <a:avLst/>
          </a:prstGeom>
          <a:noFill/>
          <a:ln w="12700">
            <a:solidFill>
              <a:srgbClr val="000000"/>
            </a:solidFill>
            <a:prstDash val="dash"/>
            <a:round/>
            <a:headEnd/>
            <a:tailEnd/>
          </a:ln>
        </p:spPr>
        <p:txBody>
          <a:bodyPr wrap="none" anchor="ctr"/>
          <a:lstStyle/>
          <a:p>
            <a:endParaRPr lang="en-US">
              <a:latin typeface="Century Gothic" panose="020B0502020202020204" pitchFamily="34" charset="0"/>
            </a:endParaRPr>
          </a:p>
        </p:txBody>
      </p:sp>
      <p:sp>
        <p:nvSpPr>
          <p:cNvPr id="103462" name="Freeform 38"/>
          <p:cNvSpPr>
            <a:spLocks/>
          </p:cNvSpPr>
          <p:nvPr/>
        </p:nvSpPr>
        <p:spPr bwMode="auto">
          <a:xfrm>
            <a:off x="3279775" y="2495550"/>
            <a:ext cx="1339850" cy="936625"/>
          </a:xfrm>
          <a:custGeom>
            <a:avLst/>
            <a:gdLst>
              <a:gd name="T0" fmla="*/ 0 w 844"/>
              <a:gd name="T1" fmla="*/ 0 h 590"/>
              <a:gd name="T2" fmla="*/ 124 w 844"/>
              <a:gd name="T3" fmla="*/ 220 h 590"/>
              <a:gd name="T4" fmla="*/ 288 w 844"/>
              <a:gd name="T5" fmla="*/ 380 h 590"/>
              <a:gd name="T6" fmla="*/ 532 w 844"/>
              <a:gd name="T7" fmla="*/ 520 h 590"/>
              <a:gd name="T8" fmla="*/ 748 w 844"/>
              <a:gd name="T9" fmla="*/ 580 h 590"/>
              <a:gd name="T10" fmla="*/ 844 w 844"/>
              <a:gd name="T11" fmla="*/ 580 h 590"/>
              <a:gd name="T12" fmla="*/ 0 60000 65536"/>
              <a:gd name="T13" fmla="*/ 0 60000 65536"/>
              <a:gd name="T14" fmla="*/ 0 60000 65536"/>
              <a:gd name="T15" fmla="*/ 0 60000 65536"/>
              <a:gd name="T16" fmla="*/ 0 60000 65536"/>
              <a:gd name="T17" fmla="*/ 0 60000 65536"/>
              <a:gd name="T18" fmla="*/ 0 w 844"/>
              <a:gd name="T19" fmla="*/ 0 h 590"/>
              <a:gd name="T20" fmla="*/ 844 w 844"/>
              <a:gd name="T21" fmla="*/ 590 h 590"/>
            </a:gdLst>
            <a:ahLst/>
            <a:cxnLst>
              <a:cxn ang="T12">
                <a:pos x="T0" y="T1"/>
              </a:cxn>
              <a:cxn ang="T13">
                <a:pos x="T2" y="T3"/>
              </a:cxn>
              <a:cxn ang="T14">
                <a:pos x="T4" y="T5"/>
              </a:cxn>
              <a:cxn ang="T15">
                <a:pos x="T6" y="T7"/>
              </a:cxn>
              <a:cxn ang="T16">
                <a:pos x="T8" y="T9"/>
              </a:cxn>
              <a:cxn ang="T17">
                <a:pos x="T10" y="T11"/>
              </a:cxn>
            </a:cxnLst>
            <a:rect l="T18" t="T19" r="T20" b="T21"/>
            <a:pathLst>
              <a:path w="844" h="590">
                <a:moveTo>
                  <a:pt x="0" y="0"/>
                </a:moveTo>
                <a:cubicBezTo>
                  <a:pt x="38" y="78"/>
                  <a:pt x="76" y="157"/>
                  <a:pt x="124" y="220"/>
                </a:cubicBezTo>
                <a:cubicBezTo>
                  <a:pt x="172" y="283"/>
                  <a:pt x="220" y="330"/>
                  <a:pt x="288" y="380"/>
                </a:cubicBezTo>
                <a:cubicBezTo>
                  <a:pt x="356" y="430"/>
                  <a:pt x="455" y="487"/>
                  <a:pt x="532" y="520"/>
                </a:cubicBezTo>
                <a:cubicBezTo>
                  <a:pt x="609" y="553"/>
                  <a:pt x="696" y="570"/>
                  <a:pt x="748" y="580"/>
                </a:cubicBezTo>
                <a:cubicBezTo>
                  <a:pt x="800" y="590"/>
                  <a:pt x="822" y="585"/>
                  <a:pt x="844" y="580"/>
                </a:cubicBezTo>
              </a:path>
            </a:pathLst>
          </a:custGeom>
          <a:noFill/>
          <a:ln w="38100">
            <a:solidFill>
              <a:srgbClr val="000000"/>
            </a:solidFill>
            <a:round/>
            <a:headEnd/>
            <a:tailEnd/>
          </a:ln>
        </p:spPr>
        <p:txBody>
          <a:bodyPr wrap="none" anchor="ctr"/>
          <a:lstStyle/>
          <a:p>
            <a:pPr algn="ctr" eaLnBrk="0" hangingPunct="0"/>
            <a:endParaRPr lang="en-US" sz="2400" b="1">
              <a:latin typeface="Century Gothic" panose="020B0502020202020204" pitchFamily="34" charset="0"/>
            </a:endParaRPr>
          </a:p>
        </p:txBody>
      </p:sp>
      <p:sp>
        <p:nvSpPr>
          <p:cNvPr id="103464" name="Freeform 40"/>
          <p:cNvSpPr>
            <a:spLocks/>
          </p:cNvSpPr>
          <p:nvPr/>
        </p:nvSpPr>
        <p:spPr bwMode="auto">
          <a:xfrm flipH="1">
            <a:off x="4575175" y="2495550"/>
            <a:ext cx="1339850" cy="936625"/>
          </a:xfrm>
          <a:custGeom>
            <a:avLst/>
            <a:gdLst>
              <a:gd name="T0" fmla="*/ 0 w 844"/>
              <a:gd name="T1" fmla="*/ 0 h 590"/>
              <a:gd name="T2" fmla="*/ 124 w 844"/>
              <a:gd name="T3" fmla="*/ 220 h 590"/>
              <a:gd name="T4" fmla="*/ 288 w 844"/>
              <a:gd name="T5" fmla="*/ 380 h 590"/>
              <a:gd name="T6" fmla="*/ 532 w 844"/>
              <a:gd name="T7" fmla="*/ 520 h 590"/>
              <a:gd name="T8" fmla="*/ 748 w 844"/>
              <a:gd name="T9" fmla="*/ 580 h 590"/>
              <a:gd name="T10" fmla="*/ 844 w 844"/>
              <a:gd name="T11" fmla="*/ 580 h 590"/>
              <a:gd name="T12" fmla="*/ 0 60000 65536"/>
              <a:gd name="T13" fmla="*/ 0 60000 65536"/>
              <a:gd name="T14" fmla="*/ 0 60000 65536"/>
              <a:gd name="T15" fmla="*/ 0 60000 65536"/>
              <a:gd name="T16" fmla="*/ 0 60000 65536"/>
              <a:gd name="T17" fmla="*/ 0 60000 65536"/>
              <a:gd name="T18" fmla="*/ 0 w 844"/>
              <a:gd name="T19" fmla="*/ 0 h 590"/>
              <a:gd name="T20" fmla="*/ 844 w 844"/>
              <a:gd name="T21" fmla="*/ 590 h 590"/>
            </a:gdLst>
            <a:ahLst/>
            <a:cxnLst>
              <a:cxn ang="T12">
                <a:pos x="T0" y="T1"/>
              </a:cxn>
              <a:cxn ang="T13">
                <a:pos x="T2" y="T3"/>
              </a:cxn>
              <a:cxn ang="T14">
                <a:pos x="T4" y="T5"/>
              </a:cxn>
              <a:cxn ang="T15">
                <a:pos x="T6" y="T7"/>
              </a:cxn>
              <a:cxn ang="T16">
                <a:pos x="T8" y="T9"/>
              </a:cxn>
              <a:cxn ang="T17">
                <a:pos x="T10" y="T11"/>
              </a:cxn>
            </a:cxnLst>
            <a:rect l="T18" t="T19" r="T20" b="T21"/>
            <a:pathLst>
              <a:path w="844" h="590">
                <a:moveTo>
                  <a:pt x="0" y="0"/>
                </a:moveTo>
                <a:cubicBezTo>
                  <a:pt x="38" y="78"/>
                  <a:pt x="76" y="157"/>
                  <a:pt x="124" y="220"/>
                </a:cubicBezTo>
                <a:cubicBezTo>
                  <a:pt x="172" y="283"/>
                  <a:pt x="220" y="330"/>
                  <a:pt x="288" y="380"/>
                </a:cubicBezTo>
                <a:cubicBezTo>
                  <a:pt x="356" y="430"/>
                  <a:pt x="455" y="487"/>
                  <a:pt x="532" y="520"/>
                </a:cubicBezTo>
                <a:cubicBezTo>
                  <a:pt x="609" y="553"/>
                  <a:pt x="696" y="570"/>
                  <a:pt x="748" y="580"/>
                </a:cubicBezTo>
                <a:cubicBezTo>
                  <a:pt x="800" y="590"/>
                  <a:pt x="822" y="585"/>
                  <a:pt x="844" y="580"/>
                </a:cubicBezTo>
              </a:path>
            </a:pathLst>
          </a:custGeom>
          <a:noFill/>
          <a:ln w="38100">
            <a:solidFill>
              <a:srgbClr val="000000"/>
            </a:solidFill>
            <a:round/>
            <a:headEnd/>
            <a:tailEnd/>
          </a:ln>
        </p:spPr>
        <p:txBody>
          <a:bodyPr wrap="none" anchor="ctr"/>
          <a:lstStyle/>
          <a:p>
            <a:pPr algn="ctr" eaLnBrk="0" hangingPunct="0"/>
            <a:endParaRPr lang="en-US" sz="2400" b="1">
              <a:latin typeface="Century Gothic" panose="020B0502020202020204" pitchFamily="34" charset="0"/>
            </a:endParaRPr>
          </a:p>
        </p:txBody>
      </p:sp>
      <p:sp>
        <p:nvSpPr>
          <p:cNvPr id="103466" name="Rectangle 42"/>
          <p:cNvSpPr>
            <a:spLocks noChangeArrowheads="1"/>
          </p:cNvSpPr>
          <p:nvPr/>
        </p:nvSpPr>
        <p:spPr bwMode="auto">
          <a:xfrm>
            <a:off x="825690" y="5212320"/>
            <a:ext cx="7772400" cy="914400"/>
          </a:xfrm>
          <a:prstGeom prst="rect">
            <a:avLst/>
          </a:prstGeom>
          <a:noFill/>
          <a:ln w="9525">
            <a:noFill/>
            <a:miter lim="800000"/>
            <a:headEnd/>
            <a:tailEnd/>
          </a:ln>
        </p:spPr>
        <p:txBody>
          <a:bodyPr lIns="90488" tIns="44450" rIns="90488" bIns="44450"/>
          <a:lstStyle/>
          <a:p>
            <a:pPr eaLnBrk="0" hangingPunct="0">
              <a:lnSpc>
                <a:spcPct val="105000"/>
              </a:lnSpc>
              <a:spcBef>
                <a:spcPct val="30000"/>
              </a:spcBef>
              <a:buSzPct val="119000"/>
            </a:pPr>
            <a:r>
              <a:rPr lang="en-US" sz="2400" dirty="0">
                <a:latin typeface="Century Gothic" panose="020B0502020202020204" pitchFamily="34" charset="0"/>
              </a:rPr>
              <a:t>However, the tradeoff is that the probability of bankruptcy will rise as interest expenses increases.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3" name="Rectangle 3"/>
          <p:cNvSpPr>
            <a:spLocks noGrp="1" noChangeArrowheads="1"/>
          </p:cNvSpPr>
          <p:nvPr>
            <p:ph idx="1"/>
          </p:nvPr>
        </p:nvSpPr>
        <p:spPr/>
        <p:txBody>
          <a:bodyPr/>
          <a:lstStyle/>
          <a:p>
            <a:r>
              <a:rPr lang="en-US" dirty="0"/>
              <a:t>Miller and Modigliani (No Taxes)</a:t>
            </a:r>
          </a:p>
          <a:p>
            <a:endParaRPr lang="en-US" dirty="0"/>
          </a:p>
          <a:p>
            <a:r>
              <a:rPr lang="en-US" dirty="0"/>
              <a:t>Miller and Modigliani (Taxes)</a:t>
            </a:r>
          </a:p>
          <a:p>
            <a:endParaRPr lang="en-US" dirty="0"/>
          </a:p>
          <a:p>
            <a:r>
              <a:rPr lang="en-US" dirty="0"/>
              <a:t>Financial Distress</a:t>
            </a:r>
          </a:p>
        </p:txBody>
      </p:sp>
      <p:sp>
        <p:nvSpPr>
          <p:cNvPr id="312322" name="Rectangle 2"/>
          <p:cNvSpPr>
            <a:spLocks noGrp="1" noChangeArrowheads="1"/>
          </p:cNvSpPr>
          <p:nvPr>
            <p:ph type="title"/>
          </p:nvPr>
        </p:nvSpPr>
        <p:spPr/>
        <p:txBody>
          <a:bodyPr>
            <a:noAutofit/>
          </a:bodyPr>
          <a:lstStyle/>
          <a:p>
            <a:r>
              <a:rPr lang="en-US" dirty="0"/>
              <a:t>Theories of Capital Structure and Cost of Capital</a:t>
            </a: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fontScale="77500" lnSpcReduction="20000"/>
          </a:bodyPr>
          <a:lstStyle/>
          <a:p>
            <a:pPr marL="609600" indent="-609600">
              <a:lnSpc>
                <a:spcPct val="110000"/>
              </a:lnSpc>
              <a:buFontTx/>
              <a:buAutoNum type="arabicPeriod"/>
            </a:pPr>
            <a:r>
              <a:rPr lang="en-US" dirty="0"/>
              <a:t>Understand the weighted average cost of capital (WACC).</a:t>
            </a:r>
          </a:p>
          <a:p>
            <a:pPr marL="609600" indent="-609600">
              <a:lnSpc>
                <a:spcPct val="110000"/>
              </a:lnSpc>
              <a:buFontTx/>
              <a:buAutoNum type="arabicPeriod"/>
            </a:pPr>
            <a:endParaRPr lang="en-US" dirty="0"/>
          </a:p>
          <a:p>
            <a:pPr marL="609600" indent="-609600">
              <a:lnSpc>
                <a:spcPct val="110000"/>
              </a:lnSpc>
              <a:buFontTx/>
              <a:buAutoNum type="arabicPeriod"/>
            </a:pPr>
            <a:r>
              <a:rPr lang="en-US" dirty="0"/>
              <a:t>Explain the three theories of Capital structure: Miller and Modigliani (no taxes), Miller and Modigliani (taxes), and financial distress.</a:t>
            </a:r>
          </a:p>
          <a:p>
            <a:pPr marL="609600" indent="-609600">
              <a:lnSpc>
                <a:spcPct val="110000"/>
              </a:lnSpc>
              <a:buFontTx/>
              <a:buAutoNum type="arabicPeriod"/>
            </a:pPr>
            <a:endParaRPr lang="en-US" dirty="0"/>
          </a:p>
          <a:p>
            <a:pPr marL="609600" indent="-609600">
              <a:lnSpc>
                <a:spcPct val="110000"/>
              </a:lnSpc>
              <a:buFontTx/>
              <a:buAutoNum type="arabicPeriod"/>
            </a:pPr>
            <a:r>
              <a:rPr lang="en-US" dirty="0"/>
              <a:t>Explain why costs of capital differs internationally and how to use this in financial decisions.</a:t>
            </a:r>
            <a:endParaRPr lang="en-US" dirty="0">
              <a:cs typeface="Arial" charset="0"/>
            </a:endParaRPr>
          </a:p>
        </p:txBody>
      </p:sp>
      <p:sp>
        <p:nvSpPr>
          <p:cNvPr id="26626" name="Rectangle 2"/>
          <p:cNvSpPr>
            <a:spLocks noGrp="1" noChangeArrowheads="1"/>
          </p:cNvSpPr>
          <p:nvPr>
            <p:ph type="title"/>
          </p:nvPr>
        </p:nvSpPr>
        <p:spPr/>
        <p:txBody>
          <a:bodyPr/>
          <a:lstStyle/>
          <a:p>
            <a:r>
              <a:rPr lang="en-US" dirty="0"/>
              <a:t>Learning Objectives</a:t>
            </a:r>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7" name="Rectangle 3"/>
          <p:cNvSpPr>
            <a:spLocks noGrp="1" noChangeArrowheads="1"/>
          </p:cNvSpPr>
          <p:nvPr>
            <p:ph idx="1"/>
          </p:nvPr>
        </p:nvSpPr>
        <p:spPr/>
        <p:txBody>
          <a:bodyPr>
            <a:normAutofit lnSpcReduction="10000"/>
          </a:bodyPr>
          <a:lstStyle/>
          <a:p>
            <a:r>
              <a:rPr lang="en-US" dirty="0"/>
              <a:t>Value of the Firm</a:t>
            </a:r>
          </a:p>
          <a:p>
            <a:pPr lvl="1"/>
            <a:r>
              <a:rPr lang="en-US" dirty="0"/>
              <a:t>Firm Value does not Change</a:t>
            </a:r>
          </a:p>
          <a:p>
            <a:endParaRPr lang="en-US" dirty="0"/>
          </a:p>
          <a:p>
            <a:r>
              <a:rPr lang="en-US" dirty="0"/>
              <a:t>Cost of Capital</a:t>
            </a:r>
          </a:p>
          <a:p>
            <a:pPr lvl="1"/>
            <a:r>
              <a:rPr lang="en-US" dirty="0"/>
              <a:t>Leverage increases the risk and return to stockholders</a:t>
            </a:r>
          </a:p>
          <a:p>
            <a:endParaRPr lang="en-US" dirty="0"/>
          </a:p>
          <a:p>
            <a:r>
              <a:rPr lang="en-US" dirty="0"/>
              <a:t>Implication</a:t>
            </a:r>
          </a:p>
          <a:p>
            <a:pPr lvl="1"/>
            <a:r>
              <a:rPr lang="en-US" i="1" dirty="0"/>
              <a:t>Capital Structure does not matter to Cost of Capital</a:t>
            </a:r>
          </a:p>
        </p:txBody>
      </p:sp>
      <p:sp>
        <p:nvSpPr>
          <p:cNvPr id="313346" name="Rectangle 2"/>
          <p:cNvSpPr>
            <a:spLocks noGrp="1" noChangeArrowheads="1"/>
          </p:cNvSpPr>
          <p:nvPr>
            <p:ph type="title"/>
          </p:nvPr>
        </p:nvSpPr>
        <p:spPr/>
        <p:txBody>
          <a:bodyPr>
            <a:noAutofit/>
          </a:bodyPr>
          <a:lstStyle/>
          <a:p>
            <a:r>
              <a:rPr lang="en-US" dirty="0"/>
              <a:t>Miller and Modigliani </a:t>
            </a:r>
            <a:br>
              <a:rPr lang="en-US" dirty="0"/>
            </a:br>
            <a:r>
              <a:rPr lang="en-US" dirty="0"/>
              <a:t>(No Taxes)</a:t>
            </a: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4371" name="Rectangle 3"/>
          <p:cNvSpPr>
            <a:spLocks noGrp="1" noChangeArrowheads="1"/>
          </p:cNvSpPr>
          <p:nvPr>
            <p:ph type="title"/>
          </p:nvPr>
        </p:nvSpPr>
        <p:spPr>
          <a:xfrm>
            <a:off x="457200" y="304800"/>
            <a:ext cx="8316913" cy="1014413"/>
          </a:xfrm>
        </p:spPr>
        <p:txBody>
          <a:bodyPr>
            <a:normAutofit/>
          </a:bodyPr>
          <a:lstStyle/>
          <a:p>
            <a:r>
              <a:rPr lang="en-US" dirty="0"/>
              <a:t>MM Proposition II (No Taxes)</a:t>
            </a:r>
          </a:p>
        </p:txBody>
      </p:sp>
      <p:sp>
        <p:nvSpPr>
          <p:cNvPr id="314370" name="Line 2"/>
          <p:cNvSpPr>
            <a:spLocks noChangeShapeType="1"/>
          </p:cNvSpPr>
          <p:nvPr/>
        </p:nvSpPr>
        <p:spPr bwMode="auto">
          <a:xfrm>
            <a:off x="1504950" y="3688687"/>
            <a:ext cx="184150" cy="0"/>
          </a:xfrm>
          <a:prstGeom prst="line">
            <a:avLst/>
          </a:prstGeom>
          <a:noFill/>
          <a:ln w="38100">
            <a:solidFill>
              <a:schemeClr val="tx1"/>
            </a:solidFill>
            <a:round/>
            <a:headEnd/>
            <a:tailEnd/>
          </a:ln>
          <a:effectLst/>
        </p:spPr>
        <p:txBody>
          <a:bodyPr wrap="none" anchor="ctr"/>
          <a:lstStyle/>
          <a:p>
            <a:endParaRPr lang="en-US">
              <a:latin typeface="Century Gothic" panose="020B0502020202020204" pitchFamily="34" charset="0"/>
            </a:endParaRPr>
          </a:p>
        </p:txBody>
      </p:sp>
      <p:sp>
        <p:nvSpPr>
          <p:cNvPr id="314372" name="Line 4"/>
          <p:cNvSpPr>
            <a:spLocks noChangeShapeType="1"/>
          </p:cNvSpPr>
          <p:nvPr/>
        </p:nvSpPr>
        <p:spPr bwMode="auto">
          <a:xfrm>
            <a:off x="1592263" y="1764637"/>
            <a:ext cx="0" cy="3994150"/>
          </a:xfrm>
          <a:prstGeom prst="line">
            <a:avLst/>
          </a:prstGeom>
          <a:noFill/>
          <a:ln w="38100">
            <a:solidFill>
              <a:schemeClr val="tx1"/>
            </a:solidFill>
            <a:round/>
            <a:headEnd/>
            <a:tailEnd/>
          </a:ln>
          <a:effectLst/>
        </p:spPr>
        <p:txBody>
          <a:bodyPr wrap="none" anchor="ctr"/>
          <a:lstStyle/>
          <a:p>
            <a:endParaRPr lang="en-US">
              <a:latin typeface="Century Gothic" panose="020B0502020202020204" pitchFamily="34" charset="0"/>
            </a:endParaRPr>
          </a:p>
        </p:txBody>
      </p:sp>
      <p:sp>
        <p:nvSpPr>
          <p:cNvPr id="314373" name="Line 5"/>
          <p:cNvSpPr>
            <a:spLocks noChangeShapeType="1"/>
          </p:cNvSpPr>
          <p:nvPr/>
        </p:nvSpPr>
        <p:spPr bwMode="auto">
          <a:xfrm>
            <a:off x="1592263" y="5739737"/>
            <a:ext cx="5430837" cy="6350"/>
          </a:xfrm>
          <a:prstGeom prst="line">
            <a:avLst/>
          </a:prstGeom>
          <a:noFill/>
          <a:ln w="38100">
            <a:solidFill>
              <a:schemeClr val="tx1"/>
            </a:solidFill>
            <a:round/>
            <a:headEnd/>
            <a:tailEnd/>
          </a:ln>
          <a:effectLst/>
        </p:spPr>
        <p:txBody>
          <a:bodyPr wrap="none" anchor="ctr"/>
          <a:lstStyle/>
          <a:p>
            <a:endParaRPr lang="en-US">
              <a:latin typeface="Century Gothic" panose="020B0502020202020204" pitchFamily="34" charset="0"/>
            </a:endParaRPr>
          </a:p>
        </p:txBody>
      </p:sp>
      <p:sp>
        <p:nvSpPr>
          <p:cNvPr id="314374" name="Text Box 6"/>
          <p:cNvSpPr txBox="1">
            <a:spLocks noChangeArrowheads="1"/>
          </p:cNvSpPr>
          <p:nvPr/>
        </p:nvSpPr>
        <p:spPr bwMode="auto">
          <a:xfrm>
            <a:off x="4813300" y="5800063"/>
            <a:ext cx="2393950" cy="301621"/>
          </a:xfrm>
          <a:prstGeom prst="rect">
            <a:avLst/>
          </a:prstGeom>
          <a:noFill/>
          <a:ln w="9525">
            <a:noFill/>
            <a:miter lim="800000"/>
            <a:headEnd/>
            <a:tailEnd/>
          </a:ln>
          <a:effectLst/>
        </p:spPr>
        <p:txBody>
          <a:bodyPr>
            <a:spAutoFit/>
          </a:bodyPr>
          <a:lstStyle/>
          <a:p>
            <a:pPr eaLnBrk="0" hangingPunct="0">
              <a:lnSpc>
                <a:spcPct val="80000"/>
              </a:lnSpc>
            </a:pPr>
            <a:r>
              <a:rPr lang="en-US" sz="1700" dirty="0">
                <a:latin typeface="Century Gothic" panose="020B0502020202020204" pitchFamily="34" charset="0"/>
              </a:rPr>
              <a:t>Debt-to-equity Ratio</a:t>
            </a:r>
          </a:p>
        </p:txBody>
      </p:sp>
      <p:sp>
        <p:nvSpPr>
          <p:cNvPr id="314375" name="Text Box 7"/>
          <p:cNvSpPr txBox="1">
            <a:spLocks noChangeArrowheads="1"/>
          </p:cNvSpPr>
          <p:nvPr/>
        </p:nvSpPr>
        <p:spPr bwMode="auto">
          <a:xfrm rot="16200000">
            <a:off x="-39688" y="2363127"/>
            <a:ext cx="2378075" cy="301621"/>
          </a:xfrm>
          <a:prstGeom prst="rect">
            <a:avLst/>
          </a:prstGeom>
          <a:noFill/>
          <a:ln w="9525">
            <a:noFill/>
            <a:miter lim="800000"/>
            <a:headEnd/>
            <a:tailEnd/>
          </a:ln>
          <a:effectLst/>
        </p:spPr>
        <p:txBody>
          <a:bodyPr>
            <a:spAutoFit/>
          </a:bodyPr>
          <a:lstStyle/>
          <a:p>
            <a:pPr algn="ctr" eaLnBrk="0" hangingPunct="0">
              <a:lnSpc>
                <a:spcPct val="80000"/>
              </a:lnSpc>
            </a:pPr>
            <a:r>
              <a:rPr lang="en-US" sz="1700">
                <a:latin typeface="Century Gothic" panose="020B0502020202020204" pitchFamily="34" charset="0"/>
              </a:rPr>
              <a:t>Cost of capital: </a:t>
            </a:r>
            <a:r>
              <a:rPr lang="en-US" sz="1700" i="1">
                <a:latin typeface="Century Gothic" panose="020B0502020202020204" pitchFamily="34" charset="0"/>
              </a:rPr>
              <a:t>R (%)</a:t>
            </a:r>
          </a:p>
        </p:txBody>
      </p:sp>
      <p:sp>
        <p:nvSpPr>
          <p:cNvPr id="314376" name="Line 8"/>
          <p:cNvSpPr>
            <a:spLocks noChangeShapeType="1"/>
          </p:cNvSpPr>
          <p:nvPr/>
        </p:nvSpPr>
        <p:spPr bwMode="auto">
          <a:xfrm flipV="1">
            <a:off x="1600200" y="2393287"/>
            <a:ext cx="3975100" cy="1276350"/>
          </a:xfrm>
          <a:prstGeom prst="line">
            <a:avLst/>
          </a:prstGeom>
          <a:noFill/>
          <a:ln w="38100">
            <a:solidFill>
              <a:srgbClr val="FF0000"/>
            </a:solidFill>
            <a:round/>
            <a:headEnd/>
            <a:tailEnd/>
          </a:ln>
          <a:effectLst/>
        </p:spPr>
        <p:txBody>
          <a:bodyPr wrap="none" anchor="ctr"/>
          <a:lstStyle/>
          <a:p>
            <a:endParaRPr lang="en-US">
              <a:latin typeface="Century Gothic" panose="020B0502020202020204" pitchFamily="34" charset="0"/>
            </a:endParaRPr>
          </a:p>
        </p:txBody>
      </p:sp>
      <p:sp>
        <p:nvSpPr>
          <p:cNvPr id="314377" name="Text Box 9"/>
          <p:cNvSpPr txBox="1">
            <a:spLocks noChangeArrowheads="1"/>
          </p:cNvSpPr>
          <p:nvPr/>
        </p:nvSpPr>
        <p:spPr bwMode="auto">
          <a:xfrm>
            <a:off x="1111250" y="3472787"/>
            <a:ext cx="409086" cy="369332"/>
          </a:xfrm>
          <a:prstGeom prst="rect">
            <a:avLst/>
          </a:prstGeom>
          <a:noFill/>
          <a:ln w="12700">
            <a:noFill/>
            <a:miter lim="800000"/>
            <a:headEnd type="none" w="sm" len="sm"/>
            <a:tailEnd type="none" w="sm" len="sm"/>
          </a:ln>
          <a:effectLst/>
        </p:spPr>
        <p:txBody>
          <a:bodyPr wrap="none">
            <a:spAutoFit/>
          </a:bodyPr>
          <a:lstStyle/>
          <a:p>
            <a:pPr eaLnBrk="0" hangingPunct="0"/>
            <a:r>
              <a:rPr lang="en-US" i="1">
                <a:latin typeface="Century Gothic" panose="020B0502020202020204" pitchFamily="34" charset="0"/>
              </a:rPr>
              <a:t>R</a:t>
            </a:r>
            <a:r>
              <a:rPr lang="en-US" baseline="-25000">
                <a:latin typeface="Century Gothic" panose="020B0502020202020204" pitchFamily="34" charset="0"/>
              </a:rPr>
              <a:t>0</a:t>
            </a:r>
            <a:endParaRPr lang="en-US">
              <a:latin typeface="Century Gothic" panose="020B0502020202020204" pitchFamily="34" charset="0"/>
            </a:endParaRPr>
          </a:p>
        </p:txBody>
      </p:sp>
      <p:sp>
        <p:nvSpPr>
          <p:cNvPr id="314378" name="Text Box 10"/>
          <p:cNvSpPr txBox="1">
            <a:spLocks noChangeArrowheads="1"/>
          </p:cNvSpPr>
          <p:nvPr/>
        </p:nvSpPr>
        <p:spPr bwMode="auto">
          <a:xfrm>
            <a:off x="7537450" y="4445924"/>
            <a:ext cx="412292" cy="369332"/>
          </a:xfrm>
          <a:prstGeom prst="rect">
            <a:avLst/>
          </a:prstGeom>
          <a:noFill/>
          <a:ln w="12700">
            <a:noFill/>
            <a:miter lim="800000"/>
            <a:headEnd type="none" w="sm" len="sm"/>
            <a:tailEnd type="none" w="sm" len="sm"/>
          </a:ln>
          <a:effectLst/>
        </p:spPr>
        <p:txBody>
          <a:bodyPr wrap="none">
            <a:spAutoFit/>
          </a:bodyPr>
          <a:lstStyle/>
          <a:p>
            <a:pPr eaLnBrk="0" hangingPunct="0"/>
            <a:r>
              <a:rPr lang="en-US" i="1">
                <a:latin typeface="Century Gothic" panose="020B0502020202020204" pitchFamily="34" charset="0"/>
              </a:rPr>
              <a:t>R</a:t>
            </a:r>
            <a:r>
              <a:rPr lang="en-US" i="1" baseline="-25000">
                <a:latin typeface="Century Gothic" panose="020B0502020202020204" pitchFamily="34" charset="0"/>
              </a:rPr>
              <a:t>B</a:t>
            </a:r>
            <a:endParaRPr lang="en-US" i="1">
              <a:latin typeface="Century Gothic" panose="020B0502020202020204" pitchFamily="34" charset="0"/>
            </a:endParaRPr>
          </a:p>
        </p:txBody>
      </p:sp>
      <p:graphicFrame>
        <p:nvGraphicFramePr>
          <p:cNvPr id="314379" name="Object 11"/>
          <p:cNvGraphicFramePr>
            <a:graphicFrameLocks noChangeAspect="1"/>
          </p:cNvGraphicFramePr>
          <p:nvPr>
            <p:extLst>
              <p:ext uri="{D42A27DB-BD31-4B8C-83A1-F6EECF244321}">
                <p14:modId xmlns:p14="http://schemas.microsoft.com/office/powerpoint/2010/main" val="306121103"/>
              </p:ext>
            </p:extLst>
          </p:nvPr>
        </p:nvGraphicFramePr>
        <p:xfrm>
          <a:off x="5226050" y="3550574"/>
          <a:ext cx="762000" cy="266700"/>
        </p:xfrm>
        <a:graphic>
          <a:graphicData uri="http://schemas.openxmlformats.org/presentationml/2006/ole">
            <mc:AlternateContent xmlns:mc="http://schemas.openxmlformats.org/markup-compatibility/2006">
              <mc:Choice xmlns:v="urn:schemas-microsoft-com:vml" Requires="v">
                <p:oleObj spid="_x0000_s314446" name="Equation" r:id="rId4" imgW="507960" imgH="177480" progId="Equation.3">
                  <p:embed/>
                </p:oleObj>
              </mc:Choice>
              <mc:Fallback>
                <p:oleObj name="Equation" r:id="rId4" imgW="507960" imgH="177480"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6050" y="3550574"/>
                        <a:ext cx="7620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4380" name="Object 12"/>
          <p:cNvGraphicFramePr>
            <a:graphicFrameLocks noChangeAspect="1"/>
          </p:cNvGraphicFramePr>
          <p:nvPr>
            <p:extLst>
              <p:ext uri="{D42A27DB-BD31-4B8C-83A1-F6EECF244321}">
                <p14:modId xmlns:p14="http://schemas.microsoft.com/office/powerpoint/2010/main" val="2417743062"/>
              </p:ext>
            </p:extLst>
          </p:nvPr>
        </p:nvGraphicFramePr>
        <p:xfrm>
          <a:off x="4997450" y="2178974"/>
          <a:ext cx="323850" cy="342900"/>
        </p:xfrm>
        <a:graphic>
          <a:graphicData uri="http://schemas.openxmlformats.org/presentationml/2006/ole">
            <mc:AlternateContent xmlns:mc="http://schemas.openxmlformats.org/markup-compatibility/2006">
              <mc:Choice xmlns:v="urn:schemas-microsoft-com:vml" Requires="v">
                <p:oleObj spid="_x0000_s314447" name="Equation" r:id="rId6" imgW="215640" imgH="228600" progId="Equation.3">
                  <p:embed/>
                </p:oleObj>
              </mc:Choice>
              <mc:Fallback>
                <p:oleObj name="Equation" r:id="rId6" imgW="215640" imgH="228600" progId="Equation.3">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97450" y="2178974"/>
                        <a:ext cx="32385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4381" name="Text Box 13"/>
          <p:cNvSpPr txBox="1">
            <a:spLocks noChangeArrowheads="1"/>
          </p:cNvSpPr>
          <p:nvPr/>
        </p:nvSpPr>
        <p:spPr bwMode="auto">
          <a:xfrm>
            <a:off x="1079500" y="4525299"/>
            <a:ext cx="412292" cy="369332"/>
          </a:xfrm>
          <a:prstGeom prst="rect">
            <a:avLst/>
          </a:prstGeom>
          <a:noFill/>
          <a:ln w="12700">
            <a:noFill/>
            <a:miter lim="800000"/>
            <a:headEnd type="none" w="sm" len="sm"/>
            <a:tailEnd type="none" w="sm" len="sm"/>
          </a:ln>
          <a:effectLst/>
        </p:spPr>
        <p:txBody>
          <a:bodyPr wrap="none">
            <a:spAutoFit/>
          </a:bodyPr>
          <a:lstStyle/>
          <a:p>
            <a:pPr eaLnBrk="0" hangingPunct="0"/>
            <a:r>
              <a:rPr lang="en-US" i="1">
                <a:latin typeface="Century Gothic" panose="020B0502020202020204" pitchFamily="34" charset="0"/>
              </a:rPr>
              <a:t>R</a:t>
            </a:r>
            <a:r>
              <a:rPr lang="en-US" i="1" baseline="-25000">
                <a:latin typeface="Century Gothic" panose="020B0502020202020204" pitchFamily="34" charset="0"/>
              </a:rPr>
              <a:t>B</a:t>
            </a:r>
            <a:endParaRPr lang="en-US" i="1">
              <a:latin typeface="Century Gothic" panose="020B0502020202020204" pitchFamily="34" charset="0"/>
            </a:endParaRPr>
          </a:p>
        </p:txBody>
      </p:sp>
      <p:sp>
        <p:nvSpPr>
          <p:cNvPr id="314382" name="Line 14"/>
          <p:cNvSpPr>
            <a:spLocks noChangeShapeType="1"/>
          </p:cNvSpPr>
          <p:nvPr/>
        </p:nvSpPr>
        <p:spPr bwMode="auto">
          <a:xfrm>
            <a:off x="1504950" y="4679287"/>
            <a:ext cx="184150" cy="0"/>
          </a:xfrm>
          <a:prstGeom prst="line">
            <a:avLst/>
          </a:prstGeom>
          <a:noFill/>
          <a:ln w="38100">
            <a:solidFill>
              <a:schemeClr val="tx1"/>
            </a:solidFill>
            <a:round/>
            <a:headEnd/>
            <a:tailEnd/>
          </a:ln>
          <a:effectLst/>
        </p:spPr>
        <p:txBody>
          <a:bodyPr wrap="none" anchor="ctr"/>
          <a:lstStyle/>
          <a:p>
            <a:endParaRPr lang="en-US">
              <a:latin typeface="Century Gothic" panose="020B0502020202020204" pitchFamily="34" charset="0"/>
            </a:endParaRPr>
          </a:p>
        </p:txBody>
      </p:sp>
      <p:sp>
        <p:nvSpPr>
          <p:cNvPr id="314383" name="Line 15"/>
          <p:cNvSpPr>
            <a:spLocks noChangeShapeType="1"/>
          </p:cNvSpPr>
          <p:nvPr/>
        </p:nvSpPr>
        <p:spPr bwMode="auto">
          <a:xfrm>
            <a:off x="1600200" y="4674524"/>
            <a:ext cx="5938838" cy="0"/>
          </a:xfrm>
          <a:prstGeom prst="line">
            <a:avLst/>
          </a:prstGeom>
          <a:noFill/>
          <a:ln w="38100">
            <a:solidFill>
              <a:schemeClr val="accent1"/>
            </a:solidFill>
            <a:round/>
            <a:headEnd/>
            <a:tailEnd/>
          </a:ln>
          <a:effectLst/>
        </p:spPr>
        <p:txBody>
          <a:bodyPr wrap="none" anchor="ctr"/>
          <a:lstStyle/>
          <a:p>
            <a:endParaRPr lang="en-US">
              <a:latin typeface="Century Gothic" panose="020B0502020202020204" pitchFamily="34" charset="0"/>
            </a:endParaRPr>
          </a:p>
        </p:txBody>
      </p:sp>
      <p:sp>
        <p:nvSpPr>
          <p:cNvPr id="314384" name="Line 16"/>
          <p:cNvSpPr>
            <a:spLocks noChangeShapeType="1"/>
          </p:cNvSpPr>
          <p:nvPr/>
        </p:nvSpPr>
        <p:spPr bwMode="auto">
          <a:xfrm>
            <a:off x="1612900" y="3688687"/>
            <a:ext cx="3505200" cy="0"/>
          </a:xfrm>
          <a:prstGeom prst="line">
            <a:avLst/>
          </a:prstGeom>
          <a:noFill/>
          <a:ln w="38100">
            <a:solidFill>
              <a:srgbClr val="006600"/>
            </a:solidFill>
            <a:round/>
            <a:headEnd/>
            <a:tailEnd/>
          </a:ln>
          <a:effectLst/>
        </p:spPr>
        <p:txBody>
          <a:bodyPr wrap="none" anchor="ctr"/>
          <a:lstStyle/>
          <a:p>
            <a:endParaRPr lang="en-US">
              <a:latin typeface="Century Gothic" panose="020B0502020202020204" pitchFamily="34" charset="0"/>
            </a:endParaRPr>
          </a:p>
        </p:txBody>
      </p:sp>
      <p:graphicFrame>
        <p:nvGraphicFramePr>
          <p:cNvPr id="314385" name="Object 17"/>
          <p:cNvGraphicFramePr>
            <a:graphicFrameLocks noChangeAspect="1"/>
          </p:cNvGraphicFramePr>
          <p:nvPr>
            <p:extLst>
              <p:ext uri="{D42A27DB-BD31-4B8C-83A1-F6EECF244321}">
                <p14:modId xmlns:p14="http://schemas.microsoft.com/office/powerpoint/2010/main" val="3925213538"/>
              </p:ext>
            </p:extLst>
          </p:nvPr>
        </p:nvGraphicFramePr>
        <p:xfrm>
          <a:off x="7207250" y="5684174"/>
          <a:ext cx="241300" cy="533400"/>
        </p:xfrm>
        <a:graphic>
          <a:graphicData uri="http://schemas.openxmlformats.org/presentationml/2006/ole">
            <mc:AlternateContent xmlns:mc="http://schemas.openxmlformats.org/markup-compatibility/2006">
              <mc:Choice xmlns:v="urn:schemas-microsoft-com:vml" Requires="v">
                <p:oleObj spid="_x0000_s314448" name="Equation" r:id="rId8" imgW="177480" imgH="393480" progId="Equation.3">
                  <p:embed/>
                </p:oleObj>
              </mc:Choice>
              <mc:Fallback>
                <p:oleObj name="Equation" r:id="rId8" imgW="177480" imgH="393480" progId="Equation.3">
                  <p:embed/>
                  <p:pic>
                    <p:nvPicPr>
                      <p:cNvPr id="0" name="Picture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07250" y="5684174"/>
                        <a:ext cx="2413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7" name="Rectangle 3"/>
          <p:cNvSpPr>
            <a:spLocks noGrp="1" noChangeArrowheads="1"/>
          </p:cNvSpPr>
          <p:nvPr>
            <p:ph idx="1"/>
          </p:nvPr>
        </p:nvSpPr>
        <p:spPr/>
        <p:txBody>
          <a:bodyPr>
            <a:normAutofit lnSpcReduction="10000"/>
          </a:bodyPr>
          <a:lstStyle/>
          <a:p>
            <a:r>
              <a:rPr lang="en-US" dirty="0"/>
              <a:t>Value of the Firm</a:t>
            </a:r>
          </a:p>
          <a:p>
            <a:pPr lvl="1"/>
            <a:r>
              <a:rPr lang="en-US" dirty="0"/>
              <a:t>Firm value increases with leverage</a:t>
            </a:r>
          </a:p>
          <a:p>
            <a:endParaRPr lang="en-US" dirty="0"/>
          </a:p>
          <a:p>
            <a:r>
              <a:rPr lang="en-US" dirty="0"/>
              <a:t>Cost of Capital</a:t>
            </a:r>
          </a:p>
          <a:p>
            <a:pPr lvl="1"/>
            <a:r>
              <a:rPr lang="en-US" dirty="0"/>
              <a:t>Some of the increase in equity risk and return is offset by the interest tax shield</a:t>
            </a:r>
          </a:p>
          <a:p>
            <a:endParaRPr lang="en-US" dirty="0"/>
          </a:p>
          <a:p>
            <a:r>
              <a:rPr lang="en-US" dirty="0"/>
              <a:t>Implication</a:t>
            </a:r>
          </a:p>
          <a:p>
            <a:pPr lvl="1"/>
            <a:r>
              <a:rPr lang="en-US" i="1" dirty="0"/>
              <a:t>Capital Structure does matter to the Cost of Capital </a:t>
            </a:r>
            <a:r>
              <a:rPr lang="en-US" i="1" dirty="0">
                <a:cs typeface="Arial" charset="0"/>
              </a:rPr>
              <a:t>→ Maximum Debt</a:t>
            </a:r>
          </a:p>
        </p:txBody>
      </p:sp>
      <p:sp>
        <p:nvSpPr>
          <p:cNvPr id="318466" name="Rectangle 2"/>
          <p:cNvSpPr>
            <a:spLocks noGrp="1" noChangeArrowheads="1"/>
          </p:cNvSpPr>
          <p:nvPr>
            <p:ph type="title"/>
          </p:nvPr>
        </p:nvSpPr>
        <p:spPr>
          <a:xfrm>
            <a:off x="457200" y="359465"/>
            <a:ext cx="8229600" cy="935935"/>
          </a:xfrm>
        </p:spPr>
        <p:txBody>
          <a:bodyPr>
            <a:noAutofit/>
          </a:bodyPr>
          <a:lstStyle/>
          <a:p>
            <a:r>
              <a:rPr lang="en-US" dirty="0"/>
              <a:t>Miller and Modigliani </a:t>
            </a:r>
            <a:br>
              <a:rPr lang="en-US" dirty="0"/>
            </a:br>
            <a:r>
              <a:rPr lang="en-US" dirty="0"/>
              <a:t>(Taxes)</a:t>
            </a:r>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457200" y="533400"/>
            <a:ext cx="8340725" cy="809625"/>
          </a:xfrm>
        </p:spPr>
        <p:txBody>
          <a:bodyPr>
            <a:noAutofit/>
          </a:bodyPr>
          <a:lstStyle/>
          <a:p>
            <a:r>
              <a:rPr lang="en-US" dirty="0"/>
              <a:t>Miller and Modigliani </a:t>
            </a:r>
            <a:br>
              <a:rPr lang="en-US" dirty="0"/>
            </a:br>
            <a:r>
              <a:rPr lang="en-US" dirty="0"/>
              <a:t>(Taxes)</a:t>
            </a:r>
          </a:p>
        </p:txBody>
      </p:sp>
      <p:sp>
        <p:nvSpPr>
          <p:cNvPr id="319491" name="Line 3"/>
          <p:cNvSpPr>
            <a:spLocks noChangeShapeType="1"/>
          </p:cNvSpPr>
          <p:nvPr/>
        </p:nvSpPr>
        <p:spPr bwMode="auto">
          <a:xfrm>
            <a:off x="1828800" y="1662657"/>
            <a:ext cx="0" cy="3994150"/>
          </a:xfrm>
          <a:prstGeom prst="line">
            <a:avLst/>
          </a:prstGeom>
          <a:noFill/>
          <a:ln w="38100">
            <a:solidFill>
              <a:schemeClr val="tx1"/>
            </a:solidFill>
            <a:round/>
            <a:headEnd/>
            <a:tailEnd/>
          </a:ln>
          <a:effectLst/>
        </p:spPr>
        <p:txBody>
          <a:bodyPr wrap="none" anchor="ctr"/>
          <a:lstStyle/>
          <a:p>
            <a:endParaRPr lang="en-US"/>
          </a:p>
        </p:txBody>
      </p:sp>
      <p:sp>
        <p:nvSpPr>
          <p:cNvPr id="319492" name="Line 4"/>
          <p:cNvSpPr>
            <a:spLocks noChangeShapeType="1"/>
          </p:cNvSpPr>
          <p:nvPr/>
        </p:nvSpPr>
        <p:spPr bwMode="auto">
          <a:xfrm>
            <a:off x="1820863" y="5601244"/>
            <a:ext cx="5973763" cy="1588"/>
          </a:xfrm>
          <a:prstGeom prst="line">
            <a:avLst/>
          </a:prstGeom>
          <a:noFill/>
          <a:ln w="38100">
            <a:solidFill>
              <a:schemeClr val="tx1"/>
            </a:solidFill>
            <a:round/>
            <a:headEnd/>
            <a:tailEnd/>
          </a:ln>
          <a:effectLst/>
        </p:spPr>
        <p:txBody>
          <a:bodyPr wrap="none" anchor="ctr"/>
          <a:lstStyle/>
          <a:p>
            <a:endParaRPr lang="en-US"/>
          </a:p>
        </p:txBody>
      </p:sp>
      <p:sp>
        <p:nvSpPr>
          <p:cNvPr id="319493" name="Text Box 5"/>
          <p:cNvSpPr txBox="1">
            <a:spLocks noChangeArrowheads="1"/>
          </p:cNvSpPr>
          <p:nvPr/>
        </p:nvSpPr>
        <p:spPr bwMode="auto">
          <a:xfrm>
            <a:off x="5761037" y="5717812"/>
            <a:ext cx="2246313" cy="504825"/>
          </a:xfrm>
          <a:prstGeom prst="rect">
            <a:avLst/>
          </a:prstGeom>
          <a:noFill/>
          <a:ln w="9525">
            <a:noFill/>
            <a:miter lim="800000"/>
            <a:headEnd/>
            <a:tailEnd/>
          </a:ln>
          <a:effectLst/>
        </p:spPr>
        <p:txBody>
          <a:bodyPr>
            <a:spAutoFit/>
          </a:bodyPr>
          <a:lstStyle/>
          <a:p>
            <a:pPr eaLnBrk="0" hangingPunct="0">
              <a:lnSpc>
                <a:spcPct val="80000"/>
              </a:lnSpc>
            </a:pPr>
            <a:r>
              <a:rPr lang="en-US" sz="1700" dirty="0"/>
              <a:t>Debt-to-equity</a:t>
            </a:r>
            <a:br>
              <a:rPr lang="en-US" sz="1700" dirty="0"/>
            </a:br>
            <a:r>
              <a:rPr lang="en-US" sz="1700" dirty="0"/>
              <a:t>ratio (</a:t>
            </a:r>
            <a:r>
              <a:rPr lang="en-US" sz="1700" i="1" dirty="0"/>
              <a:t>B</a:t>
            </a:r>
            <a:r>
              <a:rPr lang="en-US" sz="1700" dirty="0"/>
              <a:t>/</a:t>
            </a:r>
            <a:r>
              <a:rPr lang="en-US" sz="1700" i="1" dirty="0"/>
              <a:t>S</a:t>
            </a:r>
            <a:r>
              <a:rPr lang="en-US" sz="1700" dirty="0"/>
              <a:t>)</a:t>
            </a:r>
          </a:p>
        </p:txBody>
      </p:sp>
      <p:sp>
        <p:nvSpPr>
          <p:cNvPr id="319494" name="Text Box 6"/>
          <p:cNvSpPr txBox="1">
            <a:spLocks noChangeArrowheads="1"/>
          </p:cNvSpPr>
          <p:nvPr/>
        </p:nvSpPr>
        <p:spPr bwMode="auto">
          <a:xfrm>
            <a:off x="114300" y="1428749"/>
            <a:ext cx="2514600" cy="504825"/>
          </a:xfrm>
          <a:prstGeom prst="rect">
            <a:avLst/>
          </a:prstGeom>
          <a:noFill/>
          <a:ln w="9525">
            <a:noFill/>
            <a:miter lim="800000"/>
            <a:headEnd/>
            <a:tailEnd/>
          </a:ln>
          <a:effectLst/>
        </p:spPr>
        <p:txBody>
          <a:bodyPr>
            <a:spAutoFit/>
          </a:bodyPr>
          <a:lstStyle/>
          <a:p>
            <a:pPr algn="ctr" eaLnBrk="0" hangingPunct="0">
              <a:lnSpc>
                <a:spcPct val="80000"/>
              </a:lnSpc>
            </a:pPr>
            <a:r>
              <a:rPr lang="en-US" sz="1700" dirty="0"/>
              <a:t>Cost of capital: R</a:t>
            </a:r>
            <a:br>
              <a:rPr lang="en-US" sz="1700" i="1" dirty="0"/>
            </a:br>
            <a:r>
              <a:rPr lang="en-US" sz="1700" i="1" dirty="0"/>
              <a:t>(%)</a:t>
            </a:r>
          </a:p>
        </p:txBody>
      </p:sp>
      <p:sp>
        <p:nvSpPr>
          <p:cNvPr id="319495" name="Line 7"/>
          <p:cNvSpPr>
            <a:spLocks noChangeShapeType="1"/>
          </p:cNvSpPr>
          <p:nvPr/>
        </p:nvSpPr>
        <p:spPr bwMode="auto">
          <a:xfrm flipV="1">
            <a:off x="1820863" y="2592932"/>
            <a:ext cx="3560762" cy="1276350"/>
          </a:xfrm>
          <a:prstGeom prst="line">
            <a:avLst/>
          </a:prstGeom>
          <a:noFill/>
          <a:ln w="38100">
            <a:solidFill>
              <a:srgbClr val="FF0000"/>
            </a:solidFill>
            <a:round/>
            <a:headEnd/>
            <a:tailEnd/>
          </a:ln>
          <a:effectLst/>
        </p:spPr>
        <p:txBody>
          <a:bodyPr wrap="none" anchor="ctr"/>
          <a:lstStyle/>
          <a:p>
            <a:endParaRPr lang="en-US"/>
          </a:p>
        </p:txBody>
      </p:sp>
      <p:sp>
        <p:nvSpPr>
          <p:cNvPr id="319496" name="Line 8"/>
          <p:cNvSpPr>
            <a:spLocks noChangeShapeType="1"/>
          </p:cNvSpPr>
          <p:nvPr/>
        </p:nvSpPr>
        <p:spPr bwMode="auto">
          <a:xfrm>
            <a:off x="1820863" y="5031332"/>
            <a:ext cx="6018212" cy="1588"/>
          </a:xfrm>
          <a:prstGeom prst="line">
            <a:avLst/>
          </a:prstGeom>
          <a:noFill/>
          <a:ln w="38100">
            <a:solidFill>
              <a:schemeClr val="accent1"/>
            </a:solidFill>
            <a:round/>
            <a:headEnd/>
            <a:tailEnd/>
          </a:ln>
          <a:effectLst/>
        </p:spPr>
        <p:txBody>
          <a:bodyPr wrap="none" anchor="ctr"/>
          <a:lstStyle/>
          <a:p>
            <a:endParaRPr lang="en-US"/>
          </a:p>
        </p:txBody>
      </p:sp>
      <p:sp>
        <p:nvSpPr>
          <p:cNvPr id="319497" name="Text Box 9"/>
          <p:cNvSpPr txBox="1">
            <a:spLocks noChangeArrowheads="1"/>
          </p:cNvSpPr>
          <p:nvPr/>
        </p:nvSpPr>
        <p:spPr bwMode="auto">
          <a:xfrm>
            <a:off x="1371600" y="3734345"/>
            <a:ext cx="417513" cy="350837"/>
          </a:xfrm>
          <a:prstGeom prst="rect">
            <a:avLst/>
          </a:prstGeom>
          <a:noFill/>
          <a:ln w="12700">
            <a:noFill/>
            <a:miter lim="800000"/>
            <a:headEnd type="none" w="sm" len="sm"/>
            <a:tailEnd type="none" w="sm" len="sm"/>
          </a:ln>
          <a:effectLst/>
        </p:spPr>
        <p:txBody>
          <a:bodyPr wrap="none">
            <a:spAutoFit/>
          </a:bodyPr>
          <a:lstStyle/>
          <a:p>
            <a:pPr eaLnBrk="0" hangingPunct="0"/>
            <a:r>
              <a:rPr lang="en-US" sz="1700" i="1"/>
              <a:t>R</a:t>
            </a:r>
            <a:r>
              <a:rPr lang="en-US" sz="1700" baseline="-25000"/>
              <a:t>0</a:t>
            </a:r>
            <a:endParaRPr lang="en-US" sz="1700"/>
          </a:p>
        </p:txBody>
      </p:sp>
      <p:sp>
        <p:nvSpPr>
          <p:cNvPr id="319498" name="Text Box 10"/>
          <p:cNvSpPr txBox="1">
            <a:spLocks noChangeArrowheads="1"/>
          </p:cNvSpPr>
          <p:nvPr/>
        </p:nvSpPr>
        <p:spPr bwMode="auto">
          <a:xfrm>
            <a:off x="7758113" y="4831307"/>
            <a:ext cx="433387" cy="350838"/>
          </a:xfrm>
          <a:prstGeom prst="rect">
            <a:avLst/>
          </a:prstGeom>
          <a:noFill/>
          <a:ln w="12700">
            <a:noFill/>
            <a:miter lim="800000"/>
            <a:headEnd type="none" w="sm" len="sm"/>
            <a:tailEnd type="none" w="sm" len="sm"/>
          </a:ln>
          <a:effectLst/>
        </p:spPr>
        <p:txBody>
          <a:bodyPr wrap="none">
            <a:spAutoFit/>
          </a:bodyPr>
          <a:lstStyle/>
          <a:p>
            <a:pPr eaLnBrk="0" hangingPunct="0"/>
            <a:r>
              <a:rPr lang="en-US" sz="1700" i="1"/>
              <a:t>R</a:t>
            </a:r>
            <a:r>
              <a:rPr lang="en-US" sz="1700" i="1" baseline="-25000"/>
              <a:t>B</a:t>
            </a:r>
            <a:endParaRPr lang="en-US" sz="1700" i="1"/>
          </a:p>
        </p:txBody>
      </p:sp>
      <p:graphicFrame>
        <p:nvGraphicFramePr>
          <p:cNvPr id="319499" name="Object 11"/>
          <p:cNvGraphicFramePr>
            <a:graphicFrameLocks noChangeAspect="1"/>
          </p:cNvGraphicFramePr>
          <p:nvPr>
            <p:extLst>
              <p:ext uri="{D42A27DB-BD31-4B8C-83A1-F6EECF244321}">
                <p14:modId xmlns:p14="http://schemas.microsoft.com/office/powerpoint/2010/main" val="3455070694"/>
              </p:ext>
            </p:extLst>
          </p:nvPr>
        </p:nvGraphicFramePr>
        <p:xfrm>
          <a:off x="5486400" y="2516732"/>
          <a:ext cx="1004888" cy="342900"/>
        </p:xfrm>
        <a:graphic>
          <a:graphicData uri="http://schemas.openxmlformats.org/presentationml/2006/ole">
            <mc:AlternateContent xmlns:mc="http://schemas.openxmlformats.org/markup-compatibility/2006">
              <mc:Choice xmlns:v="urn:schemas-microsoft-com:vml" Requires="v">
                <p:oleObj spid="_x0000_s319563" name="Equation" r:id="rId4" imgW="660240" imgH="228600" progId="Equation.3">
                  <p:embed/>
                </p:oleObj>
              </mc:Choice>
              <mc:Fallback>
                <p:oleObj name="Equation" r:id="rId4" imgW="660240" imgH="228600"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2516732"/>
                        <a:ext cx="1004888"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9500" name="Object 12"/>
          <p:cNvGraphicFramePr>
            <a:graphicFrameLocks noChangeAspect="1"/>
          </p:cNvGraphicFramePr>
          <p:nvPr>
            <p:extLst>
              <p:ext uri="{D42A27DB-BD31-4B8C-83A1-F6EECF244321}">
                <p14:modId xmlns:p14="http://schemas.microsoft.com/office/powerpoint/2010/main" val="3950144577"/>
              </p:ext>
            </p:extLst>
          </p:nvPr>
        </p:nvGraphicFramePr>
        <p:xfrm>
          <a:off x="4800600" y="4421732"/>
          <a:ext cx="714375" cy="266700"/>
        </p:xfrm>
        <a:graphic>
          <a:graphicData uri="http://schemas.openxmlformats.org/presentationml/2006/ole">
            <mc:AlternateContent xmlns:mc="http://schemas.openxmlformats.org/markup-compatibility/2006">
              <mc:Choice xmlns:v="urn:schemas-microsoft-com:vml" Requires="v">
                <p:oleObj spid="_x0000_s319564" name="Equation" r:id="rId6" imgW="469800" imgH="177480" progId="Equation.3">
                  <p:embed/>
                </p:oleObj>
              </mc:Choice>
              <mc:Fallback>
                <p:oleObj name="Equation" r:id="rId6" imgW="469800" imgH="177480" progId="Equation.3">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4421732"/>
                        <a:ext cx="714375"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9501" name="Arc 13"/>
          <p:cNvSpPr>
            <a:spLocks/>
          </p:cNvSpPr>
          <p:nvPr/>
        </p:nvSpPr>
        <p:spPr bwMode="auto">
          <a:xfrm>
            <a:off x="1828800" y="3659732"/>
            <a:ext cx="2925763" cy="950913"/>
          </a:xfrm>
          <a:custGeom>
            <a:avLst/>
            <a:gdLst>
              <a:gd name="G0" fmla="+- 20992 0 0"/>
              <a:gd name="G1" fmla="+- 0 0 0"/>
              <a:gd name="G2" fmla="+- 21600 0 0"/>
              <a:gd name="T0" fmla="*/ 20651 w 20992"/>
              <a:gd name="T1" fmla="*/ 21597 h 21597"/>
              <a:gd name="T2" fmla="*/ 0 w 20992"/>
              <a:gd name="T3" fmla="*/ 5090 h 21597"/>
              <a:gd name="T4" fmla="*/ 20992 w 20992"/>
              <a:gd name="T5" fmla="*/ 0 h 21597"/>
            </a:gdLst>
            <a:ahLst/>
            <a:cxnLst>
              <a:cxn ang="0">
                <a:pos x="T0" y="T1"/>
              </a:cxn>
              <a:cxn ang="0">
                <a:pos x="T2" y="T3"/>
              </a:cxn>
              <a:cxn ang="0">
                <a:pos x="T4" y="T5"/>
              </a:cxn>
            </a:cxnLst>
            <a:rect l="0" t="0" r="r" b="b"/>
            <a:pathLst>
              <a:path w="20992" h="21597" fill="none" extrusionOk="0">
                <a:moveTo>
                  <a:pt x="20650" y="21597"/>
                </a:moveTo>
                <a:cubicBezTo>
                  <a:pt x="10810" y="21441"/>
                  <a:pt x="2319" y="14654"/>
                  <a:pt x="0" y="5089"/>
                </a:cubicBezTo>
              </a:path>
              <a:path w="20992" h="21597" stroke="0" extrusionOk="0">
                <a:moveTo>
                  <a:pt x="20650" y="21597"/>
                </a:moveTo>
                <a:cubicBezTo>
                  <a:pt x="10810" y="21441"/>
                  <a:pt x="2319" y="14654"/>
                  <a:pt x="0" y="5089"/>
                </a:cubicBezTo>
                <a:lnTo>
                  <a:pt x="20992" y="0"/>
                </a:lnTo>
                <a:close/>
              </a:path>
            </a:pathLst>
          </a:custGeom>
          <a:noFill/>
          <a:ln w="38100" cap="sq">
            <a:solidFill>
              <a:srgbClr val="006600"/>
            </a:solidFill>
            <a:round/>
            <a:headEnd type="none" w="sm" len="sm"/>
            <a:tailEnd type="none" w="sm" len="sm"/>
          </a:ln>
          <a:effectLst/>
        </p:spPr>
        <p:txBody>
          <a:bodyPr wrap="none" anchor="ctr"/>
          <a:lstStyle/>
          <a:p>
            <a:endParaRPr lang="en-US"/>
          </a:p>
        </p:txBody>
      </p:sp>
      <p:graphicFrame>
        <p:nvGraphicFramePr>
          <p:cNvPr id="319502" name="Object 14"/>
          <p:cNvGraphicFramePr>
            <a:graphicFrameLocks noChangeAspect="1"/>
          </p:cNvGraphicFramePr>
          <p:nvPr>
            <p:extLst>
              <p:ext uri="{D42A27DB-BD31-4B8C-83A1-F6EECF244321}">
                <p14:modId xmlns:p14="http://schemas.microsoft.com/office/powerpoint/2010/main" val="1935937120"/>
              </p:ext>
            </p:extLst>
          </p:nvPr>
        </p:nvGraphicFramePr>
        <p:xfrm>
          <a:off x="5105400" y="1373732"/>
          <a:ext cx="1311275" cy="342900"/>
        </p:xfrm>
        <a:graphic>
          <a:graphicData uri="http://schemas.openxmlformats.org/presentationml/2006/ole">
            <mc:AlternateContent xmlns:mc="http://schemas.openxmlformats.org/markup-compatibility/2006">
              <mc:Choice xmlns:v="urn:schemas-microsoft-com:vml" Requires="v">
                <p:oleObj spid="_x0000_s319565" name="Equation" r:id="rId8" imgW="863280" imgH="228600" progId="Equation.3">
                  <p:embed/>
                </p:oleObj>
              </mc:Choice>
              <mc:Fallback>
                <p:oleObj name="Equation" r:id="rId8" imgW="863280" imgH="228600" progId="Equation.3">
                  <p:embed/>
                  <p:pic>
                    <p:nvPicPr>
                      <p:cNvPr id="0"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05400" y="1373732"/>
                        <a:ext cx="1311275"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9503" name="Line 15"/>
          <p:cNvSpPr>
            <a:spLocks noChangeShapeType="1"/>
          </p:cNvSpPr>
          <p:nvPr/>
        </p:nvSpPr>
        <p:spPr bwMode="auto">
          <a:xfrm flipV="1">
            <a:off x="1820863" y="1754732"/>
            <a:ext cx="3636962" cy="2114550"/>
          </a:xfrm>
          <a:prstGeom prst="line">
            <a:avLst/>
          </a:prstGeom>
          <a:noFill/>
          <a:ln w="38100">
            <a:solidFill>
              <a:srgbClr val="FF0000"/>
            </a:solidFill>
            <a:round/>
            <a:headEnd/>
            <a:tailEnd/>
          </a:ln>
          <a:effectLst/>
        </p:spPr>
        <p:txBody>
          <a:bodyPr wrap="none" anchor="ctr"/>
          <a:lstStyle/>
          <a:p>
            <a:endParaRPr lang="en-US"/>
          </a:p>
        </p:txBody>
      </p:sp>
      <p:sp>
        <p:nvSpPr>
          <p:cNvPr id="319504" name="AutoShape 16"/>
          <p:cNvSpPr>
            <a:spLocks noChangeArrowheads="1"/>
          </p:cNvSpPr>
          <p:nvPr/>
        </p:nvSpPr>
        <p:spPr bwMode="auto">
          <a:xfrm rot="3561069">
            <a:off x="4518819" y="2388939"/>
            <a:ext cx="571500" cy="233362"/>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12700" cap="sq">
            <a:solidFill>
              <a:schemeClr val="tx1"/>
            </a:solidFill>
            <a:miter lim="800000"/>
            <a:headEnd type="none" w="sm" len="sm"/>
            <a:tailEnd type="none" w="sm" len="sm"/>
          </a:ln>
          <a:effectLst/>
        </p:spPr>
        <p:txBody>
          <a:bodyPr wrap="none" anchor="ctr"/>
          <a:lstStyle/>
          <a:p>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9" name="Rectangle 3"/>
          <p:cNvSpPr>
            <a:spLocks noGrp="1" noChangeArrowheads="1"/>
          </p:cNvSpPr>
          <p:nvPr>
            <p:ph idx="1"/>
          </p:nvPr>
        </p:nvSpPr>
        <p:spPr/>
        <p:txBody>
          <a:bodyPr>
            <a:normAutofit lnSpcReduction="10000"/>
          </a:bodyPr>
          <a:lstStyle/>
          <a:p>
            <a:r>
              <a:rPr lang="en-US" dirty="0"/>
              <a:t>Value of the Firm</a:t>
            </a:r>
          </a:p>
          <a:p>
            <a:pPr lvl="1"/>
            <a:r>
              <a:rPr lang="en-US" dirty="0"/>
              <a:t>Firm value is concave leverage</a:t>
            </a:r>
          </a:p>
          <a:p>
            <a:endParaRPr lang="en-US" dirty="0"/>
          </a:p>
          <a:p>
            <a:r>
              <a:rPr lang="en-US" dirty="0"/>
              <a:t>Cost of Capital</a:t>
            </a:r>
          </a:p>
          <a:p>
            <a:pPr lvl="1"/>
            <a:r>
              <a:rPr lang="en-US" dirty="0"/>
              <a:t>Trade-off between debt and financial distress</a:t>
            </a:r>
          </a:p>
          <a:p>
            <a:endParaRPr lang="en-US" dirty="0"/>
          </a:p>
          <a:p>
            <a:r>
              <a:rPr lang="en-US" dirty="0"/>
              <a:t>Implication</a:t>
            </a:r>
          </a:p>
          <a:p>
            <a:pPr lvl="1"/>
            <a:r>
              <a:rPr lang="en-US" i="1" dirty="0"/>
              <a:t>Capital Structure does matter to the Cost of Capital </a:t>
            </a:r>
            <a:r>
              <a:rPr lang="en-US" i="1" dirty="0">
                <a:cs typeface="Arial" charset="0"/>
              </a:rPr>
              <a:t>→ Optimal Debt Varies</a:t>
            </a:r>
          </a:p>
        </p:txBody>
      </p:sp>
      <p:sp>
        <p:nvSpPr>
          <p:cNvPr id="321538" name="Rectangle 2"/>
          <p:cNvSpPr>
            <a:spLocks noGrp="1" noChangeArrowheads="1"/>
          </p:cNvSpPr>
          <p:nvPr>
            <p:ph type="title"/>
          </p:nvPr>
        </p:nvSpPr>
        <p:spPr>
          <a:xfrm>
            <a:off x="457200" y="228600"/>
            <a:ext cx="8229600" cy="1143000"/>
          </a:xfrm>
        </p:spPr>
        <p:txBody>
          <a:bodyPr/>
          <a:lstStyle/>
          <a:p>
            <a:r>
              <a:rPr lang="en-US" dirty="0"/>
              <a:t>Financial Distress</a:t>
            </a:r>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496888" y="223025"/>
            <a:ext cx="8229600" cy="1143000"/>
          </a:xfrm>
        </p:spPr>
        <p:txBody>
          <a:bodyPr>
            <a:normAutofit/>
          </a:bodyPr>
          <a:lstStyle/>
          <a:p>
            <a:r>
              <a:rPr lang="en-US" dirty="0"/>
              <a:t>Tax Effects and Financial Distress</a:t>
            </a:r>
          </a:p>
        </p:txBody>
      </p:sp>
      <p:sp>
        <p:nvSpPr>
          <p:cNvPr id="322563" name="Line 3"/>
          <p:cNvSpPr>
            <a:spLocks noChangeShapeType="1"/>
          </p:cNvSpPr>
          <p:nvPr/>
        </p:nvSpPr>
        <p:spPr bwMode="auto">
          <a:xfrm flipV="1">
            <a:off x="1728787" y="1885950"/>
            <a:ext cx="4191000" cy="1466850"/>
          </a:xfrm>
          <a:prstGeom prst="line">
            <a:avLst/>
          </a:prstGeom>
          <a:noFill/>
          <a:ln w="38100">
            <a:solidFill>
              <a:srgbClr val="0000FF"/>
            </a:solidFill>
            <a:round/>
            <a:headEnd/>
            <a:tailEnd/>
          </a:ln>
          <a:effectLst/>
        </p:spPr>
        <p:txBody>
          <a:bodyPr wrap="none" anchor="ctr"/>
          <a:lstStyle/>
          <a:p>
            <a:endParaRPr lang="en-US"/>
          </a:p>
        </p:txBody>
      </p:sp>
      <p:sp>
        <p:nvSpPr>
          <p:cNvPr id="322564" name="Line 4"/>
          <p:cNvSpPr>
            <a:spLocks noChangeShapeType="1"/>
          </p:cNvSpPr>
          <p:nvPr/>
        </p:nvSpPr>
        <p:spPr bwMode="auto">
          <a:xfrm>
            <a:off x="1728787" y="3352800"/>
            <a:ext cx="4203700" cy="0"/>
          </a:xfrm>
          <a:prstGeom prst="line">
            <a:avLst/>
          </a:prstGeom>
          <a:noFill/>
          <a:ln w="28575">
            <a:solidFill>
              <a:schemeClr val="accent2"/>
            </a:solidFill>
            <a:round/>
            <a:headEnd/>
            <a:tailEnd/>
          </a:ln>
          <a:effectLst/>
        </p:spPr>
        <p:txBody>
          <a:bodyPr wrap="none" anchor="ctr"/>
          <a:lstStyle/>
          <a:p>
            <a:endParaRPr lang="en-US"/>
          </a:p>
        </p:txBody>
      </p:sp>
      <p:sp>
        <p:nvSpPr>
          <p:cNvPr id="322565" name="Text Box 5"/>
          <p:cNvSpPr txBox="1">
            <a:spLocks noChangeArrowheads="1"/>
          </p:cNvSpPr>
          <p:nvPr/>
        </p:nvSpPr>
        <p:spPr bwMode="auto">
          <a:xfrm>
            <a:off x="5956300" y="5284788"/>
            <a:ext cx="2216150" cy="298450"/>
          </a:xfrm>
          <a:prstGeom prst="rect">
            <a:avLst/>
          </a:prstGeom>
          <a:noFill/>
          <a:ln w="9525">
            <a:noFill/>
            <a:miter lim="800000"/>
            <a:headEnd/>
            <a:tailEnd/>
          </a:ln>
          <a:effectLst/>
        </p:spPr>
        <p:txBody>
          <a:bodyPr>
            <a:spAutoFit/>
          </a:bodyPr>
          <a:lstStyle/>
          <a:p>
            <a:pPr eaLnBrk="0" hangingPunct="0">
              <a:lnSpc>
                <a:spcPct val="80000"/>
              </a:lnSpc>
            </a:pPr>
            <a:r>
              <a:rPr lang="en-US" sz="1700" b="1"/>
              <a:t>Debt (</a:t>
            </a:r>
            <a:r>
              <a:rPr lang="en-US" sz="1700" b="1" i="1"/>
              <a:t>B</a:t>
            </a:r>
            <a:r>
              <a:rPr lang="en-US" sz="1700" b="1"/>
              <a:t>)</a:t>
            </a:r>
          </a:p>
        </p:txBody>
      </p:sp>
      <p:sp>
        <p:nvSpPr>
          <p:cNvPr id="322566" name="Text Box 6"/>
          <p:cNvSpPr txBox="1">
            <a:spLocks noChangeArrowheads="1"/>
          </p:cNvSpPr>
          <p:nvPr/>
        </p:nvSpPr>
        <p:spPr bwMode="auto">
          <a:xfrm>
            <a:off x="622300" y="1496752"/>
            <a:ext cx="2481263" cy="298450"/>
          </a:xfrm>
          <a:prstGeom prst="rect">
            <a:avLst/>
          </a:prstGeom>
          <a:noFill/>
          <a:ln w="9525">
            <a:noFill/>
            <a:miter lim="800000"/>
            <a:headEnd/>
            <a:tailEnd/>
          </a:ln>
          <a:effectLst/>
        </p:spPr>
        <p:txBody>
          <a:bodyPr>
            <a:spAutoFit/>
          </a:bodyPr>
          <a:lstStyle/>
          <a:p>
            <a:pPr algn="ctr" eaLnBrk="0" hangingPunct="0">
              <a:lnSpc>
                <a:spcPct val="80000"/>
              </a:lnSpc>
            </a:pPr>
            <a:r>
              <a:rPr lang="en-US" sz="1700" b="1" dirty="0"/>
              <a:t>Value of firm (</a:t>
            </a:r>
            <a:r>
              <a:rPr lang="en-US" sz="1700" b="1" i="1" dirty="0"/>
              <a:t>V</a:t>
            </a:r>
            <a:r>
              <a:rPr lang="en-US" sz="1700" b="1" dirty="0"/>
              <a:t>)</a:t>
            </a:r>
            <a:endParaRPr lang="en-US" sz="1700" b="1" i="1" dirty="0"/>
          </a:p>
        </p:txBody>
      </p:sp>
      <p:sp>
        <p:nvSpPr>
          <p:cNvPr id="322567" name="Line 7"/>
          <p:cNvSpPr>
            <a:spLocks noChangeShapeType="1"/>
          </p:cNvSpPr>
          <p:nvPr/>
        </p:nvSpPr>
        <p:spPr bwMode="auto">
          <a:xfrm flipH="1">
            <a:off x="1724024" y="1885950"/>
            <a:ext cx="66675" cy="3556000"/>
          </a:xfrm>
          <a:prstGeom prst="line">
            <a:avLst/>
          </a:prstGeom>
          <a:noFill/>
          <a:ln w="38100">
            <a:solidFill>
              <a:schemeClr val="tx1"/>
            </a:solidFill>
            <a:round/>
            <a:headEnd type="triangle" w="med" len="med"/>
            <a:tailEnd/>
          </a:ln>
          <a:effectLst/>
        </p:spPr>
        <p:txBody>
          <a:bodyPr wrap="none" anchor="ctr"/>
          <a:lstStyle/>
          <a:p>
            <a:endParaRPr lang="en-US"/>
          </a:p>
        </p:txBody>
      </p:sp>
      <p:sp>
        <p:nvSpPr>
          <p:cNvPr id="322568" name="Line 8"/>
          <p:cNvSpPr>
            <a:spLocks noChangeShapeType="1"/>
          </p:cNvSpPr>
          <p:nvPr/>
        </p:nvSpPr>
        <p:spPr bwMode="auto">
          <a:xfrm flipV="1">
            <a:off x="1724025" y="5422900"/>
            <a:ext cx="4187825"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322569" name="Text Box 9"/>
          <p:cNvSpPr txBox="1">
            <a:spLocks noChangeArrowheads="1"/>
          </p:cNvSpPr>
          <p:nvPr/>
        </p:nvSpPr>
        <p:spPr bwMode="auto">
          <a:xfrm>
            <a:off x="1377950" y="5240338"/>
            <a:ext cx="311150" cy="366712"/>
          </a:xfrm>
          <a:prstGeom prst="rect">
            <a:avLst/>
          </a:prstGeom>
          <a:noFill/>
          <a:ln w="12700">
            <a:noFill/>
            <a:miter lim="800000"/>
            <a:headEnd type="none" w="sm" len="sm"/>
            <a:tailEnd type="none" w="sm" len="sm"/>
          </a:ln>
          <a:effectLst/>
        </p:spPr>
        <p:txBody>
          <a:bodyPr wrap="none">
            <a:spAutoFit/>
          </a:bodyPr>
          <a:lstStyle/>
          <a:p>
            <a:pPr eaLnBrk="0" hangingPunct="0"/>
            <a:r>
              <a:rPr lang="en-US"/>
              <a:t>0</a:t>
            </a:r>
          </a:p>
        </p:txBody>
      </p:sp>
      <p:sp>
        <p:nvSpPr>
          <p:cNvPr id="322570" name="Line 10"/>
          <p:cNvSpPr>
            <a:spLocks noChangeShapeType="1"/>
          </p:cNvSpPr>
          <p:nvPr/>
        </p:nvSpPr>
        <p:spPr bwMode="auto">
          <a:xfrm>
            <a:off x="5160962" y="2176463"/>
            <a:ext cx="0" cy="1138237"/>
          </a:xfrm>
          <a:prstGeom prst="line">
            <a:avLst/>
          </a:prstGeom>
          <a:noFill/>
          <a:ln w="28575">
            <a:solidFill>
              <a:schemeClr val="tx1"/>
            </a:solidFill>
            <a:round/>
            <a:headEnd type="triangle" w="med" len="med"/>
            <a:tailEnd type="triangle" w="med" len="med"/>
          </a:ln>
          <a:effectLst/>
        </p:spPr>
        <p:txBody>
          <a:bodyPr wrap="none" anchor="ctr"/>
          <a:lstStyle/>
          <a:p>
            <a:endParaRPr lang="en-US"/>
          </a:p>
        </p:txBody>
      </p:sp>
      <p:sp>
        <p:nvSpPr>
          <p:cNvPr id="322571" name="Line 11"/>
          <p:cNvSpPr>
            <a:spLocks noChangeShapeType="1"/>
          </p:cNvSpPr>
          <p:nvPr/>
        </p:nvSpPr>
        <p:spPr bwMode="auto">
          <a:xfrm>
            <a:off x="5605462" y="2011363"/>
            <a:ext cx="0" cy="820737"/>
          </a:xfrm>
          <a:prstGeom prst="line">
            <a:avLst/>
          </a:prstGeom>
          <a:noFill/>
          <a:ln w="28575">
            <a:solidFill>
              <a:schemeClr val="tx1"/>
            </a:solidFill>
            <a:round/>
            <a:headEnd type="triangle" w="med" len="med"/>
            <a:tailEnd type="triangle" w="med" len="med"/>
          </a:ln>
          <a:effectLst/>
        </p:spPr>
        <p:txBody>
          <a:bodyPr wrap="none" anchor="ctr"/>
          <a:lstStyle/>
          <a:p>
            <a:endParaRPr lang="en-US"/>
          </a:p>
        </p:txBody>
      </p:sp>
      <p:sp>
        <p:nvSpPr>
          <p:cNvPr id="322572" name="Line 12"/>
          <p:cNvSpPr>
            <a:spLocks noChangeShapeType="1"/>
          </p:cNvSpPr>
          <p:nvPr/>
        </p:nvSpPr>
        <p:spPr bwMode="auto">
          <a:xfrm>
            <a:off x="4356100" y="2590800"/>
            <a:ext cx="0" cy="2819400"/>
          </a:xfrm>
          <a:prstGeom prst="line">
            <a:avLst/>
          </a:prstGeom>
          <a:noFill/>
          <a:ln w="28575">
            <a:solidFill>
              <a:schemeClr val="bg2"/>
            </a:solidFill>
            <a:prstDash val="dash"/>
            <a:round/>
            <a:headEnd type="none" w="sm" len="sm"/>
            <a:tailEnd type="none" w="sm" len="sm"/>
          </a:ln>
          <a:effectLst/>
        </p:spPr>
        <p:txBody>
          <a:bodyPr wrap="none" anchor="ctr"/>
          <a:lstStyle/>
          <a:p>
            <a:endParaRPr lang="en-US"/>
          </a:p>
        </p:txBody>
      </p:sp>
      <p:sp>
        <p:nvSpPr>
          <p:cNvPr id="322573" name="Text Box 13"/>
          <p:cNvSpPr txBox="1">
            <a:spLocks noChangeArrowheads="1"/>
          </p:cNvSpPr>
          <p:nvPr/>
        </p:nvSpPr>
        <p:spPr bwMode="auto">
          <a:xfrm>
            <a:off x="3209925" y="1293813"/>
            <a:ext cx="1981200" cy="482600"/>
          </a:xfrm>
          <a:prstGeom prst="rect">
            <a:avLst/>
          </a:prstGeom>
          <a:noFill/>
          <a:ln w="12700">
            <a:noFill/>
            <a:miter lim="800000"/>
            <a:headEnd type="none" w="sm" len="sm"/>
            <a:tailEnd type="none" w="sm" len="sm"/>
          </a:ln>
          <a:effectLst/>
        </p:spPr>
        <p:txBody>
          <a:bodyPr wrap="none">
            <a:spAutoFit/>
          </a:bodyPr>
          <a:lstStyle/>
          <a:p>
            <a:pPr algn="ctr" eaLnBrk="0" hangingPunct="0">
              <a:lnSpc>
                <a:spcPct val="80000"/>
              </a:lnSpc>
            </a:pPr>
            <a:r>
              <a:rPr lang="en-US" sz="1600">
                <a:solidFill>
                  <a:schemeClr val="bg2"/>
                </a:solidFill>
              </a:rPr>
              <a:t>Present value of tax</a:t>
            </a:r>
            <a:br>
              <a:rPr lang="en-US" sz="1600">
                <a:solidFill>
                  <a:schemeClr val="bg2"/>
                </a:solidFill>
              </a:rPr>
            </a:br>
            <a:r>
              <a:rPr lang="en-US" sz="1600">
                <a:solidFill>
                  <a:schemeClr val="bg2"/>
                </a:solidFill>
              </a:rPr>
              <a:t>shield on debt</a:t>
            </a:r>
          </a:p>
        </p:txBody>
      </p:sp>
      <p:sp>
        <p:nvSpPr>
          <p:cNvPr id="322574" name="Text Box 14"/>
          <p:cNvSpPr txBox="1">
            <a:spLocks noChangeArrowheads="1"/>
          </p:cNvSpPr>
          <p:nvPr/>
        </p:nvSpPr>
        <p:spPr bwMode="auto">
          <a:xfrm>
            <a:off x="6767512" y="2411413"/>
            <a:ext cx="2216150" cy="482600"/>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pPr>
            <a:r>
              <a:rPr lang="en-US" sz="1600">
                <a:solidFill>
                  <a:schemeClr val="bg2"/>
                </a:solidFill>
              </a:rPr>
              <a:t>Present value of</a:t>
            </a:r>
            <a:br>
              <a:rPr lang="en-US" sz="1600">
                <a:solidFill>
                  <a:schemeClr val="bg2"/>
                </a:solidFill>
              </a:rPr>
            </a:br>
            <a:r>
              <a:rPr lang="en-US" sz="1600">
                <a:solidFill>
                  <a:schemeClr val="bg2"/>
                </a:solidFill>
              </a:rPr>
              <a:t>financial distress costs</a:t>
            </a:r>
          </a:p>
        </p:txBody>
      </p:sp>
      <p:sp>
        <p:nvSpPr>
          <p:cNvPr id="322575" name="Text Box 15"/>
          <p:cNvSpPr txBox="1">
            <a:spLocks noChangeArrowheads="1"/>
          </p:cNvSpPr>
          <p:nvPr/>
        </p:nvSpPr>
        <p:spPr bwMode="auto">
          <a:xfrm>
            <a:off x="6570663" y="1397775"/>
            <a:ext cx="1901825" cy="67786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pPr>
            <a:r>
              <a:rPr lang="en-US" sz="1600" dirty="0">
                <a:solidFill>
                  <a:srgbClr val="0344E5"/>
                </a:solidFill>
              </a:rPr>
              <a:t>Value of firm under</a:t>
            </a:r>
            <a:br>
              <a:rPr lang="en-US" sz="1600" dirty="0">
                <a:solidFill>
                  <a:srgbClr val="0344E5"/>
                </a:solidFill>
              </a:rPr>
            </a:br>
            <a:r>
              <a:rPr lang="en-US" sz="1600" dirty="0">
                <a:solidFill>
                  <a:srgbClr val="0344E5"/>
                </a:solidFill>
              </a:rPr>
              <a:t>MM with corporate</a:t>
            </a:r>
            <a:br>
              <a:rPr lang="en-US" sz="1600" dirty="0">
                <a:solidFill>
                  <a:srgbClr val="0344E5"/>
                </a:solidFill>
              </a:rPr>
            </a:br>
            <a:r>
              <a:rPr lang="en-US" sz="1600" dirty="0">
                <a:solidFill>
                  <a:srgbClr val="0344E5"/>
                </a:solidFill>
              </a:rPr>
              <a:t>taxes and debt</a:t>
            </a:r>
          </a:p>
        </p:txBody>
      </p:sp>
      <p:sp>
        <p:nvSpPr>
          <p:cNvPr id="322577" name="Text Box 17"/>
          <p:cNvSpPr txBox="1">
            <a:spLocks noChangeArrowheads="1"/>
          </p:cNvSpPr>
          <p:nvPr/>
        </p:nvSpPr>
        <p:spPr bwMode="auto">
          <a:xfrm>
            <a:off x="5761037" y="2911475"/>
            <a:ext cx="2281238" cy="287338"/>
          </a:xfrm>
          <a:prstGeom prst="rect">
            <a:avLst/>
          </a:prstGeom>
          <a:noFill/>
          <a:ln w="12700">
            <a:noFill/>
            <a:miter lim="800000"/>
            <a:headEnd type="none" w="sm" len="sm"/>
            <a:tailEnd type="none" w="sm" len="sm"/>
          </a:ln>
          <a:effectLst/>
        </p:spPr>
        <p:txBody>
          <a:bodyPr wrap="none">
            <a:spAutoFit/>
          </a:bodyPr>
          <a:lstStyle/>
          <a:p>
            <a:pPr algn="ctr" eaLnBrk="0" hangingPunct="0">
              <a:lnSpc>
                <a:spcPct val="80000"/>
              </a:lnSpc>
            </a:pPr>
            <a:r>
              <a:rPr lang="en-US" sz="1600" i="1">
                <a:solidFill>
                  <a:srgbClr val="FF0000"/>
                </a:solidFill>
              </a:rPr>
              <a:t>V </a:t>
            </a:r>
            <a:r>
              <a:rPr lang="en-US" sz="1600">
                <a:solidFill>
                  <a:srgbClr val="FF0000"/>
                </a:solidFill>
              </a:rPr>
              <a:t>= Actual value of firm</a:t>
            </a:r>
          </a:p>
        </p:txBody>
      </p:sp>
      <p:sp>
        <p:nvSpPr>
          <p:cNvPr id="322578" name="Text Box 18"/>
          <p:cNvSpPr txBox="1">
            <a:spLocks noChangeArrowheads="1"/>
          </p:cNvSpPr>
          <p:nvPr/>
        </p:nvSpPr>
        <p:spPr bwMode="auto">
          <a:xfrm>
            <a:off x="5854700" y="3230563"/>
            <a:ext cx="2928937" cy="287337"/>
          </a:xfrm>
          <a:prstGeom prst="rect">
            <a:avLst/>
          </a:prstGeom>
          <a:noFill/>
          <a:ln w="12700">
            <a:noFill/>
            <a:miter lim="800000"/>
            <a:headEnd type="none" w="sm" len="sm"/>
            <a:tailEnd type="none" w="sm" len="sm"/>
          </a:ln>
          <a:effectLst/>
        </p:spPr>
        <p:txBody>
          <a:bodyPr wrap="none">
            <a:spAutoFit/>
          </a:bodyPr>
          <a:lstStyle/>
          <a:p>
            <a:pPr algn="ctr" eaLnBrk="0" hangingPunct="0">
              <a:lnSpc>
                <a:spcPct val="80000"/>
              </a:lnSpc>
            </a:pPr>
            <a:r>
              <a:rPr lang="en-US" sz="1600" i="1">
                <a:solidFill>
                  <a:schemeClr val="accent2"/>
                </a:solidFill>
              </a:rPr>
              <a:t>V</a:t>
            </a:r>
            <a:r>
              <a:rPr lang="en-US" sz="1600" i="1" baseline="-25000">
                <a:solidFill>
                  <a:schemeClr val="accent2"/>
                </a:solidFill>
              </a:rPr>
              <a:t>U </a:t>
            </a:r>
            <a:r>
              <a:rPr lang="en-US" sz="1600">
                <a:solidFill>
                  <a:schemeClr val="accent2"/>
                </a:solidFill>
              </a:rPr>
              <a:t>= Value of firm with no debt</a:t>
            </a:r>
          </a:p>
        </p:txBody>
      </p:sp>
      <p:sp>
        <p:nvSpPr>
          <p:cNvPr id="322579" name="Text Box 19"/>
          <p:cNvSpPr txBox="1">
            <a:spLocks noChangeArrowheads="1"/>
          </p:cNvSpPr>
          <p:nvPr/>
        </p:nvSpPr>
        <p:spPr bwMode="auto">
          <a:xfrm>
            <a:off x="4159250" y="5516563"/>
            <a:ext cx="373062" cy="287337"/>
          </a:xfrm>
          <a:prstGeom prst="rect">
            <a:avLst/>
          </a:prstGeom>
          <a:noFill/>
          <a:ln w="12700">
            <a:noFill/>
            <a:miter lim="800000"/>
            <a:headEnd type="none" w="sm" len="sm"/>
            <a:tailEnd type="none" w="sm" len="sm"/>
          </a:ln>
          <a:effectLst/>
        </p:spPr>
        <p:txBody>
          <a:bodyPr wrap="none">
            <a:spAutoFit/>
          </a:bodyPr>
          <a:lstStyle/>
          <a:p>
            <a:pPr algn="ctr" eaLnBrk="0" hangingPunct="0">
              <a:lnSpc>
                <a:spcPct val="80000"/>
              </a:lnSpc>
            </a:pPr>
            <a:r>
              <a:rPr lang="en-US" sz="1600" i="1"/>
              <a:t>B</a:t>
            </a:r>
            <a:r>
              <a:rPr lang="en-US" sz="1600" i="1" baseline="30000"/>
              <a:t>*</a:t>
            </a:r>
          </a:p>
        </p:txBody>
      </p:sp>
      <p:sp>
        <p:nvSpPr>
          <p:cNvPr id="322580" name="Text Box 20"/>
          <p:cNvSpPr txBox="1">
            <a:spLocks noChangeArrowheads="1"/>
          </p:cNvSpPr>
          <p:nvPr/>
        </p:nvSpPr>
        <p:spPr bwMode="auto">
          <a:xfrm>
            <a:off x="681037" y="2360613"/>
            <a:ext cx="1065213" cy="482600"/>
          </a:xfrm>
          <a:prstGeom prst="rect">
            <a:avLst/>
          </a:prstGeom>
          <a:noFill/>
          <a:ln w="12700">
            <a:noFill/>
            <a:miter lim="800000"/>
            <a:headEnd type="none" w="sm" len="sm"/>
            <a:tailEnd type="none" w="sm" len="sm"/>
          </a:ln>
          <a:effectLst/>
        </p:spPr>
        <p:txBody>
          <a:bodyPr wrap="none">
            <a:spAutoFit/>
          </a:bodyPr>
          <a:lstStyle/>
          <a:p>
            <a:pPr algn="ctr" eaLnBrk="0" hangingPunct="0">
              <a:lnSpc>
                <a:spcPct val="80000"/>
              </a:lnSpc>
            </a:pPr>
            <a:r>
              <a:rPr lang="en-US" sz="1600"/>
              <a:t>Maximum</a:t>
            </a:r>
            <a:br>
              <a:rPr lang="en-US" sz="1600"/>
            </a:br>
            <a:r>
              <a:rPr lang="en-US" sz="1600"/>
              <a:t>firm value</a:t>
            </a:r>
          </a:p>
        </p:txBody>
      </p:sp>
      <p:sp>
        <p:nvSpPr>
          <p:cNvPr id="322581" name="Text Box 21"/>
          <p:cNvSpPr txBox="1">
            <a:spLocks noChangeArrowheads="1"/>
          </p:cNvSpPr>
          <p:nvPr/>
        </p:nvSpPr>
        <p:spPr bwMode="auto">
          <a:xfrm>
            <a:off x="3217862" y="5761038"/>
            <a:ext cx="2298700" cy="287337"/>
          </a:xfrm>
          <a:prstGeom prst="rect">
            <a:avLst/>
          </a:prstGeom>
          <a:noFill/>
          <a:ln w="12700">
            <a:noFill/>
            <a:miter lim="800000"/>
            <a:headEnd type="none" w="sm" len="sm"/>
            <a:tailEnd type="none" w="sm" len="sm"/>
          </a:ln>
          <a:effectLst/>
        </p:spPr>
        <p:txBody>
          <a:bodyPr wrap="none">
            <a:spAutoFit/>
          </a:bodyPr>
          <a:lstStyle/>
          <a:p>
            <a:pPr algn="ctr" eaLnBrk="0" hangingPunct="0">
              <a:lnSpc>
                <a:spcPct val="80000"/>
              </a:lnSpc>
            </a:pPr>
            <a:r>
              <a:rPr lang="en-US" sz="1600"/>
              <a:t>Optimal amount of debt</a:t>
            </a:r>
          </a:p>
        </p:txBody>
      </p:sp>
      <p:sp>
        <p:nvSpPr>
          <p:cNvPr id="322582" name="Line 22"/>
          <p:cNvSpPr>
            <a:spLocks noChangeShapeType="1"/>
          </p:cNvSpPr>
          <p:nvPr/>
        </p:nvSpPr>
        <p:spPr bwMode="auto">
          <a:xfrm flipV="1">
            <a:off x="1701800" y="2743200"/>
            <a:ext cx="1752600" cy="609600"/>
          </a:xfrm>
          <a:prstGeom prst="line">
            <a:avLst/>
          </a:prstGeom>
          <a:noFill/>
          <a:ln w="38100">
            <a:solidFill>
              <a:srgbClr val="FF0000"/>
            </a:solidFill>
            <a:round/>
            <a:headEnd/>
            <a:tailEnd/>
          </a:ln>
          <a:effectLst/>
        </p:spPr>
        <p:txBody>
          <a:bodyPr wrap="none" anchor="ctr"/>
          <a:lstStyle/>
          <a:p>
            <a:endParaRPr lang="en-US"/>
          </a:p>
        </p:txBody>
      </p:sp>
      <p:sp>
        <p:nvSpPr>
          <p:cNvPr id="322583" name="Arc 23"/>
          <p:cNvSpPr>
            <a:spLocks/>
          </p:cNvSpPr>
          <p:nvPr/>
        </p:nvSpPr>
        <p:spPr bwMode="auto">
          <a:xfrm flipH="1" flipV="1">
            <a:off x="5665787" y="2362200"/>
            <a:ext cx="1098550" cy="533400"/>
          </a:xfrm>
          <a:custGeom>
            <a:avLst/>
            <a:gdLst>
              <a:gd name="G0" fmla="+- 19504 0 0"/>
              <a:gd name="G1" fmla="+- 0 0 0"/>
              <a:gd name="G2" fmla="+- 21600 0 0"/>
              <a:gd name="T0" fmla="*/ 19815 w 19815"/>
              <a:gd name="T1" fmla="*/ 21598 h 21600"/>
              <a:gd name="T2" fmla="*/ 0 w 19815"/>
              <a:gd name="T3" fmla="*/ 9281 h 21600"/>
              <a:gd name="T4" fmla="*/ 19504 w 19815"/>
              <a:gd name="T5" fmla="*/ 0 h 21600"/>
            </a:gdLst>
            <a:ahLst/>
            <a:cxnLst>
              <a:cxn ang="0">
                <a:pos x="T0" y="T1"/>
              </a:cxn>
              <a:cxn ang="0">
                <a:pos x="T2" y="T3"/>
              </a:cxn>
              <a:cxn ang="0">
                <a:pos x="T4" y="T5"/>
              </a:cxn>
            </a:cxnLst>
            <a:rect l="0" t="0" r="r" b="b"/>
            <a:pathLst>
              <a:path w="19815" h="21600" fill="none" extrusionOk="0">
                <a:moveTo>
                  <a:pt x="19814" y="21597"/>
                </a:moveTo>
                <a:cubicBezTo>
                  <a:pt x="19711" y="21599"/>
                  <a:pt x="19607" y="21599"/>
                  <a:pt x="19504" y="21600"/>
                </a:cubicBezTo>
                <a:cubicBezTo>
                  <a:pt x="11170" y="21600"/>
                  <a:pt x="3580" y="16806"/>
                  <a:pt x="-1" y="9281"/>
                </a:cubicBezTo>
              </a:path>
              <a:path w="19815" h="21600" stroke="0" extrusionOk="0">
                <a:moveTo>
                  <a:pt x="19814" y="21597"/>
                </a:moveTo>
                <a:cubicBezTo>
                  <a:pt x="19711" y="21599"/>
                  <a:pt x="19607" y="21599"/>
                  <a:pt x="19504" y="21600"/>
                </a:cubicBezTo>
                <a:cubicBezTo>
                  <a:pt x="11170" y="21600"/>
                  <a:pt x="3580" y="16806"/>
                  <a:pt x="-1" y="9281"/>
                </a:cubicBezTo>
                <a:lnTo>
                  <a:pt x="19504" y="0"/>
                </a:lnTo>
                <a:close/>
              </a:path>
            </a:pathLst>
          </a:custGeom>
          <a:noFill/>
          <a:ln w="28575">
            <a:solidFill>
              <a:schemeClr val="bg2"/>
            </a:solidFill>
            <a:round/>
            <a:headEnd type="arrow" w="med" len="med"/>
            <a:tailEnd/>
          </a:ln>
          <a:effectLst/>
        </p:spPr>
        <p:txBody>
          <a:bodyPr wrap="none" anchor="ctr"/>
          <a:lstStyle/>
          <a:p>
            <a:endParaRPr lang="en-US"/>
          </a:p>
        </p:txBody>
      </p:sp>
      <p:sp>
        <p:nvSpPr>
          <p:cNvPr id="322584" name="Arc 24"/>
          <p:cNvSpPr>
            <a:spLocks/>
          </p:cNvSpPr>
          <p:nvPr/>
        </p:nvSpPr>
        <p:spPr bwMode="auto">
          <a:xfrm flipH="1">
            <a:off x="4343400" y="1066800"/>
            <a:ext cx="711200" cy="1371600"/>
          </a:xfrm>
          <a:custGeom>
            <a:avLst/>
            <a:gdLst>
              <a:gd name="G0" fmla="+- 649 0 0"/>
              <a:gd name="G1" fmla="+- 0 0 0"/>
              <a:gd name="G2" fmla="+- 21600 0 0"/>
              <a:gd name="T0" fmla="*/ 18747 w 18747"/>
              <a:gd name="T1" fmla="*/ 11791 h 21600"/>
              <a:gd name="T2" fmla="*/ 0 w 18747"/>
              <a:gd name="T3" fmla="*/ 21590 h 21600"/>
              <a:gd name="T4" fmla="*/ 649 w 18747"/>
              <a:gd name="T5" fmla="*/ 0 h 21600"/>
            </a:gdLst>
            <a:ahLst/>
            <a:cxnLst>
              <a:cxn ang="0">
                <a:pos x="T0" y="T1"/>
              </a:cxn>
              <a:cxn ang="0">
                <a:pos x="T2" y="T3"/>
              </a:cxn>
              <a:cxn ang="0">
                <a:pos x="T4" y="T5"/>
              </a:cxn>
            </a:cxnLst>
            <a:rect l="0" t="0" r="r" b="b"/>
            <a:pathLst>
              <a:path w="18747" h="21600" fill="none" extrusionOk="0">
                <a:moveTo>
                  <a:pt x="18746" y="11790"/>
                </a:moveTo>
                <a:cubicBezTo>
                  <a:pt x="14760" y="17909"/>
                  <a:pt x="7951" y="21599"/>
                  <a:pt x="649" y="21600"/>
                </a:cubicBezTo>
                <a:cubicBezTo>
                  <a:pt x="432" y="21600"/>
                  <a:pt x="216" y="21596"/>
                  <a:pt x="-1" y="21590"/>
                </a:cubicBezTo>
              </a:path>
              <a:path w="18747" h="21600" stroke="0" extrusionOk="0">
                <a:moveTo>
                  <a:pt x="18746" y="11790"/>
                </a:moveTo>
                <a:cubicBezTo>
                  <a:pt x="14760" y="17909"/>
                  <a:pt x="7951" y="21599"/>
                  <a:pt x="649" y="21600"/>
                </a:cubicBezTo>
                <a:cubicBezTo>
                  <a:pt x="432" y="21600"/>
                  <a:pt x="216" y="21596"/>
                  <a:pt x="-1" y="21590"/>
                </a:cubicBezTo>
                <a:lnTo>
                  <a:pt x="649" y="0"/>
                </a:lnTo>
                <a:close/>
              </a:path>
            </a:pathLst>
          </a:custGeom>
          <a:noFill/>
          <a:ln w="28575">
            <a:solidFill>
              <a:schemeClr val="bg2"/>
            </a:solidFill>
            <a:round/>
            <a:headEnd/>
            <a:tailEnd type="arrow" w="med" len="med"/>
          </a:ln>
          <a:effectLst/>
        </p:spPr>
        <p:txBody>
          <a:bodyPr wrap="none" anchor="ctr"/>
          <a:lstStyle/>
          <a:p>
            <a:endParaRPr lang="en-US"/>
          </a:p>
        </p:txBody>
      </p:sp>
      <p:sp>
        <p:nvSpPr>
          <p:cNvPr id="322585" name="Line 25"/>
          <p:cNvSpPr>
            <a:spLocks noChangeShapeType="1"/>
          </p:cNvSpPr>
          <p:nvPr/>
        </p:nvSpPr>
        <p:spPr bwMode="auto">
          <a:xfrm flipH="1">
            <a:off x="1727200" y="2590800"/>
            <a:ext cx="2667000" cy="0"/>
          </a:xfrm>
          <a:prstGeom prst="line">
            <a:avLst/>
          </a:prstGeom>
          <a:noFill/>
          <a:ln w="28575">
            <a:solidFill>
              <a:schemeClr val="bg2"/>
            </a:solidFill>
            <a:prstDash val="dash"/>
            <a:round/>
            <a:headEnd type="none" w="sm" len="sm"/>
            <a:tailEnd type="none" w="sm" len="sm"/>
          </a:ln>
          <a:effectLst/>
        </p:spPr>
        <p:txBody>
          <a:bodyPr wrap="none" anchor="ctr"/>
          <a:lstStyle/>
          <a:p>
            <a:endParaRPr lang="en-US"/>
          </a:p>
        </p:txBody>
      </p:sp>
      <p:sp>
        <p:nvSpPr>
          <p:cNvPr id="322586" name="Arc 26"/>
          <p:cNvSpPr>
            <a:spLocks/>
          </p:cNvSpPr>
          <p:nvPr/>
        </p:nvSpPr>
        <p:spPr bwMode="auto">
          <a:xfrm flipH="1" flipV="1">
            <a:off x="5783263" y="1470030"/>
            <a:ext cx="1519237" cy="495300"/>
          </a:xfrm>
          <a:custGeom>
            <a:avLst/>
            <a:gdLst>
              <a:gd name="G0" fmla="+- 0 0 0"/>
              <a:gd name="G1" fmla="+- 0 0 0"/>
              <a:gd name="G2" fmla="+- 21600 0 0"/>
              <a:gd name="T0" fmla="*/ 21519 w 21519"/>
              <a:gd name="T1" fmla="*/ 1871 h 19284"/>
              <a:gd name="T2" fmla="*/ 9730 w 21519"/>
              <a:gd name="T3" fmla="*/ 19284 h 19284"/>
              <a:gd name="T4" fmla="*/ 0 w 21519"/>
              <a:gd name="T5" fmla="*/ 0 h 19284"/>
            </a:gdLst>
            <a:ahLst/>
            <a:cxnLst>
              <a:cxn ang="0">
                <a:pos x="T0" y="T1"/>
              </a:cxn>
              <a:cxn ang="0">
                <a:pos x="T2" y="T3"/>
              </a:cxn>
              <a:cxn ang="0">
                <a:pos x="T4" y="T5"/>
              </a:cxn>
            </a:cxnLst>
            <a:rect l="0" t="0" r="r" b="b"/>
            <a:pathLst>
              <a:path w="21519" h="19284" fill="none" extrusionOk="0">
                <a:moveTo>
                  <a:pt x="21518" y="1870"/>
                </a:moveTo>
                <a:cubicBezTo>
                  <a:pt x="20870" y="9325"/>
                  <a:pt x="16410" y="15913"/>
                  <a:pt x="9730" y="19284"/>
                </a:cubicBezTo>
              </a:path>
              <a:path w="21519" h="19284" stroke="0" extrusionOk="0">
                <a:moveTo>
                  <a:pt x="21518" y="1870"/>
                </a:moveTo>
                <a:cubicBezTo>
                  <a:pt x="20870" y="9325"/>
                  <a:pt x="16410" y="15913"/>
                  <a:pt x="9730" y="19284"/>
                </a:cubicBezTo>
                <a:lnTo>
                  <a:pt x="0" y="0"/>
                </a:lnTo>
                <a:close/>
              </a:path>
            </a:pathLst>
          </a:custGeom>
          <a:noFill/>
          <a:ln w="28575">
            <a:solidFill>
              <a:srgbClr val="0344E5"/>
            </a:solidFill>
            <a:round/>
            <a:headEnd type="arrow" w="med" len="med"/>
            <a:tailEnd/>
          </a:ln>
          <a:effectLst/>
        </p:spPr>
        <p:txBody>
          <a:bodyPr wrap="none" anchor="ctr"/>
          <a:lstStyle/>
          <a:p>
            <a:endParaRPr lang="en-US"/>
          </a:p>
        </p:txBody>
      </p:sp>
      <p:sp>
        <p:nvSpPr>
          <p:cNvPr id="322587" name="Arc 27"/>
          <p:cNvSpPr>
            <a:spLocks/>
          </p:cNvSpPr>
          <p:nvPr/>
        </p:nvSpPr>
        <p:spPr bwMode="auto">
          <a:xfrm rot="9905712" flipH="1" flipV="1">
            <a:off x="3600450" y="2420938"/>
            <a:ext cx="2362200" cy="2112962"/>
          </a:xfrm>
          <a:custGeom>
            <a:avLst/>
            <a:gdLst>
              <a:gd name="G0" fmla="+- 2470 0 0"/>
              <a:gd name="G1" fmla="+- 21600 0 0"/>
              <a:gd name="G2" fmla="+- 21600 0 0"/>
              <a:gd name="T0" fmla="*/ 0 w 20346"/>
              <a:gd name="T1" fmla="*/ 142 h 21600"/>
              <a:gd name="T2" fmla="*/ 20346 w 20346"/>
              <a:gd name="T3" fmla="*/ 9475 h 21600"/>
              <a:gd name="T4" fmla="*/ 2470 w 20346"/>
              <a:gd name="T5" fmla="*/ 21600 h 21600"/>
            </a:gdLst>
            <a:ahLst/>
            <a:cxnLst>
              <a:cxn ang="0">
                <a:pos x="T0" y="T1"/>
              </a:cxn>
              <a:cxn ang="0">
                <a:pos x="T2" y="T3"/>
              </a:cxn>
              <a:cxn ang="0">
                <a:pos x="T4" y="T5"/>
              </a:cxn>
            </a:cxnLst>
            <a:rect l="0" t="0" r="r" b="b"/>
            <a:pathLst>
              <a:path w="20346" h="21600" fill="none" extrusionOk="0">
                <a:moveTo>
                  <a:pt x="-1" y="141"/>
                </a:moveTo>
                <a:cubicBezTo>
                  <a:pt x="819" y="47"/>
                  <a:pt x="1644" y="-1"/>
                  <a:pt x="2470" y="0"/>
                </a:cubicBezTo>
                <a:cubicBezTo>
                  <a:pt x="9630" y="0"/>
                  <a:pt x="16326" y="3548"/>
                  <a:pt x="20345" y="9475"/>
                </a:cubicBezTo>
              </a:path>
              <a:path w="20346" h="21600" stroke="0" extrusionOk="0">
                <a:moveTo>
                  <a:pt x="-1" y="141"/>
                </a:moveTo>
                <a:cubicBezTo>
                  <a:pt x="819" y="47"/>
                  <a:pt x="1644" y="-1"/>
                  <a:pt x="2470" y="0"/>
                </a:cubicBezTo>
                <a:cubicBezTo>
                  <a:pt x="9630" y="0"/>
                  <a:pt x="16326" y="3548"/>
                  <a:pt x="20345" y="9475"/>
                </a:cubicBezTo>
                <a:lnTo>
                  <a:pt x="2470" y="21600"/>
                </a:lnTo>
                <a:close/>
              </a:path>
            </a:pathLst>
          </a:custGeom>
          <a:noFill/>
          <a:ln w="38100">
            <a:solidFill>
              <a:srgbClr val="FF0000"/>
            </a:solidFill>
            <a:round/>
            <a:headEnd/>
            <a:tailEnd/>
          </a:ln>
          <a:effectLst/>
        </p:spPr>
        <p:txBody>
          <a:bodyPr wrap="none" anchor="ctr"/>
          <a:lstStyle/>
          <a:p>
            <a:pPr algn="ctr" eaLnBrk="0" hangingPunct="0"/>
            <a:endParaRPr lang="en-US" sz="2400"/>
          </a:p>
          <a:p>
            <a:pPr algn="ctr" eaLnBrk="0" hangingPunct="0"/>
            <a:endParaRPr lang="en-US" sz="2400"/>
          </a:p>
        </p:txBody>
      </p:sp>
      <p:cxnSp>
        <p:nvCxnSpPr>
          <p:cNvPr id="3" name="Straight Connector 2"/>
          <p:cNvCxnSpPr/>
          <p:nvPr/>
        </p:nvCxnSpPr>
        <p:spPr>
          <a:xfrm flipV="1">
            <a:off x="4394200" y="2590800"/>
            <a:ext cx="0" cy="28321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322585" idx="1"/>
          </p:cNvCxnSpPr>
          <p:nvPr/>
        </p:nvCxnSpPr>
        <p:spPr>
          <a:xfrm flipV="1">
            <a:off x="1727200" y="2590800"/>
            <a:ext cx="2667000" cy="1"/>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ECF76B4-BFC4-4EFC-B71A-DC2348A5E27A}" type="slidenum">
              <a:rPr lang="en-US" altLang="en-US"/>
              <a:pPr eaLnBrk="1" hangingPunct="1"/>
              <a:t>26</a:t>
            </a:fld>
            <a:endParaRPr lang="en-US" altLang="en-US"/>
          </a:p>
        </p:txBody>
      </p:sp>
      <p:sp>
        <p:nvSpPr>
          <p:cNvPr id="29699" name="Rectangle 5"/>
          <p:cNvSpPr>
            <a:spLocks noGrp="1" noChangeArrowheads="1"/>
          </p:cNvSpPr>
          <p:nvPr>
            <p:ph type="title"/>
          </p:nvPr>
        </p:nvSpPr>
        <p:spPr/>
        <p:txBody>
          <a:bodyPr/>
          <a:lstStyle/>
          <a:p>
            <a:pPr eaLnBrk="1" hangingPunct="1"/>
            <a:r>
              <a:rPr lang="en-US" altLang="en-US" dirty="0"/>
              <a:t>Other Theories</a:t>
            </a:r>
          </a:p>
        </p:txBody>
      </p:sp>
      <p:sp>
        <p:nvSpPr>
          <p:cNvPr id="29700" name="Rectangle 6"/>
          <p:cNvSpPr>
            <a:spLocks noGrp="1" noChangeArrowheads="1"/>
          </p:cNvSpPr>
          <p:nvPr>
            <p:ph type="body" idx="1"/>
          </p:nvPr>
        </p:nvSpPr>
        <p:spPr/>
        <p:txBody>
          <a:bodyPr>
            <a:normAutofit/>
          </a:bodyPr>
          <a:lstStyle/>
          <a:p>
            <a:pPr eaLnBrk="1" hangingPunct="1">
              <a:lnSpc>
                <a:spcPct val="90000"/>
              </a:lnSpc>
            </a:pPr>
            <a:r>
              <a:rPr lang="en-US" altLang="en-US" dirty="0"/>
              <a:t>Signaling Theory</a:t>
            </a:r>
          </a:p>
          <a:p>
            <a:pPr eaLnBrk="1" hangingPunct="1">
              <a:lnSpc>
                <a:spcPct val="90000"/>
              </a:lnSpc>
            </a:pPr>
            <a:endParaRPr lang="en-US" altLang="en-US" dirty="0"/>
          </a:p>
          <a:p>
            <a:pPr eaLnBrk="1" hangingPunct="1">
              <a:lnSpc>
                <a:spcPct val="90000"/>
              </a:lnSpc>
            </a:pPr>
            <a:r>
              <a:rPr lang="en-US" altLang="en-US" dirty="0"/>
              <a:t>Pecking Order</a:t>
            </a:r>
          </a:p>
          <a:p>
            <a:pPr eaLnBrk="1" hangingPunct="1">
              <a:lnSpc>
                <a:spcPct val="90000"/>
              </a:lnSpc>
            </a:pPr>
            <a:endParaRPr lang="en-US" altLang="en-US" dirty="0"/>
          </a:p>
          <a:p>
            <a:pPr eaLnBrk="1" hangingPunct="1">
              <a:lnSpc>
                <a:spcPct val="90000"/>
              </a:lnSpc>
            </a:pPr>
            <a:r>
              <a:rPr lang="en-US" altLang="en-US" dirty="0"/>
              <a:t>Debt as Managerial Constraint</a:t>
            </a:r>
          </a:p>
          <a:p>
            <a:pPr eaLnBrk="1" hangingPunct="1">
              <a:lnSpc>
                <a:spcPct val="90000"/>
              </a:lnSpc>
            </a:pPr>
            <a:endParaRPr lang="en-US" altLang="en-US" dirty="0"/>
          </a:p>
          <a:p>
            <a:pPr eaLnBrk="1" hangingPunct="1">
              <a:lnSpc>
                <a:spcPct val="90000"/>
              </a:lnSpc>
            </a:pPr>
            <a:r>
              <a:rPr lang="en-US" altLang="en-US" dirty="0"/>
              <a:t>Windows of Opportunity</a:t>
            </a:r>
          </a:p>
        </p:txBody>
      </p:sp>
    </p:spTree>
    <p:extLst>
      <p:ext uri="{BB962C8B-B14F-4D97-AF65-F5344CB8AC3E}">
        <p14:creationId xmlns:p14="http://schemas.microsoft.com/office/powerpoint/2010/main" val="37713455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828EE6E-69F4-49B5-A15B-48BEFDBEEC50}" type="slidenum">
              <a:rPr lang="en-US" altLang="en-US"/>
              <a:pPr eaLnBrk="1" hangingPunct="1"/>
              <a:t>27</a:t>
            </a:fld>
            <a:endParaRPr lang="en-US" altLang="en-US"/>
          </a:p>
        </p:txBody>
      </p:sp>
      <p:sp>
        <p:nvSpPr>
          <p:cNvPr id="50179" name="Rectangle 2"/>
          <p:cNvSpPr>
            <a:spLocks noGrp="1" noChangeArrowheads="1"/>
          </p:cNvSpPr>
          <p:nvPr>
            <p:ph type="title"/>
          </p:nvPr>
        </p:nvSpPr>
        <p:spPr/>
        <p:txBody>
          <a:bodyPr/>
          <a:lstStyle/>
          <a:p>
            <a:pPr eaLnBrk="1" hangingPunct="1"/>
            <a:r>
              <a:rPr lang="en-US" altLang="en-US" dirty="0"/>
              <a:t>Implications</a:t>
            </a:r>
          </a:p>
        </p:txBody>
      </p:sp>
      <p:sp>
        <p:nvSpPr>
          <p:cNvPr id="50180" name="Rectangle 3"/>
          <p:cNvSpPr>
            <a:spLocks noGrp="1" noChangeArrowheads="1"/>
          </p:cNvSpPr>
          <p:nvPr>
            <p:ph type="body" idx="1"/>
          </p:nvPr>
        </p:nvSpPr>
        <p:spPr/>
        <p:txBody>
          <a:bodyPr>
            <a:normAutofit lnSpcReduction="10000"/>
          </a:bodyPr>
          <a:lstStyle/>
          <a:p>
            <a:pPr marL="0" indent="0" eaLnBrk="1" hangingPunct="1">
              <a:buNone/>
            </a:pPr>
            <a:r>
              <a:rPr lang="en-US" altLang="en-US" dirty="0"/>
              <a:t>Take advantage of tax benefits by issuing debt, especially if the firm has:</a:t>
            </a:r>
          </a:p>
          <a:p>
            <a:pPr eaLnBrk="1" hangingPunct="1"/>
            <a:endParaRPr lang="en-US" altLang="en-US" dirty="0"/>
          </a:p>
          <a:p>
            <a:pPr lvl="1" eaLnBrk="1" hangingPunct="1"/>
            <a:r>
              <a:rPr lang="en-US" altLang="en-US" sz="3200" dirty="0"/>
              <a:t>High tax rate</a:t>
            </a:r>
          </a:p>
          <a:p>
            <a:pPr lvl="1" eaLnBrk="1" hangingPunct="1"/>
            <a:endParaRPr lang="en-US" altLang="en-US" sz="3200" dirty="0"/>
          </a:p>
          <a:p>
            <a:pPr lvl="1" eaLnBrk="1" hangingPunct="1"/>
            <a:r>
              <a:rPr lang="en-US" altLang="en-US" sz="3200" dirty="0"/>
              <a:t>Stable sales</a:t>
            </a:r>
          </a:p>
          <a:p>
            <a:pPr lvl="1" eaLnBrk="1" hangingPunct="1"/>
            <a:endParaRPr lang="en-US" altLang="en-US" sz="3200" dirty="0"/>
          </a:p>
          <a:p>
            <a:pPr lvl="1" eaLnBrk="1" hangingPunct="1"/>
            <a:r>
              <a:rPr lang="en-US" altLang="en-US" sz="3200" dirty="0"/>
              <a:t>Low operating leverage</a:t>
            </a:r>
          </a:p>
        </p:txBody>
      </p:sp>
    </p:spTree>
    <p:extLst>
      <p:ext uri="{BB962C8B-B14F-4D97-AF65-F5344CB8AC3E}">
        <p14:creationId xmlns:p14="http://schemas.microsoft.com/office/powerpoint/2010/main" val="2034859595"/>
      </p:ext>
    </p:extLst>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B626D51-06DD-480E-A035-5B5E4E15B1D5}" type="slidenum">
              <a:rPr lang="en-US" altLang="en-US"/>
              <a:pPr eaLnBrk="1" hangingPunct="1"/>
              <a:t>28</a:t>
            </a:fld>
            <a:endParaRPr lang="en-US" altLang="en-US"/>
          </a:p>
        </p:txBody>
      </p:sp>
      <p:sp>
        <p:nvSpPr>
          <p:cNvPr id="51203" name="Rectangle 2"/>
          <p:cNvSpPr>
            <a:spLocks noGrp="1" noChangeArrowheads="1"/>
          </p:cNvSpPr>
          <p:nvPr>
            <p:ph type="title"/>
          </p:nvPr>
        </p:nvSpPr>
        <p:spPr/>
        <p:txBody>
          <a:bodyPr>
            <a:normAutofit/>
          </a:bodyPr>
          <a:lstStyle/>
          <a:p>
            <a:pPr eaLnBrk="1" hangingPunct="1"/>
            <a:r>
              <a:rPr lang="en-US" altLang="en-US" sz="4000" dirty="0"/>
              <a:t>Implications </a:t>
            </a:r>
            <a:r>
              <a:rPr lang="en-US" altLang="en-US" sz="3600" dirty="0"/>
              <a:t>(Cont’d)</a:t>
            </a:r>
          </a:p>
        </p:txBody>
      </p:sp>
      <p:sp>
        <p:nvSpPr>
          <p:cNvPr id="51204" name="Rectangle 3"/>
          <p:cNvSpPr>
            <a:spLocks noGrp="1" noChangeArrowheads="1"/>
          </p:cNvSpPr>
          <p:nvPr>
            <p:ph type="body" idx="1"/>
          </p:nvPr>
        </p:nvSpPr>
        <p:spPr/>
        <p:txBody>
          <a:bodyPr>
            <a:normAutofit fontScale="92500" lnSpcReduction="20000"/>
          </a:bodyPr>
          <a:lstStyle/>
          <a:p>
            <a:pPr marL="0" indent="0" eaLnBrk="1" hangingPunct="1">
              <a:buNone/>
            </a:pPr>
            <a:r>
              <a:rPr lang="en-US" altLang="en-US" dirty="0"/>
              <a:t>Avoid financial distress costs by maintaining excess borrowing capacity, especially if the firm has:</a:t>
            </a:r>
          </a:p>
          <a:p>
            <a:pPr eaLnBrk="1" hangingPunct="1"/>
            <a:endParaRPr lang="en-US" altLang="en-US" dirty="0"/>
          </a:p>
          <a:p>
            <a:pPr lvl="1" eaLnBrk="1" hangingPunct="1"/>
            <a:r>
              <a:rPr lang="en-US" altLang="en-US" dirty="0"/>
              <a:t>Volatile sales</a:t>
            </a:r>
          </a:p>
          <a:p>
            <a:pPr lvl="1" eaLnBrk="1" hangingPunct="1"/>
            <a:endParaRPr lang="en-US" altLang="en-US" dirty="0"/>
          </a:p>
          <a:p>
            <a:pPr lvl="1" eaLnBrk="1" hangingPunct="1"/>
            <a:r>
              <a:rPr lang="en-US" altLang="en-US" dirty="0"/>
              <a:t>High operating leverage</a:t>
            </a:r>
          </a:p>
          <a:p>
            <a:pPr lvl="1" eaLnBrk="1" hangingPunct="1"/>
            <a:endParaRPr lang="en-US" altLang="en-US" dirty="0"/>
          </a:p>
          <a:p>
            <a:pPr lvl="1" eaLnBrk="1" hangingPunct="1"/>
            <a:r>
              <a:rPr lang="en-US" altLang="en-US" dirty="0"/>
              <a:t>Many potential investment opportunities</a:t>
            </a:r>
          </a:p>
          <a:p>
            <a:pPr lvl="1" eaLnBrk="1" hangingPunct="1"/>
            <a:endParaRPr lang="en-US" altLang="en-US" dirty="0"/>
          </a:p>
          <a:p>
            <a:pPr lvl="1" eaLnBrk="1" hangingPunct="1"/>
            <a:r>
              <a:rPr lang="en-US" altLang="en-US" dirty="0"/>
              <a:t>Special purpose assets (instead of general purpose assets that make good collateral)</a:t>
            </a:r>
          </a:p>
        </p:txBody>
      </p:sp>
    </p:spTree>
    <p:extLst>
      <p:ext uri="{BB962C8B-B14F-4D97-AF65-F5344CB8AC3E}">
        <p14:creationId xmlns:p14="http://schemas.microsoft.com/office/powerpoint/2010/main" val="1310843859"/>
      </p:ext>
    </p:extLst>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32CD6C86-B098-4543-937A-572E6F006C10}" type="slidenum">
              <a:rPr lang="en-US" altLang="en-US"/>
              <a:pPr eaLnBrk="1" hangingPunct="1"/>
              <a:t>29</a:t>
            </a:fld>
            <a:endParaRPr lang="en-US" altLang="en-US"/>
          </a:p>
        </p:txBody>
      </p:sp>
      <p:sp>
        <p:nvSpPr>
          <p:cNvPr id="52227" name="Rectangle 2"/>
          <p:cNvSpPr>
            <a:spLocks noGrp="1" noChangeArrowheads="1"/>
          </p:cNvSpPr>
          <p:nvPr>
            <p:ph type="title"/>
          </p:nvPr>
        </p:nvSpPr>
        <p:spPr/>
        <p:txBody>
          <a:bodyPr>
            <a:normAutofit/>
          </a:bodyPr>
          <a:lstStyle/>
          <a:p>
            <a:pPr eaLnBrk="1" hangingPunct="1"/>
            <a:r>
              <a:rPr lang="en-US" altLang="en-US" sz="4000" dirty="0"/>
              <a:t>Implications </a:t>
            </a:r>
            <a:r>
              <a:rPr lang="en-US" altLang="en-US" sz="3600" dirty="0"/>
              <a:t>(Cont’d)</a:t>
            </a:r>
          </a:p>
        </p:txBody>
      </p:sp>
      <p:sp>
        <p:nvSpPr>
          <p:cNvPr id="52228" name="Rectangle 3"/>
          <p:cNvSpPr>
            <a:spLocks noGrp="1" noChangeArrowheads="1"/>
          </p:cNvSpPr>
          <p:nvPr>
            <p:ph type="body" idx="1"/>
          </p:nvPr>
        </p:nvSpPr>
        <p:spPr/>
        <p:txBody>
          <a:bodyPr>
            <a:normAutofit fontScale="92500" lnSpcReduction="10000"/>
          </a:bodyPr>
          <a:lstStyle/>
          <a:p>
            <a:pPr eaLnBrk="1" hangingPunct="1"/>
            <a:r>
              <a:rPr lang="en-US" altLang="en-US" dirty="0"/>
              <a:t>If manager has asymmetric information regarding firm’s future prospects, then avoid issuing equity if actual prospects are better than the market perceives.</a:t>
            </a:r>
          </a:p>
          <a:p>
            <a:pPr eaLnBrk="1" hangingPunct="1"/>
            <a:endParaRPr lang="en-US" altLang="en-US" dirty="0"/>
          </a:p>
          <a:p>
            <a:pPr eaLnBrk="1" hangingPunct="1"/>
            <a:r>
              <a:rPr lang="en-US" altLang="en-US" dirty="0"/>
              <a:t>Always consider the impact of capital structure choices on lenders’ and rating agencies’ attitudes</a:t>
            </a:r>
          </a:p>
        </p:txBody>
      </p:sp>
    </p:spTree>
    <p:extLst>
      <p:ext uri="{BB962C8B-B14F-4D97-AF65-F5344CB8AC3E}">
        <p14:creationId xmlns:p14="http://schemas.microsoft.com/office/powerpoint/2010/main" val="2926207841"/>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742950" indent="-742950">
              <a:buFont typeface="+mj-lt"/>
              <a:buAutoNum type="arabicPeriod"/>
            </a:pPr>
            <a:r>
              <a:rPr lang="en-US" dirty="0"/>
              <a:t>Capital Structure/Cost of Capital Review</a:t>
            </a:r>
          </a:p>
          <a:p>
            <a:pPr marL="742950" indent="-742950">
              <a:buFont typeface="+mj-lt"/>
              <a:buAutoNum type="arabicPeriod"/>
            </a:pPr>
            <a:endParaRPr lang="en-US" dirty="0"/>
          </a:p>
          <a:p>
            <a:pPr marL="742950" indent="-742950">
              <a:buFont typeface="+mj-lt"/>
              <a:buAutoNum type="arabicPeriod"/>
            </a:pPr>
            <a:r>
              <a:rPr lang="en-US" dirty="0"/>
              <a:t>International Issues</a:t>
            </a:r>
          </a:p>
          <a:p>
            <a:pPr marL="742950" indent="-742950">
              <a:buFont typeface="+mj-lt"/>
              <a:buAutoNum type="arabicPeriod"/>
            </a:pPr>
            <a:endParaRPr lang="en-US" dirty="0"/>
          </a:p>
          <a:p>
            <a:pPr marL="742950" indent="-742950">
              <a:buFont typeface="+mj-lt"/>
              <a:buAutoNum type="arabicPeriod"/>
            </a:pPr>
            <a:r>
              <a:rPr lang="en-US" dirty="0"/>
              <a:t>Cross-Border Listings</a:t>
            </a:r>
          </a:p>
        </p:txBody>
      </p:sp>
      <p:sp>
        <p:nvSpPr>
          <p:cNvPr id="3" name="Title 2"/>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3777888903"/>
      </p:ext>
    </p:extLst>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0" name="Rectangle 4"/>
          <p:cNvSpPr>
            <a:spLocks noGrp="1" noChangeArrowheads="1"/>
          </p:cNvSpPr>
          <p:nvPr>
            <p:ph type="ctrTitle"/>
          </p:nvPr>
        </p:nvSpPr>
        <p:spPr/>
        <p:txBody>
          <a:bodyPr/>
          <a:lstStyle/>
          <a:p>
            <a:r>
              <a:rPr lang="en-US" dirty="0"/>
              <a:t>2. International Issues</a:t>
            </a:r>
          </a:p>
        </p:txBody>
      </p:sp>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9"/>
          <p:cNvSpPr>
            <a:spLocks noGrp="1" noChangeArrowheads="1"/>
          </p:cNvSpPr>
          <p:nvPr>
            <p:ph type="title" idx="4294967295"/>
          </p:nvPr>
        </p:nvSpPr>
        <p:spPr>
          <a:xfrm>
            <a:off x="0" y="228600"/>
            <a:ext cx="9144000" cy="762000"/>
          </a:xfrm>
        </p:spPr>
        <p:txBody>
          <a:bodyPr lIns="90488" tIns="44450" rIns="90488" bIns="44450" anchor="ctr">
            <a:normAutofit/>
          </a:bodyPr>
          <a:lstStyle/>
          <a:p>
            <a:pPr>
              <a:lnSpc>
                <a:spcPct val="90000"/>
              </a:lnSpc>
            </a:pPr>
            <a:r>
              <a:rPr lang="en-US" dirty="0"/>
              <a:t>International Factors and MNCs</a:t>
            </a:r>
          </a:p>
        </p:txBody>
      </p:sp>
      <p:grpSp>
        <p:nvGrpSpPr>
          <p:cNvPr id="2" name="Group 64"/>
          <p:cNvGrpSpPr>
            <a:grpSpLocks/>
          </p:cNvGrpSpPr>
          <p:nvPr/>
        </p:nvGrpSpPr>
        <p:grpSpPr bwMode="auto">
          <a:xfrm>
            <a:off x="457200" y="4456113"/>
            <a:ext cx="3276600" cy="1219200"/>
            <a:chOff x="288" y="2807"/>
            <a:chExt cx="2064" cy="768"/>
          </a:xfrm>
        </p:grpSpPr>
        <p:sp>
          <p:nvSpPr>
            <p:cNvPr id="343044" name="Rectangle 22"/>
            <p:cNvSpPr>
              <a:spLocks noChangeArrowheads="1"/>
            </p:cNvSpPr>
            <p:nvPr/>
          </p:nvSpPr>
          <p:spPr bwMode="auto">
            <a:xfrm>
              <a:off x="288" y="2807"/>
              <a:ext cx="1584" cy="720"/>
            </a:xfrm>
            <a:prstGeom prst="rect">
              <a:avLst/>
            </a:prstGeom>
            <a:solidFill>
              <a:schemeClr val="folHlink"/>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45" name="Rectangle 23"/>
            <p:cNvSpPr>
              <a:spLocks noChangeArrowheads="1"/>
            </p:cNvSpPr>
            <p:nvPr/>
          </p:nvSpPr>
          <p:spPr bwMode="auto">
            <a:xfrm>
              <a:off x="336" y="2855"/>
              <a:ext cx="1584" cy="720"/>
            </a:xfrm>
            <a:prstGeom prst="rect">
              <a:avLst/>
            </a:prstGeom>
            <a:solidFill>
              <a:srgbClr val="FFFFFF"/>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46" name="Text Box 24"/>
            <p:cNvSpPr txBox="1">
              <a:spLocks noChangeArrowheads="1"/>
            </p:cNvSpPr>
            <p:nvPr/>
          </p:nvSpPr>
          <p:spPr bwMode="auto">
            <a:xfrm>
              <a:off x="336" y="2880"/>
              <a:ext cx="1589" cy="686"/>
            </a:xfrm>
            <a:prstGeom prst="rect">
              <a:avLst/>
            </a:prstGeom>
            <a:noFill/>
            <a:ln w="9525">
              <a:noFill/>
              <a:miter lim="800000"/>
              <a:headEnd/>
              <a:tailEnd/>
            </a:ln>
          </p:spPr>
          <p:txBody>
            <a:bodyPr>
              <a:spAutoFit/>
            </a:bodyPr>
            <a:lstStyle/>
            <a:p>
              <a:pPr algn="ctr" eaLnBrk="0" hangingPunct="0">
                <a:lnSpc>
                  <a:spcPct val="90000"/>
                </a:lnSpc>
              </a:pPr>
              <a:r>
                <a:rPr lang="en-US" sz="2400" b="1">
                  <a:latin typeface="Century Gothic" panose="020B0502020202020204" pitchFamily="34" charset="0"/>
                </a:rPr>
                <a:t>Exposure to exchange rate risk</a:t>
              </a:r>
            </a:p>
          </p:txBody>
        </p:sp>
        <p:sp>
          <p:nvSpPr>
            <p:cNvPr id="343047" name="Line 40"/>
            <p:cNvSpPr>
              <a:spLocks noChangeShapeType="1"/>
            </p:cNvSpPr>
            <p:nvPr/>
          </p:nvSpPr>
          <p:spPr bwMode="auto">
            <a:xfrm>
              <a:off x="1920" y="3264"/>
              <a:ext cx="432" cy="0"/>
            </a:xfrm>
            <a:prstGeom prst="line">
              <a:avLst/>
            </a:prstGeom>
            <a:noFill/>
            <a:ln w="38100">
              <a:solidFill>
                <a:srgbClr val="006B61"/>
              </a:solidFill>
              <a:round/>
              <a:headEnd/>
              <a:tailEnd type="triangle" w="med" len="med"/>
            </a:ln>
          </p:spPr>
          <p:txBody>
            <a:bodyPr wrap="none" anchor="ctr"/>
            <a:lstStyle/>
            <a:p>
              <a:endParaRPr lang="en-US">
                <a:latin typeface="Century Gothic" panose="020B0502020202020204" pitchFamily="34" charset="0"/>
              </a:endParaRPr>
            </a:p>
          </p:txBody>
        </p:sp>
      </p:grpSp>
      <p:grpSp>
        <p:nvGrpSpPr>
          <p:cNvPr id="3" name="Group 65"/>
          <p:cNvGrpSpPr>
            <a:grpSpLocks/>
          </p:cNvGrpSpPr>
          <p:nvPr/>
        </p:nvGrpSpPr>
        <p:grpSpPr bwMode="auto">
          <a:xfrm>
            <a:off x="457200" y="5486400"/>
            <a:ext cx="3276600" cy="1219200"/>
            <a:chOff x="288" y="3456"/>
            <a:chExt cx="2064" cy="768"/>
          </a:xfrm>
        </p:grpSpPr>
        <p:sp>
          <p:nvSpPr>
            <p:cNvPr id="343049" name="Rectangle 25"/>
            <p:cNvSpPr>
              <a:spLocks noChangeArrowheads="1"/>
            </p:cNvSpPr>
            <p:nvPr/>
          </p:nvSpPr>
          <p:spPr bwMode="auto">
            <a:xfrm>
              <a:off x="288" y="3648"/>
              <a:ext cx="1584" cy="528"/>
            </a:xfrm>
            <a:prstGeom prst="rect">
              <a:avLst/>
            </a:prstGeom>
            <a:solidFill>
              <a:schemeClr val="folHlink"/>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50" name="Rectangle 26"/>
            <p:cNvSpPr>
              <a:spLocks noChangeArrowheads="1"/>
            </p:cNvSpPr>
            <p:nvPr/>
          </p:nvSpPr>
          <p:spPr bwMode="auto">
            <a:xfrm>
              <a:off x="336" y="3696"/>
              <a:ext cx="1584" cy="528"/>
            </a:xfrm>
            <a:prstGeom prst="rect">
              <a:avLst/>
            </a:prstGeom>
            <a:solidFill>
              <a:srgbClr val="FFFFFF"/>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51" name="Text Box 27"/>
            <p:cNvSpPr txBox="1">
              <a:spLocks noChangeArrowheads="1"/>
            </p:cNvSpPr>
            <p:nvPr/>
          </p:nvSpPr>
          <p:spPr bwMode="auto">
            <a:xfrm>
              <a:off x="336" y="3744"/>
              <a:ext cx="1589" cy="477"/>
            </a:xfrm>
            <a:prstGeom prst="rect">
              <a:avLst/>
            </a:prstGeom>
            <a:noFill/>
            <a:ln w="9525">
              <a:noFill/>
              <a:miter lim="800000"/>
              <a:headEnd/>
              <a:tailEnd/>
            </a:ln>
          </p:spPr>
          <p:txBody>
            <a:bodyPr>
              <a:spAutoFit/>
            </a:bodyPr>
            <a:lstStyle/>
            <a:p>
              <a:pPr algn="ctr" eaLnBrk="0" hangingPunct="0">
                <a:lnSpc>
                  <a:spcPct val="90000"/>
                </a:lnSpc>
              </a:pPr>
              <a:r>
                <a:rPr lang="en-US" sz="2400" b="1" dirty="0">
                  <a:latin typeface="Century Gothic" panose="020B0502020202020204" pitchFamily="34" charset="0"/>
                </a:rPr>
                <a:t>Exposure to country risk</a:t>
              </a:r>
            </a:p>
          </p:txBody>
        </p:sp>
        <p:sp>
          <p:nvSpPr>
            <p:cNvPr id="343052" name="Line 43"/>
            <p:cNvSpPr>
              <a:spLocks noChangeShapeType="1"/>
            </p:cNvSpPr>
            <p:nvPr/>
          </p:nvSpPr>
          <p:spPr bwMode="auto">
            <a:xfrm>
              <a:off x="2112" y="3456"/>
              <a:ext cx="0" cy="528"/>
            </a:xfrm>
            <a:prstGeom prst="line">
              <a:avLst/>
            </a:prstGeom>
            <a:noFill/>
            <a:ln w="38100">
              <a:solidFill>
                <a:srgbClr val="006B61"/>
              </a:solidFill>
              <a:round/>
              <a:headEnd/>
              <a:tailEnd/>
            </a:ln>
          </p:spPr>
          <p:txBody>
            <a:bodyPr wrap="none" anchor="ctr"/>
            <a:lstStyle/>
            <a:p>
              <a:endParaRPr lang="en-US">
                <a:latin typeface="Century Gothic" panose="020B0502020202020204" pitchFamily="34" charset="0"/>
              </a:endParaRPr>
            </a:p>
          </p:txBody>
        </p:sp>
        <p:sp>
          <p:nvSpPr>
            <p:cNvPr id="343053" name="Line 45"/>
            <p:cNvSpPr>
              <a:spLocks noChangeShapeType="1"/>
            </p:cNvSpPr>
            <p:nvPr/>
          </p:nvSpPr>
          <p:spPr bwMode="auto">
            <a:xfrm>
              <a:off x="2112" y="3456"/>
              <a:ext cx="240" cy="0"/>
            </a:xfrm>
            <a:prstGeom prst="line">
              <a:avLst/>
            </a:prstGeom>
            <a:noFill/>
            <a:ln w="38100">
              <a:solidFill>
                <a:srgbClr val="006B61"/>
              </a:solidFill>
              <a:round/>
              <a:headEnd/>
              <a:tailEnd type="triangle" w="med" len="med"/>
            </a:ln>
          </p:spPr>
          <p:txBody>
            <a:bodyPr wrap="none" anchor="ctr"/>
            <a:lstStyle/>
            <a:p>
              <a:endParaRPr lang="en-US">
                <a:latin typeface="Century Gothic" panose="020B0502020202020204" pitchFamily="34" charset="0"/>
              </a:endParaRPr>
            </a:p>
          </p:txBody>
        </p:sp>
        <p:sp>
          <p:nvSpPr>
            <p:cNvPr id="343054" name="Line 47"/>
            <p:cNvSpPr>
              <a:spLocks noChangeShapeType="1"/>
            </p:cNvSpPr>
            <p:nvPr/>
          </p:nvSpPr>
          <p:spPr bwMode="auto">
            <a:xfrm>
              <a:off x="1920" y="3984"/>
              <a:ext cx="192" cy="0"/>
            </a:xfrm>
            <a:prstGeom prst="line">
              <a:avLst/>
            </a:prstGeom>
            <a:noFill/>
            <a:ln w="38100">
              <a:solidFill>
                <a:srgbClr val="006B61"/>
              </a:solidFill>
              <a:round/>
              <a:headEnd/>
              <a:tailEnd/>
            </a:ln>
          </p:spPr>
          <p:txBody>
            <a:bodyPr wrap="none" anchor="ctr"/>
            <a:lstStyle/>
            <a:p>
              <a:endParaRPr lang="en-US">
                <a:latin typeface="Century Gothic" panose="020B0502020202020204" pitchFamily="34" charset="0"/>
              </a:endParaRPr>
            </a:p>
          </p:txBody>
        </p:sp>
      </p:grpSp>
      <p:grpSp>
        <p:nvGrpSpPr>
          <p:cNvPr id="4" name="Group 62"/>
          <p:cNvGrpSpPr>
            <a:grpSpLocks/>
          </p:cNvGrpSpPr>
          <p:nvPr/>
        </p:nvGrpSpPr>
        <p:grpSpPr bwMode="auto">
          <a:xfrm>
            <a:off x="457200" y="2133600"/>
            <a:ext cx="6553200" cy="2514600"/>
            <a:chOff x="288" y="1344"/>
            <a:chExt cx="4128" cy="1584"/>
          </a:xfrm>
        </p:grpSpPr>
        <p:sp>
          <p:nvSpPr>
            <p:cNvPr id="343056" name="Rectangle 8"/>
            <p:cNvSpPr>
              <a:spLocks noChangeArrowheads="1"/>
            </p:cNvSpPr>
            <p:nvPr/>
          </p:nvSpPr>
          <p:spPr bwMode="auto">
            <a:xfrm>
              <a:off x="288" y="1344"/>
              <a:ext cx="1584" cy="720"/>
            </a:xfrm>
            <a:prstGeom prst="rect">
              <a:avLst/>
            </a:prstGeom>
            <a:solidFill>
              <a:schemeClr val="folHlink"/>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57" name="Rectangle 7"/>
            <p:cNvSpPr>
              <a:spLocks noChangeArrowheads="1"/>
            </p:cNvSpPr>
            <p:nvPr/>
          </p:nvSpPr>
          <p:spPr bwMode="auto">
            <a:xfrm>
              <a:off x="336" y="1392"/>
              <a:ext cx="1584" cy="720"/>
            </a:xfrm>
            <a:prstGeom prst="rect">
              <a:avLst/>
            </a:prstGeom>
            <a:solidFill>
              <a:srgbClr val="FFFFFF"/>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58" name="Text Box 6"/>
            <p:cNvSpPr txBox="1">
              <a:spLocks noChangeArrowheads="1"/>
            </p:cNvSpPr>
            <p:nvPr/>
          </p:nvSpPr>
          <p:spPr bwMode="auto">
            <a:xfrm>
              <a:off x="336" y="1417"/>
              <a:ext cx="1589" cy="686"/>
            </a:xfrm>
            <a:prstGeom prst="rect">
              <a:avLst/>
            </a:prstGeom>
            <a:noFill/>
            <a:ln w="9525">
              <a:noFill/>
              <a:miter lim="800000"/>
              <a:headEnd/>
              <a:tailEnd/>
            </a:ln>
          </p:spPr>
          <p:txBody>
            <a:bodyPr>
              <a:spAutoFit/>
            </a:bodyPr>
            <a:lstStyle/>
            <a:p>
              <a:pPr algn="ctr" eaLnBrk="0" hangingPunct="0">
                <a:lnSpc>
                  <a:spcPct val="90000"/>
                </a:lnSpc>
              </a:pPr>
              <a:r>
                <a:rPr lang="en-US" sz="2400" b="1">
                  <a:latin typeface="Century Gothic" panose="020B0502020202020204" pitchFamily="34" charset="0"/>
                </a:rPr>
                <a:t>Greater access to international capital markets</a:t>
              </a:r>
            </a:p>
          </p:txBody>
        </p:sp>
        <p:sp>
          <p:nvSpPr>
            <p:cNvPr id="343059" name="Rectangle 13"/>
            <p:cNvSpPr>
              <a:spLocks noChangeArrowheads="1"/>
            </p:cNvSpPr>
            <p:nvPr/>
          </p:nvSpPr>
          <p:spPr bwMode="auto">
            <a:xfrm>
              <a:off x="2352" y="1943"/>
              <a:ext cx="1584" cy="937"/>
            </a:xfrm>
            <a:prstGeom prst="rect">
              <a:avLst/>
            </a:prstGeom>
            <a:solidFill>
              <a:schemeClr val="folHlink"/>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60" name="Rectangle 14"/>
            <p:cNvSpPr>
              <a:spLocks noChangeArrowheads="1"/>
            </p:cNvSpPr>
            <p:nvPr/>
          </p:nvSpPr>
          <p:spPr bwMode="auto">
            <a:xfrm>
              <a:off x="2400" y="1991"/>
              <a:ext cx="1584" cy="937"/>
            </a:xfrm>
            <a:prstGeom prst="rect">
              <a:avLst/>
            </a:prstGeom>
            <a:solidFill>
              <a:srgbClr val="FFFFFF"/>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61" name="Text Box 15"/>
            <p:cNvSpPr txBox="1">
              <a:spLocks noChangeArrowheads="1"/>
            </p:cNvSpPr>
            <p:nvPr/>
          </p:nvSpPr>
          <p:spPr bwMode="auto">
            <a:xfrm>
              <a:off x="2400" y="2016"/>
              <a:ext cx="1584" cy="896"/>
            </a:xfrm>
            <a:prstGeom prst="rect">
              <a:avLst/>
            </a:prstGeom>
            <a:noFill/>
            <a:ln w="9525">
              <a:noFill/>
              <a:miter lim="800000"/>
              <a:headEnd/>
              <a:tailEnd/>
            </a:ln>
          </p:spPr>
          <p:txBody>
            <a:bodyPr>
              <a:spAutoFit/>
            </a:bodyPr>
            <a:lstStyle/>
            <a:p>
              <a:pPr algn="ctr" eaLnBrk="0" hangingPunct="0">
                <a:lnSpc>
                  <a:spcPct val="90000"/>
                </a:lnSpc>
              </a:pPr>
              <a:r>
                <a:rPr lang="en-US" sz="2400" b="1">
                  <a:latin typeface="Century Gothic" panose="020B0502020202020204" pitchFamily="34" charset="0"/>
                </a:rPr>
                <a:t>Possible access to low-cost foreign financing</a:t>
              </a:r>
            </a:p>
          </p:txBody>
        </p:sp>
        <p:sp>
          <p:nvSpPr>
            <p:cNvPr id="343062" name="Line 39"/>
            <p:cNvSpPr>
              <a:spLocks noChangeShapeType="1"/>
            </p:cNvSpPr>
            <p:nvPr/>
          </p:nvSpPr>
          <p:spPr bwMode="auto">
            <a:xfrm>
              <a:off x="1920" y="2016"/>
              <a:ext cx="432" cy="0"/>
            </a:xfrm>
            <a:prstGeom prst="line">
              <a:avLst/>
            </a:prstGeom>
            <a:noFill/>
            <a:ln w="38100">
              <a:solidFill>
                <a:srgbClr val="006B61"/>
              </a:solidFill>
              <a:round/>
              <a:headEnd/>
              <a:tailEnd type="triangle" w="med" len="med"/>
            </a:ln>
          </p:spPr>
          <p:txBody>
            <a:bodyPr wrap="none" anchor="ctr"/>
            <a:lstStyle/>
            <a:p>
              <a:endParaRPr lang="en-US">
                <a:latin typeface="Century Gothic" panose="020B0502020202020204" pitchFamily="34" charset="0"/>
              </a:endParaRPr>
            </a:p>
          </p:txBody>
        </p:sp>
        <p:sp>
          <p:nvSpPr>
            <p:cNvPr id="343063" name="Line 49"/>
            <p:cNvSpPr>
              <a:spLocks noChangeShapeType="1"/>
            </p:cNvSpPr>
            <p:nvPr/>
          </p:nvSpPr>
          <p:spPr bwMode="auto">
            <a:xfrm>
              <a:off x="3984" y="2256"/>
              <a:ext cx="432" cy="0"/>
            </a:xfrm>
            <a:prstGeom prst="line">
              <a:avLst/>
            </a:prstGeom>
            <a:noFill/>
            <a:ln w="38100">
              <a:solidFill>
                <a:srgbClr val="006B61"/>
              </a:solidFill>
              <a:round/>
              <a:headEnd/>
              <a:tailEnd type="triangle" w="med" len="med"/>
            </a:ln>
          </p:spPr>
          <p:txBody>
            <a:bodyPr wrap="none" anchor="ctr"/>
            <a:lstStyle/>
            <a:p>
              <a:endParaRPr lang="en-US">
                <a:latin typeface="Century Gothic" panose="020B0502020202020204" pitchFamily="34" charset="0"/>
              </a:endParaRPr>
            </a:p>
          </p:txBody>
        </p:sp>
      </p:grpSp>
      <p:grpSp>
        <p:nvGrpSpPr>
          <p:cNvPr id="5" name="Group 61"/>
          <p:cNvGrpSpPr>
            <a:grpSpLocks/>
          </p:cNvGrpSpPr>
          <p:nvPr/>
        </p:nvGrpSpPr>
        <p:grpSpPr bwMode="auto">
          <a:xfrm>
            <a:off x="457200" y="1066800"/>
            <a:ext cx="8229600" cy="3048000"/>
            <a:chOff x="288" y="672"/>
            <a:chExt cx="5184" cy="1920"/>
          </a:xfrm>
        </p:grpSpPr>
        <p:sp>
          <p:nvSpPr>
            <p:cNvPr id="343065" name="Rectangle 10"/>
            <p:cNvSpPr>
              <a:spLocks noChangeArrowheads="1"/>
            </p:cNvSpPr>
            <p:nvPr/>
          </p:nvSpPr>
          <p:spPr bwMode="auto">
            <a:xfrm>
              <a:off x="288" y="864"/>
              <a:ext cx="1584" cy="336"/>
            </a:xfrm>
            <a:prstGeom prst="rect">
              <a:avLst/>
            </a:prstGeom>
            <a:solidFill>
              <a:schemeClr val="folHlink"/>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66" name="Rectangle 11"/>
            <p:cNvSpPr>
              <a:spLocks noChangeArrowheads="1"/>
            </p:cNvSpPr>
            <p:nvPr/>
          </p:nvSpPr>
          <p:spPr bwMode="auto">
            <a:xfrm>
              <a:off x="336" y="912"/>
              <a:ext cx="1584" cy="336"/>
            </a:xfrm>
            <a:prstGeom prst="rect">
              <a:avLst/>
            </a:prstGeom>
            <a:solidFill>
              <a:srgbClr val="FFFFFF"/>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67" name="Text Box 12"/>
            <p:cNvSpPr txBox="1">
              <a:spLocks noChangeArrowheads="1"/>
            </p:cNvSpPr>
            <p:nvPr/>
          </p:nvSpPr>
          <p:spPr bwMode="auto">
            <a:xfrm>
              <a:off x="336" y="960"/>
              <a:ext cx="1589" cy="265"/>
            </a:xfrm>
            <a:prstGeom prst="rect">
              <a:avLst/>
            </a:prstGeom>
            <a:noFill/>
            <a:ln w="9525">
              <a:noFill/>
              <a:miter lim="800000"/>
              <a:headEnd/>
              <a:tailEnd/>
            </a:ln>
          </p:spPr>
          <p:txBody>
            <a:bodyPr>
              <a:spAutoFit/>
            </a:bodyPr>
            <a:lstStyle/>
            <a:p>
              <a:pPr algn="ctr" eaLnBrk="0" hangingPunct="0">
                <a:lnSpc>
                  <a:spcPct val="90000"/>
                </a:lnSpc>
              </a:pPr>
              <a:r>
                <a:rPr lang="en-US" sz="2400" b="1">
                  <a:latin typeface="Century Gothic" panose="020B0502020202020204" pitchFamily="34" charset="0"/>
                </a:rPr>
                <a:t>Larger size</a:t>
              </a:r>
            </a:p>
          </p:txBody>
        </p:sp>
        <p:sp>
          <p:nvSpPr>
            <p:cNvPr id="343068" name="Rectangle 16"/>
            <p:cNvSpPr>
              <a:spLocks noChangeArrowheads="1"/>
            </p:cNvSpPr>
            <p:nvPr/>
          </p:nvSpPr>
          <p:spPr bwMode="auto">
            <a:xfrm>
              <a:off x="2352" y="672"/>
              <a:ext cx="1584" cy="1152"/>
            </a:xfrm>
            <a:prstGeom prst="rect">
              <a:avLst/>
            </a:prstGeom>
            <a:solidFill>
              <a:schemeClr val="folHlink"/>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69" name="Rectangle 17"/>
            <p:cNvSpPr>
              <a:spLocks noChangeArrowheads="1"/>
            </p:cNvSpPr>
            <p:nvPr/>
          </p:nvSpPr>
          <p:spPr bwMode="auto">
            <a:xfrm>
              <a:off x="2400" y="720"/>
              <a:ext cx="1584" cy="1152"/>
            </a:xfrm>
            <a:prstGeom prst="rect">
              <a:avLst/>
            </a:prstGeom>
            <a:solidFill>
              <a:srgbClr val="FFFFFF"/>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70" name="Text Box 18"/>
            <p:cNvSpPr txBox="1">
              <a:spLocks noChangeArrowheads="1"/>
            </p:cNvSpPr>
            <p:nvPr/>
          </p:nvSpPr>
          <p:spPr bwMode="auto">
            <a:xfrm>
              <a:off x="2400" y="768"/>
              <a:ext cx="1589" cy="1105"/>
            </a:xfrm>
            <a:prstGeom prst="rect">
              <a:avLst/>
            </a:prstGeom>
            <a:noFill/>
            <a:ln w="9525">
              <a:noFill/>
              <a:miter lim="800000"/>
              <a:headEnd/>
              <a:tailEnd/>
            </a:ln>
          </p:spPr>
          <p:txBody>
            <a:bodyPr>
              <a:spAutoFit/>
            </a:bodyPr>
            <a:lstStyle/>
            <a:p>
              <a:pPr algn="ctr" eaLnBrk="0" hangingPunct="0">
                <a:lnSpc>
                  <a:spcPct val="90000"/>
                </a:lnSpc>
              </a:pPr>
              <a:r>
                <a:rPr lang="en-US" sz="2400" b="1">
                  <a:latin typeface="Century Gothic" panose="020B0502020202020204" pitchFamily="34" charset="0"/>
                </a:rPr>
                <a:t>Preferential treatment from creditors &amp; smaller per unit flotation costs</a:t>
              </a:r>
            </a:p>
          </p:txBody>
        </p:sp>
        <p:sp>
          <p:nvSpPr>
            <p:cNvPr id="343071" name="Line 38"/>
            <p:cNvSpPr>
              <a:spLocks noChangeShapeType="1"/>
            </p:cNvSpPr>
            <p:nvPr/>
          </p:nvSpPr>
          <p:spPr bwMode="auto">
            <a:xfrm>
              <a:off x="1920" y="1104"/>
              <a:ext cx="432" cy="0"/>
            </a:xfrm>
            <a:prstGeom prst="line">
              <a:avLst/>
            </a:prstGeom>
            <a:noFill/>
            <a:ln w="38100">
              <a:solidFill>
                <a:srgbClr val="006B61"/>
              </a:solidFill>
              <a:round/>
              <a:headEnd/>
              <a:tailEnd type="triangle" w="med" len="med"/>
            </a:ln>
          </p:spPr>
          <p:txBody>
            <a:bodyPr wrap="none" anchor="ctr"/>
            <a:lstStyle/>
            <a:p>
              <a:endParaRPr lang="en-US">
                <a:latin typeface="Century Gothic" panose="020B0502020202020204" pitchFamily="34" charset="0"/>
              </a:endParaRPr>
            </a:p>
          </p:txBody>
        </p:sp>
        <p:sp>
          <p:nvSpPr>
            <p:cNvPr id="343072" name="Rectangle 31"/>
            <p:cNvSpPr>
              <a:spLocks noChangeArrowheads="1"/>
            </p:cNvSpPr>
            <p:nvPr/>
          </p:nvSpPr>
          <p:spPr bwMode="auto">
            <a:xfrm>
              <a:off x="4416" y="1943"/>
              <a:ext cx="1008" cy="601"/>
            </a:xfrm>
            <a:prstGeom prst="rect">
              <a:avLst/>
            </a:prstGeom>
            <a:solidFill>
              <a:schemeClr val="folHlink"/>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73" name="Rectangle 32"/>
            <p:cNvSpPr>
              <a:spLocks noChangeArrowheads="1"/>
            </p:cNvSpPr>
            <p:nvPr/>
          </p:nvSpPr>
          <p:spPr bwMode="auto">
            <a:xfrm>
              <a:off x="4464" y="1991"/>
              <a:ext cx="1008" cy="601"/>
            </a:xfrm>
            <a:prstGeom prst="rect">
              <a:avLst/>
            </a:prstGeom>
            <a:solidFill>
              <a:srgbClr val="FFFFFF"/>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74" name="Text Box 33"/>
            <p:cNvSpPr txBox="1">
              <a:spLocks noChangeArrowheads="1"/>
            </p:cNvSpPr>
            <p:nvPr/>
          </p:nvSpPr>
          <p:spPr bwMode="auto">
            <a:xfrm>
              <a:off x="4512" y="2064"/>
              <a:ext cx="912" cy="477"/>
            </a:xfrm>
            <a:prstGeom prst="rect">
              <a:avLst/>
            </a:prstGeom>
            <a:noFill/>
            <a:ln w="9525">
              <a:noFill/>
              <a:miter lim="800000"/>
              <a:headEnd/>
              <a:tailEnd/>
            </a:ln>
          </p:spPr>
          <p:txBody>
            <a:bodyPr>
              <a:spAutoFit/>
            </a:bodyPr>
            <a:lstStyle/>
            <a:p>
              <a:pPr algn="ctr" eaLnBrk="0" hangingPunct="0">
                <a:lnSpc>
                  <a:spcPct val="90000"/>
                </a:lnSpc>
              </a:pPr>
              <a:r>
                <a:rPr lang="en-US" sz="2400" b="1">
                  <a:latin typeface="Century Gothic" panose="020B0502020202020204" pitchFamily="34" charset="0"/>
                </a:rPr>
                <a:t>Cost of capital</a:t>
              </a:r>
            </a:p>
          </p:txBody>
        </p:sp>
        <p:sp>
          <p:nvSpPr>
            <p:cNvPr id="343075" name="Line 50"/>
            <p:cNvSpPr>
              <a:spLocks noChangeShapeType="1"/>
            </p:cNvSpPr>
            <p:nvPr/>
          </p:nvSpPr>
          <p:spPr bwMode="auto">
            <a:xfrm>
              <a:off x="4176" y="1296"/>
              <a:ext cx="0" cy="768"/>
            </a:xfrm>
            <a:prstGeom prst="line">
              <a:avLst/>
            </a:prstGeom>
            <a:noFill/>
            <a:ln w="38100">
              <a:solidFill>
                <a:srgbClr val="006B61"/>
              </a:solidFill>
              <a:round/>
              <a:headEnd/>
              <a:tailEnd/>
            </a:ln>
          </p:spPr>
          <p:txBody>
            <a:bodyPr wrap="none" anchor="ctr"/>
            <a:lstStyle/>
            <a:p>
              <a:endParaRPr lang="en-US">
                <a:latin typeface="Century Gothic" panose="020B0502020202020204" pitchFamily="34" charset="0"/>
              </a:endParaRPr>
            </a:p>
          </p:txBody>
        </p:sp>
        <p:sp>
          <p:nvSpPr>
            <p:cNvPr id="343076" name="Line 51"/>
            <p:cNvSpPr>
              <a:spLocks noChangeShapeType="1"/>
            </p:cNvSpPr>
            <p:nvPr/>
          </p:nvSpPr>
          <p:spPr bwMode="auto">
            <a:xfrm flipH="1">
              <a:off x="3984" y="1296"/>
              <a:ext cx="192" cy="0"/>
            </a:xfrm>
            <a:prstGeom prst="line">
              <a:avLst/>
            </a:prstGeom>
            <a:noFill/>
            <a:ln w="38100">
              <a:solidFill>
                <a:srgbClr val="006B61"/>
              </a:solidFill>
              <a:round/>
              <a:headEnd/>
              <a:tailEnd/>
            </a:ln>
          </p:spPr>
          <p:txBody>
            <a:bodyPr wrap="none" anchor="ctr"/>
            <a:lstStyle/>
            <a:p>
              <a:endParaRPr lang="en-US">
                <a:latin typeface="Century Gothic" panose="020B0502020202020204" pitchFamily="34" charset="0"/>
              </a:endParaRPr>
            </a:p>
          </p:txBody>
        </p:sp>
        <p:sp>
          <p:nvSpPr>
            <p:cNvPr id="343077" name="Line 53"/>
            <p:cNvSpPr>
              <a:spLocks noChangeShapeType="1"/>
            </p:cNvSpPr>
            <p:nvPr/>
          </p:nvSpPr>
          <p:spPr bwMode="auto">
            <a:xfrm>
              <a:off x="4176" y="2064"/>
              <a:ext cx="240" cy="0"/>
            </a:xfrm>
            <a:prstGeom prst="line">
              <a:avLst/>
            </a:prstGeom>
            <a:noFill/>
            <a:ln w="38100">
              <a:solidFill>
                <a:srgbClr val="006B61"/>
              </a:solidFill>
              <a:round/>
              <a:headEnd/>
              <a:tailEnd type="triangle" w="med" len="med"/>
            </a:ln>
          </p:spPr>
          <p:txBody>
            <a:bodyPr wrap="none" anchor="ctr"/>
            <a:lstStyle/>
            <a:p>
              <a:endParaRPr lang="en-US">
                <a:latin typeface="Century Gothic" panose="020B0502020202020204" pitchFamily="34" charset="0"/>
              </a:endParaRPr>
            </a:p>
          </p:txBody>
        </p:sp>
      </p:grpSp>
      <p:grpSp>
        <p:nvGrpSpPr>
          <p:cNvPr id="6" name="Group 63"/>
          <p:cNvGrpSpPr>
            <a:grpSpLocks/>
          </p:cNvGrpSpPr>
          <p:nvPr/>
        </p:nvGrpSpPr>
        <p:grpSpPr bwMode="auto">
          <a:xfrm>
            <a:off x="457200" y="3465513"/>
            <a:ext cx="6553200" cy="2325687"/>
            <a:chOff x="288" y="2183"/>
            <a:chExt cx="4128" cy="1465"/>
          </a:xfrm>
        </p:grpSpPr>
        <p:sp>
          <p:nvSpPr>
            <p:cNvPr id="343079" name="Rectangle 19"/>
            <p:cNvSpPr>
              <a:spLocks noChangeArrowheads="1"/>
            </p:cNvSpPr>
            <p:nvPr/>
          </p:nvSpPr>
          <p:spPr bwMode="auto">
            <a:xfrm>
              <a:off x="288" y="2183"/>
              <a:ext cx="1584" cy="505"/>
            </a:xfrm>
            <a:prstGeom prst="rect">
              <a:avLst/>
            </a:prstGeom>
            <a:solidFill>
              <a:schemeClr val="folHlink"/>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80" name="Rectangle 20"/>
            <p:cNvSpPr>
              <a:spLocks noChangeArrowheads="1"/>
            </p:cNvSpPr>
            <p:nvPr/>
          </p:nvSpPr>
          <p:spPr bwMode="auto">
            <a:xfrm>
              <a:off x="336" y="2231"/>
              <a:ext cx="1584" cy="505"/>
            </a:xfrm>
            <a:prstGeom prst="rect">
              <a:avLst/>
            </a:prstGeom>
            <a:solidFill>
              <a:srgbClr val="FFFFFF"/>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81" name="Text Box 21"/>
            <p:cNvSpPr txBox="1">
              <a:spLocks noChangeArrowheads="1"/>
            </p:cNvSpPr>
            <p:nvPr/>
          </p:nvSpPr>
          <p:spPr bwMode="auto">
            <a:xfrm>
              <a:off x="336" y="2256"/>
              <a:ext cx="1589" cy="477"/>
            </a:xfrm>
            <a:prstGeom prst="rect">
              <a:avLst/>
            </a:prstGeom>
            <a:noFill/>
            <a:ln w="9525">
              <a:noFill/>
              <a:miter lim="800000"/>
              <a:headEnd/>
              <a:tailEnd/>
            </a:ln>
          </p:spPr>
          <p:txBody>
            <a:bodyPr>
              <a:spAutoFit/>
            </a:bodyPr>
            <a:lstStyle/>
            <a:p>
              <a:pPr algn="ctr" eaLnBrk="0" hangingPunct="0">
                <a:lnSpc>
                  <a:spcPct val="90000"/>
                </a:lnSpc>
              </a:pPr>
              <a:r>
                <a:rPr lang="en-US" sz="2400" b="1">
                  <a:latin typeface="Century Gothic" panose="020B0502020202020204" pitchFamily="34" charset="0"/>
                </a:rPr>
                <a:t>International diversification</a:t>
              </a:r>
            </a:p>
          </p:txBody>
        </p:sp>
        <p:sp>
          <p:nvSpPr>
            <p:cNvPr id="343082" name="Rectangle 34"/>
            <p:cNvSpPr>
              <a:spLocks noChangeArrowheads="1"/>
            </p:cNvSpPr>
            <p:nvPr/>
          </p:nvSpPr>
          <p:spPr bwMode="auto">
            <a:xfrm>
              <a:off x="2352" y="2999"/>
              <a:ext cx="1584" cy="601"/>
            </a:xfrm>
            <a:prstGeom prst="rect">
              <a:avLst/>
            </a:prstGeom>
            <a:solidFill>
              <a:schemeClr val="folHlink"/>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83" name="Rectangle 35"/>
            <p:cNvSpPr>
              <a:spLocks noChangeArrowheads="1"/>
            </p:cNvSpPr>
            <p:nvPr/>
          </p:nvSpPr>
          <p:spPr bwMode="auto">
            <a:xfrm>
              <a:off x="2400" y="3047"/>
              <a:ext cx="1584" cy="601"/>
            </a:xfrm>
            <a:prstGeom prst="rect">
              <a:avLst/>
            </a:prstGeom>
            <a:solidFill>
              <a:srgbClr val="FFFFFF"/>
            </a:solidFill>
            <a:ln w="9525">
              <a:solidFill>
                <a:srgbClr val="006B61"/>
              </a:solidFill>
              <a:miter lim="800000"/>
              <a:headEnd/>
              <a:tailEnd/>
            </a:ln>
          </p:spPr>
          <p:txBody>
            <a:bodyPr wrap="none" anchor="ctr"/>
            <a:lstStyle/>
            <a:p>
              <a:pPr algn="ctr" eaLnBrk="0" hangingPunct="0"/>
              <a:endParaRPr lang="en-US" sz="2400" b="1">
                <a:latin typeface="Century Gothic" panose="020B0502020202020204" pitchFamily="34" charset="0"/>
              </a:endParaRPr>
            </a:p>
          </p:txBody>
        </p:sp>
        <p:sp>
          <p:nvSpPr>
            <p:cNvPr id="343084" name="Text Box 36"/>
            <p:cNvSpPr txBox="1">
              <a:spLocks noChangeArrowheads="1"/>
            </p:cNvSpPr>
            <p:nvPr/>
          </p:nvSpPr>
          <p:spPr bwMode="auto">
            <a:xfrm>
              <a:off x="2400" y="3120"/>
              <a:ext cx="1589" cy="477"/>
            </a:xfrm>
            <a:prstGeom prst="rect">
              <a:avLst/>
            </a:prstGeom>
            <a:noFill/>
            <a:ln w="9525">
              <a:noFill/>
              <a:miter lim="800000"/>
              <a:headEnd/>
              <a:tailEnd/>
            </a:ln>
          </p:spPr>
          <p:txBody>
            <a:bodyPr>
              <a:spAutoFit/>
            </a:bodyPr>
            <a:lstStyle/>
            <a:p>
              <a:pPr algn="ctr" eaLnBrk="0" hangingPunct="0">
                <a:lnSpc>
                  <a:spcPct val="90000"/>
                </a:lnSpc>
              </a:pPr>
              <a:r>
                <a:rPr lang="en-US" sz="2400" b="1">
                  <a:latin typeface="Century Gothic" panose="020B0502020202020204" pitchFamily="34" charset="0"/>
                </a:rPr>
                <a:t>Probability of bankruptcy</a:t>
              </a:r>
            </a:p>
          </p:txBody>
        </p:sp>
        <p:sp>
          <p:nvSpPr>
            <p:cNvPr id="343085" name="Line 41"/>
            <p:cNvSpPr>
              <a:spLocks noChangeShapeType="1"/>
            </p:cNvSpPr>
            <p:nvPr/>
          </p:nvSpPr>
          <p:spPr bwMode="auto">
            <a:xfrm>
              <a:off x="2112" y="2544"/>
              <a:ext cx="0" cy="528"/>
            </a:xfrm>
            <a:prstGeom prst="line">
              <a:avLst/>
            </a:prstGeom>
            <a:noFill/>
            <a:ln w="38100">
              <a:solidFill>
                <a:srgbClr val="006B61"/>
              </a:solidFill>
              <a:round/>
              <a:headEnd/>
              <a:tailEnd/>
            </a:ln>
          </p:spPr>
          <p:txBody>
            <a:bodyPr wrap="none" anchor="ctr"/>
            <a:lstStyle/>
            <a:p>
              <a:endParaRPr lang="en-US">
                <a:latin typeface="Century Gothic" panose="020B0502020202020204" pitchFamily="34" charset="0"/>
              </a:endParaRPr>
            </a:p>
          </p:txBody>
        </p:sp>
        <p:sp>
          <p:nvSpPr>
            <p:cNvPr id="343086" name="Line 42"/>
            <p:cNvSpPr>
              <a:spLocks noChangeShapeType="1"/>
            </p:cNvSpPr>
            <p:nvPr/>
          </p:nvSpPr>
          <p:spPr bwMode="auto">
            <a:xfrm flipH="1">
              <a:off x="1920" y="2544"/>
              <a:ext cx="192" cy="0"/>
            </a:xfrm>
            <a:prstGeom prst="line">
              <a:avLst/>
            </a:prstGeom>
            <a:noFill/>
            <a:ln w="38100">
              <a:solidFill>
                <a:srgbClr val="006B61"/>
              </a:solidFill>
              <a:round/>
              <a:headEnd/>
              <a:tailEnd/>
            </a:ln>
          </p:spPr>
          <p:txBody>
            <a:bodyPr wrap="none" anchor="ctr"/>
            <a:lstStyle/>
            <a:p>
              <a:endParaRPr lang="en-US">
                <a:latin typeface="Century Gothic" panose="020B0502020202020204" pitchFamily="34" charset="0"/>
              </a:endParaRPr>
            </a:p>
          </p:txBody>
        </p:sp>
        <p:sp>
          <p:nvSpPr>
            <p:cNvPr id="343087" name="Line 44"/>
            <p:cNvSpPr>
              <a:spLocks noChangeShapeType="1"/>
            </p:cNvSpPr>
            <p:nvPr/>
          </p:nvSpPr>
          <p:spPr bwMode="auto">
            <a:xfrm>
              <a:off x="2112" y="3072"/>
              <a:ext cx="240" cy="0"/>
            </a:xfrm>
            <a:prstGeom prst="line">
              <a:avLst/>
            </a:prstGeom>
            <a:noFill/>
            <a:ln w="38100">
              <a:solidFill>
                <a:srgbClr val="006B61"/>
              </a:solidFill>
              <a:round/>
              <a:headEnd/>
              <a:tailEnd type="triangle" w="med" len="med"/>
            </a:ln>
          </p:spPr>
          <p:txBody>
            <a:bodyPr wrap="none" anchor="ctr"/>
            <a:lstStyle/>
            <a:p>
              <a:endParaRPr lang="en-US">
                <a:latin typeface="Century Gothic" panose="020B0502020202020204" pitchFamily="34" charset="0"/>
              </a:endParaRPr>
            </a:p>
          </p:txBody>
        </p:sp>
        <p:sp>
          <p:nvSpPr>
            <p:cNvPr id="343088" name="Line 52"/>
            <p:cNvSpPr>
              <a:spLocks noChangeShapeType="1"/>
            </p:cNvSpPr>
            <p:nvPr/>
          </p:nvSpPr>
          <p:spPr bwMode="auto">
            <a:xfrm>
              <a:off x="4176" y="2448"/>
              <a:ext cx="0" cy="768"/>
            </a:xfrm>
            <a:prstGeom prst="line">
              <a:avLst/>
            </a:prstGeom>
            <a:noFill/>
            <a:ln w="38100">
              <a:solidFill>
                <a:srgbClr val="006B61"/>
              </a:solidFill>
              <a:round/>
              <a:headEnd/>
              <a:tailEnd/>
            </a:ln>
          </p:spPr>
          <p:txBody>
            <a:bodyPr wrap="none" anchor="ctr"/>
            <a:lstStyle/>
            <a:p>
              <a:endParaRPr lang="en-US">
                <a:latin typeface="Century Gothic" panose="020B0502020202020204" pitchFamily="34" charset="0"/>
              </a:endParaRPr>
            </a:p>
          </p:txBody>
        </p:sp>
        <p:sp>
          <p:nvSpPr>
            <p:cNvPr id="343089" name="Line 54"/>
            <p:cNvSpPr>
              <a:spLocks noChangeShapeType="1"/>
            </p:cNvSpPr>
            <p:nvPr/>
          </p:nvSpPr>
          <p:spPr bwMode="auto">
            <a:xfrm>
              <a:off x="4176" y="2448"/>
              <a:ext cx="240" cy="0"/>
            </a:xfrm>
            <a:prstGeom prst="line">
              <a:avLst/>
            </a:prstGeom>
            <a:noFill/>
            <a:ln w="38100">
              <a:solidFill>
                <a:srgbClr val="006B61"/>
              </a:solidFill>
              <a:round/>
              <a:headEnd/>
              <a:tailEnd type="triangle" w="med" len="med"/>
            </a:ln>
          </p:spPr>
          <p:txBody>
            <a:bodyPr wrap="none" anchor="ctr"/>
            <a:lstStyle/>
            <a:p>
              <a:endParaRPr lang="en-US">
                <a:latin typeface="Century Gothic" panose="020B0502020202020204" pitchFamily="34" charset="0"/>
              </a:endParaRPr>
            </a:p>
          </p:txBody>
        </p:sp>
        <p:sp>
          <p:nvSpPr>
            <p:cNvPr id="343090" name="Line 55"/>
            <p:cNvSpPr>
              <a:spLocks noChangeShapeType="1"/>
            </p:cNvSpPr>
            <p:nvPr/>
          </p:nvSpPr>
          <p:spPr bwMode="auto">
            <a:xfrm>
              <a:off x="3984" y="3216"/>
              <a:ext cx="192" cy="0"/>
            </a:xfrm>
            <a:prstGeom prst="line">
              <a:avLst/>
            </a:prstGeom>
            <a:noFill/>
            <a:ln w="38100">
              <a:solidFill>
                <a:srgbClr val="006B61"/>
              </a:solidFill>
              <a:round/>
              <a:headEnd/>
              <a:tailEnd/>
            </a:ln>
          </p:spPr>
          <p:txBody>
            <a:bodyPr wrap="none" anchor="ctr"/>
            <a:lstStyle/>
            <a:p>
              <a:endParaRPr lang="en-US">
                <a:latin typeface="Century Gothic" panose="020B0502020202020204" pitchFamily="34" charset="0"/>
              </a:endParaRPr>
            </a:p>
          </p:txBody>
        </p:sp>
      </p:grpSp>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457200" y="122238"/>
            <a:ext cx="7543800" cy="1007779"/>
          </a:xfrm>
        </p:spPr>
        <p:txBody>
          <a:bodyPr/>
          <a:lstStyle/>
          <a:p>
            <a:r>
              <a:rPr lang="en-US" dirty="0"/>
              <a:t>International WACC</a:t>
            </a:r>
          </a:p>
        </p:txBody>
      </p:sp>
      <p:sp>
        <p:nvSpPr>
          <p:cNvPr id="329732" name="Line 4"/>
          <p:cNvSpPr>
            <a:spLocks noChangeShapeType="1"/>
          </p:cNvSpPr>
          <p:nvPr/>
        </p:nvSpPr>
        <p:spPr bwMode="auto">
          <a:xfrm flipV="1">
            <a:off x="2532062" y="1355725"/>
            <a:ext cx="1588" cy="3956050"/>
          </a:xfrm>
          <a:prstGeom prst="line">
            <a:avLst/>
          </a:prstGeom>
          <a:noFill/>
          <a:ln w="28575">
            <a:solidFill>
              <a:schemeClr val="tx1"/>
            </a:solidFill>
            <a:round/>
            <a:headEnd/>
            <a:tailEnd/>
          </a:ln>
          <a:effectLst/>
        </p:spPr>
        <p:txBody>
          <a:bodyPr/>
          <a:lstStyle/>
          <a:p>
            <a:endParaRPr lang="en-US">
              <a:latin typeface="Century Gothic" panose="020B0502020202020204" pitchFamily="34" charset="0"/>
            </a:endParaRPr>
          </a:p>
        </p:txBody>
      </p:sp>
      <p:sp>
        <p:nvSpPr>
          <p:cNvPr id="329733" name="Line 5"/>
          <p:cNvSpPr>
            <a:spLocks noChangeShapeType="1"/>
          </p:cNvSpPr>
          <p:nvPr/>
        </p:nvSpPr>
        <p:spPr bwMode="auto">
          <a:xfrm>
            <a:off x="2532062" y="5311775"/>
            <a:ext cx="3641725" cy="1588"/>
          </a:xfrm>
          <a:prstGeom prst="line">
            <a:avLst/>
          </a:prstGeom>
          <a:noFill/>
          <a:ln w="28575">
            <a:solidFill>
              <a:schemeClr val="tx1"/>
            </a:solidFill>
            <a:round/>
            <a:headEnd/>
            <a:tailEnd/>
          </a:ln>
          <a:effectLst/>
        </p:spPr>
        <p:txBody>
          <a:bodyPr/>
          <a:lstStyle/>
          <a:p>
            <a:endParaRPr lang="en-US">
              <a:latin typeface="Century Gothic" panose="020B0502020202020204" pitchFamily="34" charset="0"/>
            </a:endParaRPr>
          </a:p>
        </p:txBody>
      </p:sp>
      <p:sp>
        <p:nvSpPr>
          <p:cNvPr id="329734" name="Text Box 6"/>
          <p:cNvSpPr txBox="1">
            <a:spLocks noChangeArrowheads="1"/>
          </p:cNvSpPr>
          <p:nvPr/>
        </p:nvSpPr>
        <p:spPr bwMode="auto">
          <a:xfrm rot="-5405169">
            <a:off x="1189831" y="2334419"/>
            <a:ext cx="2219325" cy="379413"/>
          </a:xfrm>
          <a:prstGeom prst="rect">
            <a:avLst/>
          </a:prstGeom>
          <a:noFill/>
          <a:ln w="9525">
            <a:noFill/>
            <a:miter lim="800000"/>
            <a:headEnd/>
            <a:tailEnd/>
          </a:ln>
          <a:effectLst/>
        </p:spPr>
        <p:txBody>
          <a:bodyPr lIns="103236" tIns="51618" rIns="103236" bIns="51618">
            <a:spAutoFit/>
          </a:bodyPr>
          <a:lstStyle/>
          <a:p>
            <a:pPr defTabSz="1031875" eaLnBrk="0" hangingPunct="0">
              <a:spcBef>
                <a:spcPct val="50000"/>
              </a:spcBef>
            </a:pPr>
            <a:r>
              <a:rPr lang="en-US" b="1">
                <a:latin typeface="Century Gothic" panose="020B0502020202020204" pitchFamily="34" charset="0"/>
              </a:rPr>
              <a:t>cost of capital (%)</a:t>
            </a:r>
          </a:p>
        </p:txBody>
      </p:sp>
      <p:sp>
        <p:nvSpPr>
          <p:cNvPr id="329735" name="Text Box 7"/>
          <p:cNvSpPr txBox="1">
            <a:spLocks noChangeArrowheads="1"/>
          </p:cNvSpPr>
          <p:nvPr/>
        </p:nvSpPr>
        <p:spPr bwMode="auto">
          <a:xfrm>
            <a:off x="4649787" y="5311775"/>
            <a:ext cx="1862138" cy="379413"/>
          </a:xfrm>
          <a:prstGeom prst="rect">
            <a:avLst/>
          </a:prstGeom>
          <a:noFill/>
          <a:ln w="9525">
            <a:noFill/>
            <a:miter lim="800000"/>
            <a:headEnd/>
            <a:tailEnd/>
          </a:ln>
          <a:effectLst/>
        </p:spPr>
        <p:txBody>
          <a:bodyPr lIns="103236" tIns="51618" rIns="103236" bIns="51618">
            <a:spAutoFit/>
          </a:bodyPr>
          <a:lstStyle/>
          <a:p>
            <a:pPr defTabSz="1031875" eaLnBrk="0" hangingPunct="0">
              <a:spcBef>
                <a:spcPct val="50000"/>
              </a:spcBef>
            </a:pPr>
            <a:r>
              <a:rPr lang="en-US" b="1">
                <a:latin typeface="Century Gothic" panose="020B0502020202020204" pitchFamily="34" charset="0"/>
              </a:rPr>
              <a:t>Investment ($)</a:t>
            </a:r>
          </a:p>
        </p:txBody>
      </p:sp>
      <p:sp>
        <p:nvSpPr>
          <p:cNvPr id="329737" name="Line 9"/>
          <p:cNvSpPr>
            <a:spLocks noChangeShapeType="1"/>
          </p:cNvSpPr>
          <p:nvPr/>
        </p:nvSpPr>
        <p:spPr bwMode="auto">
          <a:xfrm>
            <a:off x="2532062" y="3992563"/>
            <a:ext cx="2709863" cy="0"/>
          </a:xfrm>
          <a:prstGeom prst="line">
            <a:avLst/>
          </a:prstGeom>
          <a:noFill/>
          <a:ln w="28575">
            <a:solidFill>
              <a:schemeClr val="tx1"/>
            </a:solidFill>
            <a:prstDash val="dash"/>
            <a:round/>
            <a:headEnd/>
            <a:tailEnd/>
          </a:ln>
          <a:effectLst/>
        </p:spPr>
        <p:txBody>
          <a:bodyPr/>
          <a:lstStyle/>
          <a:p>
            <a:endParaRPr lang="en-US">
              <a:latin typeface="Century Gothic" panose="020B0502020202020204" pitchFamily="34" charset="0"/>
            </a:endParaRPr>
          </a:p>
        </p:txBody>
      </p:sp>
      <p:sp>
        <p:nvSpPr>
          <p:cNvPr id="329738" name="Text Box 10"/>
          <p:cNvSpPr txBox="1">
            <a:spLocks noChangeArrowheads="1"/>
          </p:cNvSpPr>
          <p:nvPr/>
        </p:nvSpPr>
        <p:spPr bwMode="auto">
          <a:xfrm>
            <a:off x="5157787" y="3711575"/>
            <a:ext cx="1717675" cy="694149"/>
          </a:xfrm>
          <a:prstGeom prst="rect">
            <a:avLst/>
          </a:prstGeom>
          <a:noFill/>
          <a:ln w="9525">
            <a:noFill/>
            <a:miter lim="800000"/>
            <a:headEnd/>
            <a:tailEnd/>
          </a:ln>
          <a:effectLst/>
        </p:spPr>
        <p:txBody>
          <a:bodyPr lIns="103236" tIns="51618" rIns="103236" bIns="51618">
            <a:spAutoFit/>
          </a:bodyPr>
          <a:lstStyle/>
          <a:p>
            <a:pPr defTabSz="1031875" eaLnBrk="0" hangingPunct="0">
              <a:spcBef>
                <a:spcPct val="50000"/>
              </a:spcBef>
            </a:pPr>
            <a:r>
              <a:rPr lang="en-US" sz="2300" b="1" i="1" dirty="0">
                <a:solidFill>
                  <a:srgbClr val="CC3300"/>
                </a:solidFill>
                <a:latin typeface="Century Gothic" panose="020B0502020202020204" pitchFamily="34" charset="0"/>
              </a:rPr>
              <a:t>WACC</a:t>
            </a:r>
            <a:r>
              <a:rPr lang="en-US" sz="2300" b="1" dirty="0">
                <a:solidFill>
                  <a:srgbClr val="CC3300"/>
                </a:solidFill>
                <a:latin typeface="Century Gothic" panose="020B0502020202020204" pitchFamily="34" charset="0"/>
              </a:rPr>
              <a:t> </a:t>
            </a:r>
            <a:r>
              <a:rPr lang="en-US" sz="2300" b="1" baseline="-25000" dirty="0">
                <a:solidFill>
                  <a:srgbClr val="CC3300"/>
                </a:solidFill>
                <a:latin typeface="Century Gothic" panose="020B0502020202020204" pitchFamily="34" charset="0"/>
              </a:rPr>
              <a:t>global</a:t>
            </a:r>
          </a:p>
        </p:txBody>
      </p:sp>
      <p:sp>
        <p:nvSpPr>
          <p:cNvPr id="329740" name="Line 12"/>
          <p:cNvSpPr>
            <a:spLocks noChangeShapeType="1"/>
          </p:cNvSpPr>
          <p:nvPr/>
        </p:nvSpPr>
        <p:spPr bwMode="auto">
          <a:xfrm>
            <a:off x="2565400" y="2949575"/>
            <a:ext cx="3522662" cy="1588"/>
          </a:xfrm>
          <a:prstGeom prst="line">
            <a:avLst/>
          </a:prstGeom>
          <a:noFill/>
          <a:ln w="28575">
            <a:solidFill>
              <a:schemeClr val="tx1"/>
            </a:solidFill>
            <a:prstDash val="dash"/>
            <a:round/>
            <a:headEnd/>
            <a:tailEnd/>
          </a:ln>
          <a:effectLst/>
        </p:spPr>
        <p:txBody>
          <a:bodyPr/>
          <a:lstStyle/>
          <a:p>
            <a:endParaRPr lang="en-US">
              <a:latin typeface="Century Gothic" panose="020B0502020202020204" pitchFamily="34" charset="0"/>
            </a:endParaRPr>
          </a:p>
        </p:txBody>
      </p:sp>
      <p:sp>
        <p:nvSpPr>
          <p:cNvPr id="329741" name="Text Box 13"/>
          <p:cNvSpPr txBox="1">
            <a:spLocks noChangeArrowheads="1"/>
          </p:cNvSpPr>
          <p:nvPr/>
        </p:nvSpPr>
        <p:spPr bwMode="auto">
          <a:xfrm>
            <a:off x="5275262" y="2667000"/>
            <a:ext cx="1676400" cy="694149"/>
          </a:xfrm>
          <a:prstGeom prst="rect">
            <a:avLst/>
          </a:prstGeom>
          <a:noFill/>
          <a:ln w="9525">
            <a:noFill/>
            <a:miter lim="800000"/>
            <a:headEnd/>
            <a:tailEnd/>
          </a:ln>
          <a:effectLst/>
        </p:spPr>
        <p:txBody>
          <a:bodyPr lIns="103236" tIns="51618" rIns="103236" bIns="51618">
            <a:spAutoFit/>
          </a:bodyPr>
          <a:lstStyle/>
          <a:p>
            <a:pPr defTabSz="1031875" eaLnBrk="0" hangingPunct="0">
              <a:spcBef>
                <a:spcPct val="50000"/>
              </a:spcBef>
            </a:pPr>
            <a:r>
              <a:rPr lang="en-US" sz="2300" b="1" i="1" dirty="0">
                <a:solidFill>
                  <a:srgbClr val="CC3300"/>
                </a:solidFill>
                <a:latin typeface="Century Gothic" panose="020B0502020202020204" pitchFamily="34" charset="0"/>
              </a:rPr>
              <a:t>WACC</a:t>
            </a:r>
            <a:r>
              <a:rPr lang="en-US" sz="2300" b="1" dirty="0">
                <a:solidFill>
                  <a:srgbClr val="CC3300"/>
                </a:solidFill>
                <a:latin typeface="Century Gothic" panose="020B0502020202020204" pitchFamily="34" charset="0"/>
              </a:rPr>
              <a:t> </a:t>
            </a:r>
            <a:r>
              <a:rPr lang="en-US" sz="2300" b="1" baseline="-25000" dirty="0">
                <a:solidFill>
                  <a:srgbClr val="CC3300"/>
                </a:solidFill>
                <a:latin typeface="Century Gothic" panose="020B0502020202020204" pitchFamily="34" charset="0"/>
              </a:rPr>
              <a:t>local</a:t>
            </a:r>
          </a:p>
        </p:txBody>
      </p:sp>
      <p:grpSp>
        <p:nvGrpSpPr>
          <p:cNvPr id="329742" name="Group 14"/>
          <p:cNvGrpSpPr>
            <a:grpSpLocks/>
          </p:cNvGrpSpPr>
          <p:nvPr/>
        </p:nvGrpSpPr>
        <p:grpSpPr bwMode="auto">
          <a:xfrm>
            <a:off x="5029201" y="3124200"/>
            <a:ext cx="1144764" cy="2894622"/>
            <a:chOff x="2928" y="1872"/>
            <a:chExt cx="649" cy="1580"/>
          </a:xfrm>
        </p:grpSpPr>
        <p:sp>
          <p:nvSpPr>
            <p:cNvPr id="329743" name="Line 15"/>
            <p:cNvSpPr>
              <a:spLocks noChangeShapeType="1"/>
            </p:cNvSpPr>
            <p:nvPr/>
          </p:nvSpPr>
          <p:spPr bwMode="auto">
            <a:xfrm>
              <a:off x="3168" y="1872"/>
              <a:ext cx="0" cy="1248"/>
            </a:xfrm>
            <a:prstGeom prst="line">
              <a:avLst/>
            </a:prstGeom>
            <a:noFill/>
            <a:ln w="28575">
              <a:solidFill>
                <a:schemeClr val="bg2"/>
              </a:solidFill>
              <a:prstDash val="dash"/>
              <a:round/>
              <a:headEnd/>
              <a:tailEnd/>
            </a:ln>
            <a:effectLst/>
          </p:spPr>
          <p:txBody>
            <a:bodyPr/>
            <a:lstStyle/>
            <a:p>
              <a:endParaRPr lang="en-US">
                <a:latin typeface="Century Gothic" panose="020B0502020202020204" pitchFamily="34" charset="0"/>
              </a:endParaRPr>
            </a:p>
          </p:txBody>
        </p:sp>
        <p:sp>
          <p:nvSpPr>
            <p:cNvPr id="329744" name="Text Box 16"/>
            <p:cNvSpPr txBox="1">
              <a:spLocks noChangeArrowheads="1"/>
            </p:cNvSpPr>
            <p:nvPr/>
          </p:nvSpPr>
          <p:spPr bwMode="auto">
            <a:xfrm>
              <a:off x="2928" y="3168"/>
              <a:ext cx="649" cy="284"/>
            </a:xfrm>
            <a:prstGeom prst="rect">
              <a:avLst/>
            </a:prstGeom>
            <a:noFill/>
            <a:ln w="9525">
              <a:noFill/>
              <a:miter lim="800000"/>
              <a:headEnd/>
              <a:tailEnd/>
            </a:ln>
            <a:effectLst/>
          </p:spPr>
          <p:txBody>
            <a:bodyPr wrap="square" lIns="103236" tIns="51618" rIns="103236" bIns="51618">
              <a:spAutoFit/>
            </a:bodyPr>
            <a:lstStyle/>
            <a:p>
              <a:pPr defTabSz="1031875" eaLnBrk="0" hangingPunct="0">
                <a:spcBef>
                  <a:spcPct val="50000"/>
                </a:spcBef>
              </a:pPr>
              <a:r>
                <a:rPr lang="en-US" sz="2700" i="1" dirty="0" err="1">
                  <a:latin typeface="Century Gothic" panose="020B0502020202020204" pitchFamily="34" charset="0"/>
                </a:rPr>
                <a:t>I</a:t>
              </a:r>
              <a:r>
                <a:rPr lang="en-US" sz="2700" baseline="-25000" dirty="0" err="1">
                  <a:latin typeface="Century Gothic" panose="020B0502020202020204" pitchFamily="34" charset="0"/>
                </a:rPr>
                <a:t>local</a:t>
              </a:r>
              <a:endParaRPr lang="en-US" sz="2700" baseline="-25000" dirty="0">
                <a:latin typeface="Century Gothic" panose="020B0502020202020204" pitchFamily="34" charset="0"/>
              </a:endParaRPr>
            </a:p>
          </p:txBody>
        </p:sp>
      </p:grpSp>
      <p:grpSp>
        <p:nvGrpSpPr>
          <p:cNvPr id="329745" name="Group 17"/>
          <p:cNvGrpSpPr>
            <a:grpSpLocks/>
          </p:cNvGrpSpPr>
          <p:nvPr/>
        </p:nvGrpSpPr>
        <p:grpSpPr bwMode="auto">
          <a:xfrm>
            <a:off x="2617787" y="3378200"/>
            <a:ext cx="846138" cy="1317625"/>
            <a:chOff x="2976" y="2064"/>
            <a:chExt cx="480" cy="720"/>
          </a:xfrm>
        </p:grpSpPr>
        <p:sp>
          <p:nvSpPr>
            <p:cNvPr id="329746" name="AutoShape 18"/>
            <p:cNvSpPr>
              <a:spLocks noChangeArrowheads="1"/>
            </p:cNvSpPr>
            <p:nvPr/>
          </p:nvSpPr>
          <p:spPr bwMode="auto">
            <a:xfrm>
              <a:off x="3264" y="2640"/>
              <a:ext cx="192" cy="144"/>
            </a:xfrm>
            <a:prstGeom prst="rightArrow">
              <a:avLst>
                <a:gd name="adj1" fmla="val 50000"/>
                <a:gd name="adj2" fmla="val 33333"/>
              </a:avLst>
            </a:prstGeom>
            <a:noFill/>
            <a:ln w="9525">
              <a:solidFill>
                <a:schemeClr val="tx1"/>
              </a:solidFill>
              <a:miter lim="800000"/>
              <a:headEnd/>
              <a:tailEnd/>
            </a:ln>
            <a:effectLst/>
          </p:spPr>
          <p:txBody>
            <a:bodyPr wrap="none" anchor="ctr"/>
            <a:lstStyle/>
            <a:p>
              <a:endParaRPr lang="en-US">
                <a:latin typeface="Century Gothic" panose="020B0502020202020204" pitchFamily="34" charset="0"/>
              </a:endParaRPr>
            </a:p>
          </p:txBody>
        </p:sp>
        <p:sp>
          <p:nvSpPr>
            <p:cNvPr id="329747" name="AutoShape 19"/>
            <p:cNvSpPr>
              <a:spLocks noChangeArrowheads="1"/>
            </p:cNvSpPr>
            <p:nvPr/>
          </p:nvSpPr>
          <p:spPr bwMode="auto">
            <a:xfrm>
              <a:off x="2976" y="2064"/>
              <a:ext cx="144" cy="240"/>
            </a:xfrm>
            <a:prstGeom prst="downArrow">
              <a:avLst>
                <a:gd name="adj1" fmla="val 50000"/>
                <a:gd name="adj2" fmla="val 41667"/>
              </a:avLst>
            </a:prstGeom>
            <a:noFill/>
            <a:ln w="9525">
              <a:solidFill>
                <a:schemeClr val="tx1"/>
              </a:solidFill>
              <a:miter lim="800000"/>
              <a:headEnd/>
              <a:tailEnd/>
            </a:ln>
            <a:effectLst/>
          </p:spPr>
          <p:txBody>
            <a:bodyPr wrap="none" anchor="ctr"/>
            <a:lstStyle/>
            <a:p>
              <a:endParaRPr lang="en-US">
                <a:latin typeface="Century Gothic" panose="020B0502020202020204" pitchFamily="34" charset="0"/>
              </a:endParaRPr>
            </a:p>
          </p:txBody>
        </p:sp>
      </p:grpSp>
      <p:grpSp>
        <p:nvGrpSpPr>
          <p:cNvPr id="329748" name="Group 20"/>
          <p:cNvGrpSpPr>
            <a:grpSpLocks/>
          </p:cNvGrpSpPr>
          <p:nvPr/>
        </p:nvGrpSpPr>
        <p:grpSpPr bwMode="auto">
          <a:xfrm>
            <a:off x="3257548" y="3992563"/>
            <a:ext cx="999926" cy="1927715"/>
            <a:chOff x="3339" y="2400"/>
            <a:chExt cx="567" cy="1052"/>
          </a:xfrm>
        </p:grpSpPr>
        <p:sp>
          <p:nvSpPr>
            <p:cNvPr id="329749" name="Line 21"/>
            <p:cNvSpPr>
              <a:spLocks noChangeShapeType="1"/>
            </p:cNvSpPr>
            <p:nvPr/>
          </p:nvSpPr>
          <p:spPr bwMode="auto">
            <a:xfrm>
              <a:off x="3552" y="2400"/>
              <a:ext cx="0" cy="720"/>
            </a:xfrm>
            <a:prstGeom prst="line">
              <a:avLst/>
            </a:prstGeom>
            <a:noFill/>
            <a:ln w="28575">
              <a:solidFill>
                <a:schemeClr val="bg2"/>
              </a:solidFill>
              <a:prstDash val="dash"/>
              <a:round/>
              <a:headEnd/>
              <a:tailEnd/>
            </a:ln>
            <a:effectLst/>
          </p:spPr>
          <p:txBody>
            <a:bodyPr/>
            <a:lstStyle/>
            <a:p>
              <a:endParaRPr lang="en-US">
                <a:latin typeface="Century Gothic" panose="020B0502020202020204" pitchFamily="34" charset="0"/>
              </a:endParaRPr>
            </a:p>
          </p:txBody>
        </p:sp>
        <p:sp>
          <p:nvSpPr>
            <p:cNvPr id="329750" name="Rectangle 22"/>
            <p:cNvSpPr>
              <a:spLocks noChangeArrowheads="1"/>
            </p:cNvSpPr>
            <p:nvPr/>
          </p:nvSpPr>
          <p:spPr bwMode="auto">
            <a:xfrm>
              <a:off x="3339" y="3168"/>
              <a:ext cx="567" cy="284"/>
            </a:xfrm>
            <a:prstGeom prst="rect">
              <a:avLst/>
            </a:prstGeom>
            <a:noFill/>
            <a:ln w="9525">
              <a:noFill/>
              <a:miter lim="800000"/>
              <a:headEnd/>
              <a:tailEnd/>
            </a:ln>
            <a:effectLst/>
          </p:spPr>
          <p:txBody>
            <a:bodyPr wrap="none" lIns="103236" tIns="51618" rIns="103236" bIns="51618">
              <a:spAutoFit/>
            </a:bodyPr>
            <a:lstStyle/>
            <a:p>
              <a:pPr defTabSz="1031875" eaLnBrk="0" hangingPunct="0">
                <a:spcBef>
                  <a:spcPct val="50000"/>
                </a:spcBef>
              </a:pPr>
              <a:r>
                <a:rPr lang="en-US" sz="2700" i="1">
                  <a:latin typeface="Century Gothic" panose="020B0502020202020204" pitchFamily="34" charset="0"/>
                </a:rPr>
                <a:t>I</a:t>
              </a:r>
              <a:r>
                <a:rPr lang="en-US" sz="2700" baseline="-25000">
                  <a:latin typeface="Century Gothic" panose="020B0502020202020204" pitchFamily="34" charset="0"/>
                </a:rPr>
                <a:t>global</a:t>
              </a:r>
            </a:p>
          </p:txBody>
        </p:sp>
      </p:grpSp>
      <p:sp>
        <p:nvSpPr>
          <p:cNvPr id="329752" name="Arc 24"/>
          <p:cNvSpPr>
            <a:spLocks/>
          </p:cNvSpPr>
          <p:nvPr/>
        </p:nvSpPr>
        <p:spPr bwMode="auto">
          <a:xfrm flipH="1" flipV="1">
            <a:off x="2786062" y="2058988"/>
            <a:ext cx="2878667" cy="272525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CC3300"/>
            </a:solidFill>
            <a:round/>
            <a:headEnd/>
            <a:tailEnd/>
          </a:ln>
          <a:effectLst/>
        </p:spPr>
        <p:txBody>
          <a:bodyPr wrap="none" anchor="ctr"/>
          <a:lstStyle/>
          <a:p>
            <a:endParaRPr lang="en-US">
              <a:latin typeface="Century Gothic" panose="020B0502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27404" y="245181"/>
            <a:ext cx="8230306" cy="1247069"/>
          </a:xfrm>
        </p:spPr>
        <p:txBody>
          <a:bodyPr>
            <a:noAutofit/>
          </a:bodyPr>
          <a:lstStyle/>
          <a:p>
            <a:pPr eaLnBrk="1" hangingPunct="1"/>
            <a:r>
              <a:rPr lang="en-US" altLang="en-US" dirty="0"/>
              <a:t>Cost of Capital in Segmented vs. Integrated Markets</a:t>
            </a:r>
          </a:p>
        </p:txBody>
      </p:sp>
      <p:sp>
        <p:nvSpPr>
          <p:cNvPr id="868355" name="Rectangle 3"/>
          <p:cNvSpPr>
            <a:spLocks noGrp="1" noChangeArrowheads="1"/>
          </p:cNvSpPr>
          <p:nvPr>
            <p:ph type="body" idx="1"/>
          </p:nvPr>
        </p:nvSpPr>
        <p:spPr>
          <a:xfrm>
            <a:off x="372181" y="1479906"/>
            <a:ext cx="8162219" cy="2330094"/>
          </a:xfrm>
        </p:spPr>
        <p:txBody>
          <a:bodyPr>
            <a:normAutofit/>
          </a:bodyPr>
          <a:lstStyle/>
          <a:p>
            <a:pPr eaLnBrk="1" hangingPunct="1">
              <a:buFont typeface="Wingdings" panose="05000000000000000000" pitchFamily="2" charset="2"/>
              <a:buNone/>
            </a:pPr>
            <a:r>
              <a:rPr lang="en-US" altLang="en-US" sz="2400" dirty="0"/>
              <a:t>If capital markets are segmented, then investors can only invest domestically. This means that the market portfolio (M) in the CAPM formula would be the domestic portfolio instead of the world portfolio.</a:t>
            </a:r>
          </a:p>
        </p:txBody>
      </p:sp>
      <p:sp>
        <p:nvSpPr>
          <p:cNvPr id="868356" name="Text Box 4"/>
          <p:cNvSpPr txBox="1">
            <a:spLocks noChangeArrowheads="1"/>
          </p:cNvSpPr>
          <p:nvPr/>
        </p:nvSpPr>
        <p:spPr bwMode="auto">
          <a:xfrm>
            <a:off x="976620" y="3808937"/>
            <a:ext cx="1270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n-US" altLang="en-US" sz="2400" dirty="0">
                <a:latin typeface="Century Gothic" panose="020B0502020202020204" pitchFamily="34" charset="0"/>
              </a:rPr>
              <a:t>versus</a:t>
            </a:r>
          </a:p>
        </p:txBody>
      </p:sp>
      <p:sp>
        <p:nvSpPr>
          <p:cNvPr id="868357" name="Text Box 5"/>
          <p:cNvSpPr txBox="1">
            <a:spLocks noChangeArrowheads="1"/>
          </p:cNvSpPr>
          <p:nvPr/>
        </p:nvSpPr>
        <p:spPr bwMode="auto">
          <a:xfrm>
            <a:off x="372181" y="5031930"/>
            <a:ext cx="855133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n-US" altLang="en-US" sz="2400" dirty="0">
                <a:latin typeface="Century Gothic" panose="020B0502020202020204" pitchFamily="34" charset="0"/>
              </a:rPr>
              <a:t>Clearly integration or segmentation of international financial markets has major implications for determining the cost of capital.</a:t>
            </a:r>
          </a:p>
        </p:txBody>
      </p:sp>
      <p:grpSp>
        <p:nvGrpSpPr>
          <p:cNvPr id="2" name="Group 6"/>
          <p:cNvGrpSpPr>
            <a:grpSpLocks/>
          </p:cNvGrpSpPr>
          <p:nvPr/>
        </p:nvGrpSpPr>
        <p:grpSpPr bwMode="auto">
          <a:xfrm>
            <a:off x="2370667" y="3276422"/>
            <a:ext cx="4741333" cy="571501"/>
            <a:chOff x="3840" y="2496"/>
            <a:chExt cx="2688" cy="324"/>
          </a:xfrm>
        </p:grpSpPr>
        <p:sp>
          <p:nvSpPr>
            <p:cNvPr id="11277" name="Text Box 7"/>
            <p:cNvSpPr txBox="1">
              <a:spLocks noChangeArrowheads="1"/>
            </p:cNvSpPr>
            <p:nvPr/>
          </p:nvSpPr>
          <p:spPr bwMode="auto">
            <a:xfrm>
              <a:off x="3840" y="2496"/>
              <a:ext cx="2688"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n-US" altLang="en-US" sz="3111" i="1" dirty="0">
                  <a:latin typeface="Century Gothic" panose="020B0502020202020204" pitchFamily="34" charset="0"/>
                </a:rPr>
                <a:t>R</a:t>
              </a:r>
              <a:r>
                <a:rPr lang="en-US" altLang="en-US" sz="3111" i="1" baseline="-25000" dirty="0">
                  <a:latin typeface="Century Gothic" panose="020B0502020202020204" pitchFamily="34" charset="0"/>
                </a:rPr>
                <a:t>i </a:t>
              </a:r>
              <a:r>
                <a:rPr lang="en-US" altLang="en-US" sz="3111" dirty="0">
                  <a:latin typeface="Century Gothic" panose="020B0502020202020204" pitchFamily="34" charset="0"/>
                </a:rPr>
                <a:t>= </a:t>
              </a:r>
              <a:r>
                <a:rPr lang="en-US" altLang="en-US" sz="3111" i="1" dirty="0" err="1">
                  <a:latin typeface="Century Gothic" panose="020B0502020202020204" pitchFamily="34" charset="0"/>
                </a:rPr>
                <a:t>R</a:t>
              </a:r>
              <a:r>
                <a:rPr lang="en-US" altLang="en-US" sz="3111" i="1" baseline="-25000" dirty="0" err="1">
                  <a:latin typeface="Century Gothic" panose="020B0502020202020204" pitchFamily="34" charset="0"/>
                </a:rPr>
                <a:t>f</a:t>
              </a:r>
              <a:r>
                <a:rPr lang="en-US" altLang="en-US" sz="3111" dirty="0">
                  <a:latin typeface="Century Gothic" panose="020B0502020202020204" pitchFamily="34" charset="0"/>
                </a:rPr>
                <a:t> + </a:t>
              </a:r>
              <a:r>
                <a:rPr lang="en-US" altLang="en-US" sz="3111" dirty="0">
                  <a:latin typeface="Symbol" panose="05050102010706020507" pitchFamily="18" charset="2"/>
                </a:rPr>
                <a:t>b</a:t>
              </a:r>
              <a:r>
                <a:rPr lang="en-US" altLang="en-US" sz="3111" i="1" baseline="-25000" dirty="0">
                  <a:latin typeface="Century Gothic" panose="020B0502020202020204" pitchFamily="34" charset="0"/>
                </a:rPr>
                <a:t>i    </a:t>
              </a:r>
              <a:r>
                <a:rPr lang="en-US" altLang="en-US" sz="3111" dirty="0">
                  <a:latin typeface="Century Gothic" panose="020B0502020202020204" pitchFamily="34" charset="0"/>
                </a:rPr>
                <a:t>(</a:t>
              </a:r>
              <a:r>
                <a:rPr lang="en-US" altLang="en-US" sz="3111" i="1" dirty="0" err="1">
                  <a:latin typeface="Century Gothic" panose="020B0502020202020204" pitchFamily="34" charset="0"/>
                </a:rPr>
                <a:t>R</a:t>
              </a:r>
              <a:r>
                <a:rPr lang="en-US" altLang="en-US" sz="3111" baseline="-25000" dirty="0" err="1">
                  <a:latin typeface="Century Gothic" panose="020B0502020202020204" pitchFamily="34" charset="0"/>
                </a:rPr>
                <a:t>U.S</a:t>
              </a:r>
              <a:r>
                <a:rPr lang="en-US" altLang="en-US" sz="3111" i="1" baseline="-25000" dirty="0">
                  <a:latin typeface="Century Gothic" panose="020B0502020202020204" pitchFamily="34" charset="0"/>
                </a:rPr>
                <a:t>.</a:t>
              </a:r>
              <a:r>
                <a:rPr lang="en-US" altLang="en-US" sz="3111" dirty="0">
                  <a:latin typeface="Century Gothic" panose="020B0502020202020204" pitchFamily="34" charset="0"/>
                </a:rPr>
                <a:t> – </a:t>
              </a:r>
              <a:r>
                <a:rPr lang="en-US" altLang="en-US" sz="3111" i="1" dirty="0" err="1">
                  <a:latin typeface="Century Gothic" panose="020B0502020202020204" pitchFamily="34" charset="0"/>
                </a:rPr>
                <a:t>R</a:t>
              </a:r>
              <a:r>
                <a:rPr lang="en-US" altLang="en-US" sz="3111" i="1" baseline="-25000" dirty="0" err="1">
                  <a:latin typeface="Century Gothic" panose="020B0502020202020204" pitchFamily="34" charset="0"/>
                </a:rPr>
                <a:t>f</a:t>
              </a:r>
              <a:r>
                <a:rPr lang="en-US" altLang="en-US" sz="3111" dirty="0">
                  <a:latin typeface="Century Gothic" panose="020B0502020202020204" pitchFamily="34" charset="0"/>
                </a:rPr>
                <a:t>)</a:t>
              </a:r>
            </a:p>
          </p:txBody>
        </p:sp>
        <p:sp>
          <p:nvSpPr>
            <p:cNvPr id="11278" name="Line 8"/>
            <p:cNvSpPr>
              <a:spLocks noChangeShapeType="1"/>
            </p:cNvSpPr>
            <p:nvPr/>
          </p:nvSpPr>
          <p:spPr bwMode="auto">
            <a:xfrm>
              <a:off x="3888" y="2544"/>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11279" name="Text Box 9"/>
            <p:cNvSpPr txBox="1">
              <a:spLocks noChangeArrowheads="1"/>
            </p:cNvSpPr>
            <p:nvPr/>
          </p:nvSpPr>
          <p:spPr bwMode="auto">
            <a:xfrm>
              <a:off x="4795" y="2511"/>
              <a:ext cx="40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n-US" altLang="en-US" sz="3111" baseline="30000" dirty="0">
                  <a:latin typeface="Century Gothic" panose="020B0502020202020204" pitchFamily="34" charset="0"/>
                </a:rPr>
                <a:t>U.S.</a:t>
              </a:r>
            </a:p>
          </p:txBody>
        </p:sp>
        <p:sp>
          <p:nvSpPr>
            <p:cNvPr id="11280" name="Line 10"/>
            <p:cNvSpPr>
              <a:spLocks noChangeShapeType="1"/>
            </p:cNvSpPr>
            <p:nvPr/>
          </p:nvSpPr>
          <p:spPr bwMode="auto">
            <a:xfrm>
              <a:off x="5136" y="2544"/>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grpSp>
      <p:grpSp>
        <p:nvGrpSpPr>
          <p:cNvPr id="3" name="Group 11"/>
          <p:cNvGrpSpPr>
            <a:grpSpLocks/>
          </p:cNvGrpSpPr>
          <p:nvPr/>
        </p:nvGrpSpPr>
        <p:grpSpPr bwMode="auto">
          <a:xfrm>
            <a:off x="2370667" y="4291239"/>
            <a:ext cx="4741333" cy="571499"/>
            <a:chOff x="3840" y="2496"/>
            <a:chExt cx="2688" cy="324"/>
          </a:xfrm>
        </p:grpSpPr>
        <p:sp>
          <p:nvSpPr>
            <p:cNvPr id="11273" name="Text Box 12"/>
            <p:cNvSpPr txBox="1">
              <a:spLocks noChangeArrowheads="1"/>
            </p:cNvSpPr>
            <p:nvPr/>
          </p:nvSpPr>
          <p:spPr bwMode="auto">
            <a:xfrm>
              <a:off x="3840" y="2496"/>
              <a:ext cx="2688"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n-US" altLang="en-US" sz="3111" i="1" dirty="0">
                  <a:latin typeface="Century Gothic" panose="020B0502020202020204" pitchFamily="34" charset="0"/>
                </a:rPr>
                <a:t>R</a:t>
              </a:r>
              <a:r>
                <a:rPr lang="en-US" altLang="en-US" sz="3111" i="1" baseline="-25000" dirty="0">
                  <a:latin typeface="Century Gothic" panose="020B0502020202020204" pitchFamily="34" charset="0"/>
                </a:rPr>
                <a:t>i </a:t>
              </a:r>
              <a:r>
                <a:rPr lang="en-US" altLang="en-US" sz="3111" dirty="0">
                  <a:latin typeface="Century Gothic" panose="020B0502020202020204" pitchFamily="34" charset="0"/>
                </a:rPr>
                <a:t>= </a:t>
              </a:r>
              <a:r>
                <a:rPr lang="en-US" altLang="en-US" sz="3111" i="1" dirty="0" err="1">
                  <a:latin typeface="Century Gothic" panose="020B0502020202020204" pitchFamily="34" charset="0"/>
                </a:rPr>
                <a:t>R</a:t>
              </a:r>
              <a:r>
                <a:rPr lang="en-US" altLang="en-US" sz="3111" i="1" baseline="-25000" dirty="0" err="1">
                  <a:latin typeface="Century Gothic" panose="020B0502020202020204" pitchFamily="34" charset="0"/>
                </a:rPr>
                <a:t>f</a:t>
              </a:r>
              <a:r>
                <a:rPr lang="en-US" altLang="en-US" sz="3111" dirty="0">
                  <a:latin typeface="Century Gothic" panose="020B0502020202020204" pitchFamily="34" charset="0"/>
                </a:rPr>
                <a:t> + </a:t>
              </a:r>
              <a:r>
                <a:rPr lang="en-US" altLang="en-US" sz="3111" dirty="0">
                  <a:latin typeface="Symbol" panose="05050102010706020507" pitchFamily="18" charset="2"/>
                </a:rPr>
                <a:t>b</a:t>
              </a:r>
              <a:r>
                <a:rPr lang="en-US" altLang="en-US" sz="3111" i="1" baseline="-25000" dirty="0">
                  <a:latin typeface="Century Gothic" panose="020B0502020202020204" pitchFamily="34" charset="0"/>
                </a:rPr>
                <a:t>i    </a:t>
              </a:r>
              <a:r>
                <a:rPr lang="en-US" altLang="en-US" sz="3111" dirty="0">
                  <a:latin typeface="Century Gothic" panose="020B0502020202020204" pitchFamily="34" charset="0"/>
                </a:rPr>
                <a:t>(</a:t>
              </a:r>
              <a:r>
                <a:rPr lang="en-US" altLang="en-US" sz="3111" i="1" dirty="0" err="1">
                  <a:latin typeface="Century Gothic" panose="020B0502020202020204" pitchFamily="34" charset="0"/>
                </a:rPr>
                <a:t>R</a:t>
              </a:r>
              <a:r>
                <a:rPr lang="en-US" altLang="en-US" sz="3111" baseline="-25000" dirty="0" err="1">
                  <a:latin typeface="Century Gothic" panose="020B0502020202020204" pitchFamily="34" charset="0"/>
                </a:rPr>
                <a:t>W</a:t>
              </a:r>
              <a:r>
                <a:rPr lang="en-US" altLang="en-US" sz="3111" dirty="0">
                  <a:latin typeface="Century Gothic" panose="020B0502020202020204" pitchFamily="34" charset="0"/>
                </a:rPr>
                <a:t> – </a:t>
              </a:r>
              <a:r>
                <a:rPr lang="en-US" altLang="en-US" sz="3111" i="1" dirty="0" err="1">
                  <a:latin typeface="Century Gothic" panose="020B0502020202020204" pitchFamily="34" charset="0"/>
                </a:rPr>
                <a:t>R</a:t>
              </a:r>
              <a:r>
                <a:rPr lang="en-US" altLang="en-US" sz="3111" i="1" baseline="-25000" dirty="0" err="1">
                  <a:latin typeface="Century Gothic" panose="020B0502020202020204" pitchFamily="34" charset="0"/>
                </a:rPr>
                <a:t>f</a:t>
              </a:r>
              <a:r>
                <a:rPr lang="en-US" altLang="en-US" sz="3111" dirty="0">
                  <a:latin typeface="Century Gothic" panose="020B0502020202020204" pitchFamily="34" charset="0"/>
                </a:rPr>
                <a:t>)</a:t>
              </a:r>
            </a:p>
          </p:txBody>
        </p:sp>
        <p:sp>
          <p:nvSpPr>
            <p:cNvPr id="11274" name="Line 13"/>
            <p:cNvSpPr>
              <a:spLocks noChangeShapeType="1"/>
            </p:cNvSpPr>
            <p:nvPr/>
          </p:nvSpPr>
          <p:spPr bwMode="auto">
            <a:xfrm>
              <a:off x="3888" y="2544"/>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11275" name="Text Box 14"/>
            <p:cNvSpPr txBox="1">
              <a:spLocks noChangeArrowheads="1"/>
            </p:cNvSpPr>
            <p:nvPr/>
          </p:nvSpPr>
          <p:spPr bwMode="auto">
            <a:xfrm>
              <a:off x="4802" y="2523"/>
              <a:ext cx="48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spcBef>
                  <a:spcPct val="50000"/>
                </a:spcBef>
              </a:pPr>
              <a:r>
                <a:rPr lang="en-US" altLang="en-US" sz="3111" baseline="30000" dirty="0">
                  <a:latin typeface="Century Gothic" panose="020B0502020202020204" pitchFamily="34" charset="0"/>
                </a:rPr>
                <a:t>W</a:t>
              </a:r>
            </a:p>
          </p:txBody>
        </p:sp>
        <p:sp>
          <p:nvSpPr>
            <p:cNvPr id="11276" name="Line 15"/>
            <p:cNvSpPr>
              <a:spLocks noChangeShapeType="1"/>
            </p:cNvSpPr>
            <p:nvPr/>
          </p:nvSpPr>
          <p:spPr bwMode="auto">
            <a:xfrm>
              <a:off x="5136" y="2544"/>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grpSp>
    </p:spTree>
    <p:extLst>
      <p:ext uri="{BB962C8B-B14F-4D97-AF65-F5344CB8AC3E}">
        <p14:creationId xmlns:p14="http://schemas.microsoft.com/office/powerpoint/2010/main" val="46696791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5" name="Rectangle 3"/>
          <p:cNvSpPr>
            <a:spLocks noGrp="1" noChangeArrowheads="1"/>
          </p:cNvSpPr>
          <p:nvPr>
            <p:ph idx="1"/>
          </p:nvPr>
        </p:nvSpPr>
        <p:spPr/>
        <p:txBody>
          <a:bodyPr/>
          <a:lstStyle/>
          <a:p>
            <a:r>
              <a:rPr lang="en-US" dirty="0"/>
              <a:t>Differences in different countries.</a:t>
            </a:r>
          </a:p>
          <a:p>
            <a:endParaRPr lang="en-US" dirty="0"/>
          </a:p>
          <a:p>
            <a:r>
              <a:rPr lang="en-US" dirty="0"/>
              <a:t>Markets are imperfect, so international financing can lower the firm’s cost of capital.</a:t>
            </a:r>
          </a:p>
          <a:p>
            <a:endParaRPr lang="en-US" dirty="0"/>
          </a:p>
          <a:p>
            <a:r>
              <a:rPr lang="en-US" dirty="0"/>
              <a:t>Internationalize the firm’s ownership structure.</a:t>
            </a:r>
          </a:p>
        </p:txBody>
      </p:sp>
      <p:sp>
        <p:nvSpPr>
          <p:cNvPr id="330754" name="Rectangle 2"/>
          <p:cNvSpPr>
            <a:spLocks noGrp="1" noChangeArrowheads="1"/>
          </p:cNvSpPr>
          <p:nvPr>
            <p:ph type="title"/>
          </p:nvPr>
        </p:nvSpPr>
        <p:spPr/>
        <p:txBody>
          <a:bodyPr>
            <a:noAutofit/>
          </a:bodyPr>
          <a:lstStyle/>
          <a:p>
            <a:r>
              <a:rPr lang="en-US" dirty="0"/>
              <a:t>International Cost of </a:t>
            </a:r>
            <a:br>
              <a:rPr lang="en-US" dirty="0"/>
            </a:br>
            <a:r>
              <a:rPr lang="en-US" dirty="0"/>
              <a:t>Capital Differences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6" name="Rectangle 2"/>
          <p:cNvSpPr>
            <a:spLocks noGrp="1" noChangeArrowheads="1"/>
          </p:cNvSpPr>
          <p:nvPr>
            <p:ph type="title" idx="4294967295"/>
          </p:nvPr>
        </p:nvSpPr>
        <p:spPr>
          <a:xfrm>
            <a:off x="457200" y="222913"/>
            <a:ext cx="8077200" cy="1295400"/>
          </a:xfrm>
        </p:spPr>
        <p:txBody>
          <a:bodyPr lIns="90488" tIns="44450" rIns="90488" bIns="44450" anchor="ctr">
            <a:noAutofit/>
          </a:bodyPr>
          <a:lstStyle/>
          <a:p>
            <a:r>
              <a:rPr lang="en-US" dirty="0"/>
              <a:t>Cost of Capital Across Countries</a:t>
            </a:r>
          </a:p>
        </p:txBody>
      </p:sp>
      <p:sp>
        <p:nvSpPr>
          <p:cNvPr id="151555" name="Rectangle 3"/>
          <p:cNvSpPr>
            <a:spLocks noGrp="1" noChangeArrowheads="1"/>
          </p:cNvSpPr>
          <p:nvPr>
            <p:ph type="body" idx="4294967295"/>
          </p:nvPr>
        </p:nvSpPr>
        <p:spPr>
          <a:xfrm>
            <a:off x="457200" y="1219200"/>
            <a:ext cx="7772400" cy="5029200"/>
          </a:xfrm>
        </p:spPr>
        <p:txBody>
          <a:bodyPr lIns="90488" tIns="44450" rIns="90488" bIns="44450">
            <a:normAutofit fontScale="92500" lnSpcReduction="20000"/>
          </a:bodyPr>
          <a:lstStyle/>
          <a:p>
            <a:pPr marL="0" indent="0">
              <a:lnSpc>
                <a:spcPct val="120000"/>
              </a:lnSpc>
              <a:buNone/>
            </a:pPr>
            <a:r>
              <a:rPr lang="en-US" sz="3500" dirty="0"/>
              <a:t>The cost of capital can vary across countries, such that:</a:t>
            </a:r>
          </a:p>
          <a:p>
            <a:pPr marL="571500" indent="-571500">
              <a:lnSpc>
                <a:spcPct val="120000"/>
              </a:lnSpc>
            </a:pPr>
            <a:endParaRPr lang="en-US" sz="2800" dirty="0"/>
          </a:p>
          <a:p>
            <a:pPr marL="952500" lvl="1" indent="-495300">
              <a:lnSpc>
                <a:spcPct val="120000"/>
              </a:lnSpc>
              <a:spcBef>
                <a:spcPct val="15000"/>
              </a:spcBef>
              <a:buSzPct val="90000"/>
              <a:buFont typeface="Wingdings" pitchFamily="2" charset="2"/>
              <a:buAutoNum type="arabicPeriod"/>
            </a:pPr>
            <a:r>
              <a:rPr lang="en-US" sz="2600" dirty="0"/>
              <a:t>MNCs based in some countries have a competitive advantage over others;</a:t>
            </a:r>
          </a:p>
          <a:p>
            <a:pPr marL="952500" lvl="1" indent="-495300">
              <a:lnSpc>
                <a:spcPct val="120000"/>
              </a:lnSpc>
              <a:spcBef>
                <a:spcPct val="15000"/>
              </a:spcBef>
              <a:buSzPct val="90000"/>
              <a:buFont typeface="Wingdings" pitchFamily="2" charset="2"/>
              <a:buAutoNum type="arabicPeriod"/>
            </a:pPr>
            <a:endParaRPr lang="en-US" sz="2600" dirty="0"/>
          </a:p>
          <a:p>
            <a:pPr marL="952500" lvl="1" indent="-495300">
              <a:lnSpc>
                <a:spcPct val="120000"/>
              </a:lnSpc>
              <a:spcBef>
                <a:spcPct val="15000"/>
              </a:spcBef>
              <a:buSzPct val="90000"/>
              <a:buFont typeface="Wingdings" pitchFamily="2" charset="2"/>
              <a:buAutoNum type="arabicPeriod"/>
            </a:pPr>
            <a:r>
              <a:rPr lang="en-US" sz="2600" dirty="0"/>
              <a:t>MNCs may be able to adjust their international operations and sources of funds to capitalize on the differences; and</a:t>
            </a:r>
          </a:p>
          <a:p>
            <a:pPr marL="952500" lvl="1" indent="-495300">
              <a:lnSpc>
                <a:spcPct val="120000"/>
              </a:lnSpc>
              <a:spcBef>
                <a:spcPct val="15000"/>
              </a:spcBef>
              <a:buSzPct val="90000"/>
              <a:buFont typeface="Wingdings" pitchFamily="2" charset="2"/>
              <a:buAutoNum type="arabicPeriod"/>
            </a:pPr>
            <a:endParaRPr lang="en-US" sz="2600" dirty="0"/>
          </a:p>
          <a:p>
            <a:pPr marL="952500" lvl="1" indent="-495300">
              <a:lnSpc>
                <a:spcPct val="120000"/>
              </a:lnSpc>
              <a:spcBef>
                <a:spcPct val="15000"/>
              </a:spcBef>
              <a:buSzPct val="90000"/>
              <a:buFont typeface="Wingdings" pitchFamily="2" charset="2"/>
              <a:buAutoNum type="arabicPeriod"/>
            </a:pPr>
            <a:r>
              <a:rPr lang="en-US" sz="2600" dirty="0"/>
              <a:t>MNCs based in some countries tend to use a debt-intensive capital structure.</a:t>
            </a:r>
          </a:p>
        </p:txBody>
      </p:sp>
    </p:spTree>
    <p:extLst>
      <p:ext uri="{BB962C8B-B14F-4D97-AF65-F5344CB8AC3E}">
        <p14:creationId xmlns:p14="http://schemas.microsoft.com/office/powerpoint/2010/main" val="1461556258"/>
      </p:ext>
    </p:extLst>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a:t>Segmented Financial Markets</a:t>
            </a:r>
          </a:p>
        </p:txBody>
      </p:sp>
      <p:sp>
        <p:nvSpPr>
          <p:cNvPr id="17411" name="Rectangle 3"/>
          <p:cNvSpPr>
            <a:spLocks noGrp="1" noChangeArrowheads="1"/>
          </p:cNvSpPr>
          <p:nvPr>
            <p:ph type="body" idx="1"/>
          </p:nvPr>
        </p:nvSpPr>
        <p:spPr>
          <a:xfrm>
            <a:off x="457200" y="1600200"/>
            <a:ext cx="8229600" cy="4419600"/>
          </a:xfrm>
        </p:spPr>
        <p:txBody>
          <a:bodyPr>
            <a:normAutofit lnSpcReduction="10000"/>
          </a:bodyPr>
          <a:lstStyle/>
          <a:p>
            <a:r>
              <a:rPr lang="en-US" altLang="en-US" sz="2400" dirty="0"/>
              <a:t>Capital markets become segmented because of such factors as </a:t>
            </a:r>
          </a:p>
          <a:p>
            <a:pPr lvl="1"/>
            <a:r>
              <a:rPr lang="en-US" altLang="en-US" sz="2000" dirty="0"/>
              <a:t>excessive regulatory control, </a:t>
            </a:r>
          </a:p>
          <a:p>
            <a:pPr lvl="1"/>
            <a:r>
              <a:rPr lang="en-US" altLang="en-US" sz="2000" dirty="0"/>
              <a:t>perceived political risk, </a:t>
            </a:r>
          </a:p>
          <a:p>
            <a:pPr lvl="1"/>
            <a:r>
              <a:rPr lang="en-US" altLang="en-US" sz="2000" dirty="0"/>
              <a:t>anticipated FOREX risk, </a:t>
            </a:r>
          </a:p>
          <a:p>
            <a:pPr lvl="1"/>
            <a:r>
              <a:rPr lang="en-US" altLang="en-US" sz="2000" dirty="0"/>
              <a:t>lack of transparency, </a:t>
            </a:r>
          </a:p>
          <a:p>
            <a:pPr lvl="1"/>
            <a:r>
              <a:rPr lang="en-US" altLang="en-US" sz="2000" dirty="0"/>
              <a:t>insider trading and other market imperfections.</a:t>
            </a:r>
          </a:p>
          <a:p>
            <a:endParaRPr lang="en-US" altLang="en-US" sz="2400" dirty="0"/>
          </a:p>
          <a:p>
            <a:r>
              <a:rPr lang="en-US" altLang="en-US" sz="2400" dirty="0"/>
              <a:t>Higher cost of capital for these markets!</a:t>
            </a:r>
          </a:p>
          <a:p>
            <a:endParaRPr lang="en-US" altLang="en-US" sz="2400" dirty="0"/>
          </a:p>
          <a:p>
            <a:r>
              <a:rPr lang="en-US" altLang="en-US" sz="2400" dirty="0"/>
              <a:t>Firms in </a:t>
            </a:r>
            <a:r>
              <a:rPr lang="en-US" altLang="en-US" sz="2400" i="1" dirty="0"/>
              <a:t>segmented capital markets</a:t>
            </a:r>
            <a:r>
              <a:rPr lang="en-US" altLang="en-US" sz="2400" dirty="0"/>
              <a:t> must devise a strategy to escape dependence on that market for their long-term debt and equity needs.</a:t>
            </a:r>
          </a:p>
          <a:p>
            <a:pPr>
              <a:buFontTx/>
              <a:buNone/>
            </a:pPr>
            <a:endParaRPr lang="en-US" altLang="en-US" sz="2000" dirty="0"/>
          </a:p>
          <a:p>
            <a:endParaRPr lang="en-US" altLang="en-US" sz="1800" dirty="0"/>
          </a:p>
        </p:txBody>
      </p:sp>
    </p:spTree>
    <p:extLst>
      <p:ext uri="{BB962C8B-B14F-4D97-AF65-F5344CB8AC3E}">
        <p14:creationId xmlns:p14="http://schemas.microsoft.com/office/powerpoint/2010/main" val="4002622573"/>
      </p:ext>
    </p:extLst>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152400"/>
            <a:ext cx="9525000" cy="1143000"/>
          </a:xfrm>
        </p:spPr>
        <p:txBody>
          <a:bodyPr>
            <a:noAutofit/>
          </a:bodyPr>
          <a:lstStyle/>
          <a:p>
            <a:r>
              <a:rPr lang="en-US" altLang="en-US" b="1" dirty="0"/>
              <a:t>Local versus Global Market Access</a:t>
            </a:r>
          </a:p>
        </p:txBody>
      </p:sp>
      <p:grpSp>
        <p:nvGrpSpPr>
          <p:cNvPr id="19459" name="Group 3"/>
          <p:cNvGrpSpPr>
            <a:grpSpLocks/>
          </p:cNvGrpSpPr>
          <p:nvPr/>
        </p:nvGrpSpPr>
        <p:grpSpPr bwMode="auto">
          <a:xfrm>
            <a:off x="685800" y="1905000"/>
            <a:ext cx="7772400" cy="2552700"/>
            <a:chOff x="432" y="1200"/>
            <a:chExt cx="4896" cy="1608"/>
          </a:xfrm>
        </p:grpSpPr>
        <p:sp>
          <p:nvSpPr>
            <p:cNvPr id="19460" name="Text Box 4"/>
            <p:cNvSpPr txBox="1">
              <a:spLocks noChangeArrowheads="1"/>
            </p:cNvSpPr>
            <p:nvPr/>
          </p:nvSpPr>
          <p:spPr bwMode="auto">
            <a:xfrm>
              <a:off x="1805" y="1872"/>
              <a:ext cx="242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b="1" i="1">
                  <a:solidFill>
                    <a:srgbClr val="990033"/>
                  </a:solidFill>
                  <a:latin typeface="Century Gothic" panose="020B0502020202020204" pitchFamily="34" charset="0"/>
                </a:rPr>
                <a:t>Market Liquidity or Size on Financing Costs</a:t>
              </a:r>
            </a:p>
          </p:txBody>
        </p:sp>
        <p:sp>
          <p:nvSpPr>
            <p:cNvPr id="19461" name="Line 5"/>
            <p:cNvSpPr>
              <a:spLocks noChangeShapeType="1"/>
            </p:cNvSpPr>
            <p:nvPr/>
          </p:nvSpPr>
          <p:spPr bwMode="auto">
            <a:xfrm>
              <a:off x="2880" y="1200"/>
              <a:ext cx="0" cy="672"/>
            </a:xfrm>
            <a:prstGeom prst="line">
              <a:avLst/>
            </a:prstGeom>
            <a:noFill/>
            <a:ln w="38100">
              <a:solidFill>
                <a:srgbClr val="9900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latin typeface="Century Gothic" panose="020B0502020202020204" pitchFamily="34" charset="0"/>
              </a:endParaRPr>
            </a:p>
          </p:txBody>
        </p:sp>
        <p:sp>
          <p:nvSpPr>
            <p:cNvPr id="19462" name="Rectangle 6"/>
            <p:cNvSpPr>
              <a:spLocks noChangeArrowheads="1"/>
            </p:cNvSpPr>
            <p:nvPr/>
          </p:nvSpPr>
          <p:spPr bwMode="auto">
            <a:xfrm>
              <a:off x="432" y="2256"/>
              <a:ext cx="1968" cy="528"/>
            </a:xfrm>
            <a:prstGeom prst="rect">
              <a:avLst/>
            </a:prstGeom>
            <a:solidFill>
              <a:schemeClr val="bg1"/>
            </a:solidFill>
            <a:ln w="38100">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b="1" dirty="0">
                  <a:latin typeface="Century Gothic" panose="020B0502020202020204" pitchFamily="34" charset="0"/>
                </a:rPr>
                <a:t>Illiquid domestic securities market</a:t>
              </a:r>
            </a:p>
            <a:p>
              <a:pPr algn="ctr" eaLnBrk="0" hangingPunct="0"/>
              <a:r>
                <a:rPr lang="en-US" altLang="en-US" sz="1400" b="1" dirty="0">
                  <a:latin typeface="Century Gothic" panose="020B0502020202020204" pitchFamily="34" charset="0"/>
                </a:rPr>
                <a:t>or small domestic market</a:t>
              </a:r>
            </a:p>
            <a:p>
              <a:pPr algn="ctr" eaLnBrk="0" hangingPunct="0"/>
              <a:r>
                <a:rPr lang="en-US" altLang="en-US" sz="1400" b="1" dirty="0">
                  <a:latin typeface="Century Gothic" panose="020B0502020202020204" pitchFamily="34" charset="0"/>
                </a:rPr>
                <a:t>Higher financing costs</a:t>
              </a:r>
            </a:p>
          </p:txBody>
        </p:sp>
        <p:sp>
          <p:nvSpPr>
            <p:cNvPr id="19463" name="Rectangle 7"/>
            <p:cNvSpPr>
              <a:spLocks noChangeArrowheads="1"/>
            </p:cNvSpPr>
            <p:nvPr/>
          </p:nvSpPr>
          <p:spPr bwMode="auto">
            <a:xfrm>
              <a:off x="3312" y="2208"/>
              <a:ext cx="2016" cy="600"/>
            </a:xfrm>
            <a:prstGeom prst="rect">
              <a:avLst/>
            </a:prstGeom>
            <a:solidFill>
              <a:schemeClr val="bg1"/>
            </a:solidFill>
            <a:ln w="38100">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b="1">
                  <a:latin typeface="Century Gothic" panose="020B0502020202020204" pitchFamily="34" charset="0"/>
                </a:rPr>
                <a:t>Highly liquid and large markets </a:t>
              </a:r>
            </a:p>
            <a:p>
              <a:pPr algn="ctr" eaLnBrk="0" hangingPunct="0"/>
              <a:r>
                <a:rPr lang="en-US" altLang="en-US" sz="1400" b="1">
                  <a:latin typeface="Century Gothic" panose="020B0502020202020204" pitchFamily="34" charset="0"/>
                </a:rPr>
                <a:t>with wide international participation</a:t>
              </a:r>
            </a:p>
            <a:p>
              <a:pPr algn="ctr" eaLnBrk="0" hangingPunct="0"/>
              <a:r>
                <a:rPr lang="en-US" altLang="en-US" sz="1400" b="1">
                  <a:latin typeface="Century Gothic" panose="020B0502020202020204" pitchFamily="34" charset="0"/>
                </a:rPr>
                <a:t>Lower financing costs</a:t>
              </a:r>
            </a:p>
          </p:txBody>
        </p:sp>
        <p:grpSp>
          <p:nvGrpSpPr>
            <p:cNvPr id="19464" name="Group 8"/>
            <p:cNvGrpSpPr>
              <a:grpSpLocks/>
            </p:cNvGrpSpPr>
            <p:nvPr/>
          </p:nvGrpSpPr>
          <p:grpSpPr bwMode="auto">
            <a:xfrm>
              <a:off x="2496" y="2496"/>
              <a:ext cx="720" cy="0"/>
              <a:chOff x="2544" y="1296"/>
              <a:chExt cx="720" cy="0"/>
            </a:xfrm>
          </p:grpSpPr>
          <p:sp>
            <p:nvSpPr>
              <p:cNvPr id="19465" name="Line 9"/>
              <p:cNvSpPr>
                <a:spLocks noChangeShapeType="1"/>
              </p:cNvSpPr>
              <p:nvPr/>
            </p:nvSpPr>
            <p:spPr bwMode="auto">
              <a:xfrm>
                <a:off x="2640" y="1296"/>
                <a:ext cx="624" cy="0"/>
              </a:xfrm>
              <a:prstGeom prst="line">
                <a:avLst/>
              </a:prstGeom>
              <a:noFill/>
              <a:ln w="38100">
                <a:solidFill>
                  <a:srgbClr val="9900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latin typeface="Century Gothic" panose="020B0502020202020204" pitchFamily="34" charset="0"/>
                </a:endParaRPr>
              </a:p>
            </p:txBody>
          </p:sp>
          <p:sp>
            <p:nvSpPr>
              <p:cNvPr id="19466" name="Line 10"/>
              <p:cNvSpPr>
                <a:spLocks noChangeShapeType="1"/>
              </p:cNvSpPr>
              <p:nvPr/>
            </p:nvSpPr>
            <p:spPr bwMode="auto">
              <a:xfrm flipH="1">
                <a:off x="2544" y="1296"/>
                <a:ext cx="288" cy="0"/>
              </a:xfrm>
              <a:prstGeom prst="line">
                <a:avLst/>
              </a:prstGeom>
              <a:noFill/>
              <a:ln w="38100">
                <a:solidFill>
                  <a:srgbClr val="9900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latin typeface="Century Gothic" panose="020B0502020202020204" pitchFamily="34" charset="0"/>
                </a:endParaRPr>
              </a:p>
            </p:txBody>
          </p:sp>
        </p:grpSp>
      </p:grpSp>
      <p:grpSp>
        <p:nvGrpSpPr>
          <p:cNvPr id="19467" name="Group 11"/>
          <p:cNvGrpSpPr>
            <a:grpSpLocks/>
          </p:cNvGrpSpPr>
          <p:nvPr/>
        </p:nvGrpSpPr>
        <p:grpSpPr bwMode="auto">
          <a:xfrm>
            <a:off x="609600" y="3429000"/>
            <a:ext cx="7696200" cy="2667000"/>
            <a:chOff x="384" y="2160"/>
            <a:chExt cx="4848" cy="1680"/>
          </a:xfrm>
        </p:grpSpPr>
        <p:sp>
          <p:nvSpPr>
            <p:cNvPr id="19468" name="Text Box 12"/>
            <p:cNvSpPr txBox="1">
              <a:spLocks noChangeArrowheads="1"/>
            </p:cNvSpPr>
            <p:nvPr/>
          </p:nvSpPr>
          <p:spPr bwMode="auto">
            <a:xfrm>
              <a:off x="919" y="2928"/>
              <a:ext cx="366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b="1" i="1">
                  <a:solidFill>
                    <a:srgbClr val="990033"/>
                  </a:solidFill>
                  <a:latin typeface="Century Gothic" panose="020B0502020202020204" pitchFamily="34" charset="0"/>
                </a:rPr>
                <a:t>       Market Segmentation on Firm’s Securities and Cost of Capital</a:t>
              </a:r>
            </a:p>
          </p:txBody>
        </p:sp>
        <p:sp>
          <p:nvSpPr>
            <p:cNvPr id="19469" name="Line 13"/>
            <p:cNvSpPr>
              <a:spLocks noChangeShapeType="1"/>
            </p:cNvSpPr>
            <p:nvPr/>
          </p:nvSpPr>
          <p:spPr bwMode="auto">
            <a:xfrm>
              <a:off x="2874" y="2160"/>
              <a:ext cx="0" cy="672"/>
            </a:xfrm>
            <a:prstGeom prst="line">
              <a:avLst/>
            </a:prstGeom>
            <a:noFill/>
            <a:ln w="38100">
              <a:solidFill>
                <a:srgbClr val="9900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latin typeface="Century Gothic" panose="020B0502020202020204" pitchFamily="34" charset="0"/>
              </a:endParaRPr>
            </a:p>
          </p:txBody>
        </p:sp>
        <p:sp>
          <p:nvSpPr>
            <p:cNvPr id="19470" name="Rectangle 14"/>
            <p:cNvSpPr>
              <a:spLocks noChangeArrowheads="1"/>
            </p:cNvSpPr>
            <p:nvPr/>
          </p:nvSpPr>
          <p:spPr bwMode="auto">
            <a:xfrm>
              <a:off x="384" y="3312"/>
              <a:ext cx="2016" cy="480"/>
            </a:xfrm>
            <a:prstGeom prst="rect">
              <a:avLst/>
            </a:prstGeom>
            <a:solidFill>
              <a:schemeClr val="bg1"/>
            </a:solidFill>
            <a:ln w="38100">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b="1">
                  <a:latin typeface="Century Gothic" panose="020B0502020202020204" pitchFamily="34" charset="0"/>
                </a:rPr>
                <a:t>Segmented domestic securities</a:t>
              </a:r>
            </a:p>
            <a:p>
              <a:pPr algn="ctr" eaLnBrk="0" hangingPunct="0"/>
              <a:r>
                <a:rPr lang="en-US" altLang="en-US" sz="1400" b="1">
                  <a:latin typeface="Century Gothic" panose="020B0502020202020204" pitchFamily="34" charset="0"/>
                </a:rPr>
                <a:t>market that prices shares</a:t>
              </a:r>
            </a:p>
            <a:p>
              <a:pPr algn="ctr" eaLnBrk="0" hangingPunct="0"/>
              <a:r>
                <a:rPr lang="en-US" altLang="en-US" sz="1400" b="1">
                  <a:latin typeface="Century Gothic" panose="020B0502020202020204" pitchFamily="34" charset="0"/>
                </a:rPr>
                <a:t>according to domestic standards</a:t>
              </a:r>
            </a:p>
          </p:txBody>
        </p:sp>
        <p:sp>
          <p:nvSpPr>
            <p:cNvPr id="19471" name="Rectangle 15"/>
            <p:cNvSpPr>
              <a:spLocks noChangeArrowheads="1"/>
            </p:cNvSpPr>
            <p:nvPr/>
          </p:nvSpPr>
          <p:spPr bwMode="auto">
            <a:xfrm>
              <a:off x="3312" y="3264"/>
              <a:ext cx="1920" cy="528"/>
            </a:xfrm>
            <a:prstGeom prst="rect">
              <a:avLst/>
            </a:prstGeom>
            <a:solidFill>
              <a:schemeClr val="bg1"/>
            </a:solidFill>
            <a:ln w="38100">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b="1">
                  <a:latin typeface="Century Gothic" panose="020B0502020202020204" pitchFamily="34" charset="0"/>
                </a:rPr>
                <a:t>Access to global securities market</a:t>
              </a:r>
            </a:p>
            <a:p>
              <a:pPr algn="ctr" eaLnBrk="0" hangingPunct="0"/>
              <a:r>
                <a:rPr lang="en-US" altLang="en-US" sz="1400" b="1">
                  <a:latin typeface="Century Gothic" panose="020B0502020202020204" pitchFamily="34" charset="0"/>
                </a:rPr>
                <a:t>that prices shares according to</a:t>
              </a:r>
            </a:p>
            <a:p>
              <a:pPr algn="ctr" eaLnBrk="0" hangingPunct="0"/>
              <a:r>
                <a:rPr lang="en-US" altLang="en-US" sz="1400" b="1">
                  <a:latin typeface="Century Gothic" panose="020B0502020202020204" pitchFamily="34" charset="0"/>
                </a:rPr>
                <a:t>international standards</a:t>
              </a:r>
            </a:p>
          </p:txBody>
        </p:sp>
        <p:sp>
          <p:nvSpPr>
            <p:cNvPr id="19472" name="Line 16"/>
            <p:cNvSpPr>
              <a:spLocks noChangeShapeType="1"/>
            </p:cNvSpPr>
            <p:nvPr/>
          </p:nvSpPr>
          <p:spPr bwMode="auto">
            <a:xfrm>
              <a:off x="2880" y="3168"/>
              <a:ext cx="0" cy="672"/>
            </a:xfrm>
            <a:prstGeom prst="line">
              <a:avLst/>
            </a:prstGeom>
            <a:noFill/>
            <a:ln w="38100">
              <a:solidFill>
                <a:srgbClr val="9900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latin typeface="Century Gothic" panose="020B0502020202020204" pitchFamily="34" charset="0"/>
              </a:endParaRPr>
            </a:p>
          </p:txBody>
        </p:sp>
        <p:grpSp>
          <p:nvGrpSpPr>
            <p:cNvPr id="19473" name="Group 17"/>
            <p:cNvGrpSpPr>
              <a:grpSpLocks/>
            </p:cNvGrpSpPr>
            <p:nvPr/>
          </p:nvGrpSpPr>
          <p:grpSpPr bwMode="auto">
            <a:xfrm>
              <a:off x="2502" y="3504"/>
              <a:ext cx="720" cy="0"/>
              <a:chOff x="2544" y="1296"/>
              <a:chExt cx="720" cy="0"/>
            </a:xfrm>
          </p:grpSpPr>
          <p:sp>
            <p:nvSpPr>
              <p:cNvPr id="19474" name="Line 18"/>
              <p:cNvSpPr>
                <a:spLocks noChangeShapeType="1"/>
              </p:cNvSpPr>
              <p:nvPr/>
            </p:nvSpPr>
            <p:spPr bwMode="auto">
              <a:xfrm>
                <a:off x="2640" y="1296"/>
                <a:ext cx="624" cy="0"/>
              </a:xfrm>
              <a:prstGeom prst="line">
                <a:avLst/>
              </a:prstGeom>
              <a:noFill/>
              <a:ln w="38100">
                <a:solidFill>
                  <a:srgbClr val="9900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latin typeface="Century Gothic" panose="020B0502020202020204" pitchFamily="34" charset="0"/>
                </a:endParaRPr>
              </a:p>
            </p:txBody>
          </p:sp>
          <p:sp>
            <p:nvSpPr>
              <p:cNvPr id="19475" name="Line 19"/>
              <p:cNvSpPr>
                <a:spLocks noChangeShapeType="1"/>
              </p:cNvSpPr>
              <p:nvPr/>
            </p:nvSpPr>
            <p:spPr bwMode="auto">
              <a:xfrm flipH="1">
                <a:off x="2544" y="1296"/>
                <a:ext cx="288" cy="0"/>
              </a:xfrm>
              <a:prstGeom prst="line">
                <a:avLst/>
              </a:prstGeom>
              <a:noFill/>
              <a:ln w="38100">
                <a:solidFill>
                  <a:srgbClr val="9900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latin typeface="Century Gothic" panose="020B0502020202020204" pitchFamily="34" charset="0"/>
                </a:endParaRPr>
              </a:p>
            </p:txBody>
          </p:sp>
        </p:grpSp>
      </p:grpSp>
      <p:grpSp>
        <p:nvGrpSpPr>
          <p:cNvPr id="19476" name="Group 20"/>
          <p:cNvGrpSpPr>
            <a:grpSpLocks/>
          </p:cNvGrpSpPr>
          <p:nvPr/>
        </p:nvGrpSpPr>
        <p:grpSpPr bwMode="auto">
          <a:xfrm>
            <a:off x="344488" y="1489075"/>
            <a:ext cx="8651876" cy="1330325"/>
            <a:chOff x="217" y="938"/>
            <a:chExt cx="5450" cy="838"/>
          </a:xfrm>
        </p:grpSpPr>
        <p:sp>
          <p:nvSpPr>
            <p:cNvPr id="19477" name="Rectangle 21"/>
            <p:cNvSpPr>
              <a:spLocks noChangeArrowheads="1"/>
            </p:cNvSpPr>
            <p:nvPr/>
          </p:nvSpPr>
          <p:spPr bwMode="auto">
            <a:xfrm>
              <a:off x="384" y="1248"/>
              <a:ext cx="1968" cy="528"/>
            </a:xfrm>
            <a:prstGeom prst="rect">
              <a:avLst/>
            </a:prstGeom>
            <a:solidFill>
              <a:schemeClr val="bg1"/>
            </a:solidFill>
            <a:ln w="38100">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b="1" dirty="0">
                  <a:latin typeface="Century Gothic" panose="020B0502020202020204" pitchFamily="34" charset="0"/>
                </a:rPr>
                <a:t>Firm’s securities appeal only</a:t>
              </a:r>
            </a:p>
            <a:p>
              <a:pPr algn="ctr" eaLnBrk="0" hangingPunct="0"/>
              <a:r>
                <a:rPr lang="en-US" altLang="en-US" sz="1400" b="1" dirty="0">
                  <a:latin typeface="Century Gothic" panose="020B0502020202020204" pitchFamily="34" charset="0"/>
                </a:rPr>
                <a:t>to domestic investors</a:t>
              </a:r>
            </a:p>
          </p:txBody>
        </p:sp>
        <p:sp>
          <p:nvSpPr>
            <p:cNvPr id="19478" name="Rectangle 22"/>
            <p:cNvSpPr>
              <a:spLocks noChangeArrowheads="1"/>
            </p:cNvSpPr>
            <p:nvPr/>
          </p:nvSpPr>
          <p:spPr bwMode="auto">
            <a:xfrm>
              <a:off x="3312" y="1248"/>
              <a:ext cx="1920" cy="480"/>
            </a:xfrm>
            <a:prstGeom prst="rect">
              <a:avLst/>
            </a:prstGeom>
            <a:solidFill>
              <a:schemeClr val="bg1"/>
            </a:solidFill>
            <a:ln w="38100">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b="1" dirty="0">
                  <a:latin typeface="Century Gothic" panose="020B0502020202020204" pitchFamily="34" charset="0"/>
                </a:rPr>
                <a:t>Firm’s securities appeal to</a:t>
              </a:r>
            </a:p>
            <a:p>
              <a:pPr algn="ctr" eaLnBrk="0" hangingPunct="0"/>
              <a:r>
                <a:rPr lang="en-US" altLang="en-US" sz="1400" b="1" dirty="0">
                  <a:latin typeface="Century Gothic" panose="020B0502020202020204" pitchFamily="34" charset="0"/>
                </a:rPr>
                <a:t>international portfolio investors</a:t>
              </a:r>
            </a:p>
          </p:txBody>
        </p:sp>
        <p:grpSp>
          <p:nvGrpSpPr>
            <p:cNvPr id="19479" name="Group 23"/>
            <p:cNvGrpSpPr>
              <a:grpSpLocks/>
            </p:cNvGrpSpPr>
            <p:nvPr/>
          </p:nvGrpSpPr>
          <p:grpSpPr bwMode="auto">
            <a:xfrm>
              <a:off x="2502" y="1536"/>
              <a:ext cx="720" cy="0"/>
              <a:chOff x="2544" y="1296"/>
              <a:chExt cx="720" cy="0"/>
            </a:xfrm>
          </p:grpSpPr>
          <p:sp>
            <p:nvSpPr>
              <p:cNvPr id="19480" name="Line 24"/>
              <p:cNvSpPr>
                <a:spLocks noChangeShapeType="1"/>
              </p:cNvSpPr>
              <p:nvPr/>
            </p:nvSpPr>
            <p:spPr bwMode="auto">
              <a:xfrm>
                <a:off x="2640" y="1296"/>
                <a:ext cx="624" cy="0"/>
              </a:xfrm>
              <a:prstGeom prst="line">
                <a:avLst/>
              </a:prstGeom>
              <a:noFill/>
              <a:ln w="38100">
                <a:solidFill>
                  <a:srgbClr val="9900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entury Gothic" panose="020B0502020202020204" pitchFamily="34" charset="0"/>
                </a:endParaRPr>
              </a:p>
            </p:txBody>
          </p:sp>
          <p:sp>
            <p:nvSpPr>
              <p:cNvPr id="19481" name="Line 25"/>
              <p:cNvSpPr>
                <a:spLocks noChangeShapeType="1"/>
              </p:cNvSpPr>
              <p:nvPr/>
            </p:nvSpPr>
            <p:spPr bwMode="auto">
              <a:xfrm flipH="1">
                <a:off x="2544" y="1296"/>
                <a:ext cx="288" cy="0"/>
              </a:xfrm>
              <a:prstGeom prst="line">
                <a:avLst/>
              </a:prstGeom>
              <a:noFill/>
              <a:ln w="38100">
                <a:solidFill>
                  <a:srgbClr val="9900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entury Gothic" panose="020B0502020202020204" pitchFamily="34" charset="0"/>
                </a:endParaRPr>
              </a:p>
            </p:txBody>
          </p:sp>
        </p:grpSp>
        <p:sp>
          <p:nvSpPr>
            <p:cNvPr id="19482" name="Text Box 26"/>
            <p:cNvSpPr txBox="1">
              <a:spLocks noChangeArrowheads="1"/>
            </p:cNvSpPr>
            <p:nvPr/>
          </p:nvSpPr>
          <p:spPr bwMode="auto">
            <a:xfrm>
              <a:off x="2039" y="960"/>
              <a:ext cx="189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b="1" i="1">
                  <a:solidFill>
                    <a:srgbClr val="990033"/>
                  </a:solidFill>
                  <a:latin typeface="Century Gothic" panose="020B0502020202020204" pitchFamily="34" charset="0"/>
                </a:rPr>
                <a:t>Firm-Specific Characteristics</a:t>
              </a:r>
            </a:p>
          </p:txBody>
        </p:sp>
        <p:sp>
          <p:nvSpPr>
            <p:cNvPr id="19483" name="Text Box 27"/>
            <p:cNvSpPr txBox="1">
              <a:spLocks noChangeArrowheads="1"/>
            </p:cNvSpPr>
            <p:nvPr/>
          </p:nvSpPr>
          <p:spPr bwMode="auto">
            <a:xfrm>
              <a:off x="217" y="938"/>
              <a:ext cx="158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u="sng" dirty="0">
                  <a:solidFill>
                    <a:srgbClr val="333399"/>
                  </a:solidFill>
                  <a:latin typeface="Century Gothic" panose="020B0502020202020204" pitchFamily="34" charset="0"/>
                </a:rPr>
                <a:t>Local Market Access</a:t>
              </a:r>
            </a:p>
          </p:txBody>
        </p:sp>
        <p:sp>
          <p:nvSpPr>
            <p:cNvPr id="19484" name="Text Box 28"/>
            <p:cNvSpPr txBox="1">
              <a:spLocks noChangeArrowheads="1"/>
            </p:cNvSpPr>
            <p:nvPr/>
          </p:nvSpPr>
          <p:spPr bwMode="auto">
            <a:xfrm>
              <a:off x="3984" y="960"/>
              <a:ext cx="168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u="sng" dirty="0">
                  <a:solidFill>
                    <a:srgbClr val="333399"/>
                  </a:solidFill>
                  <a:latin typeface="Century Gothic" panose="020B0502020202020204" pitchFamily="34" charset="0"/>
                </a:rPr>
                <a:t>Global Market Access</a:t>
              </a:r>
            </a:p>
          </p:txBody>
        </p:sp>
      </p:grpSp>
    </p:spTree>
    <p:extLst>
      <p:ext uri="{BB962C8B-B14F-4D97-AF65-F5344CB8AC3E}">
        <p14:creationId xmlns:p14="http://schemas.microsoft.com/office/powerpoint/2010/main" val="124929107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5090" name="Rectangle 4"/>
          <p:cNvSpPr>
            <a:spLocks noGrp="1" noChangeArrowheads="1"/>
          </p:cNvSpPr>
          <p:nvPr>
            <p:ph type="title" idx="4294967295"/>
          </p:nvPr>
        </p:nvSpPr>
        <p:spPr>
          <a:xfrm>
            <a:off x="686937" y="152400"/>
            <a:ext cx="7391400" cy="1143000"/>
          </a:xfrm>
        </p:spPr>
        <p:txBody>
          <a:bodyPr lIns="90488" tIns="44450" rIns="90488" bIns="44450" anchor="ctr">
            <a:noAutofit/>
          </a:bodyPr>
          <a:lstStyle/>
          <a:p>
            <a:r>
              <a:rPr lang="en-US" dirty="0"/>
              <a:t>Country Differences </a:t>
            </a:r>
            <a:br>
              <a:rPr lang="en-US" dirty="0"/>
            </a:br>
            <a:r>
              <a:rPr lang="en-US" dirty="0"/>
              <a:t>in the Cost of Debt</a:t>
            </a:r>
          </a:p>
        </p:txBody>
      </p:sp>
      <p:sp>
        <p:nvSpPr>
          <p:cNvPr id="109573" name="Rectangle 5"/>
          <p:cNvSpPr>
            <a:spLocks noGrp="1" noChangeArrowheads="1"/>
          </p:cNvSpPr>
          <p:nvPr>
            <p:ph type="body" idx="4294967295"/>
          </p:nvPr>
        </p:nvSpPr>
        <p:spPr>
          <a:xfrm>
            <a:off x="0" y="1752600"/>
            <a:ext cx="7772400" cy="4343400"/>
          </a:xfrm>
        </p:spPr>
        <p:txBody>
          <a:bodyPr lIns="90488" tIns="44450" rIns="90488" bIns="44450">
            <a:normAutofit fontScale="70000" lnSpcReduction="20000"/>
          </a:bodyPr>
          <a:lstStyle/>
          <a:p>
            <a:pPr marL="571500" indent="-571500">
              <a:lnSpc>
                <a:spcPct val="120000"/>
              </a:lnSpc>
            </a:pPr>
            <a:r>
              <a:rPr lang="en-US" dirty="0"/>
              <a:t>A firm’s cost of debt is determined by: </a:t>
            </a:r>
          </a:p>
          <a:p>
            <a:pPr marL="952500" lvl="1" indent="-495300">
              <a:lnSpc>
                <a:spcPct val="120000"/>
              </a:lnSpc>
              <a:buSzPct val="80000"/>
              <a:buFont typeface="Wingdings" pitchFamily="2" charset="2"/>
              <a:buAutoNum type="arabicPeriod"/>
            </a:pPr>
            <a:r>
              <a:rPr lang="en-US" sz="3100" dirty="0"/>
              <a:t>The prevailing risk-free interest rate of the borrowed currency, and </a:t>
            </a:r>
          </a:p>
          <a:p>
            <a:pPr marL="952500" lvl="1" indent="-495300">
              <a:lnSpc>
                <a:spcPct val="120000"/>
              </a:lnSpc>
              <a:buSzPct val="80000"/>
              <a:buFont typeface="Wingdings" pitchFamily="2" charset="2"/>
              <a:buAutoNum type="arabicPeriod"/>
            </a:pPr>
            <a:endParaRPr lang="en-US" sz="3100" dirty="0"/>
          </a:p>
          <a:p>
            <a:pPr marL="952500" lvl="1" indent="-495300">
              <a:lnSpc>
                <a:spcPct val="120000"/>
              </a:lnSpc>
              <a:buSzPct val="80000"/>
              <a:buFont typeface="Wingdings" pitchFamily="2" charset="2"/>
              <a:buAutoNum type="arabicPeriod"/>
            </a:pPr>
            <a:r>
              <a:rPr lang="en-US" sz="3100" dirty="0"/>
              <a:t>The risk premium required by creditors.</a:t>
            </a:r>
          </a:p>
          <a:p>
            <a:pPr marL="571500" indent="-571500">
              <a:lnSpc>
                <a:spcPct val="120000"/>
              </a:lnSpc>
            </a:pPr>
            <a:endParaRPr lang="en-US" dirty="0"/>
          </a:p>
          <a:p>
            <a:pPr marL="571500" indent="-571500">
              <a:lnSpc>
                <a:spcPct val="120000"/>
              </a:lnSpc>
            </a:pPr>
            <a:r>
              <a:rPr lang="en-US" dirty="0"/>
              <a:t>The risk-free rate is determined by the interaction of the supply of and demand for funds. It is thus influenced by tax laws, demographics, monetary policies, economic conditions, etc.</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5090" name="Rectangle 4"/>
          <p:cNvSpPr>
            <a:spLocks noGrp="1" noChangeArrowheads="1"/>
          </p:cNvSpPr>
          <p:nvPr>
            <p:ph type="title" idx="4294967295"/>
          </p:nvPr>
        </p:nvSpPr>
        <p:spPr>
          <a:xfrm>
            <a:off x="686937" y="152400"/>
            <a:ext cx="7391400" cy="1143000"/>
          </a:xfrm>
        </p:spPr>
        <p:txBody>
          <a:bodyPr lIns="90488" tIns="44450" rIns="90488" bIns="44450" anchor="ctr">
            <a:noAutofit/>
          </a:bodyPr>
          <a:lstStyle/>
          <a:p>
            <a:r>
              <a:rPr lang="en-US" dirty="0"/>
              <a:t>International Debt</a:t>
            </a:r>
          </a:p>
        </p:txBody>
      </p:sp>
      <p:sp>
        <p:nvSpPr>
          <p:cNvPr id="109573" name="Rectangle 5"/>
          <p:cNvSpPr>
            <a:spLocks noGrp="1" noChangeArrowheads="1"/>
          </p:cNvSpPr>
          <p:nvPr>
            <p:ph type="body" idx="4294967295"/>
          </p:nvPr>
        </p:nvSpPr>
        <p:spPr>
          <a:xfrm>
            <a:off x="305937" y="1295400"/>
            <a:ext cx="7772400" cy="4953000"/>
          </a:xfrm>
        </p:spPr>
        <p:txBody>
          <a:bodyPr lIns="90488" tIns="44450" rIns="90488" bIns="44450">
            <a:normAutofit fontScale="92500"/>
          </a:bodyPr>
          <a:lstStyle/>
          <a:p>
            <a:pPr marL="571500" indent="-571500">
              <a:lnSpc>
                <a:spcPct val="120000"/>
              </a:lnSpc>
            </a:pPr>
            <a:r>
              <a:rPr lang="en-US" sz="2400" dirty="0" err="1"/>
              <a:t>MNC</a:t>
            </a:r>
            <a:r>
              <a:rPr lang="en-US" sz="2400" dirty="0"/>
              <a:t> can use more debt due to diversification</a:t>
            </a:r>
          </a:p>
          <a:p>
            <a:pPr marL="571500" indent="-571500">
              <a:lnSpc>
                <a:spcPct val="120000"/>
              </a:lnSpc>
            </a:pPr>
            <a:endParaRPr lang="en-US" sz="2400" dirty="0"/>
          </a:p>
          <a:p>
            <a:pPr marL="571500" indent="-571500">
              <a:lnSpc>
                <a:spcPct val="120000"/>
              </a:lnSpc>
            </a:pPr>
            <a:r>
              <a:rPr lang="en-US" sz="2400" dirty="0"/>
              <a:t>Borrowing in local currency helps to reduce exchange rate risk</a:t>
            </a:r>
          </a:p>
          <a:p>
            <a:pPr marL="571500" indent="-571500">
              <a:lnSpc>
                <a:spcPct val="120000"/>
              </a:lnSpc>
            </a:pPr>
            <a:endParaRPr lang="en-US" sz="2400" dirty="0"/>
          </a:p>
          <a:p>
            <a:pPr marL="571500" indent="-571500">
              <a:lnSpc>
                <a:spcPct val="120000"/>
              </a:lnSpc>
            </a:pPr>
            <a:r>
              <a:rPr lang="en-US" sz="2400" dirty="0"/>
              <a:t>Borrowing in local currency can reduce cost of debt</a:t>
            </a:r>
          </a:p>
          <a:p>
            <a:pPr marL="571500" indent="-571500">
              <a:lnSpc>
                <a:spcPct val="120000"/>
              </a:lnSpc>
            </a:pPr>
            <a:endParaRPr lang="en-US" sz="2400" dirty="0"/>
          </a:p>
          <a:p>
            <a:pPr marL="571500" indent="-571500">
              <a:lnSpc>
                <a:spcPct val="120000"/>
              </a:lnSpc>
            </a:pPr>
            <a:r>
              <a:rPr lang="en-US" sz="2400" dirty="0"/>
              <a:t>Allow subsidiary to exceed parent capitalization norm if local market has lower costs</a:t>
            </a:r>
          </a:p>
          <a:p>
            <a:pPr marL="571500" indent="-571500">
              <a:lnSpc>
                <a:spcPct val="120000"/>
              </a:lnSpc>
            </a:pPr>
            <a:endParaRPr lang="en-US" sz="2400" dirty="0"/>
          </a:p>
          <a:p>
            <a:pPr marL="571500" indent="-571500">
              <a:lnSpc>
                <a:spcPct val="120000"/>
              </a:lnSpc>
            </a:pPr>
            <a:r>
              <a:rPr lang="en-US" sz="2400" dirty="0"/>
              <a:t>Possibility of government subsidized debt</a:t>
            </a:r>
          </a:p>
        </p:txBody>
      </p:sp>
    </p:spTree>
    <p:extLst>
      <p:ext uri="{BB962C8B-B14F-4D97-AF65-F5344CB8AC3E}">
        <p14:creationId xmlns:p14="http://schemas.microsoft.com/office/powerpoint/2010/main" val="407598175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2" name="Rectangle 4"/>
          <p:cNvSpPr>
            <a:spLocks noGrp="1" noChangeArrowheads="1"/>
          </p:cNvSpPr>
          <p:nvPr>
            <p:ph type="ctrTitle"/>
          </p:nvPr>
        </p:nvSpPr>
        <p:spPr>
          <a:xfrm>
            <a:off x="609600" y="4419600"/>
            <a:ext cx="8229600" cy="1470025"/>
          </a:xfrm>
        </p:spPr>
        <p:txBody>
          <a:bodyPr>
            <a:normAutofit/>
          </a:bodyPr>
          <a:lstStyle/>
          <a:p>
            <a:r>
              <a:rPr lang="en-US" sz="4400" dirty="0"/>
              <a:t>1. Capital Structure/Cost of Capital Review</a:t>
            </a:r>
          </a:p>
        </p:txBody>
      </p:sp>
    </p:spTree>
  </p:cSld>
  <p:clrMapOvr>
    <a:masterClrMapping/>
  </p:clrMapOvr>
  <p:transition spd="med">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3074"/>
          <p:cNvSpPr>
            <a:spLocks noGrp="1" noChangeArrowheads="1"/>
          </p:cNvSpPr>
          <p:nvPr>
            <p:ph type="title" idx="4294967295"/>
          </p:nvPr>
        </p:nvSpPr>
        <p:spPr>
          <a:xfrm>
            <a:off x="685800" y="0"/>
            <a:ext cx="7772400" cy="838200"/>
          </a:xfrm>
        </p:spPr>
        <p:txBody>
          <a:bodyPr lIns="90488" tIns="44450" rIns="90488" bIns="44450" anchor="ctr">
            <a:normAutofit/>
          </a:bodyPr>
          <a:lstStyle/>
          <a:p>
            <a:r>
              <a:rPr lang="en-US" dirty="0"/>
              <a:t>Cost of Debt Across Countries</a:t>
            </a:r>
          </a:p>
        </p:txBody>
      </p:sp>
      <p:pic>
        <p:nvPicPr>
          <p:cNvPr id="347139" name="Picture 3082"/>
          <p:cNvPicPr>
            <a:picLocks noChangeAspect="1" noChangeArrowheads="1"/>
          </p:cNvPicPr>
          <p:nvPr/>
        </p:nvPicPr>
        <p:blipFill>
          <a:blip r:embed="rId3"/>
          <a:srcRect/>
          <a:stretch>
            <a:fillRect/>
          </a:stretch>
        </p:blipFill>
        <p:spPr bwMode="auto">
          <a:xfrm>
            <a:off x="1295400" y="1371600"/>
            <a:ext cx="6553200" cy="4704017"/>
          </a:xfrm>
          <a:prstGeom prst="rect">
            <a:avLst/>
          </a:prstGeom>
          <a:noFill/>
          <a:ln w="9525">
            <a:noFill/>
            <a:miter lim="800000"/>
            <a:headEnd/>
            <a:tailEnd/>
          </a:ln>
        </p:spPr>
      </p:pic>
    </p:spTree>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5090" name="Rectangle 4"/>
          <p:cNvSpPr>
            <a:spLocks noGrp="1" noChangeArrowheads="1"/>
          </p:cNvSpPr>
          <p:nvPr>
            <p:ph type="title" idx="4294967295"/>
          </p:nvPr>
        </p:nvSpPr>
        <p:spPr>
          <a:xfrm>
            <a:off x="686937" y="152400"/>
            <a:ext cx="7391400" cy="1143000"/>
          </a:xfrm>
        </p:spPr>
        <p:txBody>
          <a:bodyPr lIns="90488" tIns="44450" rIns="90488" bIns="44450" anchor="ctr">
            <a:noAutofit/>
          </a:bodyPr>
          <a:lstStyle/>
          <a:p>
            <a:r>
              <a:rPr lang="en-US" dirty="0"/>
              <a:t>Political Risk</a:t>
            </a:r>
          </a:p>
        </p:txBody>
      </p:sp>
      <p:sp>
        <p:nvSpPr>
          <p:cNvPr id="109573" name="Rectangle 5"/>
          <p:cNvSpPr>
            <a:spLocks noGrp="1" noChangeArrowheads="1"/>
          </p:cNvSpPr>
          <p:nvPr>
            <p:ph type="body" idx="4294967295"/>
          </p:nvPr>
        </p:nvSpPr>
        <p:spPr>
          <a:xfrm>
            <a:off x="305937" y="1447800"/>
            <a:ext cx="7772400" cy="4953000"/>
          </a:xfrm>
        </p:spPr>
        <p:txBody>
          <a:bodyPr lIns="90488" tIns="44450" rIns="90488" bIns="44450">
            <a:normAutofit/>
          </a:bodyPr>
          <a:lstStyle/>
          <a:p>
            <a:pPr marL="571500" indent="-571500">
              <a:lnSpc>
                <a:spcPct val="120000"/>
              </a:lnSpc>
            </a:pPr>
            <a:r>
              <a:rPr lang="en-US" dirty="0"/>
              <a:t>Should there be a country risk premium?</a:t>
            </a:r>
          </a:p>
          <a:p>
            <a:pPr marL="571500" indent="-571500">
              <a:lnSpc>
                <a:spcPct val="120000"/>
              </a:lnSpc>
            </a:pPr>
            <a:r>
              <a:rPr lang="en-US" dirty="0"/>
              <a:t>Estimates</a:t>
            </a:r>
          </a:p>
          <a:p>
            <a:pPr marL="971550" lvl="1" indent="-571500">
              <a:lnSpc>
                <a:spcPct val="120000"/>
              </a:lnSpc>
            </a:pPr>
            <a:r>
              <a:rPr lang="en-US" sz="2400" dirty="0"/>
              <a:t>Historical Premium</a:t>
            </a:r>
          </a:p>
          <a:p>
            <a:pPr marL="971550" lvl="1" indent="-571500">
              <a:lnSpc>
                <a:spcPct val="120000"/>
              </a:lnSpc>
            </a:pPr>
            <a:endParaRPr lang="en-US" sz="2400" dirty="0"/>
          </a:p>
          <a:p>
            <a:pPr marL="971550" lvl="1" indent="-571500">
              <a:lnSpc>
                <a:spcPct val="120000"/>
              </a:lnSpc>
            </a:pPr>
            <a:r>
              <a:rPr lang="en-US" sz="2400" dirty="0"/>
              <a:t>Modified Historical Risk Premiums</a:t>
            </a:r>
          </a:p>
          <a:p>
            <a:pPr marL="971550" lvl="1" indent="-571500">
              <a:lnSpc>
                <a:spcPct val="120000"/>
              </a:lnSpc>
            </a:pPr>
            <a:endParaRPr lang="en-US" sz="2400" dirty="0"/>
          </a:p>
          <a:p>
            <a:pPr marL="971550" lvl="1" indent="-571500">
              <a:lnSpc>
                <a:spcPct val="120000"/>
              </a:lnSpc>
            </a:pPr>
            <a:r>
              <a:rPr lang="en-US" sz="2400" dirty="0"/>
              <a:t>Measuring Country Risk Premiums</a:t>
            </a:r>
          </a:p>
          <a:p>
            <a:pPr marL="571500" indent="-571500">
              <a:lnSpc>
                <a:spcPct val="120000"/>
              </a:lnSpc>
            </a:pPr>
            <a:endParaRPr lang="en-US" dirty="0"/>
          </a:p>
        </p:txBody>
      </p:sp>
    </p:spTree>
    <p:extLst>
      <p:ext uri="{BB962C8B-B14F-4D97-AF65-F5344CB8AC3E}">
        <p14:creationId xmlns:p14="http://schemas.microsoft.com/office/powerpoint/2010/main" val="182298674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5090" name="Rectangle 4"/>
          <p:cNvSpPr>
            <a:spLocks noGrp="1" noChangeArrowheads="1"/>
          </p:cNvSpPr>
          <p:nvPr>
            <p:ph type="title" idx="4294967295"/>
          </p:nvPr>
        </p:nvSpPr>
        <p:spPr>
          <a:xfrm>
            <a:off x="686937" y="152400"/>
            <a:ext cx="7391400" cy="1143000"/>
          </a:xfrm>
        </p:spPr>
        <p:txBody>
          <a:bodyPr lIns="90488" tIns="44450" rIns="90488" bIns="44450" anchor="ctr">
            <a:noAutofit/>
          </a:bodyPr>
          <a:lstStyle/>
          <a:p>
            <a:r>
              <a:rPr lang="en-US" dirty="0"/>
              <a:t>Historical Premium</a:t>
            </a:r>
          </a:p>
        </p:txBody>
      </p:sp>
      <p:sp>
        <p:nvSpPr>
          <p:cNvPr id="109573" name="Rectangle 5"/>
          <p:cNvSpPr>
            <a:spLocks noGrp="1" noChangeArrowheads="1"/>
          </p:cNvSpPr>
          <p:nvPr>
            <p:ph type="body" idx="4294967295"/>
          </p:nvPr>
        </p:nvSpPr>
        <p:spPr>
          <a:xfrm>
            <a:off x="305937" y="1447800"/>
            <a:ext cx="7772400" cy="4953000"/>
          </a:xfrm>
        </p:spPr>
        <p:txBody>
          <a:bodyPr lIns="90488" tIns="44450" rIns="90488" bIns="44450">
            <a:normAutofit lnSpcReduction="10000"/>
          </a:bodyPr>
          <a:lstStyle/>
          <a:p>
            <a:pPr marL="571500" indent="-571500">
              <a:lnSpc>
                <a:spcPct val="120000"/>
              </a:lnSpc>
            </a:pPr>
            <a:r>
              <a:rPr lang="en-US" dirty="0"/>
              <a:t>Historical stock/bond spread</a:t>
            </a:r>
          </a:p>
          <a:p>
            <a:pPr marL="571500" indent="-571500">
              <a:lnSpc>
                <a:spcPct val="120000"/>
              </a:lnSpc>
            </a:pPr>
            <a:endParaRPr lang="en-US" dirty="0"/>
          </a:p>
          <a:p>
            <a:pPr marL="571500" indent="-571500">
              <a:lnSpc>
                <a:spcPct val="120000"/>
              </a:lnSpc>
            </a:pPr>
            <a:r>
              <a:rPr lang="en-US" dirty="0"/>
              <a:t>Problems</a:t>
            </a:r>
          </a:p>
          <a:p>
            <a:pPr marL="971550" lvl="1" indent="-571500">
              <a:lnSpc>
                <a:spcPct val="120000"/>
              </a:lnSpc>
            </a:pPr>
            <a:r>
              <a:rPr lang="en-US" dirty="0"/>
              <a:t>Noise/Standard Error</a:t>
            </a:r>
          </a:p>
          <a:p>
            <a:pPr marL="971550" lvl="1" indent="-571500">
              <a:lnSpc>
                <a:spcPct val="120000"/>
              </a:lnSpc>
            </a:pPr>
            <a:endParaRPr lang="en-US" dirty="0"/>
          </a:p>
          <a:p>
            <a:pPr marL="971550" lvl="1" indent="-571500">
              <a:lnSpc>
                <a:spcPct val="120000"/>
              </a:lnSpc>
            </a:pPr>
            <a:r>
              <a:rPr lang="en-US" dirty="0"/>
              <a:t>Not Stable over Time</a:t>
            </a:r>
          </a:p>
          <a:p>
            <a:pPr marL="971550" lvl="1" indent="-571500">
              <a:lnSpc>
                <a:spcPct val="120000"/>
              </a:lnSpc>
            </a:pPr>
            <a:endParaRPr lang="en-US" dirty="0"/>
          </a:p>
          <a:p>
            <a:pPr marL="971550" lvl="1" indent="-571500">
              <a:lnSpc>
                <a:spcPct val="120000"/>
              </a:lnSpc>
            </a:pPr>
            <a:r>
              <a:rPr lang="en-US" dirty="0"/>
              <a:t>Limited Data</a:t>
            </a:r>
          </a:p>
          <a:p>
            <a:pPr marL="1371600" lvl="2" indent="-571500">
              <a:lnSpc>
                <a:spcPct val="120000"/>
              </a:lnSpc>
            </a:pPr>
            <a:r>
              <a:rPr lang="en-US" dirty="0"/>
              <a:t>Emerging Markets</a:t>
            </a:r>
          </a:p>
          <a:p>
            <a:pPr marL="571500" indent="-571500">
              <a:lnSpc>
                <a:spcPct val="120000"/>
              </a:lnSpc>
            </a:pPr>
            <a:endParaRPr lang="en-US" dirty="0"/>
          </a:p>
        </p:txBody>
      </p:sp>
    </p:spTree>
    <p:extLst>
      <p:ext uri="{BB962C8B-B14F-4D97-AF65-F5344CB8AC3E}">
        <p14:creationId xmlns:p14="http://schemas.microsoft.com/office/powerpoint/2010/main" val="277107475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5090" name="Rectangle 4"/>
          <p:cNvSpPr>
            <a:spLocks noGrp="1" noChangeArrowheads="1"/>
          </p:cNvSpPr>
          <p:nvPr>
            <p:ph type="title" idx="4294967295"/>
          </p:nvPr>
        </p:nvSpPr>
        <p:spPr>
          <a:xfrm>
            <a:off x="686937" y="152400"/>
            <a:ext cx="7391400" cy="1143000"/>
          </a:xfrm>
        </p:spPr>
        <p:txBody>
          <a:bodyPr lIns="90488" tIns="44450" rIns="90488" bIns="44450" anchor="ctr">
            <a:noAutofit/>
          </a:bodyPr>
          <a:lstStyle/>
          <a:p>
            <a:r>
              <a:rPr lang="en-US" dirty="0"/>
              <a:t>Modified Historical Premium</a:t>
            </a:r>
          </a:p>
        </p:txBody>
      </p:sp>
      <p:sp>
        <p:nvSpPr>
          <p:cNvPr id="109573" name="Rectangle 5"/>
          <p:cNvSpPr>
            <a:spLocks noGrp="1" noChangeArrowheads="1"/>
          </p:cNvSpPr>
          <p:nvPr>
            <p:ph type="body" idx="4294967295"/>
          </p:nvPr>
        </p:nvSpPr>
        <p:spPr>
          <a:xfrm>
            <a:off x="305936" y="1447800"/>
            <a:ext cx="8457064" cy="4953000"/>
          </a:xfrm>
        </p:spPr>
        <p:txBody>
          <a:bodyPr lIns="90488" tIns="44450" rIns="90488" bIns="44450">
            <a:normAutofit/>
          </a:bodyPr>
          <a:lstStyle/>
          <a:p>
            <a:pPr marL="0" indent="0">
              <a:lnSpc>
                <a:spcPct val="120000"/>
              </a:lnSpc>
              <a:buNone/>
            </a:pPr>
            <a:r>
              <a:rPr lang="en-US" sz="2800" dirty="0"/>
              <a:t>Equity Risk Premium </a:t>
            </a:r>
          </a:p>
          <a:p>
            <a:pPr marL="0" indent="0">
              <a:lnSpc>
                <a:spcPct val="120000"/>
              </a:lnSpc>
              <a:buNone/>
            </a:pPr>
            <a:r>
              <a:rPr lang="en-US" sz="2800" dirty="0"/>
              <a:t>	= Base Premium for Mature Equity Market </a:t>
            </a:r>
          </a:p>
          <a:p>
            <a:pPr marL="0" indent="0">
              <a:lnSpc>
                <a:spcPct val="120000"/>
              </a:lnSpc>
              <a:buNone/>
            </a:pPr>
            <a:r>
              <a:rPr lang="en-US" sz="2800" dirty="0"/>
              <a:t>		+ Country Equity Risk</a:t>
            </a:r>
          </a:p>
          <a:p>
            <a:pPr marL="571500" indent="-571500">
              <a:lnSpc>
                <a:spcPct val="120000"/>
              </a:lnSpc>
            </a:pPr>
            <a:r>
              <a:rPr lang="en-US" dirty="0"/>
              <a:t>Base Premium</a:t>
            </a:r>
          </a:p>
          <a:p>
            <a:pPr marL="971550" lvl="1" indent="-571500">
              <a:lnSpc>
                <a:spcPct val="120000"/>
              </a:lnSpc>
            </a:pPr>
            <a:r>
              <a:rPr lang="en-US" dirty="0"/>
              <a:t>US for Base Premium</a:t>
            </a:r>
          </a:p>
          <a:p>
            <a:pPr marL="971550" lvl="1" indent="-571500">
              <a:lnSpc>
                <a:spcPct val="120000"/>
              </a:lnSpc>
            </a:pPr>
            <a:r>
              <a:rPr lang="en-US" sz="2400" dirty="0"/>
              <a:t>Stock/Bond Spread</a:t>
            </a:r>
          </a:p>
          <a:p>
            <a:pPr marL="571500" indent="-571500">
              <a:lnSpc>
                <a:spcPct val="120000"/>
              </a:lnSpc>
            </a:pPr>
            <a:r>
              <a:rPr lang="en-US" sz="3200" dirty="0"/>
              <a:t>Country Risk</a:t>
            </a:r>
          </a:p>
          <a:p>
            <a:pPr marL="971550" lvl="1" indent="-571500">
              <a:lnSpc>
                <a:spcPct val="120000"/>
              </a:lnSpc>
            </a:pPr>
            <a:r>
              <a:rPr lang="en-US" sz="2400" dirty="0"/>
              <a:t>Country Debt Rating as Proxy</a:t>
            </a:r>
          </a:p>
          <a:p>
            <a:pPr marL="971550" lvl="1" indent="-571500">
              <a:lnSpc>
                <a:spcPct val="120000"/>
              </a:lnSpc>
            </a:pPr>
            <a:r>
              <a:rPr lang="en-US" sz="2400" dirty="0"/>
              <a:t>Numerical Country Risk Scores</a:t>
            </a:r>
          </a:p>
          <a:p>
            <a:pPr marL="571500" indent="-571500">
              <a:lnSpc>
                <a:spcPct val="120000"/>
              </a:lnSpc>
            </a:pPr>
            <a:endParaRPr lang="en-US" dirty="0"/>
          </a:p>
        </p:txBody>
      </p:sp>
    </p:spTree>
    <p:extLst>
      <p:ext uri="{BB962C8B-B14F-4D97-AF65-F5344CB8AC3E}">
        <p14:creationId xmlns:p14="http://schemas.microsoft.com/office/powerpoint/2010/main" val="395648901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5090" name="Rectangle 4"/>
          <p:cNvSpPr>
            <a:spLocks noGrp="1" noChangeArrowheads="1"/>
          </p:cNvSpPr>
          <p:nvPr>
            <p:ph type="title" idx="4294967295"/>
          </p:nvPr>
        </p:nvSpPr>
        <p:spPr>
          <a:xfrm>
            <a:off x="686937" y="152400"/>
            <a:ext cx="7391400" cy="1143000"/>
          </a:xfrm>
        </p:spPr>
        <p:txBody>
          <a:bodyPr lIns="90488" tIns="44450" rIns="90488" bIns="44450" anchor="ctr">
            <a:noAutofit/>
          </a:bodyPr>
          <a:lstStyle/>
          <a:p>
            <a:r>
              <a:rPr lang="en-US" dirty="0"/>
              <a:t>Country Risk Premiums</a:t>
            </a:r>
          </a:p>
        </p:txBody>
      </p:sp>
      <p:sp>
        <p:nvSpPr>
          <p:cNvPr id="109573" name="Rectangle 5"/>
          <p:cNvSpPr>
            <a:spLocks noGrp="1" noChangeArrowheads="1"/>
          </p:cNvSpPr>
          <p:nvPr>
            <p:ph type="body" idx="4294967295"/>
          </p:nvPr>
        </p:nvSpPr>
        <p:spPr>
          <a:xfrm>
            <a:off x="305937" y="1447800"/>
            <a:ext cx="7772400" cy="4953000"/>
          </a:xfrm>
        </p:spPr>
        <p:txBody>
          <a:bodyPr lIns="90488" tIns="44450" rIns="90488" bIns="44450">
            <a:normAutofit/>
          </a:bodyPr>
          <a:lstStyle/>
          <a:p>
            <a:pPr marL="571500" indent="-571500">
              <a:lnSpc>
                <a:spcPct val="120000"/>
              </a:lnSpc>
            </a:pPr>
            <a:r>
              <a:rPr lang="en-US" sz="2800" dirty="0"/>
              <a:t>Spread between Dollar Denominated Bonds and Risk-Free Rate</a:t>
            </a:r>
          </a:p>
        </p:txBody>
      </p:sp>
      <p:pic>
        <p:nvPicPr>
          <p:cNvPr id="2" name="Picture 1"/>
          <p:cNvPicPr>
            <a:picLocks noChangeAspect="1"/>
          </p:cNvPicPr>
          <p:nvPr/>
        </p:nvPicPr>
        <p:blipFill>
          <a:blip r:embed="rId3"/>
          <a:stretch>
            <a:fillRect/>
          </a:stretch>
        </p:blipFill>
        <p:spPr>
          <a:xfrm>
            <a:off x="1752600" y="2590800"/>
            <a:ext cx="5110162" cy="3503267"/>
          </a:xfrm>
          <a:prstGeom prst="rect">
            <a:avLst/>
          </a:prstGeom>
        </p:spPr>
      </p:pic>
    </p:spTree>
    <p:extLst>
      <p:ext uri="{BB962C8B-B14F-4D97-AF65-F5344CB8AC3E}">
        <p14:creationId xmlns:p14="http://schemas.microsoft.com/office/powerpoint/2010/main" val="3124621460"/>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2" name="Rectangle 4"/>
          <p:cNvSpPr>
            <a:spLocks noGrp="1" noChangeArrowheads="1"/>
          </p:cNvSpPr>
          <p:nvPr>
            <p:ph type="ctrTitle"/>
          </p:nvPr>
        </p:nvSpPr>
        <p:spPr>
          <a:xfrm>
            <a:off x="609600" y="4419600"/>
            <a:ext cx="8229600" cy="1470025"/>
          </a:xfrm>
        </p:spPr>
        <p:txBody>
          <a:bodyPr>
            <a:normAutofit/>
          </a:bodyPr>
          <a:lstStyle/>
          <a:p>
            <a:r>
              <a:rPr lang="en-US" sz="4400" dirty="0"/>
              <a:t>3. Cross-Border Listings</a:t>
            </a:r>
          </a:p>
        </p:txBody>
      </p:sp>
    </p:spTree>
    <p:extLst>
      <p:ext uri="{BB962C8B-B14F-4D97-AF65-F5344CB8AC3E}">
        <p14:creationId xmlns:p14="http://schemas.microsoft.com/office/powerpoint/2010/main" val="2071480411"/>
      </p:ext>
    </p:extLst>
  </p:cSld>
  <p:clrMapOvr>
    <a:masterClrMapping/>
  </p:clrMapOvr>
  <p:transition spd="med">
    <p:fade thruBlk="1"/>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2803" name="Rectangle 3"/>
          <p:cNvSpPr>
            <a:spLocks noGrp="1" noChangeArrowheads="1"/>
          </p:cNvSpPr>
          <p:nvPr>
            <p:ph idx="1"/>
          </p:nvPr>
        </p:nvSpPr>
        <p:spPr>
          <a:xfrm>
            <a:off x="457200" y="1600200"/>
            <a:ext cx="8229600" cy="4724400"/>
          </a:xfrm>
        </p:spPr>
        <p:txBody>
          <a:bodyPr>
            <a:normAutofit fontScale="92500" lnSpcReduction="10000"/>
          </a:bodyPr>
          <a:lstStyle/>
          <a:p>
            <a:pPr marL="533400" indent="-533400" defTabSz="809625"/>
            <a:r>
              <a:rPr lang="en-US" sz="2600" dirty="0"/>
              <a:t>The company can expand its potential investor base, which will lead to a higher stock price and lower cost of capital.</a:t>
            </a:r>
          </a:p>
          <a:p>
            <a:pPr marL="533400" indent="-533400" defTabSz="809625"/>
            <a:endParaRPr lang="en-US" sz="2600" dirty="0"/>
          </a:p>
          <a:p>
            <a:pPr marL="533400" indent="-533400" defTabSz="809625"/>
            <a:r>
              <a:rPr lang="en-US" sz="2600" dirty="0"/>
              <a:t>Cross-listing creates a secondary market for the company’s shares, which facilitates raising new capital in foreign markets.</a:t>
            </a:r>
          </a:p>
          <a:p>
            <a:pPr marL="533400" indent="-533400" defTabSz="809625"/>
            <a:endParaRPr lang="en-US" sz="2600" dirty="0"/>
          </a:p>
          <a:p>
            <a:pPr marL="533400" indent="-533400" defTabSz="809625"/>
            <a:r>
              <a:rPr lang="en-US" sz="2600" dirty="0"/>
              <a:t>Cross-listing can enhance the liquidity of the company’s stock.</a:t>
            </a:r>
          </a:p>
          <a:p>
            <a:pPr marL="533400" indent="-533400" defTabSz="809625"/>
            <a:endParaRPr lang="en-US" sz="2600" dirty="0"/>
          </a:p>
          <a:p>
            <a:pPr marL="533400" indent="-533400" defTabSz="809625"/>
            <a:r>
              <a:rPr lang="en-US" sz="2600" dirty="0"/>
              <a:t>Cross-listing enhances the visibility of the company’s name and its products in foreign marketplaces.</a:t>
            </a:r>
          </a:p>
        </p:txBody>
      </p:sp>
      <p:sp>
        <p:nvSpPr>
          <p:cNvPr id="332802" name="Rectangle 2"/>
          <p:cNvSpPr>
            <a:spLocks noGrp="1" noChangeArrowheads="1"/>
          </p:cNvSpPr>
          <p:nvPr>
            <p:ph type="title"/>
          </p:nvPr>
        </p:nvSpPr>
        <p:spPr/>
        <p:txBody>
          <a:bodyPr>
            <a:noAutofit/>
          </a:bodyPr>
          <a:lstStyle/>
          <a:p>
            <a:r>
              <a:rPr lang="en-US" dirty="0"/>
              <a:t>Benefits of Cross-Border </a:t>
            </a:r>
            <a:br>
              <a:rPr lang="en-US" dirty="0"/>
            </a:br>
            <a:r>
              <a:rPr lang="en-US" dirty="0"/>
              <a:t>Listings of Stocks</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3827" name="Rectangle 3"/>
          <p:cNvSpPr>
            <a:spLocks noGrp="1" noChangeArrowheads="1"/>
          </p:cNvSpPr>
          <p:nvPr>
            <p:ph idx="1"/>
          </p:nvPr>
        </p:nvSpPr>
        <p:spPr/>
        <p:txBody>
          <a:bodyPr>
            <a:normAutofit fontScale="92500" lnSpcReduction="20000"/>
          </a:bodyPr>
          <a:lstStyle/>
          <a:p>
            <a:pPr marL="533400" indent="-533400" defTabSz="809625"/>
            <a:r>
              <a:rPr lang="en-US" dirty="0"/>
              <a:t>Disclosure and listing requirements imposed by the foreign exchange and regulatory authorities.</a:t>
            </a:r>
          </a:p>
          <a:p>
            <a:pPr marL="533400" indent="-533400" defTabSz="809625"/>
            <a:endParaRPr lang="en-US" dirty="0"/>
          </a:p>
          <a:p>
            <a:pPr marL="533400" indent="-533400" defTabSz="809625"/>
            <a:r>
              <a:rPr lang="en-US" dirty="0"/>
              <a:t>Volatility spillover from these markets.</a:t>
            </a:r>
          </a:p>
          <a:p>
            <a:pPr marL="533400" indent="-533400" defTabSz="809625"/>
            <a:endParaRPr lang="en-US" dirty="0"/>
          </a:p>
          <a:p>
            <a:pPr marL="533400" indent="-533400" defTabSz="809625"/>
            <a:r>
              <a:rPr lang="en-US" dirty="0"/>
              <a:t>Foreigners might acquire a controlling interest and challenge the domestic control of the company.</a:t>
            </a:r>
          </a:p>
        </p:txBody>
      </p:sp>
      <p:sp>
        <p:nvSpPr>
          <p:cNvPr id="333826" name="Rectangle 2"/>
          <p:cNvSpPr>
            <a:spLocks noGrp="1" noChangeArrowheads="1"/>
          </p:cNvSpPr>
          <p:nvPr>
            <p:ph type="title"/>
          </p:nvPr>
        </p:nvSpPr>
        <p:spPr/>
        <p:txBody>
          <a:bodyPr>
            <a:noAutofit/>
          </a:bodyPr>
          <a:lstStyle/>
          <a:p>
            <a:r>
              <a:rPr lang="en-US" dirty="0"/>
              <a:t>Costs of Cross-Border </a:t>
            </a:r>
            <a:br>
              <a:rPr lang="en-US" dirty="0"/>
            </a:br>
            <a:r>
              <a:rPr lang="en-US" dirty="0"/>
              <a:t>Listings of Stocks</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4851" name="Rectangle 3"/>
          <p:cNvSpPr>
            <a:spLocks noGrp="1" noChangeArrowheads="1"/>
          </p:cNvSpPr>
          <p:nvPr>
            <p:ph idx="1"/>
          </p:nvPr>
        </p:nvSpPr>
        <p:spPr>
          <a:xfrm>
            <a:off x="457200" y="1600200"/>
            <a:ext cx="8229600" cy="4724400"/>
          </a:xfrm>
        </p:spPr>
        <p:txBody>
          <a:bodyPr>
            <a:normAutofit fontScale="85000" lnSpcReduction="20000"/>
          </a:bodyPr>
          <a:lstStyle/>
          <a:p>
            <a:r>
              <a:rPr lang="en-US" dirty="0"/>
              <a:t>Possible legal restrictions on the percentage of a firm that foreigners can own.</a:t>
            </a:r>
          </a:p>
          <a:p>
            <a:endParaRPr lang="en-US" dirty="0"/>
          </a:p>
          <a:p>
            <a:r>
              <a:rPr lang="en-US" dirty="0"/>
              <a:t>Means of ensuring domestic control of local firms.</a:t>
            </a:r>
          </a:p>
          <a:p>
            <a:endParaRPr lang="en-US" dirty="0"/>
          </a:p>
          <a:p>
            <a:r>
              <a:rPr lang="en-US" dirty="0"/>
              <a:t>Foreign and domestic investors many face different market share prices.</a:t>
            </a:r>
          </a:p>
          <a:p>
            <a:endParaRPr lang="en-US" dirty="0"/>
          </a:p>
          <a:p>
            <a:r>
              <a:rPr lang="en-US" dirty="0"/>
              <a:t>This dual pricing is the </a:t>
            </a:r>
            <a:r>
              <a:rPr lang="en-US" i="1" dirty="0"/>
              <a:t>pricing-to-market phenomenon</a:t>
            </a:r>
            <a:r>
              <a:rPr lang="en-US" dirty="0"/>
              <a:t>.</a:t>
            </a:r>
          </a:p>
          <a:p>
            <a:endParaRPr lang="en-US" dirty="0"/>
          </a:p>
        </p:txBody>
      </p:sp>
      <p:sp>
        <p:nvSpPr>
          <p:cNvPr id="334850" name="Rectangle 2"/>
          <p:cNvSpPr>
            <a:spLocks noGrp="1" noChangeArrowheads="1"/>
          </p:cNvSpPr>
          <p:nvPr>
            <p:ph type="title"/>
          </p:nvPr>
        </p:nvSpPr>
        <p:spPr/>
        <p:txBody>
          <a:bodyPr>
            <a:noAutofit/>
          </a:bodyPr>
          <a:lstStyle/>
          <a:p>
            <a:r>
              <a:rPr lang="en-US" dirty="0"/>
              <a:t>The Effect of Foreign Equity Ownership Restrictions</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5875" name="Rectangle 3"/>
          <p:cNvSpPr>
            <a:spLocks noGrp="1" noChangeArrowheads="1"/>
          </p:cNvSpPr>
          <p:nvPr>
            <p:ph idx="1"/>
          </p:nvPr>
        </p:nvSpPr>
        <p:spPr/>
        <p:txBody>
          <a:bodyPr>
            <a:normAutofit fontScale="92500" lnSpcReduction="10000"/>
          </a:bodyPr>
          <a:lstStyle/>
          <a:p>
            <a:r>
              <a:rPr lang="en-US" dirty="0"/>
              <a:t>An interesting outcome is that the firm’s cost of capital depends on which investors, domestic or foreign, supply capital.</a:t>
            </a:r>
          </a:p>
          <a:p>
            <a:endParaRPr lang="en-US" dirty="0"/>
          </a:p>
          <a:p>
            <a:r>
              <a:rPr lang="en-US" dirty="0"/>
              <a:t>The implication is that a firm can reduce its cost of capital by internationalizing its ownership structure.</a:t>
            </a:r>
          </a:p>
        </p:txBody>
      </p:sp>
      <p:sp>
        <p:nvSpPr>
          <p:cNvPr id="335874" name="Rectangle 2"/>
          <p:cNvSpPr>
            <a:spLocks noGrp="1" noChangeArrowheads="1"/>
          </p:cNvSpPr>
          <p:nvPr>
            <p:ph type="title"/>
          </p:nvPr>
        </p:nvSpPr>
        <p:spPr/>
        <p:txBody>
          <a:bodyPr>
            <a:noAutofit/>
          </a:bodyPr>
          <a:lstStyle/>
          <a:p>
            <a:r>
              <a:rPr lang="en-US" dirty="0"/>
              <a:t>Asset Pricing under Foreign Ownership Restrictions</a:t>
            </a:r>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430A3569-554F-4E83-B764-B09CB11A78C3}" type="slidenum">
              <a:rPr lang="en-US" altLang="en-US"/>
              <a:pPr eaLnBrk="1" hangingPunct="1"/>
              <a:t>5</a:t>
            </a:fld>
            <a:endParaRPr lang="en-US" altLang="en-US"/>
          </a:p>
        </p:txBody>
      </p:sp>
      <p:sp>
        <p:nvSpPr>
          <p:cNvPr id="8195" name="Rectangle 2052"/>
          <p:cNvSpPr>
            <a:spLocks noGrp="1" noChangeArrowheads="1"/>
          </p:cNvSpPr>
          <p:nvPr>
            <p:ph type="title"/>
          </p:nvPr>
        </p:nvSpPr>
        <p:spPr/>
        <p:txBody>
          <a:bodyPr/>
          <a:lstStyle/>
          <a:p>
            <a:pPr eaLnBrk="1" hangingPunct="1"/>
            <a:r>
              <a:rPr lang="en-US" altLang="en-US" dirty="0"/>
              <a:t>Goal of the Firm</a:t>
            </a:r>
          </a:p>
        </p:txBody>
      </p:sp>
      <p:sp>
        <p:nvSpPr>
          <p:cNvPr id="8196" name="Rectangle 2053"/>
          <p:cNvSpPr>
            <a:spLocks noGrp="1" noChangeArrowheads="1"/>
          </p:cNvSpPr>
          <p:nvPr>
            <p:ph type="body" idx="1"/>
          </p:nvPr>
        </p:nvSpPr>
        <p:spPr/>
        <p:txBody>
          <a:bodyPr/>
          <a:lstStyle/>
          <a:p>
            <a:pPr eaLnBrk="1" hangingPunct="1"/>
            <a:r>
              <a:rPr lang="en-US" altLang="en-US" dirty="0"/>
              <a:t>Maximize Firm Value</a:t>
            </a:r>
          </a:p>
          <a:p>
            <a:pPr eaLnBrk="1" hangingPunct="1"/>
            <a:endParaRPr lang="en-US" altLang="en-US" dirty="0"/>
          </a:p>
          <a:p>
            <a:pPr eaLnBrk="1" hangingPunct="1"/>
            <a:r>
              <a:rPr lang="en-US" altLang="en-US" dirty="0"/>
              <a:t>Minimize WACC</a:t>
            </a:r>
          </a:p>
          <a:p>
            <a:pPr lvl="1"/>
            <a:r>
              <a:rPr lang="en-US" altLang="en-US" dirty="0"/>
              <a:t>Lowering Risk</a:t>
            </a:r>
          </a:p>
          <a:p>
            <a:pPr lvl="1"/>
            <a:r>
              <a:rPr lang="en-US" altLang="en-US" dirty="0"/>
              <a:t>Increasing CFs</a:t>
            </a:r>
          </a:p>
          <a:p>
            <a:pPr lvl="1"/>
            <a:r>
              <a:rPr lang="en-US" altLang="en-US" dirty="0"/>
              <a:t>Maximize Operating Profits</a:t>
            </a:r>
          </a:p>
          <a:p>
            <a:pPr lvl="1"/>
            <a:r>
              <a:rPr lang="en-US" altLang="en-US" dirty="0"/>
              <a:t>Growth Business</a:t>
            </a:r>
          </a:p>
          <a:p>
            <a:pPr lvl="1"/>
            <a:r>
              <a:rPr lang="en-US" altLang="en-US" dirty="0"/>
              <a:t>Reduce Taxes</a:t>
            </a:r>
          </a:p>
        </p:txBody>
      </p:sp>
    </p:spTree>
    <p:extLst>
      <p:ext uri="{BB962C8B-B14F-4D97-AF65-F5344CB8AC3E}">
        <p14:creationId xmlns:p14="http://schemas.microsoft.com/office/powerpoint/2010/main" val="3864185335"/>
      </p:ext>
    </p:extLst>
  </p:cSld>
  <p:clrMapOvr>
    <a:masterClrMapping/>
  </p:clrMapOvr>
  <p:transition spd="med">
    <p:fade thruBlk="1"/>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noAutofit/>
          </a:bodyPr>
          <a:lstStyle/>
          <a:p>
            <a:r>
              <a:rPr lang="en-US" dirty="0"/>
              <a:t>Nestl</a:t>
            </a:r>
            <a:r>
              <a:rPr lang="en-US" dirty="0">
                <a:cs typeface="Times New Roman" pitchFamily="18" charset="0"/>
              </a:rPr>
              <a:t>é’s </a:t>
            </a:r>
            <a:r>
              <a:rPr lang="en-US" dirty="0"/>
              <a:t>Foreign </a:t>
            </a:r>
            <a:br>
              <a:rPr lang="en-US" dirty="0"/>
            </a:br>
            <a:r>
              <a:rPr lang="en-US" dirty="0"/>
              <a:t>Ownership Restrictions</a:t>
            </a:r>
          </a:p>
        </p:txBody>
      </p:sp>
      <p:grpSp>
        <p:nvGrpSpPr>
          <p:cNvPr id="336899" name="Group 3"/>
          <p:cNvGrpSpPr>
            <a:grpSpLocks/>
          </p:cNvGrpSpPr>
          <p:nvPr/>
        </p:nvGrpSpPr>
        <p:grpSpPr bwMode="auto">
          <a:xfrm>
            <a:off x="508000" y="1846263"/>
            <a:ext cx="7535863" cy="4395787"/>
            <a:chOff x="288" y="1008"/>
            <a:chExt cx="4272" cy="2400"/>
          </a:xfrm>
        </p:grpSpPr>
        <p:sp>
          <p:nvSpPr>
            <p:cNvPr id="336900" name="Line 4"/>
            <p:cNvSpPr>
              <a:spLocks noChangeShapeType="1"/>
            </p:cNvSpPr>
            <p:nvPr/>
          </p:nvSpPr>
          <p:spPr bwMode="auto">
            <a:xfrm flipV="1">
              <a:off x="864" y="1008"/>
              <a:ext cx="0" cy="240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01" name="Line 5"/>
            <p:cNvSpPr>
              <a:spLocks noChangeShapeType="1"/>
            </p:cNvSpPr>
            <p:nvPr/>
          </p:nvSpPr>
          <p:spPr bwMode="auto">
            <a:xfrm flipV="1">
              <a:off x="864" y="1296"/>
              <a:ext cx="144"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02" name="Line 6"/>
            <p:cNvSpPr>
              <a:spLocks noChangeShapeType="1"/>
            </p:cNvSpPr>
            <p:nvPr/>
          </p:nvSpPr>
          <p:spPr bwMode="auto">
            <a:xfrm flipV="1">
              <a:off x="864" y="1584"/>
              <a:ext cx="144"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03" name="Line 7"/>
            <p:cNvSpPr>
              <a:spLocks noChangeShapeType="1"/>
            </p:cNvSpPr>
            <p:nvPr/>
          </p:nvSpPr>
          <p:spPr bwMode="auto">
            <a:xfrm flipV="1">
              <a:off x="864" y="1872"/>
              <a:ext cx="144"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04" name="Line 8"/>
            <p:cNvSpPr>
              <a:spLocks noChangeShapeType="1"/>
            </p:cNvSpPr>
            <p:nvPr/>
          </p:nvSpPr>
          <p:spPr bwMode="auto">
            <a:xfrm flipV="1">
              <a:off x="864" y="2160"/>
              <a:ext cx="144"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05" name="Line 9"/>
            <p:cNvSpPr>
              <a:spLocks noChangeShapeType="1"/>
            </p:cNvSpPr>
            <p:nvPr/>
          </p:nvSpPr>
          <p:spPr bwMode="auto">
            <a:xfrm flipV="1">
              <a:off x="864" y="2448"/>
              <a:ext cx="144"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06" name="Line 10"/>
            <p:cNvSpPr>
              <a:spLocks noChangeShapeType="1"/>
            </p:cNvSpPr>
            <p:nvPr/>
          </p:nvSpPr>
          <p:spPr bwMode="auto">
            <a:xfrm flipV="1">
              <a:off x="864" y="2736"/>
              <a:ext cx="144"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07" name="Line 11"/>
            <p:cNvSpPr>
              <a:spLocks noChangeShapeType="1"/>
            </p:cNvSpPr>
            <p:nvPr/>
          </p:nvSpPr>
          <p:spPr bwMode="auto">
            <a:xfrm rot="16200000" flipV="1">
              <a:off x="96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08" name="Text Box 12"/>
            <p:cNvSpPr txBox="1">
              <a:spLocks noChangeArrowheads="1"/>
            </p:cNvSpPr>
            <p:nvPr/>
          </p:nvSpPr>
          <p:spPr bwMode="auto">
            <a:xfrm>
              <a:off x="288" y="1161"/>
              <a:ext cx="528" cy="390"/>
            </a:xfrm>
            <a:prstGeom prst="rect">
              <a:avLst/>
            </a:prstGeom>
            <a:noFill/>
            <a:ln w="9525">
              <a:noFill/>
              <a:miter lim="800000"/>
              <a:headEnd/>
              <a:tailEnd/>
            </a:ln>
            <a:effectLst/>
          </p:spPr>
          <p:txBody>
            <a:bodyPr lIns="103236" tIns="51618" rIns="103236" bIns="51618">
              <a:spAutoFit/>
            </a:bodyPr>
            <a:lstStyle/>
            <a:p>
              <a:pPr algn="r" defTabSz="1031875" eaLnBrk="0" hangingPunct="0">
                <a:spcBef>
                  <a:spcPct val="50000"/>
                </a:spcBef>
              </a:pPr>
              <a:r>
                <a:rPr lang="en-US" sz="2000">
                  <a:latin typeface="Century Gothic" panose="020B0502020202020204" pitchFamily="34" charset="0"/>
                </a:rPr>
                <a:t>12,000</a:t>
              </a:r>
            </a:p>
          </p:txBody>
        </p:sp>
        <p:sp>
          <p:nvSpPr>
            <p:cNvPr id="336909" name="Text Box 13"/>
            <p:cNvSpPr txBox="1">
              <a:spLocks noChangeArrowheads="1"/>
            </p:cNvSpPr>
            <p:nvPr/>
          </p:nvSpPr>
          <p:spPr bwMode="auto">
            <a:xfrm>
              <a:off x="288" y="1457"/>
              <a:ext cx="528" cy="390"/>
            </a:xfrm>
            <a:prstGeom prst="rect">
              <a:avLst/>
            </a:prstGeom>
            <a:noFill/>
            <a:ln w="9525">
              <a:noFill/>
              <a:miter lim="800000"/>
              <a:headEnd/>
              <a:tailEnd/>
            </a:ln>
            <a:effectLst/>
          </p:spPr>
          <p:txBody>
            <a:bodyPr lIns="103236" tIns="51618" rIns="103236" bIns="51618">
              <a:spAutoFit/>
            </a:bodyPr>
            <a:lstStyle/>
            <a:p>
              <a:pPr algn="r" defTabSz="1031875" eaLnBrk="0" hangingPunct="0">
                <a:spcBef>
                  <a:spcPct val="50000"/>
                </a:spcBef>
              </a:pPr>
              <a:r>
                <a:rPr lang="en-US" sz="2000">
                  <a:latin typeface="Century Gothic" panose="020B0502020202020204" pitchFamily="34" charset="0"/>
                </a:rPr>
                <a:t>10,000</a:t>
              </a:r>
            </a:p>
          </p:txBody>
        </p:sp>
        <p:sp>
          <p:nvSpPr>
            <p:cNvPr id="336910" name="Text Box 14"/>
            <p:cNvSpPr txBox="1">
              <a:spLocks noChangeArrowheads="1"/>
            </p:cNvSpPr>
            <p:nvPr/>
          </p:nvSpPr>
          <p:spPr bwMode="auto">
            <a:xfrm>
              <a:off x="288" y="1753"/>
              <a:ext cx="528" cy="224"/>
            </a:xfrm>
            <a:prstGeom prst="rect">
              <a:avLst/>
            </a:prstGeom>
            <a:noFill/>
            <a:ln w="9525">
              <a:noFill/>
              <a:miter lim="800000"/>
              <a:headEnd/>
              <a:tailEnd/>
            </a:ln>
            <a:effectLst/>
          </p:spPr>
          <p:txBody>
            <a:bodyPr lIns="103236" tIns="51618" rIns="103236" bIns="51618">
              <a:spAutoFit/>
            </a:bodyPr>
            <a:lstStyle/>
            <a:p>
              <a:pPr algn="r" defTabSz="1031875" eaLnBrk="0" hangingPunct="0">
                <a:spcBef>
                  <a:spcPct val="50000"/>
                </a:spcBef>
              </a:pPr>
              <a:r>
                <a:rPr lang="en-US" sz="2000">
                  <a:latin typeface="Century Gothic" panose="020B0502020202020204" pitchFamily="34" charset="0"/>
                </a:rPr>
                <a:t>8,000</a:t>
              </a:r>
            </a:p>
          </p:txBody>
        </p:sp>
        <p:sp>
          <p:nvSpPr>
            <p:cNvPr id="336911" name="Text Box 15"/>
            <p:cNvSpPr txBox="1">
              <a:spLocks noChangeArrowheads="1"/>
            </p:cNvSpPr>
            <p:nvPr/>
          </p:nvSpPr>
          <p:spPr bwMode="auto">
            <a:xfrm>
              <a:off x="288" y="2016"/>
              <a:ext cx="528" cy="224"/>
            </a:xfrm>
            <a:prstGeom prst="rect">
              <a:avLst/>
            </a:prstGeom>
            <a:noFill/>
            <a:ln w="9525">
              <a:noFill/>
              <a:miter lim="800000"/>
              <a:headEnd/>
              <a:tailEnd/>
            </a:ln>
            <a:effectLst/>
          </p:spPr>
          <p:txBody>
            <a:bodyPr lIns="103236" tIns="51618" rIns="103236" bIns="51618">
              <a:spAutoFit/>
            </a:bodyPr>
            <a:lstStyle/>
            <a:p>
              <a:pPr algn="r" defTabSz="1031875" eaLnBrk="0" hangingPunct="0">
                <a:spcBef>
                  <a:spcPct val="50000"/>
                </a:spcBef>
              </a:pPr>
              <a:r>
                <a:rPr lang="en-US" sz="2000">
                  <a:latin typeface="Century Gothic" panose="020B0502020202020204" pitchFamily="34" charset="0"/>
                </a:rPr>
                <a:t>6,000</a:t>
              </a:r>
            </a:p>
          </p:txBody>
        </p:sp>
        <p:sp>
          <p:nvSpPr>
            <p:cNvPr id="336912" name="Text Box 16"/>
            <p:cNvSpPr txBox="1">
              <a:spLocks noChangeArrowheads="1"/>
            </p:cNvSpPr>
            <p:nvPr/>
          </p:nvSpPr>
          <p:spPr bwMode="auto">
            <a:xfrm>
              <a:off x="288" y="2304"/>
              <a:ext cx="528" cy="223"/>
            </a:xfrm>
            <a:prstGeom prst="rect">
              <a:avLst/>
            </a:prstGeom>
            <a:noFill/>
            <a:ln w="9525">
              <a:noFill/>
              <a:miter lim="800000"/>
              <a:headEnd/>
              <a:tailEnd/>
            </a:ln>
            <a:effectLst/>
          </p:spPr>
          <p:txBody>
            <a:bodyPr lIns="103236" tIns="51618" rIns="103236" bIns="51618">
              <a:spAutoFit/>
            </a:bodyPr>
            <a:lstStyle/>
            <a:p>
              <a:pPr algn="r" defTabSz="1031875" eaLnBrk="0" hangingPunct="0">
                <a:spcBef>
                  <a:spcPct val="50000"/>
                </a:spcBef>
              </a:pPr>
              <a:r>
                <a:rPr lang="en-US" sz="2000">
                  <a:latin typeface="Century Gothic" panose="020B0502020202020204" pitchFamily="34" charset="0"/>
                </a:rPr>
                <a:t>4,000</a:t>
              </a:r>
            </a:p>
          </p:txBody>
        </p:sp>
        <p:sp>
          <p:nvSpPr>
            <p:cNvPr id="336913" name="Text Box 17"/>
            <p:cNvSpPr txBox="1">
              <a:spLocks noChangeArrowheads="1"/>
            </p:cNvSpPr>
            <p:nvPr/>
          </p:nvSpPr>
          <p:spPr bwMode="auto">
            <a:xfrm>
              <a:off x="288" y="2592"/>
              <a:ext cx="528" cy="224"/>
            </a:xfrm>
            <a:prstGeom prst="rect">
              <a:avLst/>
            </a:prstGeom>
            <a:noFill/>
            <a:ln w="9525">
              <a:noFill/>
              <a:miter lim="800000"/>
              <a:headEnd/>
              <a:tailEnd/>
            </a:ln>
            <a:effectLst/>
          </p:spPr>
          <p:txBody>
            <a:bodyPr lIns="103236" tIns="51618" rIns="103236" bIns="51618">
              <a:spAutoFit/>
            </a:bodyPr>
            <a:lstStyle/>
            <a:p>
              <a:pPr algn="r" defTabSz="1031875" eaLnBrk="0" hangingPunct="0">
                <a:spcBef>
                  <a:spcPct val="50000"/>
                </a:spcBef>
              </a:pPr>
              <a:r>
                <a:rPr lang="en-US" sz="2000">
                  <a:latin typeface="Century Gothic" panose="020B0502020202020204" pitchFamily="34" charset="0"/>
                </a:rPr>
                <a:t>2,000</a:t>
              </a:r>
            </a:p>
          </p:txBody>
        </p:sp>
        <p:sp>
          <p:nvSpPr>
            <p:cNvPr id="336914" name="Text Box 18"/>
            <p:cNvSpPr txBox="1">
              <a:spLocks noChangeArrowheads="1"/>
            </p:cNvSpPr>
            <p:nvPr/>
          </p:nvSpPr>
          <p:spPr bwMode="auto">
            <a:xfrm>
              <a:off x="288" y="2880"/>
              <a:ext cx="528" cy="224"/>
            </a:xfrm>
            <a:prstGeom prst="rect">
              <a:avLst/>
            </a:prstGeom>
            <a:noFill/>
            <a:ln w="9525">
              <a:noFill/>
              <a:miter lim="800000"/>
              <a:headEnd/>
              <a:tailEnd/>
            </a:ln>
            <a:effectLst/>
          </p:spPr>
          <p:txBody>
            <a:bodyPr lIns="103236" tIns="51618" rIns="103236" bIns="51618">
              <a:spAutoFit/>
            </a:bodyPr>
            <a:lstStyle/>
            <a:p>
              <a:pPr algn="r" defTabSz="1031875" eaLnBrk="0" hangingPunct="0">
                <a:spcBef>
                  <a:spcPct val="50000"/>
                </a:spcBef>
              </a:pPr>
              <a:r>
                <a:rPr lang="en-US" sz="2000">
                  <a:latin typeface="Century Gothic" panose="020B0502020202020204" pitchFamily="34" charset="0"/>
                </a:rPr>
                <a:t>0</a:t>
              </a:r>
            </a:p>
          </p:txBody>
        </p:sp>
        <p:sp>
          <p:nvSpPr>
            <p:cNvPr id="336915" name="Line 19"/>
            <p:cNvSpPr>
              <a:spLocks noChangeShapeType="1"/>
            </p:cNvSpPr>
            <p:nvPr/>
          </p:nvSpPr>
          <p:spPr bwMode="auto">
            <a:xfrm flipV="1">
              <a:off x="864" y="3024"/>
              <a:ext cx="3552"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16" name="Line 20"/>
            <p:cNvSpPr>
              <a:spLocks noChangeShapeType="1"/>
            </p:cNvSpPr>
            <p:nvPr/>
          </p:nvSpPr>
          <p:spPr bwMode="auto">
            <a:xfrm rot="16200000" flipV="1">
              <a:off x="110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17" name="Line 21"/>
            <p:cNvSpPr>
              <a:spLocks noChangeShapeType="1"/>
            </p:cNvSpPr>
            <p:nvPr/>
          </p:nvSpPr>
          <p:spPr bwMode="auto">
            <a:xfrm rot="16200000" flipV="1">
              <a:off x="124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18" name="Line 22"/>
            <p:cNvSpPr>
              <a:spLocks noChangeShapeType="1"/>
            </p:cNvSpPr>
            <p:nvPr/>
          </p:nvSpPr>
          <p:spPr bwMode="auto">
            <a:xfrm rot="16200000" flipV="1">
              <a:off x="139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19" name="Line 23"/>
            <p:cNvSpPr>
              <a:spLocks noChangeShapeType="1"/>
            </p:cNvSpPr>
            <p:nvPr/>
          </p:nvSpPr>
          <p:spPr bwMode="auto">
            <a:xfrm rot="16200000" flipV="1">
              <a:off x="153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0" name="Line 24"/>
            <p:cNvSpPr>
              <a:spLocks noChangeShapeType="1"/>
            </p:cNvSpPr>
            <p:nvPr/>
          </p:nvSpPr>
          <p:spPr bwMode="auto">
            <a:xfrm rot="16200000" flipV="1">
              <a:off x="168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1" name="Line 25"/>
            <p:cNvSpPr>
              <a:spLocks noChangeShapeType="1"/>
            </p:cNvSpPr>
            <p:nvPr/>
          </p:nvSpPr>
          <p:spPr bwMode="auto">
            <a:xfrm rot="16200000" flipV="1">
              <a:off x="182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2" name="Line 26"/>
            <p:cNvSpPr>
              <a:spLocks noChangeShapeType="1"/>
            </p:cNvSpPr>
            <p:nvPr/>
          </p:nvSpPr>
          <p:spPr bwMode="auto">
            <a:xfrm rot="16200000" flipV="1">
              <a:off x="196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3" name="Line 27"/>
            <p:cNvSpPr>
              <a:spLocks noChangeShapeType="1"/>
            </p:cNvSpPr>
            <p:nvPr/>
          </p:nvSpPr>
          <p:spPr bwMode="auto">
            <a:xfrm rot="16200000" flipV="1">
              <a:off x="211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4" name="Line 28"/>
            <p:cNvSpPr>
              <a:spLocks noChangeShapeType="1"/>
            </p:cNvSpPr>
            <p:nvPr/>
          </p:nvSpPr>
          <p:spPr bwMode="auto">
            <a:xfrm rot="16200000" flipV="1">
              <a:off x="225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5" name="Line 29"/>
            <p:cNvSpPr>
              <a:spLocks noChangeShapeType="1"/>
            </p:cNvSpPr>
            <p:nvPr/>
          </p:nvSpPr>
          <p:spPr bwMode="auto">
            <a:xfrm rot="16200000" flipV="1">
              <a:off x="240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6" name="Line 30"/>
            <p:cNvSpPr>
              <a:spLocks noChangeShapeType="1"/>
            </p:cNvSpPr>
            <p:nvPr/>
          </p:nvSpPr>
          <p:spPr bwMode="auto">
            <a:xfrm rot="16200000" flipV="1">
              <a:off x="254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7" name="Line 31"/>
            <p:cNvSpPr>
              <a:spLocks noChangeShapeType="1"/>
            </p:cNvSpPr>
            <p:nvPr/>
          </p:nvSpPr>
          <p:spPr bwMode="auto">
            <a:xfrm rot="16200000" flipV="1">
              <a:off x="268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8" name="Line 32"/>
            <p:cNvSpPr>
              <a:spLocks noChangeShapeType="1"/>
            </p:cNvSpPr>
            <p:nvPr/>
          </p:nvSpPr>
          <p:spPr bwMode="auto">
            <a:xfrm rot="16200000" flipV="1">
              <a:off x="283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29" name="Line 33"/>
            <p:cNvSpPr>
              <a:spLocks noChangeShapeType="1"/>
            </p:cNvSpPr>
            <p:nvPr/>
          </p:nvSpPr>
          <p:spPr bwMode="auto">
            <a:xfrm rot="16200000" flipV="1">
              <a:off x="297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0" name="Line 34"/>
            <p:cNvSpPr>
              <a:spLocks noChangeShapeType="1"/>
            </p:cNvSpPr>
            <p:nvPr/>
          </p:nvSpPr>
          <p:spPr bwMode="auto">
            <a:xfrm rot="16200000" flipV="1">
              <a:off x="312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1" name="Line 35"/>
            <p:cNvSpPr>
              <a:spLocks noChangeShapeType="1"/>
            </p:cNvSpPr>
            <p:nvPr/>
          </p:nvSpPr>
          <p:spPr bwMode="auto">
            <a:xfrm rot="16200000" flipV="1">
              <a:off x="326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2" name="Line 36"/>
            <p:cNvSpPr>
              <a:spLocks noChangeShapeType="1"/>
            </p:cNvSpPr>
            <p:nvPr/>
          </p:nvSpPr>
          <p:spPr bwMode="auto">
            <a:xfrm rot="16200000" flipV="1">
              <a:off x="340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3" name="Line 37"/>
            <p:cNvSpPr>
              <a:spLocks noChangeShapeType="1"/>
            </p:cNvSpPr>
            <p:nvPr/>
          </p:nvSpPr>
          <p:spPr bwMode="auto">
            <a:xfrm rot="16200000" flipV="1">
              <a:off x="355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4" name="Line 38"/>
            <p:cNvSpPr>
              <a:spLocks noChangeShapeType="1"/>
            </p:cNvSpPr>
            <p:nvPr/>
          </p:nvSpPr>
          <p:spPr bwMode="auto">
            <a:xfrm rot="16200000" flipV="1">
              <a:off x="369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5" name="Line 39"/>
            <p:cNvSpPr>
              <a:spLocks noChangeShapeType="1"/>
            </p:cNvSpPr>
            <p:nvPr/>
          </p:nvSpPr>
          <p:spPr bwMode="auto">
            <a:xfrm rot="16200000" flipV="1">
              <a:off x="384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6" name="Line 40"/>
            <p:cNvSpPr>
              <a:spLocks noChangeShapeType="1"/>
            </p:cNvSpPr>
            <p:nvPr/>
          </p:nvSpPr>
          <p:spPr bwMode="auto">
            <a:xfrm rot="16200000" flipV="1">
              <a:off x="398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7" name="Line 41"/>
            <p:cNvSpPr>
              <a:spLocks noChangeShapeType="1"/>
            </p:cNvSpPr>
            <p:nvPr/>
          </p:nvSpPr>
          <p:spPr bwMode="auto">
            <a:xfrm rot="16200000" flipV="1">
              <a:off x="412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8" name="Line 42"/>
            <p:cNvSpPr>
              <a:spLocks noChangeShapeType="1"/>
            </p:cNvSpPr>
            <p:nvPr/>
          </p:nvSpPr>
          <p:spPr bwMode="auto">
            <a:xfrm rot="16200000" flipV="1">
              <a:off x="427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39" name="Text Box 43"/>
            <p:cNvSpPr txBox="1">
              <a:spLocks noChangeArrowheads="1"/>
            </p:cNvSpPr>
            <p:nvPr/>
          </p:nvSpPr>
          <p:spPr bwMode="auto">
            <a:xfrm>
              <a:off x="1296" y="3120"/>
              <a:ext cx="288" cy="224"/>
            </a:xfrm>
            <a:prstGeom prst="rect">
              <a:avLst/>
            </a:prstGeom>
            <a:noFill/>
            <a:ln w="9525">
              <a:noFill/>
              <a:miter lim="800000"/>
              <a:headEnd/>
              <a:tailEnd/>
            </a:ln>
            <a:effectLst/>
          </p:spPr>
          <p:txBody>
            <a:bodyPr lIns="103236" tIns="51618" rIns="103236" bIns="51618">
              <a:spAutoFit/>
            </a:bodyPr>
            <a:lstStyle/>
            <a:p>
              <a:pPr algn="ctr" defTabSz="1031875" eaLnBrk="0" hangingPunct="0">
                <a:spcBef>
                  <a:spcPct val="50000"/>
                </a:spcBef>
              </a:pPr>
              <a:r>
                <a:rPr lang="en-US" sz="2000">
                  <a:latin typeface="Century Gothic" panose="020B0502020202020204" pitchFamily="34" charset="0"/>
                </a:rPr>
                <a:t>11</a:t>
              </a:r>
            </a:p>
          </p:txBody>
        </p:sp>
        <p:sp>
          <p:nvSpPr>
            <p:cNvPr id="336940" name="Text Box 44"/>
            <p:cNvSpPr txBox="1">
              <a:spLocks noChangeArrowheads="1"/>
            </p:cNvSpPr>
            <p:nvPr/>
          </p:nvSpPr>
          <p:spPr bwMode="auto">
            <a:xfrm>
              <a:off x="1968" y="3120"/>
              <a:ext cx="288" cy="224"/>
            </a:xfrm>
            <a:prstGeom prst="rect">
              <a:avLst/>
            </a:prstGeom>
            <a:noFill/>
            <a:ln w="9525">
              <a:noFill/>
              <a:miter lim="800000"/>
              <a:headEnd/>
              <a:tailEnd/>
            </a:ln>
            <a:effectLst/>
          </p:spPr>
          <p:txBody>
            <a:bodyPr lIns="103236" tIns="51618" rIns="103236" bIns="51618">
              <a:spAutoFit/>
            </a:bodyPr>
            <a:lstStyle/>
            <a:p>
              <a:pPr algn="ctr" defTabSz="1031875" eaLnBrk="0" hangingPunct="0">
                <a:spcBef>
                  <a:spcPct val="50000"/>
                </a:spcBef>
              </a:pPr>
              <a:r>
                <a:rPr lang="en-US" sz="2000">
                  <a:latin typeface="Century Gothic" panose="020B0502020202020204" pitchFamily="34" charset="0"/>
                </a:rPr>
                <a:t>20</a:t>
              </a:r>
            </a:p>
          </p:txBody>
        </p:sp>
        <p:sp>
          <p:nvSpPr>
            <p:cNvPr id="336941" name="Text Box 45"/>
            <p:cNvSpPr txBox="1">
              <a:spLocks noChangeArrowheads="1"/>
            </p:cNvSpPr>
            <p:nvPr/>
          </p:nvSpPr>
          <p:spPr bwMode="auto">
            <a:xfrm>
              <a:off x="2640" y="3120"/>
              <a:ext cx="288" cy="224"/>
            </a:xfrm>
            <a:prstGeom prst="rect">
              <a:avLst/>
            </a:prstGeom>
            <a:noFill/>
            <a:ln w="9525">
              <a:noFill/>
              <a:miter lim="800000"/>
              <a:headEnd/>
              <a:tailEnd/>
            </a:ln>
            <a:effectLst/>
          </p:spPr>
          <p:txBody>
            <a:bodyPr lIns="103236" tIns="51618" rIns="103236" bIns="51618">
              <a:spAutoFit/>
            </a:bodyPr>
            <a:lstStyle/>
            <a:p>
              <a:pPr algn="ctr" defTabSz="1031875" eaLnBrk="0" hangingPunct="0">
                <a:spcBef>
                  <a:spcPct val="50000"/>
                </a:spcBef>
              </a:pPr>
              <a:r>
                <a:rPr lang="en-US" sz="2000">
                  <a:latin typeface="Century Gothic" panose="020B0502020202020204" pitchFamily="34" charset="0"/>
                </a:rPr>
                <a:t>31</a:t>
              </a:r>
            </a:p>
          </p:txBody>
        </p:sp>
        <p:sp>
          <p:nvSpPr>
            <p:cNvPr id="336942" name="Line 46"/>
            <p:cNvSpPr>
              <a:spLocks noChangeShapeType="1"/>
            </p:cNvSpPr>
            <p:nvPr/>
          </p:nvSpPr>
          <p:spPr bwMode="auto">
            <a:xfrm rot="16200000" flipV="1">
              <a:off x="100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43" name="Line 47"/>
            <p:cNvSpPr>
              <a:spLocks noChangeShapeType="1"/>
            </p:cNvSpPr>
            <p:nvPr/>
          </p:nvSpPr>
          <p:spPr bwMode="auto">
            <a:xfrm rot="16200000" flipV="1">
              <a:off x="115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44" name="Line 48"/>
            <p:cNvSpPr>
              <a:spLocks noChangeShapeType="1"/>
            </p:cNvSpPr>
            <p:nvPr/>
          </p:nvSpPr>
          <p:spPr bwMode="auto">
            <a:xfrm rot="16200000" flipV="1">
              <a:off x="129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45" name="Line 49"/>
            <p:cNvSpPr>
              <a:spLocks noChangeShapeType="1"/>
            </p:cNvSpPr>
            <p:nvPr/>
          </p:nvSpPr>
          <p:spPr bwMode="auto">
            <a:xfrm rot="16200000" flipV="1">
              <a:off x="144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46" name="Line 50"/>
            <p:cNvSpPr>
              <a:spLocks noChangeShapeType="1"/>
            </p:cNvSpPr>
            <p:nvPr/>
          </p:nvSpPr>
          <p:spPr bwMode="auto">
            <a:xfrm rot="16200000" flipV="1">
              <a:off x="158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47" name="Line 51"/>
            <p:cNvSpPr>
              <a:spLocks noChangeShapeType="1"/>
            </p:cNvSpPr>
            <p:nvPr/>
          </p:nvSpPr>
          <p:spPr bwMode="auto">
            <a:xfrm rot="16200000" flipV="1">
              <a:off x="172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48" name="Line 52"/>
            <p:cNvSpPr>
              <a:spLocks noChangeShapeType="1"/>
            </p:cNvSpPr>
            <p:nvPr/>
          </p:nvSpPr>
          <p:spPr bwMode="auto">
            <a:xfrm rot="16200000" flipV="1">
              <a:off x="187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49" name="Line 53"/>
            <p:cNvSpPr>
              <a:spLocks noChangeShapeType="1"/>
            </p:cNvSpPr>
            <p:nvPr/>
          </p:nvSpPr>
          <p:spPr bwMode="auto">
            <a:xfrm rot="16200000" flipV="1">
              <a:off x="201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0" name="Line 54"/>
            <p:cNvSpPr>
              <a:spLocks noChangeShapeType="1"/>
            </p:cNvSpPr>
            <p:nvPr/>
          </p:nvSpPr>
          <p:spPr bwMode="auto">
            <a:xfrm rot="16200000" flipV="1">
              <a:off x="216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1" name="Line 55"/>
            <p:cNvSpPr>
              <a:spLocks noChangeShapeType="1"/>
            </p:cNvSpPr>
            <p:nvPr/>
          </p:nvSpPr>
          <p:spPr bwMode="auto">
            <a:xfrm rot="16200000" flipV="1">
              <a:off x="230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2" name="Line 56"/>
            <p:cNvSpPr>
              <a:spLocks noChangeShapeType="1"/>
            </p:cNvSpPr>
            <p:nvPr/>
          </p:nvSpPr>
          <p:spPr bwMode="auto">
            <a:xfrm rot="16200000" flipV="1">
              <a:off x="244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3" name="Line 57"/>
            <p:cNvSpPr>
              <a:spLocks noChangeShapeType="1"/>
            </p:cNvSpPr>
            <p:nvPr/>
          </p:nvSpPr>
          <p:spPr bwMode="auto">
            <a:xfrm rot="16200000" flipV="1">
              <a:off x="259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4" name="Line 58"/>
            <p:cNvSpPr>
              <a:spLocks noChangeShapeType="1"/>
            </p:cNvSpPr>
            <p:nvPr/>
          </p:nvSpPr>
          <p:spPr bwMode="auto">
            <a:xfrm rot="16200000" flipV="1">
              <a:off x="273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5" name="Line 59"/>
            <p:cNvSpPr>
              <a:spLocks noChangeShapeType="1"/>
            </p:cNvSpPr>
            <p:nvPr/>
          </p:nvSpPr>
          <p:spPr bwMode="auto">
            <a:xfrm rot="16200000" flipV="1">
              <a:off x="288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6" name="Line 60"/>
            <p:cNvSpPr>
              <a:spLocks noChangeShapeType="1"/>
            </p:cNvSpPr>
            <p:nvPr/>
          </p:nvSpPr>
          <p:spPr bwMode="auto">
            <a:xfrm rot="16200000" flipV="1">
              <a:off x="302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7" name="Line 61"/>
            <p:cNvSpPr>
              <a:spLocks noChangeShapeType="1"/>
            </p:cNvSpPr>
            <p:nvPr/>
          </p:nvSpPr>
          <p:spPr bwMode="auto">
            <a:xfrm rot="16200000" flipV="1">
              <a:off x="316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8" name="Line 62"/>
            <p:cNvSpPr>
              <a:spLocks noChangeShapeType="1"/>
            </p:cNvSpPr>
            <p:nvPr/>
          </p:nvSpPr>
          <p:spPr bwMode="auto">
            <a:xfrm rot="16200000" flipV="1">
              <a:off x="331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59" name="Line 63"/>
            <p:cNvSpPr>
              <a:spLocks noChangeShapeType="1"/>
            </p:cNvSpPr>
            <p:nvPr/>
          </p:nvSpPr>
          <p:spPr bwMode="auto">
            <a:xfrm rot="16200000" flipV="1">
              <a:off x="345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0" name="Line 64"/>
            <p:cNvSpPr>
              <a:spLocks noChangeShapeType="1"/>
            </p:cNvSpPr>
            <p:nvPr/>
          </p:nvSpPr>
          <p:spPr bwMode="auto">
            <a:xfrm rot="16200000" flipV="1">
              <a:off x="360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1" name="Line 65"/>
            <p:cNvSpPr>
              <a:spLocks noChangeShapeType="1"/>
            </p:cNvSpPr>
            <p:nvPr/>
          </p:nvSpPr>
          <p:spPr bwMode="auto">
            <a:xfrm rot="16200000" flipV="1">
              <a:off x="374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2" name="Line 66"/>
            <p:cNvSpPr>
              <a:spLocks noChangeShapeType="1"/>
            </p:cNvSpPr>
            <p:nvPr/>
          </p:nvSpPr>
          <p:spPr bwMode="auto">
            <a:xfrm rot="16200000" flipV="1">
              <a:off x="388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3" name="Line 67"/>
            <p:cNvSpPr>
              <a:spLocks noChangeShapeType="1"/>
            </p:cNvSpPr>
            <p:nvPr/>
          </p:nvSpPr>
          <p:spPr bwMode="auto">
            <a:xfrm rot="16200000" flipV="1">
              <a:off x="403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4" name="Line 68"/>
            <p:cNvSpPr>
              <a:spLocks noChangeShapeType="1"/>
            </p:cNvSpPr>
            <p:nvPr/>
          </p:nvSpPr>
          <p:spPr bwMode="auto">
            <a:xfrm rot="16200000" flipV="1">
              <a:off x="417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5" name="Line 69"/>
            <p:cNvSpPr>
              <a:spLocks noChangeShapeType="1"/>
            </p:cNvSpPr>
            <p:nvPr/>
          </p:nvSpPr>
          <p:spPr bwMode="auto">
            <a:xfrm rot="16200000" flipV="1">
              <a:off x="432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6" name="Line 70"/>
            <p:cNvSpPr>
              <a:spLocks noChangeShapeType="1"/>
            </p:cNvSpPr>
            <p:nvPr/>
          </p:nvSpPr>
          <p:spPr bwMode="auto">
            <a:xfrm rot="16200000" flipV="1">
              <a:off x="105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7" name="Line 71"/>
            <p:cNvSpPr>
              <a:spLocks noChangeShapeType="1"/>
            </p:cNvSpPr>
            <p:nvPr/>
          </p:nvSpPr>
          <p:spPr bwMode="auto">
            <a:xfrm rot="16200000" flipV="1">
              <a:off x="120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8" name="Line 72"/>
            <p:cNvSpPr>
              <a:spLocks noChangeShapeType="1"/>
            </p:cNvSpPr>
            <p:nvPr/>
          </p:nvSpPr>
          <p:spPr bwMode="auto">
            <a:xfrm rot="16200000" flipV="1">
              <a:off x="134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69" name="Line 73"/>
            <p:cNvSpPr>
              <a:spLocks noChangeShapeType="1"/>
            </p:cNvSpPr>
            <p:nvPr/>
          </p:nvSpPr>
          <p:spPr bwMode="auto">
            <a:xfrm rot="16200000" flipV="1">
              <a:off x="148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0" name="Line 74"/>
            <p:cNvSpPr>
              <a:spLocks noChangeShapeType="1"/>
            </p:cNvSpPr>
            <p:nvPr/>
          </p:nvSpPr>
          <p:spPr bwMode="auto">
            <a:xfrm rot="16200000" flipV="1">
              <a:off x="163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1" name="Line 75"/>
            <p:cNvSpPr>
              <a:spLocks noChangeShapeType="1"/>
            </p:cNvSpPr>
            <p:nvPr/>
          </p:nvSpPr>
          <p:spPr bwMode="auto">
            <a:xfrm rot="16200000" flipV="1">
              <a:off x="177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2" name="Line 76"/>
            <p:cNvSpPr>
              <a:spLocks noChangeShapeType="1"/>
            </p:cNvSpPr>
            <p:nvPr/>
          </p:nvSpPr>
          <p:spPr bwMode="auto">
            <a:xfrm rot="16200000" flipV="1">
              <a:off x="192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3" name="Line 77"/>
            <p:cNvSpPr>
              <a:spLocks noChangeShapeType="1"/>
            </p:cNvSpPr>
            <p:nvPr/>
          </p:nvSpPr>
          <p:spPr bwMode="auto">
            <a:xfrm rot="16200000" flipV="1">
              <a:off x="206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4" name="Line 78"/>
            <p:cNvSpPr>
              <a:spLocks noChangeShapeType="1"/>
            </p:cNvSpPr>
            <p:nvPr/>
          </p:nvSpPr>
          <p:spPr bwMode="auto">
            <a:xfrm rot="16200000" flipV="1">
              <a:off x="220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5" name="Line 79"/>
            <p:cNvSpPr>
              <a:spLocks noChangeShapeType="1"/>
            </p:cNvSpPr>
            <p:nvPr/>
          </p:nvSpPr>
          <p:spPr bwMode="auto">
            <a:xfrm rot="16200000" flipV="1">
              <a:off x="235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6" name="Line 80"/>
            <p:cNvSpPr>
              <a:spLocks noChangeShapeType="1"/>
            </p:cNvSpPr>
            <p:nvPr/>
          </p:nvSpPr>
          <p:spPr bwMode="auto">
            <a:xfrm rot="16200000" flipV="1">
              <a:off x="249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7" name="Line 81"/>
            <p:cNvSpPr>
              <a:spLocks noChangeShapeType="1"/>
            </p:cNvSpPr>
            <p:nvPr/>
          </p:nvSpPr>
          <p:spPr bwMode="auto">
            <a:xfrm rot="16200000" flipV="1">
              <a:off x="264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8" name="Line 82"/>
            <p:cNvSpPr>
              <a:spLocks noChangeShapeType="1"/>
            </p:cNvSpPr>
            <p:nvPr/>
          </p:nvSpPr>
          <p:spPr bwMode="auto">
            <a:xfrm rot="16200000" flipV="1">
              <a:off x="278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79" name="Line 83"/>
            <p:cNvSpPr>
              <a:spLocks noChangeShapeType="1"/>
            </p:cNvSpPr>
            <p:nvPr/>
          </p:nvSpPr>
          <p:spPr bwMode="auto">
            <a:xfrm rot="16200000" flipV="1">
              <a:off x="292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0" name="Line 84"/>
            <p:cNvSpPr>
              <a:spLocks noChangeShapeType="1"/>
            </p:cNvSpPr>
            <p:nvPr/>
          </p:nvSpPr>
          <p:spPr bwMode="auto">
            <a:xfrm rot="16200000" flipV="1">
              <a:off x="307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1" name="Line 85"/>
            <p:cNvSpPr>
              <a:spLocks noChangeShapeType="1"/>
            </p:cNvSpPr>
            <p:nvPr/>
          </p:nvSpPr>
          <p:spPr bwMode="auto">
            <a:xfrm rot="16200000" flipV="1">
              <a:off x="321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2" name="Line 86"/>
            <p:cNvSpPr>
              <a:spLocks noChangeShapeType="1"/>
            </p:cNvSpPr>
            <p:nvPr/>
          </p:nvSpPr>
          <p:spPr bwMode="auto">
            <a:xfrm rot="16200000" flipV="1">
              <a:off x="336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3" name="Line 87"/>
            <p:cNvSpPr>
              <a:spLocks noChangeShapeType="1"/>
            </p:cNvSpPr>
            <p:nvPr/>
          </p:nvSpPr>
          <p:spPr bwMode="auto">
            <a:xfrm rot="16200000" flipV="1">
              <a:off x="350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4" name="Line 88"/>
            <p:cNvSpPr>
              <a:spLocks noChangeShapeType="1"/>
            </p:cNvSpPr>
            <p:nvPr/>
          </p:nvSpPr>
          <p:spPr bwMode="auto">
            <a:xfrm rot="16200000" flipV="1">
              <a:off x="364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5" name="Line 89"/>
            <p:cNvSpPr>
              <a:spLocks noChangeShapeType="1"/>
            </p:cNvSpPr>
            <p:nvPr/>
          </p:nvSpPr>
          <p:spPr bwMode="auto">
            <a:xfrm rot="16200000" flipV="1">
              <a:off x="379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6" name="Line 90"/>
            <p:cNvSpPr>
              <a:spLocks noChangeShapeType="1"/>
            </p:cNvSpPr>
            <p:nvPr/>
          </p:nvSpPr>
          <p:spPr bwMode="auto">
            <a:xfrm rot="16200000" flipV="1">
              <a:off x="3936"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7" name="Line 91"/>
            <p:cNvSpPr>
              <a:spLocks noChangeShapeType="1"/>
            </p:cNvSpPr>
            <p:nvPr/>
          </p:nvSpPr>
          <p:spPr bwMode="auto">
            <a:xfrm rot="16200000" flipV="1">
              <a:off x="4080"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8" name="Line 92"/>
            <p:cNvSpPr>
              <a:spLocks noChangeShapeType="1"/>
            </p:cNvSpPr>
            <p:nvPr/>
          </p:nvSpPr>
          <p:spPr bwMode="auto">
            <a:xfrm rot="16200000" flipV="1">
              <a:off x="422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89" name="Line 93"/>
            <p:cNvSpPr>
              <a:spLocks noChangeShapeType="1"/>
            </p:cNvSpPr>
            <p:nvPr/>
          </p:nvSpPr>
          <p:spPr bwMode="auto">
            <a:xfrm rot="16200000" flipV="1">
              <a:off x="4368"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90" name="Line 94"/>
            <p:cNvSpPr>
              <a:spLocks noChangeShapeType="1"/>
            </p:cNvSpPr>
            <p:nvPr/>
          </p:nvSpPr>
          <p:spPr bwMode="auto">
            <a:xfrm rot="16200000" flipV="1">
              <a:off x="864"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91" name="Line 95"/>
            <p:cNvSpPr>
              <a:spLocks noChangeShapeType="1"/>
            </p:cNvSpPr>
            <p:nvPr/>
          </p:nvSpPr>
          <p:spPr bwMode="auto">
            <a:xfrm rot="16200000" flipV="1">
              <a:off x="912" y="3024"/>
              <a:ext cx="96" cy="0"/>
            </a:xfrm>
            <a:prstGeom prst="line">
              <a:avLst/>
            </a:prstGeom>
            <a:noFill/>
            <a:ln w="19050">
              <a:solidFill>
                <a:schemeClr val="tx1"/>
              </a:solidFill>
              <a:round/>
              <a:headEnd/>
              <a:tailEnd/>
            </a:ln>
            <a:effectLst/>
          </p:spPr>
          <p:txBody>
            <a:bodyPr/>
            <a:lstStyle/>
            <a:p>
              <a:endParaRPr lang="en-US">
                <a:latin typeface="Century Gothic" panose="020B0502020202020204" pitchFamily="34" charset="0"/>
              </a:endParaRPr>
            </a:p>
          </p:txBody>
        </p:sp>
        <p:sp>
          <p:nvSpPr>
            <p:cNvPr id="336992" name="Text Box 96"/>
            <p:cNvSpPr txBox="1">
              <a:spLocks noChangeArrowheads="1"/>
            </p:cNvSpPr>
            <p:nvPr/>
          </p:nvSpPr>
          <p:spPr bwMode="auto">
            <a:xfrm>
              <a:off x="3312" y="3120"/>
              <a:ext cx="288" cy="224"/>
            </a:xfrm>
            <a:prstGeom prst="rect">
              <a:avLst/>
            </a:prstGeom>
            <a:noFill/>
            <a:ln w="9525">
              <a:noFill/>
              <a:miter lim="800000"/>
              <a:headEnd/>
              <a:tailEnd/>
            </a:ln>
            <a:effectLst/>
          </p:spPr>
          <p:txBody>
            <a:bodyPr lIns="103236" tIns="51618" rIns="103236" bIns="51618">
              <a:spAutoFit/>
            </a:bodyPr>
            <a:lstStyle/>
            <a:p>
              <a:pPr algn="ctr" defTabSz="1031875" eaLnBrk="0" hangingPunct="0">
                <a:spcBef>
                  <a:spcPct val="50000"/>
                </a:spcBef>
              </a:pPr>
              <a:r>
                <a:rPr lang="en-US" sz="2000">
                  <a:latin typeface="Century Gothic" panose="020B0502020202020204" pitchFamily="34" charset="0"/>
                </a:rPr>
                <a:t>9</a:t>
              </a:r>
            </a:p>
          </p:txBody>
        </p:sp>
        <p:sp>
          <p:nvSpPr>
            <p:cNvPr id="336993" name="Text Box 97"/>
            <p:cNvSpPr txBox="1">
              <a:spLocks noChangeArrowheads="1"/>
            </p:cNvSpPr>
            <p:nvPr/>
          </p:nvSpPr>
          <p:spPr bwMode="auto">
            <a:xfrm>
              <a:off x="3936" y="3120"/>
              <a:ext cx="288" cy="224"/>
            </a:xfrm>
            <a:prstGeom prst="rect">
              <a:avLst/>
            </a:prstGeom>
            <a:noFill/>
            <a:ln w="9525">
              <a:noFill/>
              <a:miter lim="800000"/>
              <a:headEnd/>
              <a:tailEnd/>
            </a:ln>
            <a:effectLst/>
          </p:spPr>
          <p:txBody>
            <a:bodyPr lIns="103236" tIns="51618" rIns="103236" bIns="51618">
              <a:spAutoFit/>
            </a:bodyPr>
            <a:lstStyle/>
            <a:p>
              <a:pPr algn="ctr" defTabSz="1031875" eaLnBrk="0" hangingPunct="0">
                <a:spcBef>
                  <a:spcPct val="50000"/>
                </a:spcBef>
              </a:pPr>
              <a:r>
                <a:rPr lang="en-US" sz="2000">
                  <a:latin typeface="Century Gothic" panose="020B0502020202020204" pitchFamily="34" charset="0"/>
                </a:rPr>
                <a:t>18</a:t>
              </a:r>
            </a:p>
          </p:txBody>
        </p:sp>
        <p:sp>
          <p:nvSpPr>
            <p:cNvPr id="336994" name="Text Box 98"/>
            <p:cNvSpPr txBox="1">
              <a:spLocks noChangeArrowheads="1"/>
            </p:cNvSpPr>
            <p:nvPr/>
          </p:nvSpPr>
          <p:spPr bwMode="auto">
            <a:xfrm>
              <a:off x="4272" y="3120"/>
              <a:ext cx="288" cy="224"/>
            </a:xfrm>
            <a:prstGeom prst="rect">
              <a:avLst/>
            </a:prstGeom>
            <a:noFill/>
            <a:ln w="9525">
              <a:noFill/>
              <a:miter lim="800000"/>
              <a:headEnd/>
              <a:tailEnd/>
            </a:ln>
            <a:effectLst/>
          </p:spPr>
          <p:txBody>
            <a:bodyPr lIns="103236" tIns="51618" rIns="103236" bIns="51618">
              <a:spAutoFit/>
            </a:bodyPr>
            <a:lstStyle/>
            <a:p>
              <a:pPr algn="ctr" defTabSz="1031875" eaLnBrk="0" hangingPunct="0">
                <a:spcBef>
                  <a:spcPct val="50000"/>
                </a:spcBef>
              </a:pPr>
              <a:r>
                <a:rPr lang="en-US" sz="2000">
                  <a:latin typeface="Century Gothic" panose="020B0502020202020204" pitchFamily="34" charset="0"/>
                </a:rPr>
                <a:t>24</a:t>
              </a:r>
            </a:p>
          </p:txBody>
        </p:sp>
      </p:grpSp>
      <p:sp>
        <p:nvSpPr>
          <p:cNvPr id="336995" name="Text Box 99"/>
          <p:cNvSpPr txBox="1">
            <a:spLocks noChangeArrowheads="1"/>
          </p:cNvSpPr>
          <p:nvPr/>
        </p:nvSpPr>
        <p:spPr bwMode="auto">
          <a:xfrm>
            <a:off x="1524000" y="5943600"/>
            <a:ext cx="6858000" cy="317500"/>
          </a:xfrm>
          <a:prstGeom prst="rect">
            <a:avLst/>
          </a:prstGeom>
          <a:noFill/>
          <a:ln w="9525">
            <a:noFill/>
            <a:miter lim="800000"/>
            <a:headEnd/>
            <a:tailEnd/>
          </a:ln>
          <a:effectLst/>
        </p:spPr>
        <p:txBody>
          <a:bodyPr lIns="103236" tIns="51618" rIns="103236" bIns="51618">
            <a:spAutoFit/>
          </a:bodyPr>
          <a:lstStyle/>
          <a:p>
            <a:pPr defTabSz="1031875" eaLnBrk="0" hangingPunct="0">
              <a:spcBef>
                <a:spcPct val="50000"/>
              </a:spcBef>
            </a:pPr>
            <a:r>
              <a:rPr lang="en-US" sz="1400">
                <a:solidFill>
                  <a:schemeClr val="bg2"/>
                </a:solidFill>
                <a:latin typeface="Century Gothic" panose="020B0502020202020204" pitchFamily="34" charset="0"/>
              </a:rPr>
              <a:t>Source: </a:t>
            </a:r>
            <a:r>
              <a:rPr lang="en-US" sz="1400" i="1">
                <a:solidFill>
                  <a:schemeClr val="bg2"/>
                </a:solidFill>
                <a:latin typeface="Century Gothic" panose="020B0502020202020204" pitchFamily="34" charset="0"/>
              </a:rPr>
              <a:t>Financial Times</a:t>
            </a:r>
            <a:r>
              <a:rPr lang="en-US" sz="1400">
                <a:solidFill>
                  <a:schemeClr val="bg2"/>
                </a:solidFill>
                <a:latin typeface="Century Gothic" panose="020B0502020202020204" pitchFamily="34" charset="0"/>
              </a:rPr>
              <a:t>, November 26, 1988 p.1. Adapted with permission.</a:t>
            </a:r>
          </a:p>
        </p:txBody>
      </p:sp>
      <p:sp>
        <p:nvSpPr>
          <p:cNvPr id="336996" name="Text Box 100"/>
          <p:cNvSpPr txBox="1">
            <a:spLocks noChangeArrowheads="1"/>
          </p:cNvSpPr>
          <p:nvPr/>
        </p:nvSpPr>
        <p:spPr bwMode="auto">
          <a:xfrm rot="-5400000">
            <a:off x="150813" y="3706384"/>
            <a:ext cx="614362" cy="412021"/>
          </a:xfrm>
          <a:prstGeom prst="rect">
            <a:avLst/>
          </a:prstGeom>
          <a:noFill/>
          <a:ln w="9525">
            <a:noFill/>
            <a:miter lim="800000"/>
            <a:headEnd/>
            <a:tailEnd/>
          </a:ln>
          <a:effectLst/>
        </p:spPr>
        <p:txBody>
          <a:bodyPr lIns="103236" tIns="51618" rIns="103236" bIns="51618">
            <a:spAutoFit/>
          </a:bodyPr>
          <a:lstStyle/>
          <a:p>
            <a:pPr defTabSz="1031875" eaLnBrk="0" hangingPunct="0">
              <a:spcBef>
                <a:spcPct val="50000"/>
              </a:spcBef>
            </a:pPr>
            <a:r>
              <a:rPr lang="en-US" sz="2000">
                <a:latin typeface="Century Gothic" panose="020B0502020202020204" pitchFamily="34" charset="0"/>
              </a:rPr>
              <a:t>SF</a:t>
            </a:r>
          </a:p>
        </p:txBody>
      </p:sp>
      <p:grpSp>
        <p:nvGrpSpPr>
          <p:cNvPr id="336997" name="Group 101"/>
          <p:cNvGrpSpPr>
            <a:grpSpLocks/>
          </p:cNvGrpSpPr>
          <p:nvPr/>
        </p:nvGrpSpPr>
        <p:grpSpPr bwMode="auto">
          <a:xfrm>
            <a:off x="1535113" y="2813050"/>
            <a:ext cx="6508750" cy="968375"/>
            <a:chOff x="870" y="1536"/>
            <a:chExt cx="3690" cy="528"/>
          </a:xfrm>
        </p:grpSpPr>
        <p:grpSp>
          <p:nvGrpSpPr>
            <p:cNvPr id="336998" name="Group 102"/>
            <p:cNvGrpSpPr>
              <a:grpSpLocks/>
            </p:cNvGrpSpPr>
            <p:nvPr/>
          </p:nvGrpSpPr>
          <p:grpSpPr bwMode="auto">
            <a:xfrm>
              <a:off x="870" y="1680"/>
              <a:ext cx="3690" cy="384"/>
              <a:chOff x="870" y="1680"/>
              <a:chExt cx="3690" cy="384"/>
            </a:xfrm>
          </p:grpSpPr>
          <p:sp>
            <p:nvSpPr>
              <p:cNvPr id="336999" name="Line 103"/>
              <p:cNvSpPr>
                <a:spLocks noChangeShapeType="1"/>
              </p:cNvSpPr>
              <p:nvPr/>
            </p:nvSpPr>
            <p:spPr bwMode="auto">
              <a:xfrm flipH="1">
                <a:off x="4368" y="1920"/>
                <a:ext cx="192" cy="144"/>
              </a:xfrm>
              <a:prstGeom prst="line">
                <a:avLst/>
              </a:prstGeom>
              <a:noFill/>
              <a:ln w="28575">
                <a:solidFill>
                  <a:srgbClr val="CC3300"/>
                </a:solidFill>
                <a:round/>
                <a:headEnd/>
                <a:tailEnd/>
              </a:ln>
              <a:effectLst/>
            </p:spPr>
            <p:txBody>
              <a:bodyPr/>
              <a:lstStyle/>
              <a:p>
                <a:endParaRPr lang="en-US">
                  <a:latin typeface="Century Gothic" panose="020B0502020202020204" pitchFamily="34" charset="0"/>
                </a:endParaRPr>
              </a:p>
            </p:txBody>
          </p:sp>
          <p:sp>
            <p:nvSpPr>
              <p:cNvPr id="337000" name="Line 104"/>
              <p:cNvSpPr>
                <a:spLocks noChangeShapeType="1"/>
              </p:cNvSpPr>
              <p:nvPr/>
            </p:nvSpPr>
            <p:spPr bwMode="auto">
              <a:xfrm flipH="1" flipV="1">
                <a:off x="4080" y="1968"/>
                <a:ext cx="288" cy="96"/>
              </a:xfrm>
              <a:prstGeom prst="line">
                <a:avLst/>
              </a:prstGeom>
              <a:noFill/>
              <a:ln w="28575">
                <a:solidFill>
                  <a:srgbClr val="CC3300"/>
                </a:solidFill>
                <a:round/>
                <a:headEnd/>
                <a:tailEnd/>
              </a:ln>
              <a:effectLst/>
            </p:spPr>
            <p:txBody>
              <a:bodyPr/>
              <a:lstStyle/>
              <a:p>
                <a:endParaRPr lang="en-US">
                  <a:latin typeface="Century Gothic" panose="020B0502020202020204" pitchFamily="34" charset="0"/>
                </a:endParaRPr>
              </a:p>
            </p:txBody>
          </p:sp>
          <p:sp>
            <p:nvSpPr>
              <p:cNvPr id="337001" name="Line 105"/>
              <p:cNvSpPr>
                <a:spLocks noChangeShapeType="1"/>
              </p:cNvSpPr>
              <p:nvPr/>
            </p:nvSpPr>
            <p:spPr bwMode="auto">
              <a:xfrm flipH="1" flipV="1">
                <a:off x="3936" y="1680"/>
                <a:ext cx="144" cy="288"/>
              </a:xfrm>
              <a:prstGeom prst="line">
                <a:avLst/>
              </a:prstGeom>
              <a:noFill/>
              <a:ln w="28575">
                <a:solidFill>
                  <a:srgbClr val="CC3300"/>
                </a:solidFill>
                <a:round/>
                <a:headEnd/>
                <a:tailEnd/>
              </a:ln>
              <a:effectLst/>
            </p:spPr>
            <p:txBody>
              <a:bodyPr/>
              <a:lstStyle/>
              <a:p>
                <a:endParaRPr lang="en-US">
                  <a:latin typeface="Century Gothic" panose="020B0502020202020204" pitchFamily="34" charset="0"/>
                </a:endParaRPr>
              </a:p>
            </p:txBody>
          </p:sp>
          <p:sp>
            <p:nvSpPr>
              <p:cNvPr id="337002" name="Line 106"/>
              <p:cNvSpPr>
                <a:spLocks noChangeShapeType="1"/>
              </p:cNvSpPr>
              <p:nvPr/>
            </p:nvSpPr>
            <p:spPr bwMode="auto">
              <a:xfrm flipH="1">
                <a:off x="3552" y="1680"/>
                <a:ext cx="384" cy="48"/>
              </a:xfrm>
              <a:prstGeom prst="line">
                <a:avLst/>
              </a:prstGeom>
              <a:noFill/>
              <a:ln w="28575">
                <a:solidFill>
                  <a:srgbClr val="CC3300"/>
                </a:solidFill>
                <a:round/>
                <a:headEnd/>
                <a:tailEnd/>
              </a:ln>
              <a:effectLst/>
            </p:spPr>
            <p:txBody>
              <a:bodyPr/>
              <a:lstStyle/>
              <a:p>
                <a:endParaRPr lang="en-US">
                  <a:latin typeface="Century Gothic" panose="020B0502020202020204" pitchFamily="34" charset="0"/>
                </a:endParaRPr>
              </a:p>
            </p:txBody>
          </p:sp>
          <p:sp>
            <p:nvSpPr>
              <p:cNvPr id="337003" name="Line 107"/>
              <p:cNvSpPr>
                <a:spLocks noChangeShapeType="1"/>
              </p:cNvSpPr>
              <p:nvPr/>
            </p:nvSpPr>
            <p:spPr bwMode="auto">
              <a:xfrm flipH="1">
                <a:off x="3312" y="1728"/>
                <a:ext cx="240" cy="0"/>
              </a:xfrm>
              <a:prstGeom prst="line">
                <a:avLst/>
              </a:prstGeom>
              <a:noFill/>
              <a:ln w="28575">
                <a:solidFill>
                  <a:srgbClr val="CC3300"/>
                </a:solidFill>
                <a:round/>
                <a:headEnd/>
                <a:tailEnd/>
              </a:ln>
              <a:effectLst/>
            </p:spPr>
            <p:txBody>
              <a:bodyPr/>
              <a:lstStyle/>
              <a:p>
                <a:endParaRPr lang="en-US">
                  <a:latin typeface="Century Gothic" panose="020B0502020202020204" pitchFamily="34" charset="0"/>
                </a:endParaRPr>
              </a:p>
            </p:txBody>
          </p:sp>
          <p:sp>
            <p:nvSpPr>
              <p:cNvPr id="337004" name="Freeform 108"/>
              <p:cNvSpPr>
                <a:spLocks/>
              </p:cNvSpPr>
              <p:nvPr/>
            </p:nvSpPr>
            <p:spPr bwMode="auto">
              <a:xfrm>
                <a:off x="870" y="1728"/>
                <a:ext cx="2442" cy="61"/>
              </a:xfrm>
              <a:custGeom>
                <a:avLst/>
                <a:gdLst/>
                <a:ahLst/>
                <a:cxnLst>
                  <a:cxn ang="0">
                    <a:pos x="0" y="43"/>
                  </a:cxn>
                  <a:cxn ang="0">
                    <a:pos x="264" y="25"/>
                  </a:cxn>
                  <a:cxn ang="0">
                    <a:pos x="714" y="49"/>
                  </a:cxn>
                  <a:cxn ang="0">
                    <a:pos x="1644" y="61"/>
                  </a:cxn>
                  <a:cxn ang="0">
                    <a:pos x="1956" y="55"/>
                  </a:cxn>
                  <a:cxn ang="0">
                    <a:pos x="2106" y="25"/>
                  </a:cxn>
                  <a:cxn ang="0">
                    <a:pos x="2340" y="13"/>
                  </a:cxn>
                  <a:cxn ang="0">
                    <a:pos x="2442" y="1"/>
                  </a:cxn>
                </a:cxnLst>
                <a:rect l="0" t="0" r="r" b="b"/>
                <a:pathLst>
                  <a:path w="2442" h="61">
                    <a:moveTo>
                      <a:pt x="0" y="43"/>
                    </a:moveTo>
                    <a:cubicBezTo>
                      <a:pt x="108" y="7"/>
                      <a:pt x="23" y="31"/>
                      <a:pt x="264" y="25"/>
                    </a:cubicBezTo>
                    <a:cubicBezTo>
                      <a:pt x="423" y="28"/>
                      <a:pt x="561" y="36"/>
                      <a:pt x="714" y="49"/>
                    </a:cubicBezTo>
                    <a:cubicBezTo>
                      <a:pt x="1023" y="39"/>
                      <a:pt x="1341" y="0"/>
                      <a:pt x="1644" y="61"/>
                    </a:cubicBezTo>
                    <a:cubicBezTo>
                      <a:pt x="1748" y="59"/>
                      <a:pt x="1852" y="58"/>
                      <a:pt x="1956" y="55"/>
                    </a:cubicBezTo>
                    <a:cubicBezTo>
                      <a:pt x="2010" y="53"/>
                      <a:pt x="2054" y="33"/>
                      <a:pt x="2106" y="25"/>
                    </a:cubicBezTo>
                    <a:cubicBezTo>
                      <a:pt x="2190" y="12"/>
                      <a:pt x="2238" y="16"/>
                      <a:pt x="2340" y="13"/>
                    </a:cubicBezTo>
                    <a:cubicBezTo>
                      <a:pt x="2377" y="8"/>
                      <a:pt x="2405" y="1"/>
                      <a:pt x="2442" y="1"/>
                    </a:cubicBezTo>
                  </a:path>
                </a:pathLst>
              </a:custGeom>
              <a:noFill/>
              <a:ln w="28575" cmpd="sng">
                <a:solidFill>
                  <a:srgbClr val="CC3300"/>
                </a:solidFill>
                <a:round/>
                <a:headEnd/>
                <a:tailEnd/>
              </a:ln>
              <a:effectLst/>
            </p:spPr>
            <p:txBody>
              <a:bodyPr/>
              <a:lstStyle/>
              <a:p>
                <a:endParaRPr lang="en-US">
                  <a:latin typeface="Century Gothic" panose="020B0502020202020204" pitchFamily="34" charset="0"/>
                </a:endParaRPr>
              </a:p>
            </p:txBody>
          </p:sp>
        </p:grpSp>
        <p:sp>
          <p:nvSpPr>
            <p:cNvPr id="337005" name="Text Box 109"/>
            <p:cNvSpPr txBox="1">
              <a:spLocks noChangeArrowheads="1"/>
            </p:cNvSpPr>
            <p:nvPr/>
          </p:nvSpPr>
          <p:spPr bwMode="auto">
            <a:xfrm>
              <a:off x="1728" y="1536"/>
              <a:ext cx="1392" cy="248"/>
            </a:xfrm>
            <a:prstGeom prst="rect">
              <a:avLst/>
            </a:prstGeom>
            <a:noFill/>
            <a:ln w="9525">
              <a:noFill/>
              <a:miter lim="800000"/>
              <a:headEnd/>
              <a:tailEnd/>
            </a:ln>
            <a:effectLst/>
          </p:spPr>
          <p:txBody>
            <a:bodyPr lIns="103236" tIns="51618" rIns="103236" bIns="51618">
              <a:spAutoFit/>
            </a:bodyPr>
            <a:lstStyle/>
            <a:p>
              <a:pPr algn="ctr" defTabSz="1031875" eaLnBrk="0" hangingPunct="0">
                <a:spcBef>
                  <a:spcPct val="50000"/>
                </a:spcBef>
              </a:pPr>
              <a:r>
                <a:rPr lang="en-US" sz="2300">
                  <a:solidFill>
                    <a:srgbClr val="CC3300"/>
                  </a:solidFill>
                  <a:latin typeface="Century Gothic" panose="020B0502020202020204" pitchFamily="34" charset="0"/>
                </a:rPr>
                <a:t>Bearer share</a:t>
              </a:r>
            </a:p>
          </p:txBody>
        </p:sp>
      </p:grpSp>
      <p:grpSp>
        <p:nvGrpSpPr>
          <p:cNvPr id="337006" name="Group 110"/>
          <p:cNvGrpSpPr>
            <a:grpSpLocks/>
          </p:cNvGrpSpPr>
          <p:nvPr/>
        </p:nvGrpSpPr>
        <p:grpSpPr bwMode="auto">
          <a:xfrm>
            <a:off x="1535113" y="3835400"/>
            <a:ext cx="6338887" cy="1353649"/>
            <a:chOff x="870" y="2094"/>
            <a:chExt cx="3594" cy="739"/>
          </a:xfrm>
        </p:grpSpPr>
        <p:sp>
          <p:nvSpPr>
            <p:cNvPr id="337007" name="Freeform 111"/>
            <p:cNvSpPr>
              <a:spLocks/>
            </p:cNvSpPr>
            <p:nvPr/>
          </p:nvSpPr>
          <p:spPr bwMode="auto">
            <a:xfrm>
              <a:off x="870" y="2094"/>
              <a:ext cx="3594" cy="312"/>
            </a:xfrm>
            <a:custGeom>
              <a:avLst/>
              <a:gdLst/>
              <a:ahLst/>
              <a:cxnLst>
                <a:cxn ang="0">
                  <a:pos x="0" y="270"/>
                </a:cxn>
                <a:cxn ang="0">
                  <a:pos x="294" y="282"/>
                </a:cxn>
                <a:cxn ang="0">
                  <a:pos x="456" y="258"/>
                </a:cxn>
                <a:cxn ang="0">
                  <a:pos x="618" y="270"/>
                </a:cxn>
                <a:cxn ang="0">
                  <a:pos x="876" y="276"/>
                </a:cxn>
                <a:cxn ang="0">
                  <a:pos x="1080" y="312"/>
                </a:cxn>
                <a:cxn ang="0">
                  <a:pos x="1314" y="294"/>
                </a:cxn>
                <a:cxn ang="0">
                  <a:pos x="1644" y="276"/>
                </a:cxn>
                <a:cxn ang="0">
                  <a:pos x="1818" y="270"/>
                </a:cxn>
                <a:cxn ang="0">
                  <a:pos x="1944" y="288"/>
                </a:cxn>
                <a:cxn ang="0">
                  <a:pos x="2502" y="270"/>
                </a:cxn>
                <a:cxn ang="0">
                  <a:pos x="2754" y="288"/>
                </a:cxn>
                <a:cxn ang="0">
                  <a:pos x="3048" y="282"/>
                </a:cxn>
                <a:cxn ang="0">
                  <a:pos x="3108" y="288"/>
                </a:cxn>
                <a:cxn ang="0">
                  <a:pos x="3168" y="300"/>
                </a:cxn>
                <a:cxn ang="0">
                  <a:pos x="3198" y="264"/>
                </a:cxn>
                <a:cxn ang="0">
                  <a:pos x="3234" y="156"/>
                </a:cxn>
                <a:cxn ang="0">
                  <a:pos x="3252" y="120"/>
                </a:cxn>
                <a:cxn ang="0">
                  <a:pos x="3288" y="0"/>
                </a:cxn>
                <a:cxn ang="0">
                  <a:pos x="3366" y="36"/>
                </a:cxn>
                <a:cxn ang="0">
                  <a:pos x="3402" y="60"/>
                </a:cxn>
                <a:cxn ang="0">
                  <a:pos x="3450" y="90"/>
                </a:cxn>
                <a:cxn ang="0">
                  <a:pos x="3468" y="96"/>
                </a:cxn>
                <a:cxn ang="0">
                  <a:pos x="3636" y="42"/>
                </a:cxn>
                <a:cxn ang="0">
                  <a:pos x="3696" y="18"/>
                </a:cxn>
              </a:cxnLst>
              <a:rect l="0" t="0" r="r" b="b"/>
              <a:pathLst>
                <a:path w="3696" h="312">
                  <a:moveTo>
                    <a:pt x="0" y="270"/>
                  </a:moveTo>
                  <a:cubicBezTo>
                    <a:pt x="98" y="272"/>
                    <a:pt x="196" y="282"/>
                    <a:pt x="294" y="282"/>
                  </a:cubicBezTo>
                  <a:cubicBezTo>
                    <a:pt x="350" y="282"/>
                    <a:pt x="402" y="266"/>
                    <a:pt x="456" y="258"/>
                  </a:cubicBezTo>
                  <a:cubicBezTo>
                    <a:pt x="500" y="243"/>
                    <a:pt x="572" y="268"/>
                    <a:pt x="618" y="270"/>
                  </a:cubicBezTo>
                  <a:cubicBezTo>
                    <a:pt x="704" y="273"/>
                    <a:pt x="790" y="274"/>
                    <a:pt x="876" y="276"/>
                  </a:cubicBezTo>
                  <a:cubicBezTo>
                    <a:pt x="940" y="297"/>
                    <a:pt x="1012" y="304"/>
                    <a:pt x="1080" y="312"/>
                  </a:cubicBezTo>
                  <a:cubicBezTo>
                    <a:pt x="1176" y="308"/>
                    <a:pt x="1227" y="301"/>
                    <a:pt x="1314" y="294"/>
                  </a:cubicBezTo>
                  <a:cubicBezTo>
                    <a:pt x="1423" y="272"/>
                    <a:pt x="1532" y="279"/>
                    <a:pt x="1644" y="276"/>
                  </a:cubicBezTo>
                  <a:cubicBezTo>
                    <a:pt x="1708" y="265"/>
                    <a:pt x="1749" y="266"/>
                    <a:pt x="1818" y="270"/>
                  </a:cubicBezTo>
                  <a:cubicBezTo>
                    <a:pt x="1883" y="292"/>
                    <a:pt x="1841" y="281"/>
                    <a:pt x="1944" y="288"/>
                  </a:cubicBezTo>
                  <a:cubicBezTo>
                    <a:pt x="2148" y="285"/>
                    <a:pt x="2317" y="307"/>
                    <a:pt x="2502" y="270"/>
                  </a:cubicBezTo>
                  <a:cubicBezTo>
                    <a:pt x="2588" y="274"/>
                    <a:pt x="2669" y="282"/>
                    <a:pt x="2754" y="288"/>
                  </a:cubicBezTo>
                  <a:cubicBezTo>
                    <a:pt x="2851" y="304"/>
                    <a:pt x="2950" y="290"/>
                    <a:pt x="3048" y="282"/>
                  </a:cubicBezTo>
                  <a:cubicBezTo>
                    <a:pt x="3068" y="284"/>
                    <a:pt x="3088" y="285"/>
                    <a:pt x="3108" y="288"/>
                  </a:cubicBezTo>
                  <a:cubicBezTo>
                    <a:pt x="3128" y="291"/>
                    <a:pt x="3168" y="300"/>
                    <a:pt x="3168" y="300"/>
                  </a:cubicBezTo>
                  <a:cubicBezTo>
                    <a:pt x="3177" y="287"/>
                    <a:pt x="3190" y="278"/>
                    <a:pt x="3198" y="264"/>
                  </a:cubicBezTo>
                  <a:cubicBezTo>
                    <a:pt x="3215" y="233"/>
                    <a:pt x="3223" y="190"/>
                    <a:pt x="3234" y="156"/>
                  </a:cubicBezTo>
                  <a:cubicBezTo>
                    <a:pt x="3256" y="90"/>
                    <a:pt x="3221" y="190"/>
                    <a:pt x="3252" y="120"/>
                  </a:cubicBezTo>
                  <a:cubicBezTo>
                    <a:pt x="3268" y="83"/>
                    <a:pt x="3278" y="39"/>
                    <a:pt x="3288" y="0"/>
                  </a:cubicBezTo>
                  <a:cubicBezTo>
                    <a:pt x="3316" y="7"/>
                    <a:pt x="3341" y="22"/>
                    <a:pt x="3366" y="36"/>
                  </a:cubicBezTo>
                  <a:cubicBezTo>
                    <a:pt x="3379" y="43"/>
                    <a:pt x="3402" y="60"/>
                    <a:pt x="3402" y="60"/>
                  </a:cubicBezTo>
                  <a:cubicBezTo>
                    <a:pt x="3421" y="89"/>
                    <a:pt x="3407" y="76"/>
                    <a:pt x="3450" y="90"/>
                  </a:cubicBezTo>
                  <a:cubicBezTo>
                    <a:pt x="3456" y="92"/>
                    <a:pt x="3468" y="96"/>
                    <a:pt x="3468" y="96"/>
                  </a:cubicBezTo>
                  <a:cubicBezTo>
                    <a:pt x="3530" y="84"/>
                    <a:pt x="3577" y="62"/>
                    <a:pt x="3636" y="42"/>
                  </a:cubicBezTo>
                  <a:cubicBezTo>
                    <a:pt x="3656" y="35"/>
                    <a:pt x="3672" y="18"/>
                    <a:pt x="3696" y="18"/>
                  </a:cubicBezTo>
                </a:path>
              </a:pathLst>
            </a:custGeom>
            <a:noFill/>
            <a:ln w="28575" cap="flat" cmpd="sng">
              <a:solidFill>
                <a:srgbClr val="000099"/>
              </a:solidFill>
              <a:prstDash val="dash"/>
              <a:round/>
              <a:headEnd/>
              <a:tailEnd/>
            </a:ln>
            <a:effectLst/>
          </p:spPr>
          <p:txBody>
            <a:bodyPr/>
            <a:lstStyle/>
            <a:p>
              <a:endParaRPr lang="en-US">
                <a:latin typeface="Century Gothic" panose="020B0502020202020204" pitchFamily="34" charset="0"/>
              </a:endParaRPr>
            </a:p>
          </p:txBody>
        </p:sp>
        <p:sp>
          <p:nvSpPr>
            <p:cNvPr id="337008" name="Text Box 112"/>
            <p:cNvSpPr txBox="1">
              <a:spLocks noChangeArrowheads="1"/>
            </p:cNvSpPr>
            <p:nvPr/>
          </p:nvSpPr>
          <p:spPr bwMode="auto">
            <a:xfrm>
              <a:off x="1728" y="2390"/>
              <a:ext cx="1392" cy="443"/>
            </a:xfrm>
            <a:prstGeom prst="rect">
              <a:avLst/>
            </a:prstGeom>
            <a:noFill/>
            <a:ln w="9525">
              <a:noFill/>
              <a:miter lim="800000"/>
              <a:headEnd/>
              <a:tailEnd/>
            </a:ln>
            <a:effectLst/>
          </p:spPr>
          <p:txBody>
            <a:bodyPr lIns="103236" tIns="51618" rIns="103236" bIns="51618">
              <a:spAutoFit/>
            </a:bodyPr>
            <a:lstStyle/>
            <a:p>
              <a:pPr algn="ctr" defTabSz="1031875" eaLnBrk="0" hangingPunct="0">
                <a:spcBef>
                  <a:spcPct val="50000"/>
                </a:spcBef>
              </a:pPr>
              <a:r>
                <a:rPr lang="en-US" sz="2300">
                  <a:solidFill>
                    <a:srgbClr val="000099"/>
                  </a:solidFill>
                  <a:latin typeface="Century Gothic" panose="020B0502020202020204" pitchFamily="34" charset="0"/>
                </a:rPr>
                <a:t>Registered share</a:t>
              </a:r>
            </a:p>
          </p:txBody>
        </p:sp>
      </p:grpSp>
    </p:spTree>
  </p:cSld>
  <p:clrMapOvr>
    <a:masterClrMapping/>
  </p:clrMapOvr>
  <p:transition spd="med">
    <p:fade thruBlk="1"/>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3" name="Rectangle 3"/>
          <p:cNvSpPr>
            <a:spLocks noGrp="1" noChangeArrowheads="1"/>
          </p:cNvSpPr>
          <p:nvPr>
            <p:ph idx="1"/>
          </p:nvPr>
        </p:nvSpPr>
        <p:spPr>
          <a:xfrm>
            <a:off x="457200" y="1719263"/>
            <a:ext cx="8458200" cy="4529137"/>
          </a:xfrm>
        </p:spPr>
        <p:txBody>
          <a:bodyPr>
            <a:normAutofit fontScale="92500"/>
          </a:bodyPr>
          <a:lstStyle/>
          <a:p>
            <a:pPr marL="571500" indent="-571500"/>
            <a:r>
              <a:rPr lang="en-US" sz="2600" dirty="0"/>
              <a:t>Following this, the price spread between the two types of shares narrowed dramatically.</a:t>
            </a:r>
          </a:p>
          <a:p>
            <a:pPr marL="839788" lvl="1" indent="-495300"/>
            <a:r>
              <a:rPr lang="en-US" sz="2200" dirty="0"/>
              <a:t>Major transfer of wealth from foreign to Swiss shareholders.</a:t>
            </a:r>
          </a:p>
          <a:p>
            <a:pPr marL="839788" lvl="1" indent="-495300"/>
            <a:r>
              <a:rPr lang="en-US" sz="2200" dirty="0"/>
              <a:t>The price of bearer shares declined about 25 percent.</a:t>
            </a:r>
          </a:p>
          <a:p>
            <a:pPr marL="839788" lvl="1" indent="-495300"/>
            <a:r>
              <a:rPr lang="en-US" sz="2200" dirty="0"/>
              <a:t>The price of registered shares rose by about 35 percent.</a:t>
            </a:r>
          </a:p>
          <a:p>
            <a:pPr marL="571500" indent="-571500"/>
            <a:endParaRPr lang="en-US" sz="2600" dirty="0"/>
          </a:p>
          <a:p>
            <a:pPr marL="571500" indent="-571500"/>
            <a:r>
              <a:rPr lang="en-US" sz="2600" dirty="0"/>
              <a:t>Because registered shares represented about two-thirds of the market capitalization, the total value of Nestl</a:t>
            </a:r>
            <a:r>
              <a:rPr lang="en-US" sz="2600" dirty="0">
                <a:cs typeface="Times New Roman" pitchFamily="18" charset="0"/>
              </a:rPr>
              <a:t>é</a:t>
            </a:r>
            <a:r>
              <a:rPr lang="en-US" sz="2600" dirty="0"/>
              <a:t> increased substantially when it internationalized its ownership structure.</a:t>
            </a:r>
          </a:p>
          <a:p>
            <a:pPr marL="571500" indent="-571500"/>
            <a:endParaRPr lang="en-US" sz="2600" dirty="0"/>
          </a:p>
          <a:p>
            <a:pPr marL="571500" indent="-571500"/>
            <a:r>
              <a:rPr lang="en-US" sz="2600" dirty="0"/>
              <a:t>Nestl</a:t>
            </a:r>
            <a:r>
              <a:rPr lang="en-US" sz="2600" dirty="0">
                <a:cs typeface="Times New Roman" pitchFamily="18" charset="0"/>
              </a:rPr>
              <a:t>é’s cost of capital therefore declined.</a:t>
            </a:r>
            <a:endParaRPr lang="en-US" sz="2600" dirty="0"/>
          </a:p>
          <a:p>
            <a:pPr marL="571500" indent="-571500"/>
            <a:endParaRPr lang="en-US" sz="2600" dirty="0">
              <a:cs typeface="Times New Roman" pitchFamily="18" charset="0"/>
            </a:endParaRPr>
          </a:p>
        </p:txBody>
      </p:sp>
      <p:sp>
        <p:nvSpPr>
          <p:cNvPr id="337922" name="Rectangle 2"/>
          <p:cNvSpPr>
            <a:spLocks noGrp="1" noChangeArrowheads="1"/>
          </p:cNvSpPr>
          <p:nvPr>
            <p:ph type="title"/>
          </p:nvPr>
        </p:nvSpPr>
        <p:spPr>
          <a:xfrm>
            <a:off x="457200" y="207773"/>
            <a:ext cx="8229600" cy="1143000"/>
          </a:xfrm>
        </p:spPr>
        <p:txBody>
          <a:bodyPr>
            <a:noAutofit/>
          </a:bodyPr>
          <a:lstStyle/>
          <a:p>
            <a:r>
              <a:rPr lang="en-US" dirty="0"/>
              <a:t>An Example of Foreign Ownership Restrictions: Nestl</a:t>
            </a:r>
            <a:r>
              <a:rPr lang="en-US" dirty="0">
                <a:cs typeface="Times New Roman" pitchFamily="18" charset="0"/>
              </a:rPr>
              <a:t>é</a:t>
            </a:r>
          </a:p>
        </p:txBody>
      </p:sp>
    </p:spTree>
  </p:cSld>
  <p:clrMapOvr>
    <a:masterClrMapping/>
  </p:clrMapOvr>
  <p:transition spd="med">
    <p:fade thruBlk="1"/>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947" name="Rectangle 3"/>
          <p:cNvSpPr>
            <a:spLocks noGrp="1" noChangeArrowheads="1"/>
          </p:cNvSpPr>
          <p:nvPr>
            <p:ph idx="1"/>
          </p:nvPr>
        </p:nvSpPr>
        <p:spPr>
          <a:xfrm>
            <a:off x="457200" y="1600200"/>
            <a:ext cx="8229600" cy="4876800"/>
          </a:xfrm>
        </p:spPr>
        <p:txBody>
          <a:bodyPr>
            <a:normAutofit fontScale="77500" lnSpcReduction="20000"/>
          </a:bodyPr>
          <a:lstStyle/>
          <a:p>
            <a:pPr marL="533400" indent="-533400" defTabSz="809625">
              <a:buFont typeface="Wingdings" pitchFamily="2" charset="2"/>
              <a:buAutoNum type="arabicPeriod"/>
            </a:pPr>
            <a:r>
              <a:rPr lang="en-US" dirty="0"/>
              <a:t>Conform to the parent company's norm.</a:t>
            </a:r>
          </a:p>
          <a:p>
            <a:pPr marL="533400" indent="-533400" defTabSz="809625">
              <a:buFont typeface="Wingdings" pitchFamily="2" charset="2"/>
              <a:buAutoNum type="arabicPeriod"/>
            </a:pPr>
            <a:endParaRPr lang="en-US" dirty="0"/>
          </a:p>
          <a:p>
            <a:pPr marL="533400" indent="-533400" defTabSz="809625">
              <a:buFont typeface="Wingdings" pitchFamily="2" charset="2"/>
              <a:buAutoNum type="arabicPeriod"/>
            </a:pPr>
            <a:r>
              <a:rPr lang="en-US" dirty="0"/>
              <a:t>Conform to the local norm of the country where the subsidiary operates.</a:t>
            </a:r>
          </a:p>
          <a:p>
            <a:pPr marL="533400" indent="-533400" defTabSz="809625">
              <a:buFont typeface="Wingdings" pitchFamily="2" charset="2"/>
              <a:buAutoNum type="arabicPeriod"/>
            </a:pPr>
            <a:endParaRPr lang="en-US" dirty="0"/>
          </a:p>
          <a:p>
            <a:pPr marL="533400" indent="-533400" defTabSz="809625">
              <a:buFont typeface="Wingdings" pitchFamily="2" charset="2"/>
              <a:buAutoNum type="arabicPeriod"/>
            </a:pPr>
            <a:r>
              <a:rPr lang="en-US" dirty="0"/>
              <a:t>Vary judiciously to capitalize on opportunities to lower taxes, reduce financing costs and risk, and take advantage of various market imperfections.</a:t>
            </a:r>
          </a:p>
          <a:p>
            <a:pPr marL="533400" indent="-533400" defTabSz="809625"/>
            <a:endParaRPr lang="en-US" dirty="0"/>
          </a:p>
          <a:p>
            <a:pPr marL="533400" indent="-533400" defTabSz="809625"/>
            <a:r>
              <a:rPr lang="en-US" dirty="0"/>
              <a:t>In addition to taxes, political risk important</a:t>
            </a:r>
          </a:p>
        </p:txBody>
      </p:sp>
      <p:sp>
        <p:nvSpPr>
          <p:cNvPr id="338946" name="Rectangle 2"/>
          <p:cNvSpPr>
            <a:spLocks noGrp="1" noChangeArrowheads="1"/>
          </p:cNvSpPr>
          <p:nvPr>
            <p:ph type="title"/>
          </p:nvPr>
        </p:nvSpPr>
        <p:spPr/>
        <p:txBody>
          <a:bodyPr>
            <a:noAutofit/>
          </a:bodyPr>
          <a:lstStyle/>
          <a:p>
            <a:r>
              <a:rPr lang="en-US" dirty="0"/>
              <a:t>Financial Structure of Subsidiaries: Three Approaches</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63" name="Rectangle 4"/>
          <p:cNvSpPr>
            <a:spLocks noGrp="1" noChangeArrowheads="1"/>
          </p:cNvSpPr>
          <p:nvPr>
            <p:ph type="title" idx="4294967295"/>
          </p:nvPr>
        </p:nvSpPr>
        <p:spPr>
          <a:xfrm>
            <a:off x="1190625" y="152400"/>
            <a:ext cx="6581775" cy="1295400"/>
          </a:xfrm>
        </p:spPr>
        <p:txBody>
          <a:bodyPr lIns="90488" tIns="44450" rIns="90488" bIns="44450" anchor="ctr">
            <a:normAutofit/>
          </a:bodyPr>
          <a:lstStyle/>
          <a:p>
            <a:pPr>
              <a:lnSpc>
                <a:spcPct val="90000"/>
              </a:lnSpc>
            </a:pPr>
            <a:r>
              <a:rPr lang="en-US" dirty="0"/>
              <a:t>Local versus Global</a:t>
            </a:r>
            <a:br>
              <a:rPr lang="en-US" dirty="0"/>
            </a:br>
            <a:r>
              <a:rPr lang="en-US" dirty="0"/>
              <a:t>Target Capital Structure</a:t>
            </a:r>
          </a:p>
        </p:txBody>
      </p:sp>
      <p:sp>
        <p:nvSpPr>
          <p:cNvPr id="125957" name="Rectangle 5"/>
          <p:cNvSpPr>
            <a:spLocks noGrp="1" noChangeArrowheads="1"/>
          </p:cNvSpPr>
          <p:nvPr>
            <p:ph type="body" idx="4294967295"/>
          </p:nvPr>
        </p:nvSpPr>
        <p:spPr>
          <a:xfrm>
            <a:off x="0" y="1905000"/>
            <a:ext cx="8839200" cy="4495800"/>
          </a:xfrm>
        </p:spPr>
        <p:txBody>
          <a:bodyPr lIns="90488" tIns="44450" rIns="90488" bIns="44450">
            <a:normAutofit fontScale="92500" lnSpcReduction="20000"/>
          </a:bodyPr>
          <a:lstStyle/>
          <a:p>
            <a:r>
              <a:rPr lang="en-US" dirty="0"/>
              <a:t>An MNC may deviate from its “local” target capital structure when local conditions and project characteristics are taken into consideration.</a:t>
            </a:r>
          </a:p>
          <a:p>
            <a:endParaRPr lang="en-US" dirty="0"/>
          </a:p>
          <a:p>
            <a:r>
              <a:rPr lang="en-US" dirty="0"/>
              <a:t>If the proportions of debt and equity financing in the parent or some other subsidiaries can be adjusted accordingly, the MNC may still achieve its “global” target capital structure.</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9" name="Rectangle 5"/>
          <p:cNvSpPr>
            <a:spLocks noGrp="1" noChangeArrowheads="1"/>
          </p:cNvSpPr>
          <p:nvPr>
            <p:ph type="body" idx="4294967295"/>
          </p:nvPr>
        </p:nvSpPr>
        <p:spPr>
          <a:xfrm>
            <a:off x="0" y="1828800"/>
            <a:ext cx="8839200" cy="4267200"/>
          </a:xfrm>
          <a:noFill/>
        </p:spPr>
        <p:txBody>
          <a:bodyPr lIns="90488" tIns="44450" rIns="90488" bIns="44450">
            <a:normAutofit/>
          </a:bodyPr>
          <a:lstStyle/>
          <a:p>
            <a:r>
              <a:rPr lang="en-US" sz="2600" dirty="0"/>
              <a:t>For example, a high degree of financial leverage when the host country is in political turmoil, while a low degree when the project will not generate net cash flows for some time.</a:t>
            </a:r>
          </a:p>
          <a:p>
            <a:endParaRPr lang="en-US" sz="2600" dirty="0"/>
          </a:p>
          <a:p>
            <a:r>
              <a:rPr lang="en-US" sz="2600" dirty="0"/>
              <a:t>A capital structure revision may result in a higher cost of capital. So, an unusually high or low degree of financial leverage should be adopted only if the benefits outweigh the overall costs.</a:t>
            </a:r>
          </a:p>
        </p:txBody>
      </p:sp>
      <p:sp>
        <p:nvSpPr>
          <p:cNvPr id="350211" name="Rectangle 7"/>
          <p:cNvSpPr>
            <a:spLocks noGrp="1" noChangeArrowheads="1"/>
          </p:cNvSpPr>
          <p:nvPr>
            <p:ph type="title" idx="4294967295"/>
          </p:nvPr>
        </p:nvSpPr>
        <p:spPr>
          <a:xfrm>
            <a:off x="914400" y="152400"/>
            <a:ext cx="6581775" cy="1295400"/>
          </a:xfrm>
          <a:noFill/>
        </p:spPr>
        <p:txBody>
          <a:bodyPr lIns="90488" tIns="44450" rIns="90488" bIns="44450" anchor="ctr">
            <a:normAutofit/>
          </a:bodyPr>
          <a:lstStyle/>
          <a:p>
            <a:pPr>
              <a:lnSpc>
                <a:spcPct val="90000"/>
              </a:lnSpc>
            </a:pPr>
            <a:r>
              <a:rPr lang="en-US" dirty="0"/>
              <a:t>Local versus Global</a:t>
            </a:r>
            <a:br>
              <a:rPr lang="en-US" dirty="0"/>
            </a:br>
            <a:r>
              <a:rPr lang="en-US" dirty="0"/>
              <a:t>Target Capital Structure</a:t>
            </a:r>
          </a:p>
        </p:txBody>
      </p:sp>
    </p:spTree>
  </p:cSld>
  <p:clrMapOvr>
    <a:masterClrMapping/>
  </p:clrMapOvr>
  <p:transition spd="med">
    <p:fade thruBlk="1"/>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5091" name="Rectangle 3" descr="Rectangle: Click to edit Master text styles&#10;Second level&#10;Third level&#10;Fourth level&#10;Fifth level"/>
          <p:cNvSpPr>
            <a:spLocks noGrp="1" noChangeArrowheads="1"/>
          </p:cNvSpPr>
          <p:nvPr>
            <p:ph type="body" idx="1"/>
          </p:nvPr>
        </p:nvSpPr>
        <p:spPr>
          <a:xfrm>
            <a:off x="609600" y="1371600"/>
            <a:ext cx="7386638" cy="1447800"/>
          </a:xfrm>
        </p:spPr>
        <p:txBody>
          <a:bodyPr>
            <a:normAutofit/>
          </a:bodyPr>
          <a:lstStyle/>
          <a:p>
            <a:pPr marL="0" indent="0">
              <a:buNone/>
            </a:pPr>
            <a:r>
              <a:rPr lang="en-US" altLang="en-US" sz="2000" dirty="0"/>
              <a:t>Cross-border listings of stocks do carry costs.</a:t>
            </a:r>
          </a:p>
          <a:p>
            <a:pPr marL="457200" lvl="1" indent="0">
              <a:buNone/>
            </a:pPr>
            <a:r>
              <a:rPr lang="en-US" altLang="en-US" sz="2000" dirty="0"/>
              <a:t>Daimler Benz’s net profit/loss (DM </a:t>
            </a:r>
            <a:r>
              <a:rPr lang="en-US" altLang="en-US" sz="2000" dirty="0" err="1"/>
              <a:t>bn</a:t>
            </a:r>
            <a:r>
              <a:rPr lang="en-US" altLang="en-US" sz="2000" dirty="0"/>
              <a:t>) German vs American Accounting rules</a:t>
            </a:r>
          </a:p>
        </p:txBody>
      </p:sp>
      <p:pic>
        <p:nvPicPr>
          <p:cNvPr id="3450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438400"/>
            <a:ext cx="57023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p:cNvSpPr txBox="1">
            <a:spLocks noChangeArrowheads="1"/>
          </p:cNvSpPr>
          <p:nvPr/>
        </p:nvSpPr>
        <p:spPr>
          <a:xfrm>
            <a:off x="609600" y="304800"/>
            <a:ext cx="7772400" cy="611188"/>
          </a:xfrm>
          <a:prstGeom prst="rect">
            <a:avLst/>
          </a:prstGeom>
        </p:spPr>
        <p:txBody>
          <a:bodyPr anchor="b" anchorCtr="0">
            <a:noAutofit/>
          </a:bodyPr>
          <a:lstStyle>
            <a:defPPr>
              <a:defRPr sz="4400">
                <a:solidFill>
                  <a:schemeClr val="tx1"/>
                </a:solidFill>
                <a:latin typeface="+mj-lt"/>
                <a:ea typeface="+mj-ea"/>
                <a:cs typeface="+mj-cs"/>
              </a:defRPr>
            </a:defPPr>
            <a:lvl1pPr algn="ctr" eaLnBrk="1" hangingPunct="1">
              <a:buNone/>
              <a:defRPr sz="4000" b="1">
                <a:solidFill>
                  <a:schemeClr val="tx1">
                    <a:alpha val="100000"/>
                  </a:schemeClr>
                </a:solidFill>
                <a:latin typeface="Century Gothic" pitchFamily="34" charset="0"/>
              </a:defRPr>
            </a:lvl1pPr>
          </a:lstStyle>
          <a:p>
            <a:pPr fontAlgn="auto">
              <a:spcBef>
                <a:spcPts val="0"/>
              </a:spcBef>
              <a:spcAft>
                <a:spcPts val="0"/>
              </a:spcAft>
            </a:pPr>
            <a:r>
              <a:rPr lang="en-US" altLang="en-US" kern="0" dirty="0"/>
              <a:t>Cross-Border Listings of Shares</a:t>
            </a:r>
          </a:p>
        </p:txBody>
      </p:sp>
    </p:spTree>
    <p:extLst>
      <p:ext uri="{BB962C8B-B14F-4D97-AF65-F5344CB8AC3E}">
        <p14:creationId xmlns:p14="http://schemas.microsoft.com/office/powerpoint/2010/main" val="314576870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7"/>
          <p:cNvSpPr>
            <a:spLocks noGrp="1" noChangeArrowheads="1"/>
          </p:cNvSpPr>
          <p:nvPr>
            <p:ph type="title"/>
          </p:nvPr>
        </p:nvSpPr>
        <p:spPr/>
        <p:txBody>
          <a:bodyPr>
            <a:normAutofit fontScale="90000"/>
          </a:bodyPr>
          <a:lstStyle/>
          <a:p>
            <a:pPr eaLnBrk="1" hangingPunct="1"/>
            <a:r>
              <a:rPr lang="en-US" altLang="en-US" dirty="0"/>
              <a:t>Business Risk versus Financial Risk</a:t>
            </a:r>
          </a:p>
        </p:txBody>
      </p:sp>
      <p:sp>
        <p:nvSpPr>
          <p:cNvPr id="23556" name="Rectangle 8"/>
          <p:cNvSpPr>
            <a:spLocks noGrp="1" noChangeArrowheads="1"/>
          </p:cNvSpPr>
          <p:nvPr>
            <p:ph type="body" idx="1"/>
          </p:nvPr>
        </p:nvSpPr>
        <p:spPr/>
        <p:txBody>
          <a:bodyPr/>
          <a:lstStyle/>
          <a:p>
            <a:pPr eaLnBrk="1" hangingPunct="1"/>
            <a:r>
              <a:rPr lang="en-US" altLang="en-US" sz="2800" dirty="0"/>
              <a:t>Business risk:</a:t>
            </a:r>
          </a:p>
          <a:p>
            <a:pPr lvl="1" eaLnBrk="1" hangingPunct="1"/>
            <a:r>
              <a:rPr lang="en-US" altLang="en-US" sz="2400" dirty="0"/>
              <a:t>Uncertainty in future EBIT, NOPAT, and ROIC.</a:t>
            </a:r>
          </a:p>
          <a:p>
            <a:pPr lvl="1" eaLnBrk="1" hangingPunct="1"/>
            <a:r>
              <a:rPr lang="en-US" altLang="en-US" sz="2400" dirty="0"/>
              <a:t>Depends on business factors such as competition, operating leverage, etc.</a:t>
            </a:r>
          </a:p>
          <a:p>
            <a:pPr lvl="1" eaLnBrk="1" hangingPunct="1"/>
            <a:endParaRPr lang="en-US" altLang="en-US" sz="2400" dirty="0"/>
          </a:p>
          <a:p>
            <a:pPr eaLnBrk="1" hangingPunct="1"/>
            <a:r>
              <a:rPr lang="en-US" altLang="en-US" sz="2800" dirty="0"/>
              <a:t>Financial risk:</a:t>
            </a:r>
          </a:p>
          <a:p>
            <a:pPr lvl="1" eaLnBrk="1" hangingPunct="1"/>
            <a:r>
              <a:rPr lang="en-US" altLang="en-US" sz="2400" dirty="0"/>
              <a:t>Additional business risk concentrated on common stockholders when financial leverage is used.</a:t>
            </a:r>
          </a:p>
          <a:p>
            <a:pPr lvl="1" eaLnBrk="1" hangingPunct="1"/>
            <a:r>
              <a:rPr lang="en-US" altLang="en-US" sz="2400" dirty="0"/>
              <a:t>Depends on the amount of debt and preferred stock financing.</a:t>
            </a:r>
          </a:p>
        </p:txBody>
      </p:sp>
    </p:spTree>
    <p:extLst>
      <p:ext uri="{BB962C8B-B14F-4D97-AF65-F5344CB8AC3E}">
        <p14:creationId xmlns:p14="http://schemas.microsoft.com/office/powerpoint/2010/main" val="18835937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 name="Rectangle 30"/>
          <p:cNvSpPr>
            <a:spLocks noGrp="1" noChangeArrowheads="1"/>
          </p:cNvSpPr>
          <p:nvPr>
            <p:ph type="title"/>
          </p:nvPr>
        </p:nvSpPr>
        <p:spPr>
          <a:xfrm>
            <a:off x="685800" y="609600"/>
            <a:ext cx="7467600" cy="685800"/>
          </a:xfrm>
        </p:spPr>
        <p:txBody>
          <a:bodyPr>
            <a:noAutofit/>
          </a:bodyPr>
          <a:lstStyle/>
          <a:p>
            <a:r>
              <a:rPr lang="en-US" altLang="en-US" dirty="0"/>
              <a:t>Effects of Financial Leverage</a:t>
            </a:r>
          </a:p>
        </p:txBody>
      </p:sp>
      <p:sp>
        <p:nvSpPr>
          <p:cNvPr id="12319" name="Rectangle 31"/>
          <p:cNvSpPr>
            <a:spLocks noGrp="1" noChangeArrowheads="1"/>
          </p:cNvSpPr>
          <p:nvPr>
            <p:ph type="body" idx="1"/>
          </p:nvPr>
        </p:nvSpPr>
        <p:spPr>
          <a:xfrm>
            <a:off x="304800" y="1524000"/>
            <a:ext cx="8489950" cy="5111750"/>
          </a:xfrm>
        </p:spPr>
        <p:txBody>
          <a:bodyPr>
            <a:normAutofit fontScale="77500" lnSpcReduction="20000"/>
          </a:bodyPr>
          <a:lstStyle/>
          <a:p>
            <a:pPr>
              <a:spcBef>
                <a:spcPct val="60000"/>
              </a:spcBef>
            </a:pPr>
            <a:r>
              <a:rPr lang="en-US" altLang="en-US" dirty="0"/>
              <a:t>Business risk: </a:t>
            </a:r>
          </a:p>
          <a:p>
            <a:pPr lvl="1">
              <a:spcBef>
                <a:spcPct val="60000"/>
              </a:spcBef>
            </a:pPr>
            <a:r>
              <a:rPr lang="en-US" altLang="en-US" dirty="0"/>
              <a:t>The variability of future net cash flows attributed to the nature of the company’s operations (the risk faced by shareholders if the company is financed only by equity).</a:t>
            </a:r>
          </a:p>
          <a:p>
            <a:pPr>
              <a:spcBef>
                <a:spcPct val="60000"/>
              </a:spcBef>
            </a:pPr>
            <a:r>
              <a:rPr lang="en-US" altLang="en-US" dirty="0"/>
              <a:t>Financial risk:</a:t>
            </a:r>
          </a:p>
          <a:p>
            <a:pPr lvl="1">
              <a:spcBef>
                <a:spcPct val="60000"/>
              </a:spcBef>
            </a:pPr>
            <a:r>
              <a:rPr lang="en-US" altLang="en-US" dirty="0"/>
              <a:t>The risk involved in using debt as a source of finance.</a:t>
            </a:r>
          </a:p>
          <a:p>
            <a:pPr>
              <a:spcBef>
                <a:spcPct val="60000"/>
              </a:spcBef>
            </a:pPr>
            <a:r>
              <a:rPr lang="en-US" altLang="en-US" dirty="0"/>
              <a:t>Effects of financial leverage:</a:t>
            </a:r>
          </a:p>
          <a:p>
            <a:pPr lvl="1">
              <a:spcBef>
                <a:spcPct val="60000"/>
              </a:spcBef>
            </a:pPr>
            <a:r>
              <a:rPr lang="en-US" altLang="en-US" dirty="0"/>
              <a:t>Expected rate of return on equity is increased.</a:t>
            </a:r>
          </a:p>
          <a:p>
            <a:pPr lvl="1">
              <a:spcBef>
                <a:spcPct val="60000"/>
              </a:spcBef>
            </a:pPr>
            <a:r>
              <a:rPr lang="en-US" altLang="en-US" dirty="0"/>
              <a:t>Variability of returns to shareholders increases.</a:t>
            </a:r>
          </a:p>
          <a:p>
            <a:pPr lvl="1">
              <a:spcBef>
                <a:spcPct val="60000"/>
              </a:spcBef>
            </a:pPr>
            <a:r>
              <a:rPr lang="en-US" altLang="en-US" dirty="0"/>
              <a:t>Increasing leverage involves a trade-off between risk </a:t>
            </a:r>
            <a:br>
              <a:rPr lang="en-US" altLang="en-US" dirty="0"/>
            </a:br>
            <a:r>
              <a:rPr lang="en-US" altLang="en-US" dirty="0"/>
              <a:t>and return.</a:t>
            </a:r>
          </a:p>
        </p:txBody>
      </p:sp>
    </p:spTree>
    <p:extLst>
      <p:ext uri="{BB962C8B-B14F-4D97-AF65-F5344CB8AC3E}">
        <p14:creationId xmlns:p14="http://schemas.microsoft.com/office/powerpoint/2010/main" val="1990010690"/>
      </p:ext>
    </p:extLst>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69" name="Rectangle 33"/>
          <p:cNvSpPr>
            <a:spLocks noGrp="1" noChangeArrowheads="1"/>
          </p:cNvSpPr>
          <p:nvPr>
            <p:ph type="body" idx="1"/>
          </p:nvPr>
        </p:nvSpPr>
        <p:spPr>
          <a:xfrm>
            <a:off x="841043" y="1577433"/>
            <a:ext cx="7812087" cy="4953000"/>
          </a:xfrm>
          <a:noFill/>
        </p:spPr>
        <p:txBody>
          <a:bodyPr>
            <a:normAutofit fontScale="70000" lnSpcReduction="20000"/>
          </a:bodyPr>
          <a:lstStyle/>
          <a:p>
            <a:pPr>
              <a:spcBef>
                <a:spcPct val="60000"/>
              </a:spcBef>
            </a:pPr>
            <a:r>
              <a:rPr lang="en-US" altLang="en-US" dirty="0"/>
              <a:t>Measures of financial leverage:</a:t>
            </a:r>
          </a:p>
          <a:p>
            <a:pPr lvl="1">
              <a:spcBef>
                <a:spcPct val="60000"/>
              </a:spcBef>
            </a:pPr>
            <a:r>
              <a:rPr lang="en-US" altLang="en-US" dirty="0"/>
              <a:t>Debt to equity, debt to total assets, and interest coverage.</a:t>
            </a:r>
          </a:p>
          <a:p>
            <a:pPr>
              <a:spcBef>
                <a:spcPct val="60000"/>
              </a:spcBef>
            </a:pPr>
            <a:r>
              <a:rPr lang="en-US" altLang="en-US" dirty="0"/>
              <a:t>Leverage varies significantly between companies</a:t>
            </a:r>
          </a:p>
          <a:p>
            <a:pPr lvl="1">
              <a:spcBef>
                <a:spcPct val="60000"/>
              </a:spcBef>
            </a:pPr>
            <a:r>
              <a:rPr lang="en-US" altLang="en-US" dirty="0"/>
              <a:t>Differences in leverage can be related to industry membership and asset type. For example, Computershare, which is a service company, relies much less on debt finance than </a:t>
            </a:r>
            <a:r>
              <a:rPr lang="en-US" altLang="en-US" dirty="0" err="1"/>
              <a:t>Bluescope</a:t>
            </a:r>
            <a:r>
              <a:rPr lang="en-US" altLang="en-US" dirty="0"/>
              <a:t> Steel, a steel manufacturer, and Amcor, a packaging manufacturer. </a:t>
            </a:r>
          </a:p>
          <a:p>
            <a:pPr lvl="1">
              <a:spcBef>
                <a:spcPct val="60000"/>
              </a:spcBef>
            </a:pPr>
            <a:r>
              <a:rPr lang="en-US" altLang="en-US" dirty="0"/>
              <a:t>Since expected return and risk increase due to financial leverage, question arises as to whether the expected return is enough for the increase in risk — so that company value remains unchanged by leverage. </a:t>
            </a:r>
          </a:p>
        </p:txBody>
      </p:sp>
      <p:sp>
        <p:nvSpPr>
          <p:cNvPr id="36" name="Rectangle 30"/>
          <p:cNvSpPr txBox="1">
            <a:spLocks noChangeArrowheads="1"/>
          </p:cNvSpPr>
          <p:nvPr/>
        </p:nvSpPr>
        <p:spPr>
          <a:xfrm>
            <a:off x="685800" y="609600"/>
            <a:ext cx="7467600" cy="685800"/>
          </a:xfrm>
          <a:prstGeom prst="rect">
            <a:avLst/>
          </a:prstGeom>
        </p:spPr>
        <p:txBody>
          <a:bodyPr anchor="b" anchorCtr="0">
            <a:noAutofit/>
          </a:bodyPr>
          <a:lstStyle>
            <a:defPPr>
              <a:defRPr sz="4400">
                <a:solidFill>
                  <a:schemeClr val="tx1"/>
                </a:solidFill>
                <a:latin typeface="+mj-lt"/>
                <a:ea typeface="+mj-ea"/>
                <a:cs typeface="+mj-cs"/>
              </a:defRPr>
            </a:defPPr>
            <a:lvl1pPr algn="ctr" eaLnBrk="1" hangingPunct="1">
              <a:buNone/>
              <a:defRPr sz="4000" b="1">
                <a:solidFill>
                  <a:schemeClr val="tx1">
                    <a:alpha val="100000"/>
                  </a:schemeClr>
                </a:solidFill>
                <a:latin typeface="Century Gothic" pitchFamily="34" charset="0"/>
              </a:defRPr>
            </a:lvl1pPr>
          </a:lstStyle>
          <a:p>
            <a:pPr fontAlgn="auto">
              <a:spcBef>
                <a:spcPts val="0"/>
              </a:spcBef>
              <a:spcAft>
                <a:spcPts val="0"/>
              </a:spcAft>
            </a:pPr>
            <a:r>
              <a:rPr lang="en-US" altLang="en-US" kern="0" dirty="0"/>
              <a:t>Effects of Financial Leverage</a:t>
            </a:r>
          </a:p>
        </p:txBody>
      </p:sp>
    </p:spTree>
    <p:extLst>
      <p:ext uri="{BB962C8B-B14F-4D97-AF65-F5344CB8AC3E}">
        <p14:creationId xmlns:p14="http://schemas.microsoft.com/office/powerpoint/2010/main" val="3606981979"/>
      </p:ext>
    </p:ext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F6C3743-1949-4527-90FD-0FDF84DAD6FA}" type="slidenum">
              <a:rPr lang="en-US" altLang="en-US"/>
              <a:pPr eaLnBrk="1" hangingPunct="1"/>
              <a:t>9</a:t>
            </a:fld>
            <a:endParaRPr lang="en-US" altLang="en-US"/>
          </a:p>
        </p:txBody>
      </p:sp>
      <p:sp>
        <p:nvSpPr>
          <p:cNvPr id="9219" name="Rectangle 2052"/>
          <p:cNvSpPr>
            <a:spLocks noGrp="1" noChangeArrowheads="1"/>
          </p:cNvSpPr>
          <p:nvPr>
            <p:ph type="title"/>
          </p:nvPr>
        </p:nvSpPr>
        <p:spPr>
          <a:xfrm>
            <a:off x="152400" y="359465"/>
            <a:ext cx="8802688" cy="1143000"/>
          </a:xfrm>
        </p:spPr>
        <p:txBody>
          <a:bodyPr>
            <a:noAutofit/>
          </a:bodyPr>
          <a:lstStyle/>
          <a:p>
            <a:pPr eaLnBrk="1" hangingPunct="1"/>
            <a:r>
              <a:rPr lang="en-US" altLang="en-US" dirty="0">
                <a:ea typeface="+mn-ea"/>
                <a:cs typeface="+mn-cs"/>
              </a:rPr>
              <a:t>Factors Affecting Capital Structure</a:t>
            </a:r>
          </a:p>
        </p:txBody>
      </p:sp>
      <p:sp>
        <p:nvSpPr>
          <p:cNvPr id="9220" name="Rectangle 2053"/>
          <p:cNvSpPr>
            <a:spLocks noGrp="1" noChangeArrowheads="1"/>
          </p:cNvSpPr>
          <p:nvPr>
            <p:ph type="body" idx="1"/>
          </p:nvPr>
        </p:nvSpPr>
        <p:spPr>
          <a:xfrm>
            <a:off x="685800" y="1676400"/>
            <a:ext cx="8269288" cy="5181600"/>
          </a:xfrm>
        </p:spPr>
        <p:txBody>
          <a:bodyPr/>
          <a:lstStyle/>
          <a:p>
            <a:pPr eaLnBrk="1" hangingPunct="1"/>
            <a:r>
              <a:rPr lang="en-US" altLang="en-US" sz="2600" dirty="0"/>
              <a:t>Business Risk</a:t>
            </a:r>
          </a:p>
          <a:p>
            <a:pPr eaLnBrk="1" hangingPunct="1"/>
            <a:endParaRPr lang="en-US" altLang="en-US" sz="2600" dirty="0"/>
          </a:p>
          <a:p>
            <a:pPr eaLnBrk="1" hangingPunct="1"/>
            <a:r>
              <a:rPr lang="en-US" altLang="en-US" sz="2600" dirty="0"/>
              <a:t>Debt’s tax deductibility</a:t>
            </a:r>
          </a:p>
          <a:p>
            <a:pPr eaLnBrk="1" hangingPunct="1"/>
            <a:endParaRPr lang="en-US" altLang="en-US" sz="2600" dirty="0"/>
          </a:p>
          <a:p>
            <a:pPr eaLnBrk="1" hangingPunct="1"/>
            <a:r>
              <a:rPr lang="en-US" altLang="en-US" sz="2600" dirty="0"/>
              <a:t>Ability to raise capital under adverse terms</a:t>
            </a:r>
          </a:p>
          <a:p>
            <a:pPr eaLnBrk="1" hangingPunct="1"/>
            <a:endParaRPr lang="en-US" altLang="en-US" sz="2600" dirty="0"/>
          </a:p>
          <a:p>
            <a:pPr eaLnBrk="1" hangingPunct="1"/>
            <a:r>
              <a:rPr lang="en-US" altLang="en-US" sz="2600" dirty="0"/>
              <a:t>Managerial decisions:</a:t>
            </a:r>
          </a:p>
          <a:p>
            <a:pPr lvl="1" eaLnBrk="1" hangingPunct="1"/>
            <a:r>
              <a:rPr lang="en-US" altLang="en-US" sz="2400" dirty="0"/>
              <a:t>Conservative vs. Aggressive</a:t>
            </a:r>
          </a:p>
          <a:p>
            <a:pPr lvl="1" eaLnBrk="1" hangingPunct="1"/>
            <a:endParaRPr lang="en-US" altLang="en-US" sz="2400" dirty="0"/>
          </a:p>
          <a:p>
            <a:pPr lvl="1" eaLnBrk="1" hangingPunct="1"/>
            <a:r>
              <a:rPr lang="en-US" altLang="en-US" sz="2400" dirty="0"/>
              <a:t>Minimize WACC</a:t>
            </a:r>
          </a:p>
        </p:txBody>
      </p:sp>
    </p:spTree>
    <p:extLst>
      <p:ext uri="{BB962C8B-B14F-4D97-AF65-F5344CB8AC3E}">
        <p14:creationId xmlns:p14="http://schemas.microsoft.com/office/powerpoint/2010/main" val="2764915129"/>
      </p:ext>
    </p:extLst>
  </p:cSld>
  <p:clrMapOvr>
    <a:masterClrMapping/>
  </p:clrMapOvr>
  <p:transition spd="med">
    <p:fade thruBlk="1"/>
  </p:transition>
</p:sld>
</file>

<file path=ppt/theme/theme1.xml><?xml version="1.0" encoding="utf-8"?>
<a:theme xmlns:a="http://schemas.openxmlformats.org/drawingml/2006/main" name="1_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2022</TotalTime>
  <Words>2278</Words>
  <Application>Microsoft Office PowerPoint</Application>
  <PresentationFormat>On-screen Show (4:3)</PresentationFormat>
  <Paragraphs>464</Paragraphs>
  <Slides>55</Slides>
  <Notes>36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3" baseType="lpstr">
      <vt:lpstr>Arial</vt:lpstr>
      <vt:lpstr>Century Gothic</vt:lpstr>
      <vt:lpstr>Symbol</vt:lpstr>
      <vt:lpstr>Tahoma</vt:lpstr>
      <vt:lpstr>Times New Roman</vt:lpstr>
      <vt:lpstr>Wingdings</vt:lpstr>
      <vt:lpstr>1_Contemporary blue</vt:lpstr>
      <vt:lpstr>Equation</vt:lpstr>
      <vt:lpstr>FIN 440: International Finance</vt:lpstr>
      <vt:lpstr>Learning Objectives</vt:lpstr>
      <vt:lpstr>Overview</vt:lpstr>
      <vt:lpstr>1. Capital Structure/Cost of Capital Review</vt:lpstr>
      <vt:lpstr>Goal of the Firm</vt:lpstr>
      <vt:lpstr>Business Risk versus Financial Risk</vt:lpstr>
      <vt:lpstr>Effects of Financial Leverage</vt:lpstr>
      <vt:lpstr>PowerPoint Presentation</vt:lpstr>
      <vt:lpstr>Factors Affecting Capital Structure</vt:lpstr>
      <vt:lpstr>Capital Structure Effects</vt:lpstr>
      <vt:lpstr>Effect of Additional  Debt on WACC</vt:lpstr>
      <vt:lpstr>The Effect on WACC (Continued)</vt:lpstr>
      <vt:lpstr>Effect of Additional Debt on FCF</vt:lpstr>
      <vt:lpstr>Impact of Indirect Costs</vt:lpstr>
      <vt:lpstr>Debt and Managers</vt:lpstr>
      <vt:lpstr>Weighted Average  Cost of Capital</vt:lpstr>
      <vt:lpstr>WACC: Inputs</vt:lpstr>
      <vt:lpstr>Searching for the Appropriate Capital Structure</vt:lpstr>
      <vt:lpstr>Theories of Capital Structure and Cost of Capital</vt:lpstr>
      <vt:lpstr>Miller and Modigliani  (No Taxes)</vt:lpstr>
      <vt:lpstr>MM Proposition II (No Taxes)</vt:lpstr>
      <vt:lpstr>Miller and Modigliani  (Taxes)</vt:lpstr>
      <vt:lpstr>Miller and Modigliani  (Taxes)</vt:lpstr>
      <vt:lpstr>Financial Distress</vt:lpstr>
      <vt:lpstr>Tax Effects and Financial Distress</vt:lpstr>
      <vt:lpstr>Other Theories</vt:lpstr>
      <vt:lpstr>Implications</vt:lpstr>
      <vt:lpstr>Implications (Cont’d)</vt:lpstr>
      <vt:lpstr>Implications (Cont’d)</vt:lpstr>
      <vt:lpstr>2. International Issues</vt:lpstr>
      <vt:lpstr>International Factors and MNCs</vt:lpstr>
      <vt:lpstr>International WACC</vt:lpstr>
      <vt:lpstr>Cost of Capital in Segmented vs. Integrated Markets</vt:lpstr>
      <vt:lpstr>International Cost of  Capital Differences</vt:lpstr>
      <vt:lpstr>Cost of Capital Across Countries</vt:lpstr>
      <vt:lpstr>Segmented Financial Markets</vt:lpstr>
      <vt:lpstr>Local versus Global Market Access</vt:lpstr>
      <vt:lpstr>Country Differences  in the Cost of Debt</vt:lpstr>
      <vt:lpstr>International Debt</vt:lpstr>
      <vt:lpstr>Cost of Debt Across Countries</vt:lpstr>
      <vt:lpstr>Political Risk</vt:lpstr>
      <vt:lpstr>Historical Premium</vt:lpstr>
      <vt:lpstr>Modified Historical Premium</vt:lpstr>
      <vt:lpstr>Country Risk Premiums</vt:lpstr>
      <vt:lpstr>3. Cross-Border Listings</vt:lpstr>
      <vt:lpstr>Benefits of Cross-Border  Listings of Stocks</vt:lpstr>
      <vt:lpstr>Costs of Cross-Border  Listings of Stocks</vt:lpstr>
      <vt:lpstr>The Effect of Foreign Equity Ownership Restrictions</vt:lpstr>
      <vt:lpstr>Asset Pricing under Foreign Ownership Restrictions</vt:lpstr>
      <vt:lpstr>Nestlé’s Foreign  Ownership Restrictions</vt:lpstr>
      <vt:lpstr>An Example of Foreign Ownership Restrictions: Nestlé</vt:lpstr>
      <vt:lpstr>Financial Structure of Subsidiaries: Three Approaches</vt:lpstr>
      <vt:lpstr>Local versus Global Target Capital Structure</vt:lpstr>
      <vt:lpstr>Local versus Global Target Capital Structure</vt:lpstr>
      <vt:lpstr>PowerPoint Presentation</vt:lpstr>
    </vt:vector>
  </TitlesOfParts>
  <Manager/>
  <Company>University of Baltimore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Lawrence Schrenk</dc:creator>
  <cp:keywords/>
  <dc:description/>
  <cp:lastModifiedBy>Lawrence Schrenk</cp:lastModifiedBy>
  <cp:revision>84</cp:revision>
  <cp:lastPrinted>1601-01-01T00:00:00Z</cp:lastPrinted>
  <dcterms:created xsi:type="dcterms:W3CDTF">2008-08-13T15:55:47Z</dcterms:created>
  <dcterms:modified xsi:type="dcterms:W3CDTF">2017-03-28T18:50:48Z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TC010690101033</vt:lpwstr>
  </property>
</Properties>
</file>