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6" r:id="rId1"/>
  </p:sldMasterIdLst>
  <p:notesMasterIdLst>
    <p:notesMasterId r:id="rId35"/>
  </p:notesMasterIdLst>
  <p:sldIdLst>
    <p:sldId id="383" r:id="rId2"/>
    <p:sldId id="261" r:id="rId3"/>
    <p:sldId id="384" r:id="rId4"/>
    <p:sldId id="282" r:id="rId5"/>
    <p:sldId id="340" r:id="rId6"/>
    <p:sldId id="341" r:id="rId7"/>
    <p:sldId id="342" r:id="rId8"/>
    <p:sldId id="344" r:id="rId9"/>
    <p:sldId id="345" r:id="rId10"/>
    <p:sldId id="346" r:id="rId11"/>
    <p:sldId id="377" r:id="rId12"/>
    <p:sldId id="379" r:id="rId13"/>
    <p:sldId id="378" r:id="rId14"/>
    <p:sldId id="380" r:id="rId15"/>
    <p:sldId id="360" r:id="rId16"/>
    <p:sldId id="347" r:id="rId17"/>
    <p:sldId id="362" r:id="rId18"/>
    <p:sldId id="348" r:id="rId19"/>
    <p:sldId id="349" r:id="rId20"/>
    <p:sldId id="372" r:id="rId21"/>
    <p:sldId id="382" r:id="rId22"/>
    <p:sldId id="381" r:id="rId23"/>
    <p:sldId id="363" r:id="rId24"/>
    <p:sldId id="364" r:id="rId25"/>
    <p:sldId id="366" r:id="rId26"/>
    <p:sldId id="367" r:id="rId27"/>
    <p:sldId id="368" r:id="rId28"/>
    <p:sldId id="369" r:id="rId29"/>
    <p:sldId id="370" r:id="rId30"/>
    <p:sldId id="371" r:id="rId31"/>
    <p:sldId id="373" r:id="rId32"/>
    <p:sldId id="374" r:id="rId33"/>
    <p:sldId id="37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 varScale="1">
        <p:scale>
          <a:sx n="114" d="100"/>
          <a:sy n="114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FAB986-F352-4361-B305-BA0868A16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00F81-0467-4264-9C53-418F74D789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AB986-F352-4361-B305-BA0868A16CC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AB986-F352-4361-B305-BA0868A16C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8B32C-1C33-4AB2-8977-F87AF69573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1D56D-4507-47E5-BF16-2C15B77E05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79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0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2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251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EB05A-E31D-42E8-837B-E6085D93AF7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AB986-F352-4361-B305-BA0868A16C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8B32C-1C33-4AB2-8977-F87AF69573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AB986-F352-4361-B305-BA0868A16C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 w="12700"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 w="12700"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57F94-D528-4A40-8094-4B849EDC9C4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998C-2D4A-4094-899F-F44AB01278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86B19-6AD6-4496-92E0-646951E3EB0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B66F1-2925-4739-A96D-A10993B31EB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002E4-7A47-4186-837E-AA8A1F07461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4025E-752F-44F2-81FC-C5518506B5A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065A9-672B-4C71-A307-CBC7F8F357E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0A321-F32E-4A81-AA73-34A6698D4E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2F7FA-FFF2-4E8D-B64C-A46600ABE78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A652A-04C6-4945-BAA7-6BDF81EDD37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F90D1-7217-480A-A8E3-4967E861B45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5E8A2-06C0-49D4-B80C-C161D9E49E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3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1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8B32C-1C33-4AB2-8977-F87AF69573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49436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96300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148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0FC6-60ED-401F-83C7-4372950A1FF9}" type="slidenum">
              <a:rPr lang="en-US" altLang="en-US"/>
              <a:pPr/>
              <a:t>‹#›</a:t>
            </a:fld>
            <a:r>
              <a:rPr lang="en-US" altLang="en-US"/>
              <a:t> (of 31)</a:t>
            </a:r>
          </a:p>
        </p:txBody>
      </p:sp>
    </p:spTree>
    <p:extLst>
      <p:ext uri="{BB962C8B-B14F-4D97-AF65-F5344CB8AC3E}">
        <p14:creationId xmlns:p14="http://schemas.microsoft.com/office/powerpoint/2010/main" val="343556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5FC28B-8C1F-453A-898C-C9BE63B347E4}" type="slidenum">
              <a:rPr lang="en-US" altLang="en-US"/>
              <a:pPr/>
              <a:t>‹#›</a:t>
            </a:fld>
            <a:r>
              <a:rPr lang="en-US" altLang="en-US"/>
              <a:t> (of 32)</a:t>
            </a:r>
          </a:p>
        </p:txBody>
      </p:sp>
    </p:spTree>
    <p:extLst>
      <p:ext uri="{BB962C8B-B14F-4D97-AF65-F5344CB8AC3E}">
        <p14:creationId xmlns:p14="http://schemas.microsoft.com/office/powerpoint/2010/main" val="192832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5745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445A83-61E7-4AB4-B9FB-CF2B9457F825}" type="slidenum">
              <a:rPr lang="en-US" altLang="en-US"/>
              <a:pPr/>
              <a:t>‹#›</a:t>
            </a:fld>
            <a:r>
              <a:rPr lang="en-US" altLang="en-US"/>
              <a:t> (of 32)</a:t>
            </a:r>
          </a:p>
        </p:txBody>
      </p:sp>
    </p:spTree>
    <p:extLst>
      <p:ext uri="{BB962C8B-B14F-4D97-AF65-F5344CB8AC3E}">
        <p14:creationId xmlns:p14="http://schemas.microsoft.com/office/powerpoint/2010/main" val="2741780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18C08D-B033-4303-A3FD-E30916A88BFB}" type="slidenum">
              <a:rPr lang="en-US" altLang="en-US"/>
              <a:pPr/>
              <a:t>‹#›</a:t>
            </a:fld>
            <a:r>
              <a:rPr lang="en-US" altLang="en-US"/>
              <a:t> (of 30)</a:t>
            </a:r>
          </a:p>
        </p:txBody>
      </p:sp>
    </p:spTree>
    <p:extLst>
      <p:ext uri="{BB962C8B-B14F-4D97-AF65-F5344CB8AC3E}">
        <p14:creationId xmlns:p14="http://schemas.microsoft.com/office/powerpoint/2010/main" val="412036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1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5845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48200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1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927154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0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6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231320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6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33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10:19 AM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3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19-International Capital Budgeting I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2227030514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endParaRPr lang="en-US" sz="500" dirty="0"/>
          </a:p>
          <a:p>
            <a:pPr marL="742950" indent="-742950">
              <a:buFont typeface="Wingdings" pitchFamily="2" charset="2"/>
              <a:buAutoNum type="arabicPeriod" startAt="3"/>
            </a:pPr>
            <a:r>
              <a:rPr lang="en-US" sz="3600" dirty="0"/>
              <a:t>Calculate net present value (NPV) </a:t>
            </a:r>
          </a:p>
          <a:p>
            <a:pPr marL="742950" indent="-742950">
              <a:buFont typeface="Wingdings" pitchFamily="2" charset="2"/>
              <a:buAutoNum type="arabicPeriod" startAt="3"/>
            </a:pPr>
            <a:endParaRPr lang="en-US" sz="3600" dirty="0"/>
          </a:p>
          <a:p>
            <a:pPr marL="863600" lvl="1" indent="-292100"/>
            <a:r>
              <a:rPr lang="en-US" sz="2400" dirty="0"/>
              <a:t>Based on expected future cash flows and the appropriate risk-adjusted discount rate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r>
              <a:rPr lang="en-US" dirty="0"/>
              <a:t>‘Domestic’ NPV Calculations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2. International Capital Budgeting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Which Currency to Use</a:t>
            </a:r>
          </a:p>
          <a:p>
            <a:endParaRPr lang="en-US" dirty="0"/>
          </a:p>
          <a:p>
            <a:r>
              <a:rPr lang="en-US" dirty="0"/>
              <a:t>Exchange Rate Risk</a:t>
            </a:r>
          </a:p>
          <a:p>
            <a:endParaRPr lang="en-US" dirty="0"/>
          </a:p>
          <a:p>
            <a:r>
              <a:rPr lang="en-US" dirty="0"/>
              <a:t>Does Purchasing Power Parity Hold</a:t>
            </a:r>
          </a:p>
          <a:p>
            <a:endParaRPr lang="en-US" dirty="0"/>
          </a:p>
          <a:p>
            <a:r>
              <a:rPr lang="en-US" dirty="0"/>
              <a:t>Foreign &amp; Domestic Tax Rates</a:t>
            </a:r>
          </a:p>
          <a:p>
            <a:endParaRPr lang="en-US" dirty="0"/>
          </a:p>
          <a:p>
            <a:r>
              <a:rPr lang="en-US" dirty="0"/>
              <a:t>Cost of Capital</a:t>
            </a:r>
          </a:p>
          <a:p>
            <a:endParaRPr lang="en-US" dirty="0"/>
          </a:p>
          <a:p>
            <a:r>
              <a:rPr lang="en-US" dirty="0"/>
              <a:t>Special elements:</a:t>
            </a:r>
          </a:p>
          <a:p>
            <a:pPr lvl="1"/>
            <a:r>
              <a:rPr lang="en-US" dirty="0"/>
              <a:t>Political Risk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Subsidies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r>
              <a:rPr lang="en-US" dirty="0"/>
              <a:t>New Issues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Net Present Value (NPV)</a:t>
            </a:r>
          </a:p>
          <a:p>
            <a:pPr lvl="1"/>
            <a:r>
              <a:rPr lang="en-US" dirty="0"/>
              <a:t>Traditional NPV analysis extended to int’l projects</a:t>
            </a:r>
          </a:p>
          <a:p>
            <a:endParaRPr lang="en-US" dirty="0"/>
          </a:p>
          <a:p>
            <a:r>
              <a:rPr lang="en-US" dirty="0"/>
              <a:t>Adjusted Present Value (APV)</a:t>
            </a:r>
          </a:p>
          <a:p>
            <a:pPr lvl="1"/>
            <a:r>
              <a:rPr lang="en-US" dirty="0"/>
              <a:t>valuation by parts </a:t>
            </a:r>
          </a:p>
          <a:p>
            <a:pPr lvl="1"/>
            <a:r>
              <a:rPr lang="en-US" dirty="0"/>
              <a:t>APV = PV[OCF] +  PV[Project costs &amp; benefits]</a:t>
            </a:r>
          </a:p>
          <a:p>
            <a:pPr lvl="1"/>
            <a:r>
              <a:rPr lang="en-US" dirty="0"/>
              <a:t>Project costs and benefits:</a:t>
            </a:r>
          </a:p>
          <a:p>
            <a:pPr lvl="2"/>
            <a:r>
              <a:rPr lang="en-US" dirty="0"/>
              <a:t>PV of tax shields</a:t>
            </a:r>
          </a:p>
          <a:p>
            <a:pPr lvl="2"/>
            <a:r>
              <a:rPr lang="en-US" dirty="0"/>
              <a:t>PV of financial subsidies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Valuation Methods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3. Net Present Value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3200" dirty="0"/>
              <a:t>Foreign projects generate cash flows in a foreign currency. </a:t>
            </a:r>
          </a:p>
          <a:p>
            <a:pPr marL="457200" indent="-457200"/>
            <a:endParaRPr lang="en-US" sz="3200" dirty="0"/>
          </a:p>
          <a:p>
            <a:pPr marL="457200" indent="-457200"/>
            <a:r>
              <a:rPr lang="en-US" sz="3200" dirty="0"/>
              <a:t>Two Approaches</a:t>
            </a:r>
          </a:p>
          <a:p>
            <a:pPr marL="806450" lvl="1" indent="-457200"/>
            <a:r>
              <a:rPr lang="en-US" sz="2800" dirty="0"/>
              <a:t>Approach 1: Foreign Project</a:t>
            </a:r>
          </a:p>
          <a:p>
            <a:pPr marL="806450" lvl="1" indent="-457200"/>
            <a:endParaRPr lang="en-US" sz="2800" dirty="0"/>
          </a:p>
          <a:p>
            <a:pPr marL="806450" lvl="1" indent="-457200"/>
            <a:r>
              <a:rPr lang="en-US" sz="2800" dirty="0"/>
              <a:t>Approach 2: Parent Firm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International Capital Budgeting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US" sz="3600" dirty="0"/>
              <a:t>Estimate cash flows in foreign currency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Discount in the foreign currency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Find the foreign currency NPV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Convert foreign currency NPV to a domestic currency value at the spot exchange rate.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en-US" dirty="0"/>
              <a:t>Approach 1: Project’s </a:t>
            </a:r>
            <a:br>
              <a:rPr lang="en-US" dirty="0"/>
            </a:br>
            <a:r>
              <a:rPr lang="en-US" dirty="0"/>
              <a:t>(Local) Perspective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US" sz="3600" dirty="0"/>
              <a:t>Estimate cash flows in foreign currency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Convert foreign cash flows into the domestic currency at expected future spot rates 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Discount in the domestic currency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Find the domestic NPV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en-US" dirty="0"/>
              <a:t>Approach 2: </a:t>
            </a:r>
            <a:br>
              <a:rPr lang="en-US" dirty="0"/>
            </a:br>
            <a:r>
              <a:rPr lang="en-US" dirty="0"/>
              <a:t>Parent’s Perspective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5181600" y="4208463"/>
            <a:ext cx="144780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/>
              <a:t>E[CF</a:t>
            </a:r>
            <a:r>
              <a:rPr lang="en-US" sz="2800" baseline="-25000"/>
              <a:t>2</a:t>
            </a:r>
            <a:r>
              <a:rPr lang="en-US" sz="2800" baseline="30000"/>
              <a:t>f </a:t>
            </a:r>
            <a:r>
              <a:rPr lang="en-US" sz="2800"/>
              <a:t>]</a:t>
            </a:r>
            <a:endParaRPr lang="en-US" sz="2800" baseline="30000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51142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AutoNum type="arabicPeriod"/>
            </a:pPr>
            <a:r>
              <a:rPr lang="en-US" sz="2800" dirty="0"/>
              <a:t>Estimate future cash flows E[</a:t>
            </a:r>
            <a:r>
              <a:rPr lang="en-US" sz="2800" dirty="0" err="1"/>
              <a:t>CF</a:t>
            </a:r>
            <a:r>
              <a:rPr lang="en-US" sz="2800" baseline="-25000" dirty="0" err="1"/>
              <a:t>t</a:t>
            </a:r>
            <a:r>
              <a:rPr lang="en-US" sz="2800" baseline="30000" dirty="0" err="1"/>
              <a:t>x</a:t>
            </a:r>
            <a:r>
              <a:rPr lang="en-US" sz="2800" dirty="0"/>
              <a:t>] 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sz="2800" dirty="0"/>
          </a:p>
          <a:p>
            <a:pPr marL="514350" indent="-514350">
              <a:buFont typeface="Wingdings" pitchFamily="2" charset="2"/>
              <a:buAutoNum type="arabicPeriod" startAt="2"/>
            </a:pPr>
            <a:r>
              <a:rPr lang="en-US" sz="2800" dirty="0"/>
              <a:t>Identify discount rate</a:t>
            </a:r>
          </a:p>
          <a:p>
            <a:pPr marL="514350" indent="-514350">
              <a:buFont typeface="Wingdings" pitchFamily="2" charset="2"/>
              <a:buAutoNum type="arabicPeriod" startAt="2"/>
            </a:pPr>
            <a:endParaRPr lang="en-US" sz="2800" dirty="0"/>
          </a:p>
          <a:p>
            <a:pPr marL="457200" indent="-457200">
              <a:buFont typeface="Wingdings" pitchFamily="2" charset="2"/>
              <a:buNone/>
            </a:pPr>
            <a:r>
              <a:rPr lang="en-US" sz="2800" dirty="0"/>
              <a:t>3.	Calculate net present value</a:t>
            </a:r>
            <a:endParaRPr lang="en-US" sz="2800" baseline="30000" dirty="0"/>
          </a:p>
          <a:p>
            <a:pPr marL="857250" lvl="1" indent="-285750">
              <a:buFont typeface="Wingdings" pitchFamily="2" charset="2"/>
              <a:buNone/>
            </a:pPr>
            <a:r>
              <a:rPr lang="en-US" dirty="0"/>
              <a:t>Calculate NPV</a:t>
            </a:r>
          </a:p>
          <a:p>
            <a:pPr marL="857250" lvl="1" indent="-285750">
              <a:buFont typeface="Wingdings" pitchFamily="2" charset="2"/>
              <a:buNone/>
            </a:pPr>
            <a:r>
              <a:rPr lang="en-US" dirty="0"/>
              <a:t>Convert to the domestic currency</a:t>
            </a:r>
            <a:endParaRPr lang="en-US" sz="900" dirty="0"/>
          </a:p>
          <a:p>
            <a:pPr marL="457200" indent="-457200"/>
            <a:endParaRPr lang="en-US" sz="1000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en-US" dirty="0"/>
              <a:t>Approach 1: Discount in the Foreign Currency</a:t>
            </a:r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2676525" y="4800600"/>
            <a:ext cx="40290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3810000" y="5045075"/>
            <a:ext cx="0" cy="136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5410200" y="5045075"/>
            <a:ext cx="0" cy="136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Arc 9"/>
          <p:cNvSpPr>
            <a:spLocks/>
          </p:cNvSpPr>
          <p:nvPr/>
        </p:nvSpPr>
        <p:spPr bwMode="auto">
          <a:xfrm>
            <a:off x="4343400" y="4876800"/>
            <a:ext cx="685800" cy="304800"/>
          </a:xfrm>
          <a:custGeom>
            <a:avLst/>
            <a:gdLst>
              <a:gd name="T0" fmla="*/ 685800 w 21600"/>
              <a:gd name="T1" fmla="*/ 0 h 19934"/>
              <a:gd name="T2" fmla="*/ 264128 w 21600"/>
              <a:gd name="T3" fmla="*/ 304800 h 19934"/>
              <a:gd name="T4" fmla="*/ 0 w 21600"/>
              <a:gd name="T5" fmla="*/ 0 h 19934"/>
              <a:gd name="T6" fmla="*/ 0 60000 65536"/>
              <a:gd name="T7" fmla="*/ 0 60000 65536"/>
              <a:gd name="T8" fmla="*/ 0 60000 65536"/>
              <a:gd name="T9" fmla="*/ 0 w 21600"/>
              <a:gd name="T10" fmla="*/ 0 h 19934"/>
              <a:gd name="T11" fmla="*/ 21600 w 21600"/>
              <a:gd name="T12" fmla="*/ 19934 h 199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34" fill="none" extrusionOk="0">
                <a:moveTo>
                  <a:pt x="21600" y="0"/>
                </a:moveTo>
                <a:cubicBezTo>
                  <a:pt x="21600" y="8715"/>
                  <a:pt x="16362" y="16577"/>
                  <a:pt x="8318" y="19933"/>
                </a:cubicBezTo>
              </a:path>
              <a:path w="21600" h="19934" stroke="0" extrusionOk="0">
                <a:moveTo>
                  <a:pt x="21600" y="0"/>
                </a:moveTo>
                <a:cubicBezTo>
                  <a:pt x="21600" y="8715"/>
                  <a:pt x="16362" y="16577"/>
                  <a:pt x="8318" y="19933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5008563" y="4879975"/>
            <a:ext cx="554037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dirty="0"/>
              <a:t>i</a:t>
            </a:r>
            <a:r>
              <a:rPr lang="en-US" sz="2800" baseline="30000" dirty="0"/>
              <a:t>x</a:t>
            </a: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H="1">
            <a:off x="2971800" y="5181600"/>
            <a:ext cx="16764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1858963" y="4879975"/>
            <a:ext cx="1341437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dirty="0"/>
              <a:t>NPV</a:t>
            </a:r>
            <a:r>
              <a:rPr lang="en-US" sz="2800" baseline="-25000" dirty="0"/>
              <a:t>0</a:t>
            </a:r>
            <a:r>
              <a:rPr lang="en-US" sz="2800" baseline="30000" dirty="0"/>
              <a:t>x</a:t>
            </a:r>
          </a:p>
        </p:txBody>
      </p:sp>
      <p:sp>
        <p:nvSpPr>
          <p:cNvPr id="23564" name="Rectangle 13"/>
          <p:cNvSpPr>
            <a:spLocks noChangeArrowheads="1"/>
          </p:cNvSpPr>
          <p:nvPr/>
        </p:nvSpPr>
        <p:spPr bwMode="auto">
          <a:xfrm>
            <a:off x="1858963" y="5489575"/>
            <a:ext cx="4237037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dirty="0"/>
              <a:t>NPV</a:t>
            </a:r>
            <a:r>
              <a:rPr lang="en-US" sz="2800" baseline="-25000" dirty="0"/>
              <a:t>0</a:t>
            </a:r>
            <a:r>
              <a:rPr lang="en-US" sz="2800" baseline="30000" dirty="0"/>
              <a:t>$</a:t>
            </a:r>
            <a:r>
              <a:rPr lang="en-US" sz="2800" dirty="0"/>
              <a:t>= S</a:t>
            </a:r>
            <a:r>
              <a:rPr lang="en-US" sz="2800" baseline="-25000" dirty="0"/>
              <a:t>0</a:t>
            </a:r>
            <a:r>
              <a:rPr lang="en-US" sz="2800" baseline="30000" dirty="0"/>
              <a:t>$/x</a:t>
            </a:r>
            <a:r>
              <a:rPr lang="en-US" sz="2800" dirty="0"/>
              <a:t> NPV</a:t>
            </a:r>
            <a:r>
              <a:rPr lang="en-US" sz="2800" baseline="-25000" dirty="0"/>
              <a:t>0</a:t>
            </a:r>
            <a:r>
              <a:rPr lang="en-US" sz="2800" baseline="30000" dirty="0"/>
              <a:t>x</a:t>
            </a:r>
          </a:p>
        </p:txBody>
      </p:sp>
      <p:sp>
        <p:nvSpPr>
          <p:cNvPr id="23565" name="Arc 14"/>
          <p:cNvSpPr>
            <a:spLocks/>
          </p:cNvSpPr>
          <p:nvPr/>
        </p:nvSpPr>
        <p:spPr bwMode="auto">
          <a:xfrm>
            <a:off x="1295400" y="5268913"/>
            <a:ext cx="385763" cy="217487"/>
          </a:xfrm>
          <a:custGeom>
            <a:avLst/>
            <a:gdLst>
              <a:gd name="T0" fmla="*/ 0 w 21595"/>
              <a:gd name="T1" fmla="*/ 212764 h 21599"/>
              <a:gd name="T2" fmla="*/ 381565 w 21595"/>
              <a:gd name="T3" fmla="*/ 0 h 21599"/>
              <a:gd name="T4" fmla="*/ 385763 w 21595"/>
              <a:gd name="T5" fmla="*/ 217487 h 21599"/>
              <a:gd name="T6" fmla="*/ 0 60000 65536"/>
              <a:gd name="T7" fmla="*/ 0 60000 65536"/>
              <a:gd name="T8" fmla="*/ 0 60000 65536"/>
              <a:gd name="T9" fmla="*/ 0 w 21595"/>
              <a:gd name="T10" fmla="*/ 0 h 21599"/>
              <a:gd name="T11" fmla="*/ 21595 w 21595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5" h="21599" fill="none" extrusionOk="0">
                <a:moveTo>
                  <a:pt x="0" y="21130"/>
                </a:moveTo>
                <a:cubicBezTo>
                  <a:pt x="253" y="9477"/>
                  <a:pt x="9705" y="127"/>
                  <a:pt x="21360" y="0"/>
                </a:cubicBezTo>
              </a:path>
              <a:path w="21595" h="21599" stroke="0" extrusionOk="0">
                <a:moveTo>
                  <a:pt x="0" y="21130"/>
                </a:moveTo>
                <a:cubicBezTo>
                  <a:pt x="253" y="9477"/>
                  <a:pt x="9705" y="127"/>
                  <a:pt x="21360" y="0"/>
                </a:cubicBezTo>
                <a:lnTo>
                  <a:pt x="21595" y="21599"/>
                </a:lnTo>
                <a:close/>
              </a:path>
            </a:pathLst>
          </a:custGeom>
          <a:noFill/>
          <a:ln w="381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Arc 15"/>
          <p:cNvSpPr>
            <a:spLocks/>
          </p:cNvSpPr>
          <p:nvPr/>
        </p:nvSpPr>
        <p:spPr bwMode="auto">
          <a:xfrm>
            <a:off x="1295400" y="5486400"/>
            <a:ext cx="374650" cy="228600"/>
          </a:xfrm>
          <a:custGeom>
            <a:avLst/>
            <a:gdLst>
              <a:gd name="T0" fmla="*/ 374650 w 21600"/>
              <a:gd name="T1" fmla="*/ 228600 h 21600"/>
              <a:gd name="T2" fmla="*/ 0 w 21600"/>
              <a:gd name="T3" fmla="*/ 0 h 21600"/>
              <a:gd name="T4" fmla="*/ 37465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81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1609725" y="5715000"/>
            <a:ext cx="2127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8"/>
          <p:cNvSpPr>
            <a:spLocks noChangeArrowheads="1"/>
          </p:cNvSpPr>
          <p:nvPr/>
        </p:nvSpPr>
        <p:spPr bwMode="auto">
          <a:xfrm>
            <a:off x="3581400" y="4208463"/>
            <a:ext cx="144780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dirty="0"/>
              <a:t>E[CF</a:t>
            </a:r>
            <a:r>
              <a:rPr lang="en-US" sz="2800" baseline="-25000" dirty="0"/>
              <a:t>1</a:t>
            </a:r>
            <a:r>
              <a:rPr lang="en-US" sz="2800" baseline="30000" dirty="0"/>
              <a:t>x</a:t>
            </a:r>
            <a:r>
              <a:rPr lang="en-US" sz="2800" dirty="0"/>
              <a:t>]</a:t>
            </a:r>
            <a:endParaRPr lang="en-US" sz="2800" baseline="300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ChangeArrowheads="1"/>
          </p:cNvSpPr>
          <p:nvPr/>
        </p:nvSpPr>
        <p:spPr bwMode="auto">
          <a:xfrm>
            <a:off x="4648200" y="3505200"/>
            <a:ext cx="1524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/>
              <a:t>E[CF</a:t>
            </a:r>
            <a:r>
              <a:rPr lang="en-US" sz="2800" baseline="-25000"/>
              <a:t>2</a:t>
            </a:r>
            <a:r>
              <a:rPr lang="en-US" sz="2800" baseline="30000"/>
              <a:t>f </a:t>
            </a:r>
            <a:r>
              <a:rPr lang="en-US" sz="2800"/>
              <a:t>]</a:t>
            </a:r>
            <a:endParaRPr lang="en-US" sz="2800" baseline="30000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99866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Estimate E[</a:t>
            </a:r>
            <a:r>
              <a:rPr lang="en-US" sz="2800" dirty="0" err="1"/>
              <a:t>CF</a:t>
            </a:r>
            <a:r>
              <a:rPr lang="en-US" sz="2800" baseline="-25000" dirty="0" err="1"/>
              <a:t>t</a:t>
            </a:r>
            <a:r>
              <a:rPr lang="en-US" sz="2800" baseline="30000" dirty="0"/>
              <a:t>$</a:t>
            </a:r>
            <a:r>
              <a:rPr lang="en-US" sz="2800" dirty="0"/>
              <a:t>] = E[S</a:t>
            </a:r>
            <a:r>
              <a:rPr lang="en-US" sz="2800" baseline="-25000" dirty="0"/>
              <a:t>t</a:t>
            </a:r>
            <a:r>
              <a:rPr lang="en-US" sz="2800" baseline="30000" dirty="0"/>
              <a:t>$/x</a:t>
            </a:r>
            <a:r>
              <a:rPr lang="en-US" sz="2800" dirty="0"/>
              <a:t>] E[</a:t>
            </a:r>
            <a:r>
              <a:rPr lang="en-US" sz="2800" dirty="0" err="1"/>
              <a:t>CF</a:t>
            </a:r>
            <a:r>
              <a:rPr lang="en-US" sz="2800" baseline="-25000" dirty="0" err="1"/>
              <a:t>t</a:t>
            </a:r>
            <a:r>
              <a:rPr lang="en-US" sz="2800" baseline="30000" dirty="0" err="1"/>
              <a:t>x</a:t>
            </a:r>
            <a:r>
              <a:rPr lang="en-US" sz="2800" dirty="0"/>
              <a:t> ]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Font typeface="Wingdings" pitchFamily="2" charset="2"/>
              <a:buAutoNum type="arabicPeriod" startAt="2"/>
            </a:pPr>
            <a:r>
              <a:rPr lang="en-US" sz="2800" dirty="0"/>
              <a:t>Identify discount rate</a:t>
            </a:r>
          </a:p>
          <a:p>
            <a:pPr marL="514350" indent="-514350">
              <a:buFont typeface="Wingdings" pitchFamily="2" charset="2"/>
              <a:buAutoNum type="arabicPeriod" startAt="2"/>
            </a:pPr>
            <a:endParaRPr lang="en-US" sz="2800" dirty="0"/>
          </a:p>
          <a:p>
            <a:pPr marL="457200" indent="-457200">
              <a:buFont typeface="Wingdings" pitchFamily="2" charset="2"/>
              <a:buNone/>
            </a:pPr>
            <a:r>
              <a:rPr lang="en-US" sz="2800" dirty="0"/>
              <a:t>3.	Calculate net present value NPV</a:t>
            </a:r>
            <a:endParaRPr lang="en-US" sz="2000" baseline="30000" dirty="0"/>
          </a:p>
          <a:p>
            <a:pPr marL="457200" indent="-457200"/>
            <a:endParaRPr lang="en-US" sz="1000" dirty="0"/>
          </a:p>
          <a:p>
            <a:pPr marL="457200" indent="-457200"/>
            <a:endParaRPr lang="en-US" sz="1000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en-US" dirty="0"/>
              <a:t>Approach 2: Discount in the Domestic Currency</a:t>
            </a:r>
          </a:p>
        </p:txBody>
      </p:sp>
      <p:sp>
        <p:nvSpPr>
          <p:cNvPr id="24581" name="Rectangle 11"/>
          <p:cNvSpPr>
            <a:spLocks noChangeArrowheads="1"/>
          </p:cNvSpPr>
          <p:nvPr/>
        </p:nvSpPr>
        <p:spPr bwMode="auto">
          <a:xfrm>
            <a:off x="3048000" y="4876800"/>
            <a:ext cx="4843463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dirty="0"/>
              <a:t>E[</a:t>
            </a:r>
            <a:r>
              <a:rPr lang="en-US" sz="2800" dirty="0" err="1"/>
              <a:t>CF</a:t>
            </a:r>
            <a:r>
              <a:rPr lang="en-US" sz="2800" baseline="-25000" dirty="0" err="1"/>
              <a:t>t</a:t>
            </a:r>
            <a:r>
              <a:rPr lang="en-US" sz="2800" baseline="30000" dirty="0"/>
              <a:t>$ </a:t>
            </a:r>
            <a:r>
              <a:rPr lang="en-US" sz="2800" dirty="0"/>
              <a:t>] = E[S</a:t>
            </a:r>
            <a:r>
              <a:rPr lang="en-US" sz="2800" baseline="-25000" dirty="0"/>
              <a:t>t</a:t>
            </a:r>
            <a:r>
              <a:rPr lang="en-US" sz="2800" baseline="30000" dirty="0"/>
              <a:t>$/x </a:t>
            </a:r>
            <a:r>
              <a:rPr lang="en-US" sz="2800" dirty="0"/>
              <a:t>] E[</a:t>
            </a:r>
            <a:r>
              <a:rPr lang="en-US" sz="2800" dirty="0" err="1"/>
              <a:t>CF</a:t>
            </a:r>
            <a:r>
              <a:rPr lang="en-US" sz="2800" baseline="-25000" dirty="0" err="1"/>
              <a:t>t</a:t>
            </a:r>
            <a:r>
              <a:rPr lang="en-US" sz="2800" baseline="30000" dirty="0" err="1"/>
              <a:t>x</a:t>
            </a:r>
            <a:r>
              <a:rPr lang="en-US" sz="2800" baseline="30000" dirty="0"/>
              <a:t> </a:t>
            </a:r>
            <a:r>
              <a:rPr lang="en-US" sz="2800" dirty="0"/>
              <a:t>]</a:t>
            </a: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2219325" y="5486400"/>
            <a:ext cx="40290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>
            <a:off x="3810000" y="5349875"/>
            <a:ext cx="0" cy="136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Arc 7"/>
          <p:cNvSpPr>
            <a:spLocks/>
          </p:cNvSpPr>
          <p:nvPr/>
        </p:nvSpPr>
        <p:spPr bwMode="auto">
          <a:xfrm>
            <a:off x="4191000" y="5562600"/>
            <a:ext cx="381000" cy="457200"/>
          </a:xfrm>
          <a:custGeom>
            <a:avLst/>
            <a:gdLst>
              <a:gd name="T0" fmla="*/ 381000 w 21600"/>
              <a:gd name="T1" fmla="*/ 0 h 19934"/>
              <a:gd name="T2" fmla="*/ 146738 w 21600"/>
              <a:gd name="T3" fmla="*/ 457200 h 19934"/>
              <a:gd name="T4" fmla="*/ 0 w 21600"/>
              <a:gd name="T5" fmla="*/ 0 h 19934"/>
              <a:gd name="T6" fmla="*/ 0 60000 65536"/>
              <a:gd name="T7" fmla="*/ 0 60000 65536"/>
              <a:gd name="T8" fmla="*/ 0 60000 65536"/>
              <a:gd name="T9" fmla="*/ 0 w 21600"/>
              <a:gd name="T10" fmla="*/ 0 h 19934"/>
              <a:gd name="T11" fmla="*/ 21600 w 21600"/>
              <a:gd name="T12" fmla="*/ 19934 h 199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34" fill="none" extrusionOk="0">
                <a:moveTo>
                  <a:pt x="21600" y="0"/>
                </a:moveTo>
                <a:cubicBezTo>
                  <a:pt x="21600" y="8715"/>
                  <a:pt x="16362" y="16577"/>
                  <a:pt x="8318" y="19933"/>
                </a:cubicBezTo>
              </a:path>
              <a:path w="21600" h="19934" stroke="0" extrusionOk="0">
                <a:moveTo>
                  <a:pt x="21600" y="0"/>
                </a:moveTo>
                <a:cubicBezTo>
                  <a:pt x="21600" y="8715"/>
                  <a:pt x="16362" y="16577"/>
                  <a:pt x="8318" y="19933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3352800" y="6019800"/>
            <a:ext cx="9906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981200" y="5715000"/>
            <a:ext cx="2057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/>
              <a:t>NPV</a:t>
            </a:r>
            <a:r>
              <a:rPr lang="en-US" sz="2800" baseline="-25000"/>
              <a:t>0</a:t>
            </a:r>
            <a:endParaRPr lang="en-US" sz="2800" baseline="30000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2209800" y="4114800"/>
            <a:ext cx="40290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3810000" y="3978275"/>
            <a:ext cx="0" cy="136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5410200" y="3978275"/>
            <a:ext cx="0" cy="136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7"/>
          <p:cNvSpPr>
            <a:spLocks noChangeShapeType="1"/>
          </p:cNvSpPr>
          <p:nvPr/>
        </p:nvSpPr>
        <p:spPr bwMode="auto">
          <a:xfrm flipH="1">
            <a:off x="4572000" y="4267200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9"/>
          <p:cNvSpPr>
            <a:spLocks noChangeArrowheads="1"/>
          </p:cNvSpPr>
          <p:nvPr/>
        </p:nvSpPr>
        <p:spPr bwMode="auto">
          <a:xfrm>
            <a:off x="3048000" y="3505200"/>
            <a:ext cx="1524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dirty="0"/>
              <a:t>E[CF</a:t>
            </a:r>
            <a:r>
              <a:rPr lang="en-US" sz="2800" baseline="-25000" dirty="0"/>
              <a:t>1</a:t>
            </a:r>
            <a:r>
              <a:rPr lang="en-US" sz="2800" baseline="30000" dirty="0"/>
              <a:t>x</a:t>
            </a:r>
            <a:r>
              <a:rPr lang="en-US" sz="2800" dirty="0"/>
              <a:t>]</a:t>
            </a:r>
            <a:endParaRPr lang="en-US" sz="2800" baseline="30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>
                <a:cs typeface="Arial" charset="0"/>
              </a:rPr>
              <a:t>Explain the process of capital budgeting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Discuss how the process changes in an international environment.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Calculate a cross-border NPV from the parent firm’s perspective.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Describe some uses of real options in capital budgeting.</a:t>
            </a:r>
            <a:endParaRPr lang="en-US" dirty="0">
              <a:cs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should have two equally valid approaches:</a:t>
            </a:r>
          </a:p>
          <a:p>
            <a:endParaRPr lang="en-US" dirty="0"/>
          </a:p>
          <a:p>
            <a:pPr lvl="1"/>
            <a:r>
              <a:rPr lang="en-US" dirty="0"/>
              <a:t>Change the foreign cash flows into dollars at the exchange rates expected to prevail. Find the $NPV using the dollar cost of capital.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Find the foreign currency NPV using the foreign currency cost of capital. Translate that into dollars at the spot exchange rate. 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PPP must hold.</a:t>
            </a:r>
          </a:p>
          <a:p>
            <a:endParaRPr lang="en-US" dirty="0"/>
          </a:p>
          <a:p>
            <a:r>
              <a:rPr lang="en-US" dirty="0"/>
              <a:t>Over the life of the project</a:t>
            </a:r>
          </a:p>
          <a:p>
            <a:pPr lvl="1"/>
            <a:r>
              <a:rPr lang="en-US" dirty="0"/>
              <a:t>Differential Inflation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FX rates must change to compensate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PPP holds: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WACC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34" y="3048000"/>
            <a:ext cx="8085966" cy="189383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876800"/>
          </a:xfrm>
          <a:noFill/>
        </p:spPr>
        <p:txBody>
          <a:bodyPr>
            <a:normAutofit lnSpcReduction="10000"/>
          </a:bodyPr>
          <a:lstStyle/>
          <a:p>
            <a:r>
              <a:rPr lang="en-US" dirty="0"/>
              <a:t>U.S. parent considers building a Swiss factory (millions)</a:t>
            </a:r>
          </a:p>
          <a:p>
            <a:pPr lvl="1"/>
            <a:r>
              <a:rPr lang="en-US" dirty="0"/>
              <a:t>Initial cost:			$50</a:t>
            </a:r>
          </a:p>
          <a:p>
            <a:pPr lvl="1"/>
            <a:r>
              <a:rPr lang="en-US" dirty="0"/>
              <a:t>S($/SF):  			0.50</a:t>
            </a:r>
          </a:p>
          <a:p>
            <a:pPr lvl="1"/>
            <a:r>
              <a:rPr lang="en-US" dirty="0"/>
              <a:t>Dollar discount rate:</a:t>
            </a:r>
            <a:r>
              <a:rPr lang="en-US"/>
              <a:t>	10</a:t>
            </a:r>
            <a:r>
              <a:rPr lang="en-US" dirty="0"/>
              <a:t>%	</a:t>
            </a:r>
          </a:p>
          <a:p>
            <a:endParaRPr lang="en-US" dirty="0"/>
          </a:p>
          <a:p>
            <a:r>
              <a:rPr lang="en-US" dirty="0"/>
              <a:t>Projected CHF cash flows</a:t>
            </a:r>
          </a:p>
          <a:p>
            <a:pPr lvl="1"/>
            <a:r>
              <a:rPr lang="en-US" dirty="0"/>
              <a:t>Year 1:  	 	CHF 10 </a:t>
            </a:r>
            <a:r>
              <a:rPr lang="en-US" b="1" i="1" dirty="0"/>
              <a:t>net</a:t>
            </a:r>
            <a:r>
              <a:rPr lang="en-US" dirty="0"/>
              <a:t> revenues</a:t>
            </a:r>
          </a:p>
          <a:p>
            <a:pPr lvl="1"/>
            <a:r>
              <a:rPr lang="en-US" dirty="0"/>
              <a:t>Years 2-5:  		revenue growth @ 2%</a:t>
            </a:r>
          </a:p>
          <a:p>
            <a:pPr lvl="1"/>
            <a:r>
              <a:rPr lang="en-US" dirty="0"/>
              <a:t>Year 5		CHF 100 (Salvage/Terminal  Value of Factory)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Approach 2: Simple Example</a:t>
            </a:r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876800"/>
          </a:xfrm>
          <a:noFill/>
        </p:spPr>
        <p:txBody>
          <a:bodyPr/>
          <a:lstStyle/>
          <a:p>
            <a:r>
              <a:rPr lang="en-US" dirty="0"/>
              <a:t>Exchange rate forecast:  	PPP</a:t>
            </a:r>
          </a:p>
          <a:p>
            <a:pPr lvl="1"/>
            <a:r>
              <a:rPr lang="en-US" dirty="0"/>
              <a:t>Swiss inflation forecast: 	2%/year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U.S. inflation forecast:		3%/year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Predicted CHF appreciation: 1%/year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Approach 2: Simple Example</a:t>
            </a: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Calculation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68384"/>
              </p:ext>
            </p:extLst>
          </p:nvPr>
        </p:nvGraphicFramePr>
        <p:xfrm>
          <a:off x="304800" y="1905000"/>
          <a:ext cx="8534398" cy="3244122"/>
        </p:xfrm>
        <a:graphic>
          <a:graphicData uri="http://schemas.openxmlformats.org/drawingml/2006/table">
            <a:tbl>
              <a:tblPr/>
              <a:tblGrid>
                <a:gridCol w="18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Cash Flows (CHF)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solidFill>
                          <a:srgbClr val="0000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S($/CHF)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PV(Cash Flows 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NPV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NPV Calculation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44229"/>
              </p:ext>
            </p:extLst>
          </p:nvPr>
        </p:nvGraphicFramePr>
        <p:xfrm>
          <a:off x="304800" y="1905000"/>
          <a:ext cx="8534398" cy="3244122"/>
        </p:xfrm>
        <a:graphic>
          <a:graphicData uri="http://schemas.openxmlformats.org/drawingml/2006/table">
            <a:tbl>
              <a:tblPr/>
              <a:tblGrid>
                <a:gridCol w="18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Cash Flows (CHF)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10.20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10.61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110.82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S($/CHF)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PV(Cash Flows 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NPV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NPV Calculation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586664"/>
              </p:ext>
            </p:extLst>
          </p:nvPr>
        </p:nvGraphicFramePr>
        <p:xfrm>
          <a:off x="304800" y="1905000"/>
          <a:ext cx="8534398" cy="3244122"/>
        </p:xfrm>
        <a:graphic>
          <a:graphicData uri="http://schemas.openxmlformats.org/drawingml/2006/table">
            <a:tbl>
              <a:tblPr/>
              <a:tblGrid>
                <a:gridCol w="18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Cash Flows (CHF)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10.20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10.61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110.82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S($/CHF)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$0.5000 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$0.5050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$0.5101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$0.5152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$0.5203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$0.5255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PV(Cash Flows 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NPV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NPV Calculation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97619"/>
              </p:ext>
            </p:extLst>
          </p:nvPr>
        </p:nvGraphicFramePr>
        <p:xfrm>
          <a:off x="304800" y="1905000"/>
          <a:ext cx="8534398" cy="3244122"/>
        </p:xfrm>
        <a:graphic>
          <a:graphicData uri="http://schemas.openxmlformats.org/drawingml/2006/table">
            <a:tbl>
              <a:tblPr/>
              <a:tblGrid>
                <a:gridCol w="18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Cash Flows (CHF)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10.20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10.61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110.82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S($/CHF)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$0.5000 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$0.5050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$0.5101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$0.5152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$0.5203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$0.5255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$5.05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$5.20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$5.36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$5.52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$58.24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PV(Cash Flows 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NPV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NPV Calculation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1609"/>
              </p:ext>
            </p:extLst>
          </p:nvPr>
        </p:nvGraphicFramePr>
        <p:xfrm>
          <a:off x="304800" y="1905000"/>
          <a:ext cx="8534398" cy="3244122"/>
        </p:xfrm>
        <a:graphic>
          <a:graphicData uri="http://schemas.openxmlformats.org/drawingml/2006/table">
            <a:tbl>
              <a:tblPr/>
              <a:tblGrid>
                <a:gridCol w="18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Cash Flows (CHF)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10.20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10.61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110.82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S($/CHF)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$0.5000 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$0.5050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$0.5101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$0.5152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$0.5203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$0.5255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$5.05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$5.20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$5.36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$5.52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$58.24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PV(Cash Flows 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$4.59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$4.30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$4.03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$3.77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$36.16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NPV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baseline="0" dirty="0">
                        <a:latin typeface="Century Gothic" panose="020B0502020202020204" pitchFamily="34" charset="0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Domestic Capital Budgeting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International Capital Budgeting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Net Present Value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(Continued in Topic 20)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002345560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NPV Calculation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76957"/>
              </p:ext>
            </p:extLst>
          </p:nvPr>
        </p:nvGraphicFramePr>
        <p:xfrm>
          <a:off x="304800" y="1905000"/>
          <a:ext cx="8534398" cy="3244122"/>
        </p:xfrm>
        <a:graphic>
          <a:graphicData uri="http://schemas.openxmlformats.org/drawingml/2006/table">
            <a:tbl>
              <a:tblPr/>
              <a:tblGrid>
                <a:gridCol w="18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Cash Flows (CHF)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10.20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10.61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FF"/>
                          </a:solidFill>
                          <a:latin typeface="Century Gothic" panose="020B0502020202020204" pitchFamily="34" charset="0"/>
                        </a:rPr>
                        <a:t>SFr. 110.82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S($/CHF)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$0.5000 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$0.5050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$0.5101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$0.5152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$0.5203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$0.5255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5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Cash Flows ($)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$5.05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$5.20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$5.36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$5.52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$58.24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37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  PV(Cash Flows $)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($50.00)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$4.59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$4.30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$4.03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$3.77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$36.16 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56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NPV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$2.85 </a:t>
                      </a:r>
                    </a:p>
                  </a:txBody>
                  <a:tcPr marL="8692" marR="8692" marT="86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Risk</a:t>
            </a:r>
          </a:p>
          <a:p>
            <a:pPr lvl="1"/>
            <a:r>
              <a:rPr lang="en-US" dirty="0"/>
              <a:t>Clearly risk and return are correlated.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Political risk may exist along side of business risk, necessitating an adjustment in the discount rate.</a:t>
            </a:r>
          </a:p>
          <a:p>
            <a:pPr lvl="1"/>
            <a:endParaRPr lang="en-US" dirty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Risk Adjustment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Hence, the realized value may be different from what was expected.</a:t>
            </a:r>
          </a:p>
          <a:p>
            <a:endParaRPr lang="en-US" dirty="0"/>
          </a:p>
          <a:p>
            <a:r>
              <a:rPr lang="en-US" dirty="0"/>
              <a:t>In sensitivity analysis, different estimates are used for expected inflation rates, cost and pricing estimates, and other inputs for the NPV to give the manager a more complete picture of the planned capital investment.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application of options pricing theory to the evaluation of investment options in real projects is known as </a:t>
            </a:r>
            <a:r>
              <a:rPr lang="en-US" i="1" dirty="0"/>
              <a:t>real options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/>
              <a:t>timing option</a:t>
            </a:r>
            <a:r>
              <a:rPr lang="en-US" dirty="0"/>
              <a:t> is an option on </a:t>
            </a:r>
            <a:r>
              <a:rPr lang="en-US" i="1" dirty="0"/>
              <a:t>when</a:t>
            </a:r>
            <a:r>
              <a:rPr lang="en-US" dirty="0"/>
              <a:t> to make the investment.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/>
              <a:t>growth option</a:t>
            </a:r>
            <a:r>
              <a:rPr lang="en-US" dirty="0"/>
              <a:t> is an option to increase the </a:t>
            </a:r>
            <a:r>
              <a:rPr lang="en-US" i="1" dirty="0"/>
              <a:t>scale</a:t>
            </a:r>
            <a:r>
              <a:rPr lang="en-US" dirty="0"/>
              <a:t> of the investment.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/>
              <a:t>suspension option</a:t>
            </a:r>
            <a:r>
              <a:rPr lang="en-US" dirty="0"/>
              <a:t> is an option to temporarily cease production.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 </a:t>
            </a:r>
            <a:r>
              <a:rPr lang="en-US" i="1" dirty="0"/>
              <a:t>abandonment option</a:t>
            </a:r>
            <a:r>
              <a:rPr lang="en-US" dirty="0"/>
              <a:t> is an option to quit the investment early.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Options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1. Domestic Capital Budgeting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NPV is the present value of future cash flows minus the initial net cash outlay for the project discounted at the project’s cost of capital.</a:t>
            </a:r>
          </a:p>
          <a:p>
            <a:endParaRPr lang="en-US" dirty="0"/>
          </a:p>
          <a:p>
            <a:r>
              <a:rPr lang="en-US" dirty="0"/>
              <a:t>Assuming the goal of maximizing shareholder wealth, any project with a positive NPV should be pursued.</a:t>
            </a:r>
          </a:p>
          <a:p>
            <a:endParaRPr lang="en-US" dirty="0"/>
          </a:p>
          <a:p>
            <a:r>
              <a:rPr lang="en-US" dirty="0"/>
              <a:t>Generally, the source of financing is irrelevant to the investment decision. </a:t>
            </a:r>
          </a:p>
          <a:p>
            <a:endParaRPr lang="en-US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Evaluates investment in the same manner as a company’s shareholders.</a:t>
            </a:r>
          </a:p>
          <a:p>
            <a:endParaRPr lang="en-US" dirty="0"/>
          </a:p>
          <a:p>
            <a:r>
              <a:rPr lang="en-US" dirty="0"/>
              <a:t>Focuses in on cash and not accounting profits</a:t>
            </a:r>
          </a:p>
          <a:p>
            <a:endParaRPr lang="en-US" dirty="0"/>
          </a:p>
          <a:p>
            <a:r>
              <a:rPr lang="en-US" dirty="0"/>
              <a:t>Emphasizes the opportunity cost of the money invested. 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Advantages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Estimating cash flows.</a:t>
            </a:r>
          </a:p>
          <a:p>
            <a:pPr lvl="1"/>
            <a:r>
              <a:rPr lang="en-US" sz="3200" dirty="0"/>
              <a:t>The cost of the project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cash inflows during the life of the project (especially hard where there are relevant spillovers</a:t>
            </a:r>
            <a:r>
              <a:rPr lang="en-US" sz="3200" dirty="0">
                <a:cs typeface="Arial" charset="0"/>
              </a:rPr>
              <a:t>–</a:t>
            </a:r>
            <a:r>
              <a:rPr lang="en-US" sz="3200" dirty="0"/>
              <a:t>cannibalization or sales creation)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terminal or ending values of the project.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Difficulties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Wingdings" pitchFamily="2" charset="2"/>
              <a:buAutoNum type="arabicPeriod"/>
            </a:pPr>
            <a:r>
              <a:rPr lang="en-US" sz="3600" dirty="0"/>
              <a:t>Estimate Future Cash Flows E[</a:t>
            </a:r>
            <a:r>
              <a:rPr lang="en-US" sz="3600" dirty="0" err="1"/>
              <a:t>CF</a:t>
            </a:r>
            <a:r>
              <a:rPr lang="en-US" sz="3600" baseline="-25000" dirty="0" err="1"/>
              <a:t>t</a:t>
            </a:r>
            <a:r>
              <a:rPr lang="en-US" sz="3600" dirty="0"/>
              <a:t>]</a:t>
            </a:r>
          </a:p>
          <a:p>
            <a:pPr marL="742950" indent="-742950">
              <a:buFont typeface="Wingdings" pitchFamily="2" charset="2"/>
              <a:buAutoNum type="arabicPeriod"/>
            </a:pPr>
            <a:endParaRPr lang="en-US" sz="3600" dirty="0"/>
          </a:p>
          <a:p>
            <a:pPr marL="863600" lvl="1" indent="-292100"/>
            <a:r>
              <a:rPr lang="en-US" dirty="0"/>
              <a:t>Include only incremental cash flows</a:t>
            </a:r>
          </a:p>
          <a:p>
            <a:pPr marL="863600" lvl="1" indent="-292100"/>
            <a:endParaRPr lang="en-US" dirty="0"/>
          </a:p>
          <a:p>
            <a:pPr marL="863600" lvl="1" indent="-292100"/>
            <a:r>
              <a:rPr lang="en-US" dirty="0"/>
              <a:t>Include all opportunity costs</a:t>
            </a:r>
            <a:endParaRPr lang="en-US" sz="22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 anchorCtr="0">
            <a:normAutofit/>
          </a:bodyPr>
          <a:lstStyle/>
          <a:p>
            <a:r>
              <a:rPr lang="en-US" dirty="0"/>
              <a:t>‘Domestic’ NPV Calculations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/>
            <a:endParaRPr lang="en-US" sz="500" dirty="0"/>
          </a:p>
          <a:p>
            <a:pPr marL="742950" indent="-742950">
              <a:buFont typeface="Wingdings" pitchFamily="2" charset="2"/>
              <a:buAutoNum type="arabicPeriod" startAt="2"/>
            </a:pPr>
            <a:r>
              <a:rPr lang="en-US" sz="3600" dirty="0"/>
              <a:t>Identify Risk-Adjusted Discount Rate</a:t>
            </a:r>
          </a:p>
          <a:p>
            <a:pPr marL="742950" indent="-742950">
              <a:buFont typeface="Wingdings" pitchFamily="2" charset="2"/>
              <a:buAutoNum type="arabicPeriod" startAt="2"/>
            </a:pPr>
            <a:endParaRPr lang="en-US" sz="3600" dirty="0"/>
          </a:p>
          <a:p>
            <a:pPr marL="457200" indent="-457200"/>
            <a:endParaRPr lang="en-US" sz="400" dirty="0"/>
          </a:p>
          <a:p>
            <a:pPr marL="863600" lvl="1" indent="-292100"/>
            <a:r>
              <a:rPr lang="en-US" sz="2400" dirty="0"/>
              <a:t>Discount nominal CFs at nominal discount rates and real CFs at real discount rates</a:t>
            </a:r>
          </a:p>
          <a:p>
            <a:pPr marL="863600" lvl="1" indent="-292100"/>
            <a:endParaRPr lang="en-US" sz="2400" dirty="0"/>
          </a:p>
          <a:p>
            <a:pPr marL="863600" lvl="1" indent="-292100"/>
            <a:r>
              <a:rPr lang="en-US" sz="2400" dirty="0"/>
              <a:t>WACC</a:t>
            </a:r>
          </a:p>
          <a:p>
            <a:pPr marL="1158875" lvl="2" indent="-292100"/>
            <a:r>
              <a:rPr lang="en-US" sz="2400" dirty="0"/>
              <a:t>Same Risk</a:t>
            </a:r>
          </a:p>
          <a:p>
            <a:pPr marL="1158875" lvl="2" indent="-292100"/>
            <a:r>
              <a:rPr lang="en-US" sz="2400" dirty="0"/>
              <a:t>Same Financing</a:t>
            </a:r>
          </a:p>
          <a:p>
            <a:pPr marL="1158875" lvl="2" indent="-292100"/>
            <a:endParaRPr lang="en-US" dirty="0"/>
          </a:p>
          <a:p>
            <a:pPr marL="758825" lvl="1" indent="-292100"/>
            <a:r>
              <a:rPr lang="en-US" dirty="0"/>
              <a:t>NOTE: Discount rate captures </a:t>
            </a:r>
            <a:r>
              <a:rPr lang="en-US" i="1" dirty="0"/>
              <a:t>all</a:t>
            </a:r>
            <a:r>
              <a:rPr lang="en-US" dirty="0"/>
              <a:t> financing.</a:t>
            </a:r>
          </a:p>
          <a:p>
            <a:pPr marL="1158875" lvl="2" indent="-292100"/>
            <a:r>
              <a:rPr lang="en-US" dirty="0"/>
              <a:t>Interest payments and ‘double’ counting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91400" cy="1295400"/>
          </a:xfrm>
        </p:spPr>
        <p:txBody>
          <a:bodyPr anchor="b" anchorCtr="0">
            <a:normAutofit/>
          </a:bodyPr>
          <a:lstStyle/>
          <a:p>
            <a:r>
              <a:rPr lang="en-US" dirty="0"/>
              <a:t>‘Domestic’ NPV Calculations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</TotalTime>
  <Words>1262</Words>
  <Application>Microsoft Office PowerPoint</Application>
  <PresentationFormat>On-screen Show (4:3)</PresentationFormat>
  <Paragraphs>423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Times New Roman</vt:lpstr>
      <vt:lpstr>Wingdings</vt:lpstr>
      <vt:lpstr>1_Contemporary blue</vt:lpstr>
      <vt:lpstr>FIN 440: International Finance</vt:lpstr>
      <vt:lpstr>Learning Objectives</vt:lpstr>
      <vt:lpstr>Overview</vt:lpstr>
      <vt:lpstr>1. Domestic Capital Budgeting</vt:lpstr>
      <vt:lpstr>NPV</vt:lpstr>
      <vt:lpstr>NPV Advantages</vt:lpstr>
      <vt:lpstr>NPV Difficulties </vt:lpstr>
      <vt:lpstr>‘Domestic’ NPV Calculations</vt:lpstr>
      <vt:lpstr>‘Domestic’ NPV Calculations</vt:lpstr>
      <vt:lpstr>‘Domestic’ NPV Calculations</vt:lpstr>
      <vt:lpstr>2. International Capital Budgeting</vt:lpstr>
      <vt:lpstr>New Issues</vt:lpstr>
      <vt:lpstr>Two Valuation Methods</vt:lpstr>
      <vt:lpstr>3. Net Present Value</vt:lpstr>
      <vt:lpstr>International Capital Budgeting</vt:lpstr>
      <vt:lpstr>Approach 1: Project’s  (Local) Perspective</vt:lpstr>
      <vt:lpstr>Approach 2:  Parent’s Perspective</vt:lpstr>
      <vt:lpstr>Approach 1: Discount in the Foreign Currency</vt:lpstr>
      <vt:lpstr>Approach 2: Discount in the Domestic Currency</vt:lpstr>
      <vt:lpstr>Two Approaches</vt:lpstr>
      <vt:lpstr>PPP</vt:lpstr>
      <vt:lpstr>WACC</vt:lpstr>
      <vt:lpstr>Approach 2: Simple Example</vt:lpstr>
      <vt:lpstr>Approach 2: Simple Example</vt:lpstr>
      <vt:lpstr>NPV Calculation</vt:lpstr>
      <vt:lpstr>NPV Calculation</vt:lpstr>
      <vt:lpstr>NPV Calculation</vt:lpstr>
      <vt:lpstr>NPV Calculation</vt:lpstr>
      <vt:lpstr>NPV Calculation</vt:lpstr>
      <vt:lpstr>NPV Calculation</vt:lpstr>
      <vt:lpstr>Political Risk Adjustment</vt:lpstr>
      <vt:lpstr>Sensitivity Analysis</vt:lpstr>
      <vt:lpstr>Real Options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98</cp:revision>
  <cp:lastPrinted>1601-01-01T00:00:00Z</cp:lastPrinted>
  <dcterms:created xsi:type="dcterms:W3CDTF">2008-08-13T15:55:47Z</dcterms:created>
  <dcterms:modified xsi:type="dcterms:W3CDTF">2018-04-28T15:25:37Z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