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6" r:id="rId1"/>
  </p:sldMasterIdLst>
  <p:notesMasterIdLst>
    <p:notesMasterId r:id="rId50"/>
  </p:notesMasterIdLst>
  <p:sldIdLst>
    <p:sldId id="425" r:id="rId2"/>
    <p:sldId id="261" r:id="rId3"/>
    <p:sldId id="426" r:id="rId4"/>
    <p:sldId id="427" r:id="rId5"/>
    <p:sldId id="377" r:id="rId6"/>
    <p:sldId id="378" r:id="rId7"/>
    <p:sldId id="379" r:id="rId8"/>
    <p:sldId id="380" r:id="rId9"/>
    <p:sldId id="381" r:id="rId10"/>
    <p:sldId id="394" r:id="rId11"/>
    <p:sldId id="395" r:id="rId12"/>
    <p:sldId id="396" r:id="rId13"/>
    <p:sldId id="428" r:id="rId14"/>
    <p:sldId id="382" r:id="rId15"/>
    <p:sldId id="397" r:id="rId16"/>
    <p:sldId id="399" r:id="rId17"/>
    <p:sldId id="400" r:id="rId18"/>
    <p:sldId id="401" r:id="rId19"/>
    <p:sldId id="402" r:id="rId20"/>
    <p:sldId id="403" r:id="rId21"/>
    <p:sldId id="398" r:id="rId22"/>
    <p:sldId id="408" r:id="rId23"/>
    <p:sldId id="384" r:id="rId24"/>
    <p:sldId id="404" r:id="rId25"/>
    <p:sldId id="405" r:id="rId26"/>
    <p:sldId id="406" r:id="rId27"/>
    <p:sldId id="407" r:id="rId28"/>
    <p:sldId id="409" r:id="rId29"/>
    <p:sldId id="410" r:id="rId30"/>
    <p:sldId id="412" r:id="rId31"/>
    <p:sldId id="414" r:id="rId32"/>
    <p:sldId id="418" r:id="rId33"/>
    <p:sldId id="419" r:id="rId34"/>
    <p:sldId id="420" r:id="rId35"/>
    <p:sldId id="421" r:id="rId36"/>
    <p:sldId id="422" r:id="rId37"/>
    <p:sldId id="423" r:id="rId38"/>
    <p:sldId id="385" r:id="rId39"/>
    <p:sldId id="386" r:id="rId40"/>
    <p:sldId id="387" r:id="rId41"/>
    <p:sldId id="388" r:id="rId42"/>
    <p:sldId id="424" r:id="rId43"/>
    <p:sldId id="429" r:id="rId44"/>
    <p:sldId id="389" r:id="rId45"/>
    <p:sldId id="390" r:id="rId46"/>
    <p:sldId id="391" r:id="rId47"/>
    <p:sldId id="392" r:id="rId48"/>
    <p:sldId id="393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0000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5" autoAdjust="0"/>
    <p:restoredTop sz="94660"/>
  </p:normalViewPr>
  <p:slideViewPr>
    <p:cSldViewPr>
      <p:cViewPr>
        <p:scale>
          <a:sx n="110" d="100"/>
          <a:sy n="110" d="100"/>
        </p:scale>
        <p:origin x="1218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9D4F9D-4A39-4D03-954E-2796592FA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4B6397-C680-4DA3-8B8A-7E83EB96D01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D4F9D-4A39-4D03-954E-2796592FAFB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8B32C-1C33-4AB2-8977-F87AF69573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36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52B353-7E0F-493F-9F5D-2B1BE898C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6F640-26EA-4C14-B331-81AFEB6AEF9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6F640-26EA-4C14-B331-81AFEB6AEF9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6F640-26EA-4C14-B331-81AFEB6AEF9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6F640-26EA-4C14-B331-81AFEB6AEF9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6F640-26EA-4C14-B331-81AFEB6AEF9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6F640-26EA-4C14-B331-81AFEB6AEF9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6F640-26EA-4C14-B331-81AFEB6AEF9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8B32C-1C33-4AB2-8977-F87AF69573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725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D4F9D-4A39-4D03-954E-2796592FAFB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94B12D-1173-4D0B-9E01-C18D4EACB28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6F640-26EA-4C14-B331-81AFEB6AEF9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6F640-26EA-4C14-B331-81AFEB6AEF9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6F640-26EA-4C14-B331-81AFEB6AEF9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6F640-26EA-4C14-B331-81AFEB6AEF9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D4F9D-4A39-4D03-954E-2796592FAFB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D4F9D-4A39-4D03-954E-2796592FAFB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D4F9D-4A39-4D03-954E-2796592FAFB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6F640-26EA-4C14-B331-81AFEB6AEF9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CE46FD-2880-459D-8B97-0313C688D3D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6F640-26EA-4C14-B331-81AFEB6AEF9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6F640-26EA-4C14-B331-81AFEB6AEF9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6F640-26EA-4C14-B331-81AFEB6AEF9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6F640-26EA-4C14-B331-81AFEB6AEF9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6F640-26EA-4C14-B331-81AFEB6AEF9F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6F640-26EA-4C14-B331-81AFEB6AEF9F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28372-7C63-4CB6-9E45-0FBCC4BA2D92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DC2E4D-9247-4361-A983-E332CEBA115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4E690A-1165-4C70-BF7F-F07A4BB134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6DED9F-FE3E-4B65-9973-3A52A3E668D8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B72A8B-040E-4293-871E-0022EB7E4A2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D4F9D-4A39-4D03-954E-2796592FAFB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8B32C-1C33-4AB2-8977-F87AF695734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8839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AB830-B015-480E-98B8-65E9FA027843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B487DA-F813-45EB-9FB0-2B50388572A8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34FDC-1D6C-47D0-AC37-97A30E9FDD1D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77FF3-6634-4BB9-9F7D-6F49126F2924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443997-9703-4BEB-B21B-C63E1B3AF79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6B12A2-00CC-495B-A173-32C58207000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9BD600-903E-4CE4-86F3-81261A6F6FA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71216C-0B6E-4540-AD31-32726F2182F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D4F9D-4A39-4D03-954E-2796592FAFB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D4F9D-4A39-4D03-954E-2796592FAFB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648382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148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199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8738"/>
            <a:ext cx="4038600" cy="1998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01CD640-CEB2-4D03-99B4-21E76398286C}" type="slidenum">
              <a:rPr lang="en-US" altLang="en-US"/>
              <a:pPr/>
              <a:t>‹#›</a:t>
            </a:fld>
            <a:r>
              <a:rPr lang="en-US" altLang="en-US"/>
              <a:t> (of 18)</a:t>
            </a:r>
          </a:p>
        </p:txBody>
      </p:sp>
    </p:spTree>
    <p:extLst>
      <p:ext uri="{BB962C8B-B14F-4D97-AF65-F5344CB8AC3E}">
        <p14:creationId xmlns:p14="http://schemas.microsoft.com/office/powerpoint/2010/main" val="383607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148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148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B0FC6-60ED-401F-83C7-4372950A1FF9}" type="slidenum">
              <a:rPr lang="en-US" altLang="en-US"/>
              <a:pPr/>
              <a:t>‹#›</a:t>
            </a:fld>
            <a:r>
              <a:rPr lang="en-US" altLang="en-US"/>
              <a:t> (of 31)</a:t>
            </a:r>
          </a:p>
        </p:txBody>
      </p:sp>
    </p:spTree>
    <p:extLst>
      <p:ext uri="{BB962C8B-B14F-4D97-AF65-F5344CB8AC3E}">
        <p14:creationId xmlns:p14="http://schemas.microsoft.com/office/powerpoint/2010/main" val="3099131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719263"/>
            <a:ext cx="8229600" cy="41481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B5FC28B-8C1F-453A-898C-C9BE63B347E4}" type="slidenum">
              <a:rPr lang="en-US" altLang="en-US"/>
              <a:pPr/>
              <a:t>‹#›</a:t>
            </a:fld>
            <a:r>
              <a:rPr lang="en-US" altLang="en-US"/>
              <a:t> (of 32)</a:t>
            </a:r>
          </a:p>
        </p:txBody>
      </p:sp>
    </p:spTree>
    <p:extLst>
      <p:ext uri="{BB962C8B-B14F-4D97-AF65-F5344CB8AC3E}">
        <p14:creationId xmlns:p14="http://schemas.microsoft.com/office/powerpoint/2010/main" val="4137122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5745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5445A83-61E7-4AB4-B9FB-CF2B9457F825}" type="slidenum">
              <a:rPr lang="en-US" altLang="en-US"/>
              <a:pPr/>
              <a:t>‹#›</a:t>
            </a:fld>
            <a:r>
              <a:rPr lang="en-US" altLang="en-US"/>
              <a:t> (of 32)</a:t>
            </a:r>
          </a:p>
        </p:txBody>
      </p:sp>
    </p:spTree>
    <p:extLst>
      <p:ext uri="{BB962C8B-B14F-4D97-AF65-F5344CB8AC3E}">
        <p14:creationId xmlns:p14="http://schemas.microsoft.com/office/powerpoint/2010/main" val="3401271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148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14813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818C08D-B033-4303-A3FD-E30916A88BFB}" type="slidenum">
              <a:rPr lang="en-US" altLang="en-US"/>
              <a:pPr/>
              <a:t>‹#›</a:t>
            </a:fld>
            <a:r>
              <a:rPr lang="en-US" altLang="en-US"/>
              <a:t> (of 30)</a:t>
            </a:r>
          </a:p>
        </p:txBody>
      </p:sp>
    </p:spTree>
    <p:extLst>
      <p:ext uri="{BB962C8B-B14F-4D97-AF65-F5344CB8AC3E}">
        <p14:creationId xmlns:p14="http://schemas.microsoft.com/office/powerpoint/2010/main" val="397080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156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57588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76031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0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7528816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80772C-0D10-422D-A1B7-C5CFD693CF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9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1481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CD19C50-B0FB-48EC-9F4D-EA1A5326E3EE}" type="slidenum">
              <a:rPr lang="en-US" altLang="en-US"/>
              <a:pPr/>
              <a:t>‹#›</a:t>
            </a:fld>
            <a:r>
              <a:rPr lang="en-US" altLang="en-US"/>
              <a:t> (of 22)</a:t>
            </a:r>
          </a:p>
        </p:txBody>
      </p:sp>
    </p:spTree>
    <p:extLst>
      <p:ext uri="{BB962C8B-B14F-4D97-AF65-F5344CB8AC3E}">
        <p14:creationId xmlns:p14="http://schemas.microsoft.com/office/powerpoint/2010/main" val="398915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6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48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7:52 PM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83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ctr" eaLnBrk="1" hangingPunct="1">
        <a:buNone/>
        <a:defRPr sz="40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anose="020B0502020202020204" pitchFamily="34" charset="0"/>
        </a:defRPr>
      </a:lvl1pPr>
      <a:lvl2pPr marL="742950" indent="-285750" eaLnBrk="1" hangingPunct="1">
        <a:buChar char="–"/>
        <a:defRPr sz="2800">
          <a:latin typeface="Century Gothic" panose="020B0502020202020204" pitchFamily="34" charset="0"/>
        </a:defRPr>
      </a:lvl2pPr>
      <a:lvl3pPr marL="1143000" indent="-228600" eaLnBrk="1" hangingPunct="1">
        <a:buChar char="•"/>
        <a:defRPr sz="2400">
          <a:latin typeface="Century Gothic" panose="020B0502020202020204" pitchFamily="34" charset="0"/>
        </a:defRPr>
      </a:lvl3pPr>
      <a:lvl4pPr marL="1600200" indent="-228600" eaLnBrk="1" hangingPunct="1">
        <a:buChar char="–"/>
        <a:defRPr sz="2000">
          <a:latin typeface="Century Gothic" panose="020B0502020202020204" pitchFamily="34" charset="0"/>
        </a:defRPr>
      </a:lvl4pPr>
      <a:lvl5pPr marL="2057400" indent="-228600" eaLnBrk="1" hangingPunct="1">
        <a:buChar char="»"/>
        <a:defRPr sz="1800">
          <a:latin typeface="Century Gothic" panose="020B0502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/>
              <a:t>Topic 21-Cash Management</a:t>
            </a:r>
            <a:endParaRPr lang="en-US">
              <a:cs typeface="Arial" charset="0"/>
            </a:endParaRPr>
          </a:p>
          <a:p>
            <a:r>
              <a:rPr lang="en-US" sz="2400"/>
              <a:t>Larry </a:t>
            </a:r>
            <a:r>
              <a:rPr lang="en-US" sz="2400" dirty="0"/>
              <a:t>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440: International Finance</a:t>
            </a:r>
          </a:p>
        </p:txBody>
      </p:sp>
    </p:spTree>
    <p:extLst>
      <p:ext uri="{BB962C8B-B14F-4D97-AF65-F5344CB8AC3E}">
        <p14:creationId xmlns:p14="http://schemas.microsoft.com/office/powerpoint/2010/main" val="3534126757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Cash Flow Complexity</a:t>
            </a:r>
          </a:p>
          <a:p>
            <a:endParaRPr lang="en-US" sz="3200" dirty="0"/>
          </a:p>
          <a:p>
            <a:r>
              <a:rPr lang="en-US" sz="3200" dirty="0"/>
              <a:t>Political Risk</a:t>
            </a:r>
          </a:p>
          <a:p>
            <a:endParaRPr lang="en-US" sz="3200" dirty="0"/>
          </a:p>
          <a:p>
            <a:r>
              <a:rPr lang="en-US" sz="3200" dirty="0"/>
              <a:t>Legal and Ethical Issues</a:t>
            </a:r>
          </a:p>
          <a:p>
            <a:endParaRPr lang="en-US" sz="3200" dirty="0"/>
          </a:p>
          <a:p>
            <a:r>
              <a:rPr lang="en-US" sz="3200" dirty="0"/>
              <a:t>Tax Issues</a:t>
            </a:r>
          </a:p>
          <a:p>
            <a:endParaRPr lang="en-US" sz="3200" dirty="0"/>
          </a:p>
          <a:p>
            <a:r>
              <a:rPr lang="en-US" sz="3200" dirty="0"/>
              <a:t>Foreign Exchange (FX) Exposure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Challenges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Pooling</a:t>
            </a:r>
          </a:p>
          <a:p>
            <a:endParaRPr lang="en-US" dirty="0"/>
          </a:p>
          <a:p>
            <a:r>
              <a:rPr lang="en-US" dirty="0"/>
              <a:t>Netting</a:t>
            </a:r>
          </a:p>
          <a:p>
            <a:endParaRPr lang="en-US" dirty="0"/>
          </a:p>
          <a:p>
            <a:r>
              <a:rPr lang="en-US" dirty="0"/>
              <a:t>Multicurrency Accounts</a:t>
            </a:r>
          </a:p>
          <a:p>
            <a:endParaRPr lang="en-US" dirty="0"/>
          </a:p>
          <a:p>
            <a:r>
              <a:rPr lang="en-US" dirty="0"/>
              <a:t>Hedging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Cash Management Techniques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5E8BA0F-575F-4C53-81EA-FE85AA27FAB4}" type="slidenum">
              <a:rPr lang="en-US" altLang="en-US" smtClean="0"/>
              <a:pPr>
                <a:defRPr/>
              </a:pPr>
              <a:t>11</a:t>
            </a:fld>
            <a:r>
              <a:rPr lang="en-US" altLang="en-US"/>
              <a:t> (of 28)</a:t>
            </a:r>
            <a:endParaRPr lang="en-US" alt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/>
              <a:t>Company and all its subsidiaries must maintain accounts at the same bank</a:t>
            </a:r>
          </a:p>
          <a:p>
            <a:endParaRPr lang="en-US" sz="2800" dirty="0"/>
          </a:p>
          <a:p>
            <a:r>
              <a:rPr lang="en-US" sz="2800" dirty="0"/>
              <a:t>Notional pooling: Positive and negative balances are aggregated each day to calculate interest earned or due; funds are not actually transferred but merely totaled</a:t>
            </a:r>
          </a:p>
          <a:p>
            <a:endParaRPr lang="en-US" sz="2800" dirty="0"/>
          </a:p>
          <a:p>
            <a:r>
              <a:rPr lang="en-US" sz="2800" dirty="0"/>
              <a:t>Some type of credit facilities are usually required to support negative balances in the pool</a:t>
            </a:r>
          </a:p>
          <a:p>
            <a:endParaRPr lang="en-US" sz="2800" dirty="0"/>
          </a:p>
          <a:p>
            <a:r>
              <a:rPr lang="en-US" sz="2800" dirty="0"/>
              <a:t>Most pooling is currently single-currency/one country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5E8BA0F-575F-4C53-81EA-FE85AA27FAB4}" type="slidenum">
              <a:rPr lang="en-US" altLang="en-US" smtClean="0"/>
              <a:pPr>
                <a:defRPr/>
              </a:pPr>
              <a:t>12</a:t>
            </a:fld>
            <a:r>
              <a:rPr lang="en-US" altLang="en-US"/>
              <a:t> (of 28)</a:t>
            </a:r>
            <a:endParaRPr lang="en-US" alt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2.</a:t>
            </a:r>
            <a:r>
              <a:rPr lang="en-US" sz="4400" dirty="0"/>
              <a:t> Netting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26640683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4529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Bilateral Netting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Purchases between two subsidiaries are periodically netted against each other.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Payments netted in different currencies are converted to a common reference currency.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r>
              <a:rPr lang="en-US" dirty="0"/>
              <a:t>Multilateral Netting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Purchases between multiple subsidiaries are periodically netted against each other.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Payments are combined </a:t>
            </a:r>
            <a:r>
              <a:rPr lang="en-US" sz="2800" dirty="0" err="1"/>
              <a:t>ina</a:t>
            </a:r>
            <a:r>
              <a:rPr lang="en-US" sz="2800" dirty="0"/>
              <a:t> common, reference currency.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800" dirty="0"/>
              <a:t>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 Netting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484187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en-US" sz="2700" dirty="0"/>
              <a:t>MNC has the following foreign exchange transactions: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 Netting</a:t>
            </a:r>
          </a:p>
        </p:txBody>
      </p:sp>
      <p:sp>
        <p:nvSpPr>
          <p:cNvPr id="368644" name="Line 4" descr="Parchment"/>
          <p:cNvSpPr>
            <a:spLocks noChangeShapeType="1"/>
          </p:cNvSpPr>
          <p:nvPr/>
        </p:nvSpPr>
        <p:spPr bwMode="auto">
          <a:xfrm>
            <a:off x="1143000" y="3476625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368645" name="Line 5" descr="Parchment"/>
          <p:cNvSpPr>
            <a:spLocks noChangeShapeType="1"/>
          </p:cNvSpPr>
          <p:nvPr/>
        </p:nvSpPr>
        <p:spPr bwMode="auto">
          <a:xfrm flipV="1">
            <a:off x="1828800" y="3429000"/>
            <a:ext cx="0" cy="992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368646" name="Text Box 6"/>
          <p:cNvSpPr txBox="1">
            <a:spLocks noChangeArrowheads="1"/>
          </p:cNvSpPr>
          <p:nvPr/>
        </p:nvSpPr>
        <p:spPr bwMode="auto">
          <a:xfrm>
            <a:off x="609600" y="3705225"/>
            <a:ext cx="914400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$10</a:t>
            </a:r>
          </a:p>
        </p:txBody>
      </p:sp>
      <p:sp>
        <p:nvSpPr>
          <p:cNvPr id="368647" name="Text Box 7"/>
          <p:cNvSpPr txBox="1">
            <a:spLocks noChangeArrowheads="1"/>
          </p:cNvSpPr>
          <p:nvPr/>
        </p:nvSpPr>
        <p:spPr bwMode="auto">
          <a:xfrm>
            <a:off x="1524000" y="3694113"/>
            <a:ext cx="838200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$35</a:t>
            </a:r>
          </a:p>
        </p:txBody>
      </p:sp>
      <p:sp>
        <p:nvSpPr>
          <p:cNvPr id="368648" name="Line 8" descr="Parchment"/>
          <p:cNvSpPr>
            <a:spLocks noChangeShapeType="1"/>
          </p:cNvSpPr>
          <p:nvPr/>
        </p:nvSpPr>
        <p:spPr bwMode="auto">
          <a:xfrm flipH="1">
            <a:off x="2540000" y="527685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368649" name="Line 9" descr="Parchment"/>
          <p:cNvSpPr>
            <a:spLocks noChangeShapeType="1"/>
          </p:cNvSpPr>
          <p:nvPr/>
        </p:nvSpPr>
        <p:spPr bwMode="auto">
          <a:xfrm>
            <a:off x="2590800" y="4924425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368650" name="Line 10" descr="Parchment"/>
          <p:cNvSpPr>
            <a:spLocks noChangeShapeType="1"/>
          </p:cNvSpPr>
          <p:nvPr/>
        </p:nvSpPr>
        <p:spPr bwMode="auto">
          <a:xfrm flipV="1">
            <a:off x="2540000" y="3165475"/>
            <a:ext cx="3471863" cy="1319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368651" name="Line 11" descr="Parchment"/>
          <p:cNvSpPr>
            <a:spLocks noChangeShapeType="1"/>
          </p:cNvSpPr>
          <p:nvPr/>
        </p:nvSpPr>
        <p:spPr bwMode="auto">
          <a:xfrm flipH="1">
            <a:off x="2794000" y="3517900"/>
            <a:ext cx="3429000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368652" name="Line 12" descr="Parchment"/>
          <p:cNvSpPr>
            <a:spLocks noChangeShapeType="1"/>
          </p:cNvSpPr>
          <p:nvPr/>
        </p:nvSpPr>
        <p:spPr bwMode="auto">
          <a:xfrm flipV="1">
            <a:off x="2590800" y="2551113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368653" name="Line 13" descr="Parchment"/>
          <p:cNvSpPr>
            <a:spLocks noChangeShapeType="1"/>
          </p:cNvSpPr>
          <p:nvPr/>
        </p:nvSpPr>
        <p:spPr bwMode="auto">
          <a:xfrm flipH="1">
            <a:off x="2514600" y="290195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368654" name="Line 14" descr="Parchment"/>
          <p:cNvSpPr>
            <a:spLocks noChangeShapeType="1"/>
          </p:cNvSpPr>
          <p:nvPr/>
        </p:nvSpPr>
        <p:spPr bwMode="auto">
          <a:xfrm>
            <a:off x="6773863" y="3517900"/>
            <a:ext cx="0" cy="966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368655" name="Line 15" descr="Parchment"/>
          <p:cNvSpPr>
            <a:spLocks noChangeShapeType="1"/>
          </p:cNvSpPr>
          <p:nvPr/>
        </p:nvSpPr>
        <p:spPr bwMode="auto">
          <a:xfrm flipH="1" flipV="1">
            <a:off x="7450138" y="3429000"/>
            <a:ext cx="0" cy="1055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368656" name="Text Box 16"/>
          <p:cNvSpPr txBox="1">
            <a:spLocks noChangeArrowheads="1"/>
          </p:cNvSpPr>
          <p:nvPr/>
        </p:nvSpPr>
        <p:spPr bwMode="auto">
          <a:xfrm>
            <a:off x="7112000" y="3705225"/>
            <a:ext cx="762000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$40</a:t>
            </a:r>
          </a:p>
        </p:txBody>
      </p:sp>
      <p:sp>
        <p:nvSpPr>
          <p:cNvPr id="368657" name="Text Box 17"/>
          <p:cNvSpPr txBox="1">
            <a:spLocks noChangeArrowheads="1"/>
          </p:cNvSpPr>
          <p:nvPr/>
        </p:nvSpPr>
        <p:spPr bwMode="auto">
          <a:xfrm>
            <a:off x="6400800" y="3705225"/>
            <a:ext cx="762000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$30</a:t>
            </a:r>
          </a:p>
        </p:txBody>
      </p:sp>
      <p:sp>
        <p:nvSpPr>
          <p:cNvPr id="368658" name="Text Box 18"/>
          <p:cNvSpPr txBox="1">
            <a:spLocks noChangeArrowheads="1"/>
          </p:cNvSpPr>
          <p:nvPr/>
        </p:nvSpPr>
        <p:spPr bwMode="auto">
          <a:xfrm>
            <a:off x="3875217" y="2295411"/>
            <a:ext cx="838200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$20</a:t>
            </a:r>
          </a:p>
        </p:txBody>
      </p:sp>
      <p:sp>
        <p:nvSpPr>
          <p:cNvPr id="368659" name="Text Box 19"/>
          <p:cNvSpPr txBox="1">
            <a:spLocks noChangeArrowheads="1"/>
          </p:cNvSpPr>
          <p:nvPr/>
        </p:nvSpPr>
        <p:spPr bwMode="auto">
          <a:xfrm>
            <a:off x="2871788" y="4019550"/>
            <a:ext cx="862012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$25 </a:t>
            </a:r>
          </a:p>
        </p:txBody>
      </p:sp>
      <p:sp>
        <p:nvSpPr>
          <p:cNvPr id="368660" name="Line 20" descr="Parchment"/>
          <p:cNvSpPr>
            <a:spLocks noChangeShapeType="1"/>
          </p:cNvSpPr>
          <p:nvPr/>
        </p:nvSpPr>
        <p:spPr bwMode="auto">
          <a:xfrm flipH="1" flipV="1">
            <a:off x="2201863" y="3517900"/>
            <a:ext cx="3724275" cy="1319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368661" name="Line 21" descr="Parchment"/>
          <p:cNvSpPr>
            <a:spLocks noChangeShapeType="1"/>
          </p:cNvSpPr>
          <p:nvPr/>
        </p:nvSpPr>
        <p:spPr bwMode="auto">
          <a:xfrm>
            <a:off x="2540000" y="3254375"/>
            <a:ext cx="3538538" cy="1230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368662" name="Text Box 22"/>
          <p:cNvSpPr txBox="1">
            <a:spLocks noChangeArrowheads="1"/>
          </p:cNvSpPr>
          <p:nvPr/>
        </p:nvSpPr>
        <p:spPr bwMode="auto">
          <a:xfrm>
            <a:off x="4826000" y="4371975"/>
            <a:ext cx="762000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$60</a:t>
            </a:r>
          </a:p>
        </p:txBody>
      </p:sp>
      <p:sp>
        <p:nvSpPr>
          <p:cNvPr id="368663" name="Text Box 23"/>
          <p:cNvSpPr txBox="1">
            <a:spLocks noChangeArrowheads="1"/>
          </p:cNvSpPr>
          <p:nvPr/>
        </p:nvSpPr>
        <p:spPr bwMode="auto">
          <a:xfrm>
            <a:off x="2878138" y="3165475"/>
            <a:ext cx="1008062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$40</a:t>
            </a:r>
          </a:p>
        </p:txBody>
      </p:sp>
      <p:sp>
        <p:nvSpPr>
          <p:cNvPr id="368664" name="Text Box 24"/>
          <p:cNvSpPr txBox="1">
            <a:spLocks noChangeArrowheads="1"/>
          </p:cNvSpPr>
          <p:nvPr/>
        </p:nvSpPr>
        <p:spPr bwMode="auto">
          <a:xfrm>
            <a:off x="5257800" y="3579813"/>
            <a:ext cx="838200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$10</a:t>
            </a:r>
          </a:p>
        </p:txBody>
      </p:sp>
      <p:sp>
        <p:nvSpPr>
          <p:cNvPr id="368665" name="Text Box 25"/>
          <p:cNvSpPr txBox="1">
            <a:spLocks noChangeArrowheads="1"/>
          </p:cNvSpPr>
          <p:nvPr/>
        </p:nvSpPr>
        <p:spPr bwMode="auto">
          <a:xfrm>
            <a:off x="3875217" y="2647836"/>
            <a:ext cx="838200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$30</a:t>
            </a:r>
          </a:p>
        </p:txBody>
      </p:sp>
      <p:sp>
        <p:nvSpPr>
          <p:cNvPr id="368666" name="Text Box 26"/>
          <p:cNvSpPr txBox="1">
            <a:spLocks noChangeArrowheads="1"/>
          </p:cNvSpPr>
          <p:nvPr/>
        </p:nvSpPr>
        <p:spPr bwMode="auto">
          <a:xfrm>
            <a:off x="3959355" y="4644911"/>
            <a:ext cx="906462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$20</a:t>
            </a:r>
          </a:p>
        </p:txBody>
      </p:sp>
      <p:sp>
        <p:nvSpPr>
          <p:cNvPr id="368667" name="Text Box 27"/>
          <p:cNvSpPr txBox="1">
            <a:spLocks noChangeArrowheads="1"/>
          </p:cNvSpPr>
          <p:nvPr/>
        </p:nvSpPr>
        <p:spPr bwMode="auto">
          <a:xfrm>
            <a:off x="3959355" y="4995749"/>
            <a:ext cx="830262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$30</a:t>
            </a:r>
          </a:p>
        </p:txBody>
      </p:sp>
      <p:pic>
        <p:nvPicPr>
          <p:cNvPr id="19484" name="Picture 28" descr="german fl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4572000"/>
            <a:ext cx="1947863" cy="968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9485" name="Picture 29" descr="UKfla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0138" y="4532313"/>
            <a:ext cx="1947862" cy="1008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9486" name="Picture 30" descr="CANA0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80138" y="2286000"/>
            <a:ext cx="1947862" cy="105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9487" name="Picture 31" descr="US fla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8000" y="2286000"/>
            <a:ext cx="1947863" cy="1076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304800" y="5715000"/>
            <a:ext cx="85455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Transactions: 12		Value: $350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484187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en-US" sz="2700" dirty="0"/>
              <a:t>MNC has the following foreign exchange transactions: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 Netting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484848"/>
              </p:ext>
            </p:extLst>
          </p:nvPr>
        </p:nvGraphicFramePr>
        <p:xfrm>
          <a:off x="228600" y="2286000"/>
          <a:ext cx="8686800" cy="3808178"/>
        </p:xfrm>
        <a:graphic>
          <a:graphicData uri="http://schemas.openxmlformats.org/drawingml/2006/table">
            <a:tbl>
              <a:tblPr/>
              <a:tblGrid>
                <a:gridCol w="159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8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5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Disbursements</a:t>
                      </a:r>
                      <a:endParaRPr lang="en-US" sz="16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Receipts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R.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Net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Dis.</a:t>
                      </a:r>
                      <a:endParaRPr lang="en-US" sz="1400" b="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48418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700" dirty="0"/>
              <a:t>Disbursements: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 Netting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268616"/>
              </p:ext>
            </p:extLst>
          </p:nvPr>
        </p:nvGraphicFramePr>
        <p:xfrm>
          <a:off x="228600" y="2286000"/>
          <a:ext cx="8686800" cy="3808178"/>
        </p:xfrm>
        <a:graphic>
          <a:graphicData uri="http://schemas.openxmlformats.org/drawingml/2006/table">
            <a:tbl>
              <a:tblPr/>
              <a:tblGrid>
                <a:gridCol w="159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8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5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Disbursements</a:t>
                      </a:r>
                      <a:endParaRPr lang="en-US" sz="16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Receipts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R.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Net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Dis.</a:t>
                      </a:r>
                      <a:endParaRPr lang="en-US" sz="1400" b="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85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48418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700" dirty="0"/>
              <a:t>Receipts: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 Netting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920202"/>
              </p:ext>
            </p:extLst>
          </p:nvPr>
        </p:nvGraphicFramePr>
        <p:xfrm>
          <a:off x="228600" y="2286000"/>
          <a:ext cx="8686800" cy="3808178"/>
        </p:xfrm>
        <a:graphic>
          <a:graphicData uri="http://schemas.openxmlformats.org/drawingml/2006/table">
            <a:tbl>
              <a:tblPr/>
              <a:tblGrid>
                <a:gridCol w="159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8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5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Disbursements</a:t>
                      </a:r>
                      <a:endParaRPr lang="en-US" sz="16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Receipts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R.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Net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125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Dis.</a:t>
                      </a:r>
                      <a:endParaRPr lang="en-US" sz="1400" b="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85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350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851900" cy="4841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700" dirty="0"/>
              <a:t>Net Cash Flows: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 Netting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797628"/>
              </p:ext>
            </p:extLst>
          </p:nvPr>
        </p:nvGraphicFramePr>
        <p:xfrm>
          <a:off x="228600" y="2286000"/>
          <a:ext cx="8686800" cy="3808178"/>
        </p:xfrm>
        <a:graphic>
          <a:graphicData uri="http://schemas.openxmlformats.org/drawingml/2006/table">
            <a:tbl>
              <a:tblPr/>
              <a:tblGrid>
                <a:gridCol w="159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8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5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Disbursements</a:t>
                      </a:r>
                      <a:endParaRPr lang="en-US" sz="16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Receipts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R.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Net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125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55</a:t>
                      </a:r>
                      <a:r>
                        <a:rPr lang="en-US" sz="1400" dirty="0">
                          <a:latin typeface="Century Gothic" panose="020B0502020202020204" pitchFamily="34" charset="0"/>
                          <a:cs typeface="Arial" charset="0"/>
                        </a:rPr>
                        <a:t>▪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Dis.</a:t>
                      </a:r>
                      <a:endParaRPr lang="en-US" sz="1400" b="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85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350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Freeform 6"/>
          <p:cNvSpPr/>
          <p:nvPr/>
        </p:nvSpPr>
        <p:spPr bwMode="auto">
          <a:xfrm>
            <a:off x="2438400" y="3505200"/>
            <a:ext cx="4735773" cy="2088108"/>
          </a:xfrm>
          <a:custGeom>
            <a:avLst/>
            <a:gdLst>
              <a:gd name="connsiteX0" fmla="*/ 4735773 w 4735773"/>
              <a:gd name="connsiteY0" fmla="*/ 286604 h 2088108"/>
              <a:gd name="connsiteX1" fmla="*/ 2129051 w 4735773"/>
              <a:gd name="connsiteY1" fmla="*/ 300251 h 2088108"/>
              <a:gd name="connsiteX2" fmla="*/ 0 w 4735773"/>
              <a:gd name="connsiteY2" fmla="*/ 2088108 h 2088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5773" h="2088108">
                <a:moveTo>
                  <a:pt x="4735773" y="286604"/>
                </a:moveTo>
                <a:cubicBezTo>
                  <a:pt x="3827059" y="143302"/>
                  <a:pt x="2918346" y="0"/>
                  <a:pt x="2129051" y="300251"/>
                </a:cubicBezTo>
                <a:cubicBezTo>
                  <a:pt x="1339756" y="600502"/>
                  <a:pt x="669878" y="1344305"/>
                  <a:pt x="0" y="2088108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2670412" y="4064759"/>
            <a:ext cx="5786651" cy="1760561"/>
          </a:xfrm>
          <a:custGeom>
            <a:avLst/>
            <a:gdLst>
              <a:gd name="connsiteX0" fmla="*/ 0 w 5786651"/>
              <a:gd name="connsiteY0" fmla="*/ 1760561 h 1760561"/>
              <a:gd name="connsiteX1" fmla="*/ 3835021 w 5786651"/>
              <a:gd name="connsiteY1" fmla="*/ 1583140 h 1760561"/>
              <a:gd name="connsiteX2" fmla="*/ 5786651 w 5786651"/>
              <a:gd name="connsiteY2" fmla="*/ 0 h 17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86651" h="1760561">
                <a:moveTo>
                  <a:pt x="0" y="1760561"/>
                </a:moveTo>
                <a:lnTo>
                  <a:pt x="3835021" y="1583140"/>
                </a:lnTo>
                <a:cubicBezTo>
                  <a:pt x="4799463" y="1289713"/>
                  <a:pt x="5293057" y="644856"/>
                  <a:pt x="5786651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60042" y="3408529"/>
            <a:ext cx="1066800" cy="1015663"/>
          </a:xfrm>
          <a:prstGeom prst="rect">
            <a:avLst/>
          </a:prstGeom>
          <a:solidFill>
            <a:schemeClr val="bg1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–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74642" y="5008729"/>
            <a:ext cx="1066800" cy="1015663"/>
          </a:xfrm>
          <a:prstGeom prst="rect">
            <a:avLst/>
          </a:prstGeom>
          <a:solidFill>
            <a:schemeClr val="bg1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878842" y="5618329"/>
            <a:ext cx="838200" cy="4572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212842" y="3560929"/>
            <a:ext cx="838200" cy="4572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203442" y="3560929"/>
            <a:ext cx="838200" cy="4572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>
                <a:cs typeface="Arial" charset="0"/>
              </a:rPr>
              <a:t>Explain the importance of international cash balances.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Describe exposure netting and other cash management techniques.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Describe transfer pricing, arms length price, and blocked funds.</a:t>
            </a:r>
            <a:endParaRPr lang="en-US" dirty="0">
              <a:cs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Learning Objectives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48418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700" dirty="0"/>
              <a:t>Net Cash Flows :</a:t>
            </a:r>
            <a:r>
              <a:rPr lang="en-US" dirty="0">
                <a:cs typeface="Arial" charset="0"/>
              </a:rPr>
              <a:t> 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 Netting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575679"/>
              </p:ext>
            </p:extLst>
          </p:nvPr>
        </p:nvGraphicFramePr>
        <p:xfrm>
          <a:off x="228600" y="2286000"/>
          <a:ext cx="8686800" cy="3809998"/>
        </p:xfrm>
        <a:graphic>
          <a:graphicData uri="http://schemas.openxmlformats.org/drawingml/2006/table">
            <a:tbl>
              <a:tblPr/>
              <a:tblGrid>
                <a:gridCol w="159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8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5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2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Disbursements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Receipts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R.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Net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125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5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(15)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5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(40)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Dis.</a:t>
                      </a:r>
                      <a:endParaRPr lang="en-US" sz="1400" b="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85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350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8108092" y="3352800"/>
            <a:ext cx="838200" cy="4572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2438400" y="3657600"/>
            <a:ext cx="4755292" cy="1981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3581400" y="4114800"/>
            <a:ext cx="3612292" cy="160019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5029200" y="4572000"/>
            <a:ext cx="2240692" cy="1143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6324600" y="5105400"/>
            <a:ext cx="945292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8108092" y="3886200"/>
            <a:ext cx="838200" cy="4572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8115300" y="4495799"/>
            <a:ext cx="838200" cy="4572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092646" y="4995218"/>
            <a:ext cx="838200" cy="4572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5" grpId="0" animBg="1"/>
      <p:bldP spid="15" grpId="1" animBg="1"/>
      <p:bldP spid="16" grpId="0" animBg="1"/>
      <p:bldP spid="16" grpId="1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48418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700" dirty="0"/>
              <a:t>Complete Table :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 Netting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041109"/>
              </p:ext>
            </p:extLst>
          </p:nvPr>
        </p:nvGraphicFramePr>
        <p:xfrm>
          <a:off x="228600" y="2286000"/>
          <a:ext cx="8686800" cy="3733798"/>
        </p:xfrm>
        <a:graphic>
          <a:graphicData uri="http://schemas.openxmlformats.org/drawingml/2006/table">
            <a:tbl>
              <a:tblPr/>
              <a:tblGrid>
                <a:gridCol w="159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8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5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36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Disbursements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9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Receipts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R.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Net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6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125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70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(15)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6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970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(40)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6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Dis.</a:t>
                      </a:r>
                      <a:endParaRPr lang="en-US" sz="1400" b="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85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350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NOTES</a:t>
            </a:r>
          </a:p>
          <a:p>
            <a:pPr>
              <a:buNone/>
            </a:pPr>
            <a:r>
              <a:rPr lang="en-US" sz="3200" dirty="0"/>
              <a:t>	1. Total disbursements must equal total receipts.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3200" dirty="0"/>
              <a:t>		70 + 85 + 65 + 130 </a:t>
            </a:r>
          </a:p>
          <a:p>
            <a:pPr>
              <a:buNone/>
            </a:pPr>
            <a:r>
              <a:rPr lang="en-US" sz="3200" dirty="0"/>
              <a:t>			= 125 + 70 + 65 + 90 = 350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3200" dirty="0"/>
              <a:t>	2. Total net must equal zero.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3200" dirty="0"/>
              <a:t>		55 – 15 – 40 = 0</a:t>
            </a: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 Netting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560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700" dirty="0"/>
              <a:t>Bilateral Netting reduces transactions by half: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Bilateral Netting</a:t>
            </a:r>
            <a:endParaRPr lang="en-US" dirty="0"/>
          </a:p>
        </p:txBody>
      </p:sp>
      <p:sp>
        <p:nvSpPr>
          <p:cNvPr id="20484" name="Line 4" descr="Parchment"/>
          <p:cNvSpPr>
            <a:spLocks noChangeShapeType="1"/>
          </p:cNvSpPr>
          <p:nvPr/>
        </p:nvSpPr>
        <p:spPr bwMode="auto">
          <a:xfrm>
            <a:off x="1447800" y="35052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20485" name="Line 5" descr="Parchment"/>
          <p:cNvSpPr>
            <a:spLocks noChangeShapeType="1"/>
          </p:cNvSpPr>
          <p:nvPr/>
        </p:nvSpPr>
        <p:spPr bwMode="auto">
          <a:xfrm flipV="1">
            <a:off x="2133600" y="3457575"/>
            <a:ext cx="0" cy="992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143000" y="3733800"/>
            <a:ext cx="685800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$10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828800" y="3722688"/>
            <a:ext cx="685800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$35</a:t>
            </a:r>
          </a:p>
        </p:txBody>
      </p:sp>
      <p:sp>
        <p:nvSpPr>
          <p:cNvPr id="20488" name="Line 8" descr="Parchment"/>
          <p:cNvSpPr>
            <a:spLocks noChangeShapeType="1"/>
          </p:cNvSpPr>
          <p:nvPr/>
        </p:nvSpPr>
        <p:spPr bwMode="auto">
          <a:xfrm flipH="1">
            <a:off x="2844800" y="5305425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20489" name="Line 9" descr="Parchment"/>
          <p:cNvSpPr>
            <a:spLocks noChangeShapeType="1"/>
          </p:cNvSpPr>
          <p:nvPr/>
        </p:nvSpPr>
        <p:spPr bwMode="auto">
          <a:xfrm>
            <a:off x="2895600" y="4953000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20490" name="Line 12" descr="Parchment"/>
          <p:cNvSpPr>
            <a:spLocks noChangeShapeType="1"/>
          </p:cNvSpPr>
          <p:nvPr/>
        </p:nvSpPr>
        <p:spPr bwMode="auto">
          <a:xfrm flipV="1">
            <a:off x="2895600" y="2579688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20491" name="Line 13" descr="Parchment"/>
          <p:cNvSpPr>
            <a:spLocks noChangeShapeType="1"/>
          </p:cNvSpPr>
          <p:nvPr/>
        </p:nvSpPr>
        <p:spPr bwMode="auto">
          <a:xfrm flipH="1">
            <a:off x="2819400" y="2930525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20492" name="Line 14" descr="Parchment"/>
          <p:cNvSpPr>
            <a:spLocks noChangeShapeType="1"/>
          </p:cNvSpPr>
          <p:nvPr/>
        </p:nvSpPr>
        <p:spPr bwMode="auto">
          <a:xfrm>
            <a:off x="7078663" y="3546475"/>
            <a:ext cx="0" cy="966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20493" name="Line 15" descr="Parchment"/>
          <p:cNvSpPr>
            <a:spLocks noChangeShapeType="1"/>
          </p:cNvSpPr>
          <p:nvPr/>
        </p:nvSpPr>
        <p:spPr bwMode="auto">
          <a:xfrm flipH="1" flipV="1">
            <a:off x="7754938" y="3457575"/>
            <a:ext cx="0" cy="1055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20494" name="Text Box 16"/>
          <p:cNvSpPr txBox="1">
            <a:spLocks noChangeArrowheads="1"/>
          </p:cNvSpPr>
          <p:nvPr/>
        </p:nvSpPr>
        <p:spPr bwMode="auto">
          <a:xfrm>
            <a:off x="7416800" y="3733800"/>
            <a:ext cx="762000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$40</a:t>
            </a:r>
          </a:p>
        </p:txBody>
      </p:sp>
      <p:sp>
        <p:nvSpPr>
          <p:cNvPr id="20495" name="Text Box 17"/>
          <p:cNvSpPr txBox="1">
            <a:spLocks noChangeArrowheads="1"/>
          </p:cNvSpPr>
          <p:nvPr/>
        </p:nvSpPr>
        <p:spPr bwMode="auto">
          <a:xfrm>
            <a:off x="6705600" y="3733800"/>
            <a:ext cx="762000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$30</a:t>
            </a:r>
          </a:p>
        </p:txBody>
      </p:sp>
      <p:sp>
        <p:nvSpPr>
          <p:cNvPr id="20496" name="Text Box 18"/>
          <p:cNvSpPr txBox="1">
            <a:spLocks noChangeArrowheads="1"/>
          </p:cNvSpPr>
          <p:nvPr/>
        </p:nvSpPr>
        <p:spPr bwMode="auto">
          <a:xfrm>
            <a:off x="4114800" y="2314575"/>
            <a:ext cx="677863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$20</a:t>
            </a:r>
          </a:p>
        </p:txBody>
      </p:sp>
      <p:sp>
        <p:nvSpPr>
          <p:cNvPr id="20497" name="Line 21" descr="Parchment"/>
          <p:cNvSpPr>
            <a:spLocks noChangeShapeType="1"/>
          </p:cNvSpPr>
          <p:nvPr/>
        </p:nvSpPr>
        <p:spPr bwMode="auto">
          <a:xfrm>
            <a:off x="2844800" y="3282950"/>
            <a:ext cx="3538538" cy="1230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20498" name="Text Box 23"/>
          <p:cNvSpPr txBox="1">
            <a:spLocks noChangeArrowheads="1"/>
          </p:cNvSpPr>
          <p:nvPr/>
        </p:nvSpPr>
        <p:spPr bwMode="auto">
          <a:xfrm>
            <a:off x="3182938" y="3194050"/>
            <a:ext cx="687387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$40</a:t>
            </a:r>
          </a:p>
        </p:txBody>
      </p:sp>
      <p:sp>
        <p:nvSpPr>
          <p:cNvPr id="20499" name="Text Box 25"/>
          <p:cNvSpPr txBox="1">
            <a:spLocks noChangeArrowheads="1"/>
          </p:cNvSpPr>
          <p:nvPr/>
        </p:nvSpPr>
        <p:spPr bwMode="auto">
          <a:xfrm>
            <a:off x="4114800" y="2667000"/>
            <a:ext cx="990600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$30</a:t>
            </a:r>
          </a:p>
        </p:txBody>
      </p:sp>
      <p:sp>
        <p:nvSpPr>
          <p:cNvPr id="20500" name="Text Box 26"/>
          <p:cNvSpPr txBox="1">
            <a:spLocks noChangeArrowheads="1"/>
          </p:cNvSpPr>
          <p:nvPr/>
        </p:nvSpPr>
        <p:spPr bwMode="auto">
          <a:xfrm>
            <a:off x="4198938" y="4664075"/>
            <a:ext cx="677862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$20</a:t>
            </a:r>
          </a:p>
        </p:txBody>
      </p:sp>
      <p:sp>
        <p:nvSpPr>
          <p:cNvPr id="20501" name="Text Box 27"/>
          <p:cNvSpPr txBox="1">
            <a:spLocks noChangeArrowheads="1"/>
          </p:cNvSpPr>
          <p:nvPr/>
        </p:nvSpPr>
        <p:spPr bwMode="auto">
          <a:xfrm>
            <a:off x="4198938" y="5014913"/>
            <a:ext cx="677862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$30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760663" y="2314577"/>
            <a:ext cx="3724275" cy="791900"/>
            <a:chOff x="1392" y="1680"/>
            <a:chExt cx="2112" cy="432"/>
          </a:xfrm>
        </p:grpSpPr>
        <p:sp>
          <p:nvSpPr>
            <p:cNvPr id="20567" name="Line 33" descr="Parchment"/>
            <p:cNvSpPr>
              <a:spLocks noChangeShapeType="1"/>
            </p:cNvSpPr>
            <p:nvPr/>
          </p:nvSpPr>
          <p:spPr bwMode="auto">
            <a:xfrm flipV="1">
              <a:off x="1469" y="1824"/>
              <a:ext cx="1944" cy="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68" name="Line 34" descr="Parchment"/>
            <p:cNvSpPr>
              <a:spLocks noChangeShapeType="1"/>
            </p:cNvSpPr>
            <p:nvPr/>
          </p:nvSpPr>
          <p:spPr bwMode="auto">
            <a:xfrm flipH="1">
              <a:off x="1426" y="2016"/>
              <a:ext cx="1944" cy="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69" name="Text Box 35"/>
            <p:cNvSpPr txBox="1">
              <a:spLocks noChangeArrowheads="1"/>
            </p:cNvSpPr>
            <p:nvPr/>
          </p:nvSpPr>
          <p:spPr bwMode="auto">
            <a:xfrm>
              <a:off x="2160" y="1680"/>
              <a:ext cx="384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000">
                  <a:solidFill>
                    <a:srgbClr val="CC3300"/>
                  </a:solidFill>
                  <a:latin typeface="Century Gothic" panose="020B0502020202020204" pitchFamily="34" charset="0"/>
                </a:rPr>
                <a:t>$20</a:t>
              </a:r>
            </a:p>
          </p:txBody>
        </p:sp>
        <p:sp>
          <p:nvSpPr>
            <p:cNvPr id="20570" name="Text Box 36"/>
            <p:cNvSpPr txBox="1">
              <a:spLocks noChangeArrowheads="1"/>
            </p:cNvSpPr>
            <p:nvPr/>
          </p:nvSpPr>
          <p:spPr bwMode="auto">
            <a:xfrm>
              <a:off x="2160" y="1872"/>
              <a:ext cx="384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000">
                  <a:solidFill>
                    <a:srgbClr val="CC3300"/>
                  </a:solidFill>
                  <a:latin typeface="Century Gothic" panose="020B0502020202020204" pitchFamily="34" charset="0"/>
                </a:rPr>
                <a:t>$30</a:t>
              </a:r>
            </a:p>
          </p:txBody>
        </p:sp>
        <p:sp>
          <p:nvSpPr>
            <p:cNvPr id="20571" name="Rectangle 37"/>
            <p:cNvSpPr>
              <a:spLocks noChangeArrowheads="1"/>
            </p:cNvSpPr>
            <p:nvPr/>
          </p:nvSpPr>
          <p:spPr bwMode="auto">
            <a:xfrm>
              <a:off x="1392" y="1680"/>
              <a:ext cx="211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2760663" y="2314575"/>
            <a:ext cx="3724275" cy="792163"/>
            <a:chOff x="1392" y="1680"/>
            <a:chExt cx="2112" cy="432"/>
          </a:xfrm>
        </p:grpSpPr>
        <p:sp>
          <p:nvSpPr>
            <p:cNvPr id="20563" name="Rectangle 47"/>
            <p:cNvSpPr>
              <a:spLocks noChangeArrowheads="1"/>
            </p:cNvSpPr>
            <p:nvPr/>
          </p:nvSpPr>
          <p:spPr bwMode="auto">
            <a:xfrm>
              <a:off x="1392" y="1680"/>
              <a:ext cx="2112" cy="4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64" name="Line 48" descr="Parchment"/>
            <p:cNvSpPr>
              <a:spLocks noChangeShapeType="1"/>
            </p:cNvSpPr>
            <p:nvPr/>
          </p:nvSpPr>
          <p:spPr bwMode="auto">
            <a:xfrm flipH="1">
              <a:off x="1426" y="1920"/>
              <a:ext cx="1944" cy="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65" name="Text Box 49"/>
            <p:cNvSpPr txBox="1">
              <a:spLocks noChangeArrowheads="1"/>
            </p:cNvSpPr>
            <p:nvPr/>
          </p:nvSpPr>
          <p:spPr bwMode="auto">
            <a:xfrm>
              <a:off x="2160" y="1776"/>
              <a:ext cx="384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000" dirty="0">
                  <a:solidFill>
                    <a:srgbClr val="CC3300"/>
                  </a:solidFill>
                  <a:latin typeface="Century Gothic" panose="020B0502020202020204" pitchFamily="34" charset="0"/>
                </a:rPr>
                <a:t>$10</a:t>
              </a:r>
            </a:p>
          </p:txBody>
        </p:sp>
        <p:sp>
          <p:nvSpPr>
            <p:cNvPr id="20566" name="Rectangle 50"/>
            <p:cNvSpPr>
              <a:spLocks noChangeArrowheads="1"/>
            </p:cNvSpPr>
            <p:nvPr/>
          </p:nvSpPr>
          <p:spPr bwMode="auto">
            <a:xfrm>
              <a:off x="1440" y="1680"/>
              <a:ext cx="206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6654800" y="3370263"/>
            <a:ext cx="1608138" cy="1143000"/>
            <a:chOff x="3600" y="2256"/>
            <a:chExt cx="912" cy="624"/>
          </a:xfrm>
        </p:grpSpPr>
        <p:sp>
          <p:nvSpPr>
            <p:cNvPr id="20558" name="Rectangle 52"/>
            <p:cNvSpPr>
              <a:spLocks noChangeArrowheads="1"/>
            </p:cNvSpPr>
            <p:nvPr/>
          </p:nvSpPr>
          <p:spPr bwMode="auto">
            <a:xfrm>
              <a:off x="3600" y="2256"/>
              <a:ext cx="912" cy="62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59" name="Line 53" descr="Parchment"/>
            <p:cNvSpPr>
              <a:spLocks noChangeShapeType="1"/>
            </p:cNvSpPr>
            <p:nvPr/>
          </p:nvSpPr>
          <p:spPr bwMode="auto">
            <a:xfrm>
              <a:off x="3840" y="2352"/>
              <a:ext cx="0" cy="52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60" name="Line 54" descr="Parchment"/>
            <p:cNvSpPr>
              <a:spLocks noChangeShapeType="1"/>
            </p:cNvSpPr>
            <p:nvPr/>
          </p:nvSpPr>
          <p:spPr bwMode="auto">
            <a:xfrm flipH="1" flipV="1">
              <a:off x="4224" y="2304"/>
              <a:ext cx="0" cy="576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61" name="Text Box 55"/>
            <p:cNvSpPr txBox="1">
              <a:spLocks noChangeArrowheads="1"/>
            </p:cNvSpPr>
            <p:nvPr/>
          </p:nvSpPr>
          <p:spPr bwMode="auto">
            <a:xfrm>
              <a:off x="4032" y="2454"/>
              <a:ext cx="432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000">
                  <a:solidFill>
                    <a:srgbClr val="CC3300"/>
                  </a:solidFill>
                  <a:latin typeface="Century Gothic" panose="020B0502020202020204" pitchFamily="34" charset="0"/>
                </a:rPr>
                <a:t>$40</a:t>
              </a:r>
            </a:p>
          </p:txBody>
        </p:sp>
        <p:sp>
          <p:nvSpPr>
            <p:cNvPr id="20562" name="Text Box 56"/>
            <p:cNvSpPr txBox="1">
              <a:spLocks noChangeArrowheads="1"/>
            </p:cNvSpPr>
            <p:nvPr/>
          </p:nvSpPr>
          <p:spPr bwMode="auto">
            <a:xfrm>
              <a:off x="3629" y="2454"/>
              <a:ext cx="432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000">
                  <a:solidFill>
                    <a:srgbClr val="CC3300"/>
                  </a:solidFill>
                  <a:latin typeface="Century Gothic" panose="020B0502020202020204" pitchFamily="34" charset="0"/>
                </a:rPr>
                <a:t>$30</a:t>
              </a:r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6570663" y="3457575"/>
            <a:ext cx="1608137" cy="1143000"/>
            <a:chOff x="3600" y="2256"/>
            <a:chExt cx="912" cy="624"/>
          </a:xfrm>
        </p:grpSpPr>
        <p:sp>
          <p:nvSpPr>
            <p:cNvPr id="20555" name="Rectangle 58"/>
            <p:cNvSpPr>
              <a:spLocks noChangeArrowheads="1"/>
            </p:cNvSpPr>
            <p:nvPr/>
          </p:nvSpPr>
          <p:spPr bwMode="auto">
            <a:xfrm>
              <a:off x="3600" y="2256"/>
              <a:ext cx="912" cy="62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56" name="Line 59" descr="Parchment"/>
            <p:cNvSpPr>
              <a:spLocks noChangeShapeType="1"/>
            </p:cNvSpPr>
            <p:nvPr/>
          </p:nvSpPr>
          <p:spPr bwMode="auto">
            <a:xfrm flipH="1" flipV="1">
              <a:off x="4080" y="2304"/>
              <a:ext cx="0" cy="576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57" name="Text Box 60"/>
            <p:cNvSpPr txBox="1">
              <a:spLocks noChangeArrowheads="1"/>
            </p:cNvSpPr>
            <p:nvPr/>
          </p:nvSpPr>
          <p:spPr bwMode="auto">
            <a:xfrm>
              <a:off x="3888" y="2454"/>
              <a:ext cx="432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000">
                  <a:solidFill>
                    <a:srgbClr val="CC3300"/>
                  </a:solidFill>
                  <a:latin typeface="Century Gothic" panose="020B0502020202020204" pitchFamily="34" charset="0"/>
                </a:rPr>
                <a:t>$10</a:t>
              </a:r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2760663" y="4600575"/>
            <a:ext cx="3724275" cy="968375"/>
            <a:chOff x="1392" y="2928"/>
            <a:chExt cx="2112" cy="528"/>
          </a:xfrm>
        </p:grpSpPr>
        <p:sp>
          <p:nvSpPr>
            <p:cNvPr id="20550" name="Rectangle 62"/>
            <p:cNvSpPr>
              <a:spLocks noChangeArrowheads="1"/>
            </p:cNvSpPr>
            <p:nvPr/>
          </p:nvSpPr>
          <p:spPr bwMode="auto">
            <a:xfrm>
              <a:off x="1392" y="2928"/>
              <a:ext cx="2112" cy="5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51" name="Line 63" descr="Parchment"/>
            <p:cNvSpPr>
              <a:spLocks noChangeShapeType="1"/>
            </p:cNvSpPr>
            <p:nvPr/>
          </p:nvSpPr>
          <p:spPr bwMode="auto">
            <a:xfrm flipH="1">
              <a:off x="1440" y="3312"/>
              <a:ext cx="1944" cy="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52" name="Line 64" descr="Parchment"/>
            <p:cNvSpPr>
              <a:spLocks noChangeShapeType="1"/>
            </p:cNvSpPr>
            <p:nvPr/>
          </p:nvSpPr>
          <p:spPr bwMode="auto">
            <a:xfrm>
              <a:off x="1469" y="3120"/>
              <a:ext cx="1987" cy="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53" name="Text Box 65"/>
            <p:cNvSpPr txBox="1">
              <a:spLocks noChangeArrowheads="1"/>
            </p:cNvSpPr>
            <p:nvPr/>
          </p:nvSpPr>
          <p:spPr bwMode="auto">
            <a:xfrm>
              <a:off x="2208" y="3154"/>
              <a:ext cx="384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000">
                  <a:solidFill>
                    <a:srgbClr val="CC3300"/>
                  </a:solidFill>
                  <a:latin typeface="Century Gothic" panose="020B0502020202020204" pitchFamily="34" charset="0"/>
                </a:rPr>
                <a:t>$30</a:t>
              </a:r>
            </a:p>
          </p:txBody>
        </p:sp>
        <p:sp>
          <p:nvSpPr>
            <p:cNvPr id="20554" name="Text Box 66"/>
            <p:cNvSpPr txBox="1">
              <a:spLocks noChangeArrowheads="1"/>
            </p:cNvSpPr>
            <p:nvPr/>
          </p:nvSpPr>
          <p:spPr bwMode="auto">
            <a:xfrm>
              <a:off x="2208" y="2962"/>
              <a:ext cx="384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000">
                  <a:solidFill>
                    <a:srgbClr val="CC3300"/>
                  </a:solidFill>
                  <a:latin typeface="Century Gothic" panose="020B0502020202020204" pitchFamily="34" charset="0"/>
                </a:rPr>
                <a:t>$20</a:t>
              </a:r>
            </a:p>
          </p:txBody>
        </p:sp>
      </p:grpSp>
      <p:sp>
        <p:nvSpPr>
          <p:cNvPr id="20507" name="Line 20" descr="Parchment"/>
          <p:cNvSpPr>
            <a:spLocks noChangeShapeType="1"/>
          </p:cNvSpPr>
          <p:nvPr/>
        </p:nvSpPr>
        <p:spPr bwMode="auto">
          <a:xfrm flipH="1" flipV="1">
            <a:off x="2506663" y="3546475"/>
            <a:ext cx="3724275" cy="1319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20508" name="Text Box 22"/>
          <p:cNvSpPr txBox="1">
            <a:spLocks noChangeArrowheads="1"/>
          </p:cNvSpPr>
          <p:nvPr/>
        </p:nvSpPr>
        <p:spPr bwMode="auto">
          <a:xfrm>
            <a:off x="5130800" y="4400550"/>
            <a:ext cx="762000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$60</a:t>
            </a:r>
          </a:p>
        </p:txBody>
      </p:sp>
      <p:grpSp>
        <p:nvGrpSpPr>
          <p:cNvPr id="7" name="Group 71"/>
          <p:cNvGrpSpPr>
            <a:grpSpLocks/>
          </p:cNvGrpSpPr>
          <p:nvPr/>
        </p:nvGrpSpPr>
        <p:grpSpPr bwMode="auto">
          <a:xfrm>
            <a:off x="1143000" y="3370263"/>
            <a:ext cx="1371600" cy="1143000"/>
            <a:chOff x="475" y="2256"/>
            <a:chExt cx="778" cy="624"/>
          </a:xfrm>
        </p:grpSpPr>
        <p:sp>
          <p:nvSpPr>
            <p:cNvPr id="20545" name="Rectangle 72"/>
            <p:cNvSpPr>
              <a:spLocks noChangeArrowheads="1"/>
            </p:cNvSpPr>
            <p:nvPr/>
          </p:nvSpPr>
          <p:spPr bwMode="auto">
            <a:xfrm>
              <a:off x="480" y="2256"/>
              <a:ext cx="720" cy="62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46" name="Line 73" descr="Parchment"/>
            <p:cNvSpPr>
              <a:spLocks noChangeShapeType="1"/>
            </p:cNvSpPr>
            <p:nvPr/>
          </p:nvSpPr>
          <p:spPr bwMode="auto">
            <a:xfrm>
              <a:off x="648" y="2330"/>
              <a:ext cx="0" cy="54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47" name="Line 74" descr="Parchment"/>
            <p:cNvSpPr>
              <a:spLocks noChangeShapeType="1"/>
            </p:cNvSpPr>
            <p:nvPr/>
          </p:nvSpPr>
          <p:spPr bwMode="auto">
            <a:xfrm flipV="1">
              <a:off x="1037" y="2304"/>
              <a:ext cx="0" cy="541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48" name="Text Box 75"/>
            <p:cNvSpPr txBox="1">
              <a:spLocks noChangeArrowheads="1"/>
            </p:cNvSpPr>
            <p:nvPr/>
          </p:nvSpPr>
          <p:spPr bwMode="auto">
            <a:xfrm>
              <a:off x="475" y="2454"/>
              <a:ext cx="389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000">
                  <a:solidFill>
                    <a:srgbClr val="CC3300"/>
                  </a:solidFill>
                  <a:latin typeface="Century Gothic" panose="020B0502020202020204" pitchFamily="34" charset="0"/>
                </a:rPr>
                <a:t>$10</a:t>
              </a:r>
            </a:p>
          </p:txBody>
        </p:sp>
        <p:sp>
          <p:nvSpPr>
            <p:cNvPr id="20549" name="Text Box 76"/>
            <p:cNvSpPr txBox="1">
              <a:spLocks noChangeArrowheads="1"/>
            </p:cNvSpPr>
            <p:nvPr/>
          </p:nvSpPr>
          <p:spPr bwMode="auto">
            <a:xfrm>
              <a:off x="864" y="2448"/>
              <a:ext cx="389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000">
                  <a:solidFill>
                    <a:srgbClr val="CC3300"/>
                  </a:solidFill>
                  <a:latin typeface="Century Gothic" panose="020B0502020202020204" pitchFamily="34" charset="0"/>
                </a:rPr>
                <a:t>$35</a:t>
              </a:r>
            </a:p>
          </p:txBody>
        </p:sp>
      </p:grpSp>
      <p:grpSp>
        <p:nvGrpSpPr>
          <p:cNvPr id="8" name="Group 77"/>
          <p:cNvGrpSpPr>
            <a:grpSpLocks/>
          </p:cNvGrpSpPr>
          <p:nvPr/>
        </p:nvGrpSpPr>
        <p:grpSpPr bwMode="auto">
          <a:xfrm>
            <a:off x="982663" y="3457575"/>
            <a:ext cx="1438275" cy="1055688"/>
            <a:chOff x="384" y="2304"/>
            <a:chExt cx="816" cy="576"/>
          </a:xfrm>
        </p:grpSpPr>
        <p:sp>
          <p:nvSpPr>
            <p:cNvPr id="20542" name="Rectangle 78"/>
            <p:cNvSpPr>
              <a:spLocks noChangeArrowheads="1"/>
            </p:cNvSpPr>
            <p:nvPr/>
          </p:nvSpPr>
          <p:spPr bwMode="auto">
            <a:xfrm>
              <a:off x="384" y="2304"/>
              <a:ext cx="816" cy="5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43" name="Line 79" descr="Parchment"/>
            <p:cNvSpPr>
              <a:spLocks noChangeShapeType="1"/>
            </p:cNvSpPr>
            <p:nvPr/>
          </p:nvSpPr>
          <p:spPr bwMode="auto">
            <a:xfrm flipV="1">
              <a:off x="864" y="2304"/>
              <a:ext cx="0" cy="541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44" name="Text Box 80"/>
            <p:cNvSpPr txBox="1">
              <a:spLocks noChangeArrowheads="1"/>
            </p:cNvSpPr>
            <p:nvPr/>
          </p:nvSpPr>
          <p:spPr bwMode="auto">
            <a:xfrm>
              <a:off x="672" y="2448"/>
              <a:ext cx="389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000">
                  <a:solidFill>
                    <a:srgbClr val="CC3300"/>
                  </a:solidFill>
                  <a:latin typeface="Century Gothic" panose="020B0502020202020204" pitchFamily="34" charset="0"/>
                </a:rPr>
                <a:t>$25</a:t>
              </a:r>
            </a:p>
          </p:txBody>
        </p:sp>
      </p:grpSp>
      <p:sp>
        <p:nvSpPr>
          <p:cNvPr id="401489" name="Line 81" descr="Parchment"/>
          <p:cNvSpPr>
            <a:spLocks noChangeShapeType="1"/>
          </p:cNvSpPr>
          <p:nvPr/>
        </p:nvSpPr>
        <p:spPr bwMode="auto">
          <a:xfrm flipH="1" flipV="1">
            <a:off x="2506663" y="3546475"/>
            <a:ext cx="3724275" cy="1319213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401490" name="Line 82" descr="Parchment"/>
          <p:cNvSpPr>
            <a:spLocks noChangeShapeType="1"/>
          </p:cNvSpPr>
          <p:nvPr/>
        </p:nvSpPr>
        <p:spPr bwMode="auto">
          <a:xfrm>
            <a:off x="2844800" y="3282950"/>
            <a:ext cx="3538538" cy="1230313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401491" name="Text Box 83"/>
          <p:cNvSpPr txBox="1">
            <a:spLocks noChangeArrowheads="1"/>
          </p:cNvSpPr>
          <p:nvPr/>
        </p:nvSpPr>
        <p:spPr bwMode="auto">
          <a:xfrm>
            <a:off x="5130800" y="4400550"/>
            <a:ext cx="762000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solidFill>
                  <a:srgbClr val="CC3300"/>
                </a:solidFill>
                <a:latin typeface="Century Gothic" panose="020B0502020202020204" pitchFamily="34" charset="0"/>
              </a:rPr>
              <a:t>$60</a:t>
            </a:r>
          </a:p>
        </p:txBody>
      </p:sp>
      <p:sp>
        <p:nvSpPr>
          <p:cNvPr id="401492" name="Text Box 84"/>
          <p:cNvSpPr txBox="1">
            <a:spLocks noChangeArrowheads="1"/>
          </p:cNvSpPr>
          <p:nvPr/>
        </p:nvSpPr>
        <p:spPr bwMode="auto">
          <a:xfrm>
            <a:off x="3182938" y="3194050"/>
            <a:ext cx="687387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solidFill>
                  <a:srgbClr val="CC3300"/>
                </a:solidFill>
                <a:latin typeface="Century Gothic" panose="020B0502020202020204" pitchFamily="34" charset="0"/>
              </a:rPr>
              <a:t>$40</a:t>
            </a:r>
          </a:p>
        </p:txBody>
      </p:sp>
      <p:grpSp>
        <p:nvGrpSpPr>
          <p:cNvPr id="9" name="Group 90"/>
          <p:cNvGrpSpPr>
            <a:grpSpLocks/>
          </p:cNvGrpSpPr>
          <p:nvPr/>
        </p:nvGrpSpPr>
        <p:grpSpPr bwMode="auto">
          <a:xfrm>
            <a:off x="2420938" y="3457575"/>
            <a:ext cx="4149725" cy="1081088"/>
            <a:chOff x="1048" y="2338"/>
            <a:chExt cx="2352" cy="590"/>
          </a:xfrm>
        </p:grpSpPr>
        <p:sp>
          <p:nvSpPr>
            <p:cNvPr id="20539" name="Rectangle 91"/>
            <p:cNvSpPr>
              <a:spLocks noChangeArrowheads="1"/>
            </p:cNvSpPr>
            <p:nvPr/>
          </p:nvSpPr>
          <p:spPr bwMode="auto">
            <a:xfrm rot="1017372">
              <a:off x="1048" y="2374"/>
              <a:ext cx="2352" cy="5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40" name="Line 92" descr="Parchment"/>
            <p:cNvSpPr>
              <a:spLocks noChangeShapeType="1"/>
            </p:cNvSpPr>
            <p:nvPr/>
          </p:nvSpPr>
          <p:spPr bwMode="auto">
            <a:xfrm flipH="1" flipV="1">
              <a:off x="1310" y="2352"/>
              <a:ext cx="1920" cy="576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41" name="Text Box 93"/>
            <p:cNvSpPr txBox="1">
              <a:spLocks noChangeArrowheads="1"/>
            </p:cNvSpPr>
            <p:nvPr/>
          </p:nvSpPr>
          <p:spPr bwMode="auto">
            <a:xfrm>
              <a:off x="1502" y="2338"/>
              <a:ext cx="432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en-US" sz="2000" dirty="0">
                  <a:solidFill>
                    <a:srgbClr val="CC3300"/>
                  </a:solidFill>
                  <a:latin typeface="Century Gothic" panose="020B0502020202020204" pitchFamily="34" charset="0"/>
                </a:rPr>
                <a:t>$20</a:t>
              </a:r>
            </a:p>
          </p:txBody>
        </p:sp>
      </p:grpSp>
      <p:sp>
        <p:nvSpPr>
          <p:cNvPr id="20516" name="Line 10" descr="Parchment"/>
          <p:cNvSpPr>
            <a:spLocks noChangeShapeType="1"/>
          </p:cNvSpPr>
          <p:nvPr/>
        </p:nvSpPr>
        <p:spPr bwMode="auto">
          <a:xfrm flipV="1">
            <a:off x="2844800" y="3194050"/>
            <a:ext cx="3471863" cy="1319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20517" name="Text Box 19"/>
          <p:cNvSpPr txBox="1">
            <a:spLocks noChangeArrowheads="1"/>
          </p:cNvSpPr>
          <p:nvPr/>
        </p:nvSpPr>
        <p:spPr bwMode="auto">
          <a:xfrm>
            <a:off x="3176588" y="4048125"/>
            <a:ext cx="684212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$25 </a:t>
            </a:r>
          </a:p>
        </p:txBody>
      </p:sp>
      <p:sp>
        <p:nvSpPr>
          <p:cNvPr id="20518" name="Line 11" descr="Parchment"/>
          <p:cNvSpPr>
            <a:spLocks noChangeShapeType="1"/>
          </p:cNvSpPr>
          <p:nvPr/>
        </p:nvSpPr>
        <p:spPr bwMode="auto">
          <a:xfrm flipH="1">
            <a:off x="3098800" y="3546475"/>
            <a:ext cx="3429000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20519" name="Text Box 24"/>
          <p:cNvSpPr txBox="1">
            <a:spLocks noChangeArrowheads="1"/>
          </p:cNvSpPr>
          <p:nvPr/>
        </p:nvSpPr>
        <p:spPr bwMode="auto">
          <a:xfrm>
            <a:off x="5562600" y="3608388"/>
            <a:ext cx="668338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$10</a:t>
            </a:r>
          </a:p>
        </p:txBody>
      </p:sp>
      <p:sp>
        <p:nvSpPr>
          <p:cNvPr id="401502" name="Line 94" descr="Parchment"/>
          <p:cNvSpPr>
            <a:spLocks noChangeShapeType="1"/>
          </p:cNvSpPr>
          <p:nvPr/>
        </p:nvSpPr>
        <p:spPr bwMode="auto">
          <a:xfrm flipV="1">
            <a:off x="2844800" y="3194050"/>
            <a:ext cx="3471863" cy="1319213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 type="triangle" w="med" len="med"/>
            <a:tailEnd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401503" name="Line 95" descr="Parchment"/>
          <p:cNvSpPr>
            <a:spLocks noChangeShapeType="1"/>
          </p:cNvSpPr>
          <p:nvPr/>
        </p:nvSpPr>
        <p:spPr bwMode="auto">
          <a:xfrm flipH="1">
            <a:off x="3098800" y="3546475"/>
            <a:ext cx="3429000" cy="1296988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 type="triangle" w="med" len="med"/>
            <a:tailEnd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401504" name="Text Box 96"/>
          <p:cNvSpPr txBox="1">
            <a:spLocks noChangeArrowheads="1"/>
          </p:cNvSpPr>
          <p:nvPr/>
        </p:nvSpPr>
        <p:spPr bwMode="auto">
          <a:xfrm>
            <a:off x="3176588" y="4048125"/>
            <a:ext cx="684212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solidFill>
                  <a:srgbClr val="CC3300"/>
                </a:solidFill>
                <a:latin typeface="Century Gothic" panose="020B0502020202020204" pitchFamily="34" charset="0"/>
              </a:rPr>
              <a:t>$25 </a:t>
            </a:r>
          </a:p>
        </p:txBody>
      </p:sp>
      <p:sp>
        <p:nvSpPr>
          <p:cNvPr id="401505" name="Text Box 97"/>
          <p:cNvSpPr txBox="1">
            <a:spLocks noChangeArrowheads="1"/>
          </p:cNvSpPr>
          <p:nvPr/>
        </p:nvSpPr>
        <p:spPr bwMode="auto">
          <a:xfrm>
            <a:off x="5562600" y="3608388"/>
            <a:ext cx="668338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solidFill>
                  <a:srgbClr val="CC3300"/>
                </a:solidFill>
                <a:latin typeface="Century Gothic" panose="020B0502020202020204" pitchFamily="34" charset="0"/>
              </a:rPr>
              <a:t>$10</a:t>
            </a:r>
          </a:p>
        </p:txBody>
      </p:sp>
      <p:grpSp>
        <p:nvGrpSpPr>
          <p:cNvPr id="10" name="Group 102"/>
          <p:cNvGrpSpPr>
            <a:grpSpLocks/>
          </p:cNvGrpSpPr>
          <p:nvPr/>
        </p:nvGrpSpPr>
        <p:grpSpPr bwMode="auto">
          <a:xfrm>
            <a:off x="2787650" y="3370263"/>
            <a:ext cx="3979863" cy="1319212"/>
            <a:chOff x="1408" y="2256"/>
            <a:chExt cx="2256" cy="720"/>
          </a:xfrm>
        </p:grpSpPr>
        <p:sp>
          <p:nvSpPr>
            <p:cNvPr id="20536" name="Rectangle 103"/>
            <p:cNvSpPr>
              <a:spLocks noChangeArrowheads="1"/>
            </p:cNvSpPr>
            <p:nvPr/>
          </p:nvSpPr>
          <p:spPr bwMode="auto">
            <a:xfrm rot="-1202035">
              <a:off x="1408" y="2397"/>
              <a:ext cx="2256" cy="4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37" name="Line 104" descr="Parchment"/>
            <p:cNvSpPr>
              <a:spLocks noChangeShapeType="1"/>
            </p:cNvSpPr>
            <p:nvPr/>
          </p:nvSpPr>
          <p:spPr bwMode="auto">
            <a:xfrm flipV="1">
              <a:off x="1440" y="2256"/>
              <a:ext cx="1968" cy="72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38" name="Text Box 105"/>
            <p:cNvSpPr txBox="1">
              <a:spLocks noChangeArrowheads="1"/>
            </p:cNvSpPr>
            <p:nvPr/>
          </p:nvSpPr>
          <p:spPr bwMode="auto">
            <a:xfrm>
              <a:off x="2688" y="2304"/>
              <a:ext cx="388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000" dirty="0">
                  <a:solidFill>
                    <a:srgbClr val="CC3300"/>
                  </a:solidFill>
                  <a:latin typeface="Century Gothic" panose="020B0502020202020204" pitchFamily="34" charset="0"/>
                </a:rPr>
                <a:t>$15 </a:t>
              </a:r>
            </a:p>
          </p:txBody>
        </p:sp>
      </p:grpSp>
      <p:pic>
        <p:nvPicPr>
          <p:cNvPr id="20525" name="Picture 31" descr="US fl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800" y="2314575"/>
            <a:ext cx="1947863" cy="1076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0526" name="Picture 28" descr="german fla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800" y="4600575"/>
            <a:ext cx="1947863" cy="968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grpSp>
        <p:nvGrpSpPr>
          <p:cNvPr id="11" name="Group 112"/>
          <p:cNvGrpSpPr>
            <a:grpSpLocks/>
          </p:cNvGrpSpPr>
          <p:nvPr/>
        </p:nvGrpSpPr>
        <p:grpSpPr bwMode="auto">
          <a:xfrm>
            <a:off x="3944938" y="3810000"/>
            <a:ext cx="2455862" cy="1055688"/>
            <a:chOff x="2064" y="2496"/>
            <a:chExt cx="1392" cy="576"/>
          </a:xfrm>
        </p:grpSpPr>
        <p:sp>
          <p:nvSpPr>
            <p:cNvPr id="20534" name="Rectangle 113"/>
            <p:cNvSpPr>
              <a:spLocks noChangeArrowheads="1"/>
            </p:cNvSpPr>
            <p:nvPr/>
          </p:nvSpPr>
          <p:spPr bwMode="auto">
            <a:xfrm>
              <a:off x="2688" y="2544"/>
              <a:ext cx="768" cy="5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35" name="Line 114" descr="Parchment"/>
            <p:cNvSpPr>
              <a:spLocks noChangeShapeType="1"/>
            </p:cNvSpPr>
            <p:nvPr/>
          </p:nvSpPr>
          <p:spPr bwMode="auto">
            <a:xfrm flipH="1" flipV="1">
              <a:off x="2064" y="2496"/>
              <a:ext cx="1248" cy="384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2" name="Group 67"/>
          <p:cNvGrpSpPr>
            <a:grpSpLocks/>
          </p:cNvGrpSpPr>
          <p:nvPr/>
        </p:nvGrpSpPr>
        <p:grpSpPr bwMode="auto">
          <a:xfrm>
            <a:off x="2760663" y="4776788"/>
            <a:ext cx="3724275" cy="615950"/>
            <a:chOff x="1392" y="2976"/>
            <a:chExt cx="2112" cy="480"/>
          </a:xfrm>
        </p:grpSpPr>
        <p:sp>
          <p:nvSpPr>
            <p:cNvPr id="20531" name="Rectangle 68"/>
            <p:cNvSpPr>
              <a:spLocks noChangeArrowheads="1"/>
            </p:cNvSpPr>
            <p:nvPr/>
          </p:nvSpPr>
          <p:spPr bwMode="auto">
            <a:xfrm>
              <a:off x="1392" y="2976"/>
              <a:ext cx="2112" cy="4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32" name="Line 69" descr="Parchment"/>
            <p:cNvSpPr>
              <a:spLocks noChangeShapeType="1"/>
            </p:cNvSpPr>
            <p:nvPr/>
          </p:nvSpPr>
          <p:spPr bwMode="auto">
            <a:xfrm flipH="1">
              <a:off x="1440" y="3216"/>
              <a:ext cx="1944" cy="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0533" name="Text Box 70"/>
            <p:cNvSpPr txBox="1">
              <a:spLocks noChangeArrowheads="1"/>
            </p:cNvSpPr>
            <p:nvPr/>
          </p:nvSpPr>
          <p:spPr bwMode="auto">
            <a:xfrm>
              <a:off x="2203" y="3054"/>
              <a:ext cx="427" cy="3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000" dirty="0">
                  <a:solidFill>
                    <a:srgbClr val="CC3300"/>
                  </a:solidFill>
                  <a:latin typeface="Century Gothic" panose="020B0502020202020204" pitchFamily="34" charset="0"/>
                </a:rPr>
                <a:t>$10</a:t>
              </a:r>
            </a:p>
          </p:txBody>
        </p:sp>
      </p:grpSp>
      <p:pic>
        <p:nvPicPr>
          <p:cNvPr id="20529" name="Picture 29" descr="UKfla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84938" y="4560888"/>
            <a:ext cx="1947862" cy="1008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0530" name="Picture 30" descr="CANA00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84938" y="2314575"/>
            <a:ext cx="1947862" cy="105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92" name="Rectangle 3"/>
          <p:cNvSpPr txBox="1">
            <a:spLocks noChangeArrowheads="1"/>
          </p:cNvSpPr>
          <p:nvPr/>
        </p:nvSpPr>
        <p:spPr bwMode="auto">
          <a:xfrm>
            <a:off x="304800" y="5715000"/>
            <a:ext cx="85455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Transactions: 6		Value: $90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89" grpId="0" animBg="1"/>
      <p:bldP spid="401490" grpId="0" animBg="1"/>
      <p:bldP spid="401491" grpId="0" animBg="1"/>
      <p:bldP spid="401492" grpId="0" animBg="1"/>
      <p:bldP spid="401502" grpId="0" animBg="1"/>
      <p:bldP spid="401503" grpId="0" animBg="1"/>
      <p:bldP spid="401504" grpId="0" animBg="1"/>
      <p:bldP spid="40150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4841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700" dirty="0"/>
              <a:t>Transactions: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Bilateral Netting</a:t>
            </a:r>
            <a:endParaRPr lang="en-US" sz="4400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152651"/>
              </p:ext>
            </p:extLst>
          </p:nvPr>
        </p:nvGraphicFramePr>
        <p:xfrm>
          <a:off x="228600" y="2286000"/>
          <a:ext cx="8686800" cy="3808178"/>
        </p:xfrm>
        <a:graphic>
          <a:graphicData uri="http://schemas.openxmlformats.org/drawingml/2006/table">
            <a:tbl>
              <a:tblPr/>
              <a:tblGrid>
                <a:gridCol w="159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8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5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Disbursements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Receipts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R.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Net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Dis.</a:t>
                      </a:r>
                      <a:endParaRPr lang="en-US" sz="1400" b="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4841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>
                <a:ea typeface="Times New Roman"/>
                <a:cs typeface="Times New Roman"/>
              </a:rPr>
              <a:t>Disbursements</a:t>
            </a:r>
            <a:r>
              <a:rPr lang="en-US" sz="2700" dirty="0"/>
              <a:t>: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Bilateral Netting</a:t>
            </a:r>
            <a:endParaRPr lang="en-US" sz="4400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229769"/>
              </p:ext>
            </p:extLst>
          </p:nvPr>
        </p:nvGraphicFramePr>
        <p:xfrm>
          <a:off x="228600" y="2286000"/>
          <a:ext cx="8686800" cy="3808178"/>
        </p:xfrm>
        <a:graphic>
          <a:graphicData uri="http://schemas.openxmlformats.org/drawingml/2006/table">
            <a:tbl>
              <a:tblPr/>
              <a:tblGrid>
                <a:gridCol w="159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8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5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Disbursements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Receipts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R.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Net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Dis.</a:t>
                      </a:r>
                      <a:endParaRPr lang="en-US" sz="1400" b="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4841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>
                <a:ea typeface="Times New Roman"/>
                <a:cs typeface="Times New Roman"/>
              </a:rPr>
              <a:t>Receipts</a:t>
            </a:r>
            <a:r>
              <a:rPr lang="en-US" sz="2800" dirty="0"/>
              <a:t>:</a:t>
            </a:r>
            <a:endParaRPr lang="en-US" sz="3200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Bilateral Netting</a:t>
            </a:r>
            <a:endParaRPr lang="en-US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876620"/>
              </p:ext>
            </p:extLst>
          </p:nvPr>
        </p:nvGraphicFramePr>
        <p:xfrm>
          <a:off x="228600" y="2286000"/>
          <a:ext cx="8686800" cy="3808178"/>
        </p:xfrm>
        <a:graphic>
          <a:graphicData uri="http://schemas.openxmlformats.org/drawingml/2006/table">
            <a:tbl>
              <a:tblPr/>
              <a:tblGrid>
                <a:gridCol w="159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8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5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Disbursements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Receipts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R.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Net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Dis.</a:t>
                      </a:r>
                      <a:endParaRPr lang="en-US" sz="1400" b="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48418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700" dirty="0"/>
              <a:t>Net Cash Flows: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Bilateral Netting</a:t>
            </a:r>
            <a:endParaRPr lang="en-US" sz="4400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509146"/>
              </p:ext>
            </p:extLst>
          </p:nvPr>
        </p:nvGraphicFramePr>
        <p:xfrm>
          <a:off x="228600" y="2286000"/>
          <a:ext cx="8686800" cy="3809998"/>
        </p:xfrm>
        <a:graphic>
          <a:graphicData uri="http://schemas.openxmlformats.org/drawingml/2006/table">
            <a:tbl>
              <a:tblPr/>
              <a:tblGrid>
                <a:gridCol w="159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8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5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2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Disbursements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Receipts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R.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Net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5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(15)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5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(40)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Dis.</a:t>
                      </a:r>
                      <a:endParaRPr lang="en-US" sz="1400" b="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NOTES</a:t>
            </a:r>
          </a:p>
          <a:p>
            <a:pPr>
              <a:buNone/>
            </a:pPr>
            <a:r>
              <a:rPr lang="en-US" sz="3200" dirty="0"/>
              <a:t>	1. Total disbursements must equal total receipts.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3200" dirty="0"/>
              <a:t>		25 + 25 + 40 </a:t>
            </a:r>
          </a:p>
          <a:p>
            <a:pPr>
              <a:buNone/>
            </a:pPr>
            <a:r>
              <a:rPr lang="en-US" sz="3200" dirty="0"/>
              <a:t>			= 55 + 10 + 25 = 90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3200" dirty="0"/>
              <a:t>	2. Total net must equal zero.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3200" dirty="0"/>
              <a:t>		55 – 15 – 40 = 0</a:t>
            </a: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 Netting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19263"/>
            <a:ext cx="8610600" cy="4148137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Expose netting </a:t>
            </a:r>
            <a:r>
              <a:rPr lang="en-US" sz="3600" i="1" dirty="0"/>
              <a:t>never changes</a:t>
            </a:r>
            <a:r>
              <a:rPr lang="en-US" sz="3600" dirty="0"/>
              <a:t>…</a:t>
            </a:r>
          </a:p>
          <a:p>
            <a:pPr lvl="1"/>
            <a:r>
              <a:rPr lang="en-US" sz="3200" dirty="0"/>
              <a:t>Net Cash Flows</a:t>
            </a:r>
          </a:p>
          <a:p>
            <a:pPr lvl="1"/>
            <a:endParaRPr lang="en-US" sz="3200" dirty="0"/>
          </a:p>
          <a:p>
            <a:r>
              <a:rPr lang="en-US" sz="3600" dirty="0"/>
              <a:t>Expose netting </a:t>
            </a:r>
            <a:r>
              <a:rPr lang="en-US" sz="3600" i="1" dirty="0"/>
              <a:t>does change </a:t>
            </a:r>
            <a:r>
              <a:rPr lang="en-US" sz="3600" dirty="0"/>
              <a:t>disbursements and receipts.</a:t>
            </a:r>
          </a:p>
          <a:p>
            <a:endParaRPr lang="en-US" sz="3600" dirty="0"/>
          </a:p>
          <a:p>
            <a:r>
              <a:rPr lang="en-US" sz="3600" dirty="0"/>
              <a:t>Expose netting </a:t>
            </a:r>
            <a:r>
              <a:rPr lang="en-US" sz="3600" i="1" dirty="0"/>
              <a:t>decreases</a:t>
            </a:r>
            <a:r>
              <a:rPr lang="en-US" sz="3600" dirty="0"/>
              <a:t> transactions and total value of cash flows</a:t>
            </a:r>
            <a:r>
              <a:rPr lang="en-US" sz="4000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International Cash Balances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Netting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Transfer Pricing and Blocked Funds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106635204"/>
      </p:ext>
    </p:extLst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Suggestions:</a:t>
            </a:r>
          </a:p>
          <a:p>
            <a:endParaRPr lang="en-US" dirty="0"/>
          </a:p>
          <a:p>
            <a:pPr marL="863600" lvl="1" indent="-514350"/>
            <a:r>
              <a:rPr lang="en-US" dirty="0"/>
              <a:t>Use the one set of values you know…</a:t>
            </a:r>
          </a:p>
          <a:p>
            <a:pPr marL="1158875" lvl="2" indent="-514350"/>
            <a:r>
              <a:rPr lang="en-US" dirty="0"/>
              <a:t>Net cash flows to each unit.</a:t>
            </a:r>
          </a:p>
          <a:p>
            <a:pPr marL="863600" lvl="1" indent="-514350"/>
            <a:endParaRPr lang="en-US" dirty="0"/>
          </a:p>
          <a:p>
            <a:pPr marL="863600" lvl="1" indent="-514350"/>
            <a:r>
              <a:rPr lang="en-US" dirty="0"/>
              <a:t>Start the calculations with the subsidiaries and end with the parent.</a:t>
            </a:r>
          </a:p>
          <a:p>
            <a:pPr marL="86360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Multilateral Netting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48418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700" dirty="0"/>
              <a:t>Net Cash Flows: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Multilateral Netting</a:t>
            </a:r>
            <a:endParaRPr lang="en-US" sz="4400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243367"/>
              </p:ext>
            </p:extLst>
          </p:nvPr>
        </p:nvGraphicFramePr>
        <p:xfrm>
          <a:off x="228600" y="2286000"/>
          <a:ext cx="8686800" cy="3809998"/>
        </p:xfrm>
        <a:graphic>
          <a:graphicData uri="http://schemas.openxmlformats.org/drawingml/2006/table">
            <a:tbl>
              <a:tblPr/>
              <a:tblGrid>
                <a:gridCol w="159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8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5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2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Disbursements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Receipts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R.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Net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5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(15)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5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(40)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Dis.</a:t>
                      </a:r>
                      <a:endParaRPr lang="en-US" sz="1400" b="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48418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700" dirty="0"/>
              <a:t>Canada pays its net cash flow to parent: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Multilateral Netting</a:t>
            </a:r>
            <a:endParaRPr lang="en-US" sz="4400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658015"/>
              </p:ext>
            </p:extLst>
          </p:nvPr>
        </p:nvGraphicFramePr>
        <p:xfrm>
          <a:off x="228600" y="2286000"/>
          <a:ext cx="8686800" cy="3839097"/>
        </p:xfrm>
        <a:graphic>
          <a:graphicData uri="http://schemas.openxmlformats.org/drawingml/2006/table">
            <a:tbl>
              <a:tblPr/>
              <a:tblGrid>
                <a:gridCol w="159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8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5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06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Disbursements</a:t>
                      </a:r>
                      <a:endParaRPr lang="en-US" sz="16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Receipts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R.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Net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52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88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(15)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52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788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(40)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52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Dis.</a:t>
                      </a:r>
                      <a:endParaRPr lang="en-US" sz="1400" b="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48418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700" dirty="0"/>
              <a:t>England pays its net cash flow to parent: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Multilateral Netting</a:t>
            </a:r>
            <a:endParaRPr lang="en-US" sz="4400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58503"/>
              </p:ext>
            </p:extLst>
          </p:nvPr>
        </p:nvGraphicFramePr>
        <p:xfrm>
          <a:off x="228600" y="2286000"/>
          <a:ext cx="8686800" cy="3809998"/>
        </p:xfrm>
        <a:graphic>
          <a:graphicData uri="http://schemas.openxmlformats.org/drawingml/2006/table">
            <a:tbl>
              <a:tblPr/>
              <a:tblGrid>
                <a:gridCol w="159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8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5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2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Disbursements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Receipts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R.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Net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5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(15)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5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(40)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Dis.</a:t>
                      </a:r>
                      <a:endParaRPr lang="en-US" sz="1400" b="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48418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700" dirty="0"/>
              <a:t>Germany pays its net cash flow to parent: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Multilateral Netting</a:t>
            </a:r>
            <a:endParaRPr lang="en-US" sz="4400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264475"/>
              </p:ext>
            </p:extLst>
          </p:nvPr>
        </p:nvGraphicFramePr>
        <p:xfrm>
          <a:off x="228600" y="2286000"/>
          <a:ext cx="8686800" cy="3809998"/>
        </p:xfrm>
        <a:graphic>
          <a:graphicData uri="http://schemas.openxmlformats.org/drawingml/2006/table">
            <a:tbl>
              <a:tblPr/>
              <a:tblGrid>
                <a:gridCol w="159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8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5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2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Disbursements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Receipts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R.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Net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5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(15)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5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(40)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Dis.</a:t>
                      </a:r>
                      <a:endParaRPr lang="en-US" sz="1400" b="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48418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700" dirty="0"/>
              <a:t>All other transactions are zero: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Multilateral Netting</a:t>
            </a:r>
            <a:endParaRPr lang="en-US" sz="4400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08029"/>
              </p:ext>
            </p:extLst>
          </p:nvPr>
        </p:nvGraphicFramePr>
        <p:xfrm>
          <a:off x="228600" y="2286000"/>
          <a:ext cx="8686800" cy="3809998"/>
        </p:xfrm>
        <a:graphic>
          <a:graphicData uri="http://schemas.openxmlformats.org/drawingml/2006/table">
            <a:tbl>
              <a:tblPr/>
              <a:tblGrid>
                <a:gridCol w="159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8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5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2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Disbursements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Receipts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R.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Net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5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(15)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5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(40)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Dis.</a:t>
                      </a:r>
                      <a:endParaRPr lang="en-US" sz="1400" b="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4841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>
                <a:ea typeface="Times New Roman"/>
                <a:cs typeface="Times New Roman"/>
              </a:rPr>
              <a:t>Disbursements</a:t>
            </a:r>
            <a:r>
              <a:rPr lang="en-US" sz="2700" dirty="0"/>
              <a:t>: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Multilateral Netting</a:t>
            </a:r>
            <a:endParaRPr lang="en-US" sz="4400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442503"/>
              </p:ext>
            </p:extLst>
          </p:nvPr>
        </p:nvGraphicFramePr>
        <p:xfrm>
          <a:off x="228600" y="2286000"/>
          <a:ext cx="8686800" cy="3809998"/>
        </p:xfrm>
        <a:graphic>
          <a:graphicData uri="http://schemas.openxmlformats.org/drawingml/2006/table">
            <a:tbl>
              <a:tblPr/>
              <a:tblGrid>
                <a:gridCol w="159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8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5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2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Disbursements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Receipts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R.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Net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5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(15)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5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(40)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Dis.</a:t>
                      </a:r>
                      <a:endParaRPr lang="en-US" sz="1400" b="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4841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>
                <a:ea typeface="Times New Roman"/>
                <a:cs typeface="Times New Roman"/>
              </a:rPr>
              <a:t>Receipts</a:t>
            </a:r>
            <a:r>
              <a:rPr lang="en-US" sz="2700" dirty="0"/>
              <a:t>: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Multilateral Netting</a:t>
            </a:r>
            <a:endParaRPr lang="en-US" sz="4400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210156"/>
              </p:ext>
            </p:extLst>
          </p:nvPr>
        </p:nvGraphicFramePr>
        <p:xfrm>
          <a:off x="228600" y="2286000"/>
          <a:ext cx="8686800" cy="3809998"/>
        </p:xfrm>
        <a:graphic>
          <a:graphicData uri="http://schemas.openxmlformats.org/drawingml/2006/table">
            <a:tbl>
              <a:tblPr/>
              <a:tblGrid>
                <a:gridCol w="159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8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5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2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Disbursements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Receipts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R.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Net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US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5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(15)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5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UK</a:t>
                      </a:r>
                      <a:endParaRPr lang="en-US" sz="140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(40)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Total Dis.</a:t>
                      </a:r>
                      <a:endParaRPr lang="en-US" sz="1400" b="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560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700" dirty="0"/>
              <a:t>Multilateral netting is even more effective: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Multilateral Netting</a:t>
            </a:r>
          </a:p>
        </p:txBody>
      </p:sp>
      <p:sp>
        <p:nvSpPr>
          <p:cNvPr id="21508" name="Line 4" descr="Parchment"/>
          <p:cNvSpPr>
            <a:spLocks noChangeShapeType="1"/>
          </p:cNvSpPr>
          <p:nvPr/>
        </p:nvSpPr>
        <p:spPr bwMode="auto">
          <a:xfrm flipV="1">
            <a:off x="1516062" y="3505200"/>
            <a:ext cx="0" cy="992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77925" y="3770313"/>
            <a:ext cx="685800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$25</a:t>
            </a:r>
          </a:p>
        </p:txBody>
      </p:sp>
      <p:sp>
        <p:nvSpPr>
          <p:cNvPr id="21510" name="Line 6" descr="Parchment"/>
          <p:cNvSpPr>
            <a:spLocks noChangeShapeType="1"/>
          </p:cNvSpPr>
          <p:nvPr/>
        </p:nvSpPr>
        <p:spPr bwMode="auto">
          <a:xfrm flipH="1">
            <a:off x="2532062" y="5176838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21511" name="Line 8" descr="Parchment"/>
          <p:cNvSpPr>
            <a:spLocks noChangeShapeType="1"/>
          </p:cNvSpPr>
          <p:nvPr/>
        </p:nvSpPr>
        <p:spPr bwMode="auto">
          <a:xfrm flipH="1">
            <a:off x="2506662" y="2801938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21512" name="Line 9" descr="Parchment"/>
          <p:cNvSpPr>
            <a:spLocks noChangeShapeType="1"/>
          </p:cNvSpPr>
          <p:nvPr/>
        </p:nvSpPr>
        <p:spPr bwMode="auto">
          <a:xfrm flipH="1" flipV="1">
            <a:off x="7188200" y="3505200"/>
            <a:ext cx="0" cy="1055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6850062" y="3781425"/>
            <a:ext cx="762000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$10</a:t>
            </a:r>
          </a:p>
        </p:txBody>
      </p:sp>
      <p:sp>
        <p:nvSpPr>
          <p:cNvPr id="21514" name="Line 12" descr="Parchment"/>
          <p:cNvSpPr>
            <a:spLocks noChangeShapeType="1"/>
          </p:cNvSpPr>
          <p:nvPr/>
        </p:nvSpPr>
        <p:spPr bwMode="auto">
          <a:xfrm flipH="1" flipV="1">
            <a:off x="2532062" y="3505200"/>
            <a:ext cx="3386138" cy="1055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21515" name="Text Box 13"/>
          <p:cNvSpPr txBox="1">
            <a:spLocks noChangeArrowheads="1"/>
          </p:cNvSpPr>
          <p:nvPr/>
        </p:nvSpPr>
        <p:spPr bwMode="auto">
          <a:xfrm>
            <a:off x="2955925" y="3479800"/>
            <a:ext cx="676275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$20</a:t>
            </a:r>
          </a:p>
        </p:txBody>
      </p:sp>
      <p:sp>
        <p:nvSpPr>
          <p:cNvPr id="21516" name="Text Box 15"/>
          <p:cNvSpPr txBox="1">
            <a:spLocks noChangeArrowheads="1"/>
          </p:cNvSpPr>
          <p:nvPr/>
        </p:nvSpPr>
        <p:spPr bwMode="auto">
          <a:xfrm>
            <a:off x="3886200" y="4913313"/>
            <a:ext cx="677862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$10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447925" y="4913313"/>
            <a:ext cx="3724275" cy="527050"/>
            <a:chOff x="1392" y="3072"/>
            <a:chExt cx="2112" cy="288"/>
          </a:xfrm>
        </p:grpSpPr>
        <p:sp>
          <p:nvSpPr>
            <p:cNvPr id="21568" name="Rectangle 21"/>
            <p:cNvSpPr>
              <a:spLocks noChangeArrowheads="1"/>
            </p:cNvSpPr>
            <p:nvPr/>
          </p:nvSpPr>
          <p:spPr bwMode="auto">
            <a:xfrm>
              <a:off x="1392" y="3120"/>
              <a:ext cx="2112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69" name="Line 22" descr="Parchment"/>
            <p:cNvSpPr>
              <a:spLocks noChangeShapeType="1"/>
            </p:cNvSpPr>
            <p:nvPr/>
          </p:nvSpPr>
          <p:spPr bwMode="auto">
            <a:xfrm flipH="1">
              <a:off x="1440" y="3216"/>
              <a:ext cx="1944" cy="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70" name="Text Box 23"/>
            <p:cNvSpPr txBox="1">
              <a:spLocks noChangeArrowheads="1"/>
            </p:cNvSpPr>
            <p:nvPr/>
          </p:nvSpPr>
          <p:spPr bwMode="auto">
            <a:xfrm>
              <a:off x="2208" y="3072"/>
              <a:ext cx="384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000">
                  <a:solidFill>
                    <a:srgbClr val="CC3300"/>
                  </a:solidFill>
                  <a:latin typeface="Century Gothic" panose="020B0502020202020204" pitchFamily="34" charset="0"/>
                </a:rPr>
                <a:t>$10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669925" y="3505200"/>
            <a:ext cx="1363662" cy="1055688"/>
            <a:chOff x="432" y="2304"/>
            <a:chExt cx="773" cy="541"/>
          </a:xfrm>
        </p:grpSpPr>
        <p:sp>
          <p:nvSpPr>
            <p:cNvPr id="21563" name="Rectangle 25"/>
            <p:cNvSpPr>
              <a:spLocks noChangeArrowheads="1"/>
            </p:cNvSpPr>
            <p:nvPr/>
          </p:nvSpPr>
          <p:spPr bwMode="auto">
            <a:xfrm>
              <a:off x="432" y="2304"/>
              <a:ext cx="720" cy="5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64" name="Line 26" descr="Parchment"/>
            <p:cNvSpPr>
              <a:spLocks noChangeShapeType="1"/>
            </p:cNvSpPr>
            <p:nvPr/>
          </p:nvSpPr>
          <p:spPr bwMode="auto">
            <a:xfrm flipV="1">
              <a:off x="672" y="2304"/>
              <a:ext cx="0" cy="5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65" name="Text Box 27"/>
            <p:cNvSpPr txBox="1">
              <a:spLocks noChangeArrowheads="1"/>
            </p:cNvSpPr>
            <p:nvPr/>
          </p:nvSpPr>
          <p:spPr bwMode="auto">
            <a:xfrm>
              <a:off x="480" y="2448"/>
              <a:ext cx="389" cy="2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000">
                  <a:latin typeface="Century Gothic" panose="020B0502020202020204" pitchFamily="34" charset="0"/>
                </a:rPr>
                <a:t>$15</a:t>
              </a:r>
            </a:p>
          </p:txBody>
        </p:sp>
        <p:sp>
          <p:nvSpPr>
            <p:cNvPr id="21566" name="Line 28" descr="Parchment"/>
            <p:cNvSpPr>
              <a:spLocks noChangeShapeType="1"/>
            </p:cNvSpPr>
            <p:nvPr/>
          </p:nvSpPr>
          <p:spPr bwMode="auto">
            <a:xfrm flipV="1">
              <a:off x="1008" y="2304"/>
              <a:ext cx="0" cy="541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67" name="Text Box 29"/>
            <p:cNvSpPr txBox="1">
              <a:spLocks noChangeArrowheads="1"/>
            </p:cNvSpPr>
            <p:nvPr/>
          </p:nvSpPr>
          <p:spPr bwMode="auto">
            <a:xfrm>
              <a:off x="816" y="2448"/>
              <a:ext cx="389" cy="2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000">
                  <a:solidFill>
                    <a:srgbClr val="CC3300"/>
                  </a:solidFill>
                  <a:latin typeface="Century Gothic" panose="020B0502020202020204" pitchFamily="34" charset="0"/>
                </a:rPr>
                <a:t>$10</a:t>
              </a: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1346200" y="3505200"/>
            <a:ext cx="4741862" cy="2022475"/>
            <a:chOff x="768" y="2304"/>
            <a:chExt cx="2688" cy="1104"/>
          </a:xfrm>
        </p:grpSpPr>
        <p:grpSp>
          <p:nvGrpSpPr>
            <p:cNvPr id="21558" name="Group 42"/>
            <p:cNvGrpSpPr>
              <a:grpSpLocks/>
            </p:cNvGrpSpPr>
            <p:nvPr/>
          </p:nvGrpSpPr>
          <p:grpSpPr bwMode="auto">
            <a:xfrm>
              <a:off x="1152" y="2448"/>
              <a:ext cx="2208" cy="672"/>
              <a:chOff x="1152" y="2448"/>
              <a:chExt cx="2208" cy="672"/>
            </a:xfrm>
          </p:grpSpPr>
          <p:sp>
            <p:nvSpPr>
              <p:cNvPr id="21561" name="Line 43" descr="Parchment"/>
              <p:cNvSpPr>
                <a:spLocks noChangeShapeType="1"/>
              </p:cNvSpPr>
              <p:nvPr/>
            </p:nvSpPr>
            <p:spPr bwMode="auto">
              <a:xfrm flipH="1" flipV="1">
                <a:off x="1152" y="2448"/>
                <a:ext cx="2208" cy="672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0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1562" name="Text Box 44"/>
              <p:cNvSpPr txBox="1">
                <a:spLocks noChangeArrowheads="1"/>
              </p:cNvSpPr>
              <p:nvPr/>
            </p:nvSpPr>
            <p:spPr bwMode="auto">
              <a:xfrm>
                <a:off x="2496" y="2770"/>
                <a:ext cx="384" cy="21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80988" tIns="40494" rIns="80988" bIns="40494">
                <a:spAutoFit/>
              </a:bodyPr>
              <a:lstStyle/>
              <a:p>
                <a:pPr defTabSz="912813">
                  <a:spcBef>
                    <a:spcPct val="50000"/>
                  </a:spcBef>
                </a:pPr>
                <a:r>
                  <a:rPr lang="en-US" sz="2000">
                    <a:solidFill>
                      <a:srgbClr val="CC3300"/>
                    </a:solidFill>
                    <a:latin typeface="Century Gothic" panose="020B0502020202020204" pitchFamily="34" charset="0"/>
                  </a:rPr>
                  <a:t>$10</a:t>
                </a:r>
              </a:p>
            </p:txBody>
          </p:sp>
        </p:grpSp>
        <p:sp>
          <p:nvSpPr>
            <p:cNvPr id="21559" name="Rectangle 45"/>
            <p:cNvSpPr>
              <a:spLocks noChangeArrowheads="1"/>
            </p:cNvSpPr>
            <p:nvPr/>
          </p:nvSpPr>
          <p:spPr bwMode="auto">
            <a:xfrm>
              <a:off x="768" y="2304"/>
              <a:ext cx="384" cy="7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60" name="Rectangle 46"/>
            <p:cNvSpPr>
              <a:spLocks noChangeArrowheads="1"/>
            </p:cNvSpPr>
            <p:nvPr/>
          </p:nvSpPr>
          <p:spPr bwMode="auto">
            <a:xfrm>
              <a:off x="1392" y="3120"/>
              <a:ext cx="2064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1728787" y="3479800"/>
            <a:ext cx="4572000" cy="1081088"/>
            <a:chOff x="985" y="2290"/>
            <a:chExt cx="2592" cy="590"/>
          </a:xfrm>
        </p:grpSpPr>
        <p:sp>
          <p:nvSpPr>
            <p:cNvPr id="21555" name="Rectangle 48"/>
            <p:cNvSpPr>
              <a:spLocks noChangeArrowheads="1"/>
            </p:cNvSpPr>
            <p:nvPr/>
          </p:nvSpPr>
          <p:spPr bwMode="auto">
            <a:xfrm rot="1021847">
              <a:off x="985" y="2443"/>
              <a:ext cx="2592" cy="43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56" name="Line 49" descr="Parchment"/>
            <p:cNvSpPr>
              <a:spLocks noChangeShapeType="1"/>
            </p:cNvSpPr>
            <p:nvPr/>
          </p:nvSpPr>
          <p:spPr bwMode="auto">
            <a:xfrm flipH="1" flipV="1">
              <a:off x="1440" y="2304"/>
              <a:ext cx="1920" cy="576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57" name="Text Box 50"/>
            <p:cNvSpPr txBox="1">
              <a:spLocks noChangeArrowheads="1"/>
            </p:cNvSpPr>
            <p:nvPr/>
          </p:nvSpPr>
          <p:spPr bwMode="auto">
            <a:xfrm>
              <a:off x="1680" y="2290"/>
              <a:ext cx="384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en-US" sz="2000">
                  <a:solidFill>
                    <a:srgbClr val="CC3300"/>
                  </a:solidFill>
                  <a:latin typeface="Century Gothic" panose="020B0502020202020204" pitchFamily="34" charset="0"/>
                </a:rPr>
                <a:t>$30</a:t>
              </a:r>
            </a:p>
          </p:txBody>
        </p:sp>
      </p:grpSp>
      <p:sp>
        <p:nvSpPr>
          <p:cNvPr id="21521" name="Line 7" descr="Parchment"/>
          <p:cNvSpPr>
            <a:spLocks noChangeShapeType="1"/>
          </p:cNvSpPr>
          <p:nvPr/>
        </p:nvSpPr>
        <p:spPr bwMode="auto">
          <a:xfrm flipV="1">
            <a:off x="2532062" y="3417888"/>
            <a:ext cx="3471863" cy="1319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21522" name="Text Box 11"/>
          <p:cNvSpPr txBox="1">
            <a:spLocks noChangeArrowheads="1"/>
          </p:cNvSpPr>
          <p:nvPr/>
        </p:nvSpPr>
        <p:spPr bwMode="auto">
          <a:xfrm>
            <a:off x="4733925" y="3505200"/>
            <a:ext cx="684212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$15 </a:t>
            </a:r>
          </a:p>
        </p:txBody>
      </p: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2447925" y="2451100"/>
            <a:ext cx="5164137" cy="2109788"/>
            <a:chOff x="1392" y="1728"/>
            <a:chExt cx="2928" cy="1152"/>
          </a:xfrm>
        </p:grpSpPr>
        <p:sp>
          <p:nvSpPr>
            <p:cNvPr id="21549" name="Rectangle 59"/>
            <p:cNvSpPr>
              <a:spLocks noChangeArrowheads="1"/>
            </p:cNvSpPr>
            <p:nvPr/>
          </p:nvSpPr>
          <p:spPr bwMode="auto">
            <a:xfrm>
              <a:off x="1392" y="1728"/>
              <a:ext cx="2064" cy="3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50" name="Rectangle 60"/>
            <p:cNvSpPr>
              <a:spLocks noChangeArrowheads="1"/>
            </p:cNvSpPr>
            <p:nvPr/>
          </p:nvSpPr>
          <p:spPr bwMode="auto">
            <a:xfrm>
              <a:off x="3744" y="2256"/>
              <a:ext cx="576" cy="62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51" name="Line 61" descr="Parchment"/>
            <p:cNvSpPr>
              <a:spLocks noChangeShapeType="1"/>
            </p:cNvSpPr>
            <p:nvPr/>
          </p:nvSpPr>
          <p:spPr bwMode="auto">
            <a:xfrm flipH="1">
              <a:off x="1426" y="1920"/>
              <a:ext cx="1944" cy="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52" name="Line 62" descr="Parchment"/>
            <p:cNvSpPr>
              <a:spLocks noChangeShapeType="1"/>
            </p:cNvSpPr>
            <p:nvPr/>
          </p:nvSpPr>
          <p:spPr bwMode="auto">
            <a:xfrm flipH="1" flipV="1">
              <a:off x="4080" y="2304"/>
              <a:ext cx="0" cy="576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53" name="Text Box 63"/>
            <p:cNvSpPr txBox="1">
              <a:spLocks noChangeArrowheads="1"/>
            </p:cNvSpPr>
            <p:nvPr/>
          </p:nvSpPr>
          <p:spPr bwMode="auto">
            <a:xfrm>
              <a:off x="3888" y="2454"/>
              <a:ext cx="432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000">
                  <a:solidFill>
                    <a:srgbClr val="CC3300"/>
                  </a:solidFill>
                  <a:latin typeface="Century Gothic" panose="020B0502020202020204" pitchFamily="34" charset="0"/>
                </a:rPr>
                <a:t>$10</a:t>
              </a:r>
            </a:p>
          </p:txBody>
        </p:sp>
        <p:sp>
          <p:nvSpPr>
            <p:cNvPr id="21554" name="Text Box 64"/>
            <p:cNvSpPr txBox="1">
              <a:spLocks noChangeArrowheads="1"/>
            </p:cNvSpPr>
            <p:nvPr/>
          </p:nvSpPr>
          <p:spPr bwMode="auto">
            <a:xfrm>
              <a:off x="2160" y="1776"/>
              <a:ext cx="384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000">
                  <a:solidFill>
                    <a:srgbClr val="CC3300"/>
                  </a:solidFill>
                  <a:latin typeface="Century Gothic" panose="020B0502020202020204" pitchFamily="34" charset="0"/>
                </a:rPr>
                <a:t>$10</a:t>
              </a:r>
            </a:p>
          </p:txBody>
        </p:sp>
      </p:grp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2447925" y="2451100"/>
            <a:ext cx="5164137" cy="2109788"/>
            <a:chOff x="1392" y="1728"/>
            <a:chExt cx="2928" cy="1152"/>
          </a:xfrm>
        </p:grpSpPr>
        <p:sp>
          <p:nvSpPr>
            <p:cNvPr id="21546" name="Rectangle 75"/>
            <p:cNvSpPr>
              <a:spLocks noChangeArrowheads="1"/>
            </p:cNvSpPr>
            <p:nvPr/>
          </p:nvSpPr>
          <p:spPr bwMode="auto">
            <a:xfrm>
              <a:off x="1392" y="1728"/>
              <a:ext cx="2064" cy="3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47" name="Rectangle 76"/>
            <p:cNvSpPr>
              <a:spLocks noChangeArrowheads="1"/>
            </p:cNvSpPr>
            <p:nvPr/>
          </p:nvSpPr>
          <p:spPr bwMode="auto">
            <a:xfrm>
              <a:off x="3744" y="2256"/>
              <a:ext cx="576" cy="62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48" name="Text Box 77"/>
            <p:cNvSpPr txBox="1">
              <a:spLocks noChangeArrowheads="1"/>
            </p:cNvSpPr>
            <p:nvPr/>
          </p:nvSpPr>
          <p:spPr bwMode="auto">
            <a:xfrm>
              <a:off x="1680" y="2290"/>
              <a:ext cx="384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en-US" sz="2000">
                  <a:solidFill>
                    <a:srgbClr val="CC3300"/>
                  </a:solidFill>
                  <a:latin typeface="Century Gothic" panose="020B0502020202020204" pitchFamily="34" charset="0"/>
                </a:rPr>
                <a:t>$40</a:t>
              </a:r>
            </a:p>
          </p:txBody>
        </p:sp>
      </p:grpSp>
      <p:grpSp>
        <p:nvGrpSpPr>
          <p:cNvPr id="9" name="Group 89"/>
          <p:cNvGrpSpPr>
            <a:grpSpLocks/>
          </p:cNvGrpSpPr>
          <p:nvPr/>
        </p:nvGrpSpPr>
        <p:grpSpPr bwMode="auto">
          <a:xfrm>
            <a:off x="754062" y="3417888"/>
            <a:ext cx="5418138" cy="1319212"/>
            <a:chOff x="432" y="2256"/>
            <a:chExt cx="3072" cy="720"/>
          </a:xfrm>
        </p:grpSpPr>
        <p:sp>
          <p:nvSpPr>
            <p:cNvPr id="21540" name="Rectangle 90"/>
            <p:cNvSpPr>
              <a:spLocks noChangeArrowheads="1"/>
            </p:cNvSpPr>
            <p:nvPr/>
          </p:nvSpPr>
          <p:spPr bwMode="auto">
            <a:xfrm rot="-1220008">
              <a:off x="1344" y="2496"/>
              <a:ext cx="2160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41" name="Rectangle 91"/>
            <p:cNvSpPr>
              <a:spLocks noChangeArrowheads="1"/>
            </p:cNvSpPr>
            <p:nvPr/>
          </p:nvSpPr>
          <p:spPr bwMode="auto">
            <a:xfrm>
              <a:off x="432" y="2256"/>
              <a:ext cx="432" cy="62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42" name="Line 92" descr="Parchment"/>
            <p:cNvSpPr>
              <a:spLocks noChangeShapeType="1"/>
            </p:cNvSpPr>
            <p:nvPr/>
          </p:nvSpPr>
          <p:spPr bwMode="auto">
            <a:xfrm flipV="1">
              <a:off x="672" y="2304"/>
              <a:ext cx="0" cy="541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43" name="Text Box 93"/>
            <p:cNvSpPr txBox="1">
              <a:spLocks noChangeArrowheads="1"/>
            </p:cNvSpPr>
            <p:nvPr/>
          </p:nvSpPr>
          <p:spPr bwMode="auto">
            <a:xfrm>
              <a:off x="480" y="2448"/>
              <a:ext cx="389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000">
                  <a:solidFill>
                    <a:srgbClr val="CC3300"/>
                  </a:solidFill>
                  <a:latin typeface="Century Gothic" panose="020B0502020202020204" pitchFamily="34" charset="0"/>
                </a:rPr>
                <a:t>$15</a:t>
              </a:r>
            </a:p>
          </p:txBody>
        </p:sp>
        <p:sp>
          <p:nvSpPr>
            <p:cNvPr id="21544" name="Line 94" descr="Parchment"/>
            <p:cNvSpPr>
              <a:spLocks noChangeShapeType="1"/>
            </p:cNvSpPr>
            <p:nvPr/>
          </p:nvSpPr>
          <p:spPr bwMode="auto">
            <a:xfrm flipV="1">
              <a:off x="1440" y="2256"/>
              <a:ext cx="1968" cy="72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45" name="Text Box 95"/>
            <p:cNvSpPr txBox="1">
              <a:spLocks noChangeArrowheads="1"/>
            </p:cNvSpPr>
            <p:nvPr/>
          </p:nvSpPr>
          <p:spPr bwMode="auto">
            <a:xfrm>
              <a:off x="2688" y="2304"/>
              <a:ext cx="388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000">
                  <a:solidFill>
                    <a:srgbClr val="CC3300"/>
                  </a:solidFill>
                  <a:latin typeface="Century Gothic" panose="020B0502020202020204" pitchFamily="34" charset="0"/>
                </a:rPr>
                <a:t>$15 </a:t>
              </a:r>
            </a:p>
          </p:txBody>
        </p:sp>
      </p:grpSp>
      <p:grpSp>
        <p:nvGrpSpPr>
          <p:cNvPr id="10" name="Group 96"/>
          <p:cNvGrpSpPr>
            <a:grpSpLocks/>
          </p:cNvGrpSpPr>
          <p:nvPr/>
        </p:nvGrpSpPr>
        <p:grpSpPr bwMode="auto">
          <a:xfrm>
            <a:off x="2362200" y="3505200"/>
            <a:ext cx="3722687" cy="1055688"/>
            <a:chOff x="1344" y="2304"/>
            <a:chExt cx="2110" cy="576"/>
          </a:xfrm>
        </p:grpSpPr>
        <p:sp>
          <p:nvSpPr>
            <p:cNvPr id="21537" name="Rectangle 97"/>
            <p:cNvSpPr>
              <a:spLocks noChangeArrowheads="1"/>
            </p:cNvSpPr>
            <p:nvPr/>
          </p:nvSpPr>
          <p:spPr bwMode="auto">
            <a:xfrm rot="955085">
              <a:off x="1344" y="2486"/>
              <a:ext cx="2110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38" name="Line 98" descr="Parchment"/>
            <p:cNvSpPr>
              <a:spLocks noChangeShapeType="1"/>
            </p:cNvSpPr>
            <p:nvPr/>
          </p:nvSpPr>
          <p:spPr bwMode="auto">
            <a:xfrm flipH="1" flipV="1">
              <a:off x="1440" y="2304"/>
              <a:ext cx="192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39" name="Text Box 99"/>
            <p:cNvSpPr txBox="1">
              <a:spLocks noChangeArrowheads="1"/>
            </p:cNvSpPr>
            <p:nvPr/>
          </p:nvSpPr>
          <p:spPr bwMode="auto">
            <a:xfrm>
              <a:off x="1632" y="2304"/>
              <a:ext cx="384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en-US" sz="2000">
                  <a:latin typeface="Century Gothic" panose="020B0502020202020204" pitchFamily="34" charset="0"/>
                </a:rPr>
                <a:t>$40</a:t>
              </a:r>
            </a:p>
          </p:txBody>
        </p:sp>
      </p:grp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838200" y="2714625"/>
            <a:ext cx="5503862" cy="2286000"/>
            <a:chOff x="480" y="1872"/>
            <a:chExt cx="3120" cy="1248"/>
          </a:xfrm>
        </p:grpSpPr>
        <p:sp>
          <p:nvSpPr>
            <p:cNvPr id="21532" name="Rectangle 106"/>
            <p:cNvSpPr>
              <a:spLocks noChangeArrowheads="1"/>
            </p:cNvSpPr>
            <p:nvPr/>
          </p:nvSpPr>
          <p:spPr bwMode="auto">
            <a:xfrm>
              <a:off x="480" y="2208"/>
              <a:ext cx="3120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33" name="Line 107" descr="Parchment"/>
            <p:cNvSpPr>
              <a:spLocks noChangeShapeType="1"/>
            </p:cNvSpPr>
            <p:nvPr/>
          </p:nvSpPr>
          <p:spPr bwMode="auto">
            <a:xfrm flipH="1" flipV="1">
              <a:off x="1440" y="2304"/>
              <a:ext cx="192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34" name="Text Box 108"/>
            <p:cNvSpPr txBox="1">
              <a:spLocks noChangeArrowheads="1"/>
            </p:cNvSpPr>
            <p:nvPr/>
          </p:nvSpPr>
          <p:spPr bwMode="auto">
            <a:xfrm>
              <a:off x="1680" y="2290"/>
              <a:ext cx="384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en-US" sz="2000">
                  <a:latin typeface="Century Gothic" panose="020B0502020202020204" pitchFamily="34" charset="0"/>
                </a:rPr>
                <a:t>$40</a:t>
              </a:r>
            </a:p>
          </p:txBody>
        </p:sp>
        <p:sp>
          <p:nvSpPr>
            <p:cNvPr id="21535" name="Line 109" descr="Parchment"/>
            <p:cNvSpPr>
              <a:spLocks noChangeShapeType="1"/>
            </p:cNvSpPr>
            <p:nvPr/>
          </p:nvSpPr>
          <p:spPr bwMode="auto">
            <a:xfrm>
              <a:off x="1440" y="2016"/>
              <a:ext cx="19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21536" name="Text Box 110"/>
            <p:cNvSpPr txBox="1">
              <a:spLocks noChangeArrowheads="1"/>
            </p:cNvSpPr>
            <p:nvPr/>
          </p:nvSpPr>
          <p:spPr bwMode="auto">
            <a:xfrm>
              <a:off x="2688" y="1872"/>
              <a:ext cx="388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000">
                  <a:latin typeface="Century Gothic" panose="020B0502020202020204" pitchFamily="34" charset="0"/>
                </a:rPr>
                <a:t>$15 </a:t>
              </a:r>
            </a:p>
          </p:txBody>
        </p:sp>
      </p:grpSp>
      <p:pic>
        <p:nvPicPr>
          <p:cNvPr id="21528" name="Picture 19" descr="US fl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" y="2362200"/>
            <a:ext cx="194786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9" name="Picture 16" descr="german fla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" y="4648200"/>
            <a:ext cx="1947863" cy="968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1530" name="Picture 17" descr="UKfla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4608513"/>
            <a:ext cx="1947862" cy="1008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1531" name="Picture 18" descr="CANA00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2200" y="2362200"/>
            <a:ext cx="1947862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Rectangle 3"/>
          <p:cNvSpPr txBox="1">
            <a:spLocks noChangeArrowheads="1"/>
          </p:cNvSpPr>
          <p:nvPr/>
        </p:nvSpPr>
        <p:spPr bwMode="auto">
          <a:xfrm>
            <a:off x="304800" y="5715000"/>
            <a:ext cx="85455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Transactions: 2		Value: $55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11763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700"/>
              <a:t>Some firms use a central depository as a cash pool to facilitate funds mobilization and reduce the chance of misallocated funds.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Multilateral Netting with </a:t>
            </a:r>
            <a:br>
              <a:rPr lang="en-US" dirty="0"/>
            </a:br>
            <a:r>
              <a:rPr lang="en-US" dirty="0"/>
              <a:t>Central Depository</a:t>
            </a:r>
          </a:p>
        </p:txBody>
      </p:sp>
      <p:sp>
        <p:nvSpPr>
          <p:cNvPr id="22532" name="Line 4" descr="Parchment"/>
          <p:cNvSpPr>
            <a:spLocks noChangeShapeType="1"/>
          </p:cNvSpPr>
          <p:nvPr/>
        </p:nvSpPr>
        <p:spPr bwMode="auto">
          <a:xfrm flipV="1">
            <a:off x="4910138" y="3429000"/>
            <a:ext cx="1185862" cy="879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164138" y="3692525"/>
            <a:ext cx="931862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$15 </a:t>
            </a:r>
          </a:p>
        </p:txBody>
      </p:sp>
      <p:sp>
        <p:nvSpPr>
          <p:cNvPr id="22534" name="Line 6" descr="Parchment"/>
          <p:cNvSpPr>
            <a:spLocks noChangeShapeType="1"/>
          </p:cNvSpPr>
          <p:nvPr/>
        </p:nvSpPr>
        <p:spPr bwMode="auto">
          <a:xfrm flipH="1" flipV="1">
            <a:off x="4910138" y="5073650"/>
            <a:ext cx="1016000" cy="465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029200" y="5162550"/>
            <a:ext cx="812800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$40</a:t>
            </a:r>
          </a:p>
        </p:txBody>
      </p:sp>
      <p:pic>
        <p:nvPicPr>
          <p:cNvPr id="22536" name="Picture 8" descr="german fl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5362575"/>
            <a:ext cx="1947863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9" descr="UKfla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0138" y="5322888"/>
            <a:ext cx="19478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10" descr="CANA0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80138" y="3076575"/>
            <a:ext cx="1947862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11" descr="US fla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8000" y="3076575"/>
            <a:ext cx="194786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471863" y="4308475"/>
            <a:ext cx="1557337" cy="7197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3236" tIns="51618" rIns="103236" bIns="516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Central depository</a:t>
            </a:r>
          </a:p>
        </p:txBody>
      </p:sp>
      <p:sp>
        <p:nvSpPr>
          <p:cNvPr id="22541" name="Line 13" descr="Parchment"/>
          <p:cNvSpPr>
            <a:spLocks noChangeShapeType="1"/>
          </p:cNvSpPr>
          <p:nvPr/>
        </p:nvSpPr>
        <p:spPr bwMode="auto">
          <a:xfrm flipH="1" flipV="1">
            <a:off x="2455863" y="3781425"/>
            <a:ext cx="1016000" cy="527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2590800" y="3868738"/>
            <a:ext cx="795338" cy="400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$55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1. </a:t>
            </a:r>
            <a:r>
              <a:rPr lang="en-US" sz="4400" dirty="0"/>
              <a:t>International Cash Balances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33929195"/>
      </p:ext>
    </p:extLst>
  </p:cSld>
  <p:clrMapOvr>
    <a:masterClrMapping/>
  </p:clrMapOvr>
  <p:transition spd="med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Consider the net cash flows of the affiliates with the rest of the world: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Multilateral Netting with </a:t>
            </a:r>
            <a:br>
              <a:rPr lang="en-US" dirty="0"/>
            </a:br>
            <a:r>
              <a:rPr lang="en-US" dirty="0"/>
              <a:t>Central Depository</a:t>
            </a:r>
          </a:p>
        </p:txBody>
      </p:sp>
      <p:graphicFrame>
        <p:nvGraphicFramePr>
          <p:cNvPr id="303315" name="Group 2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066199"/>
              </p:ext>
            </p:extLst>
          </p:nvPr>
        </p:nvGraphicFramePr>
        <p:xfrm>
          <a:off x="423863" y="2989263"/>
          <a:ext cx="8212667" cy="3064314"/>
        </p:xfrm>
        <a:graphic>
          <a:graphicData uri="http://schemas.openxmlformats.org/drawingml/2006/table">
            <a:tbl>
              <a:tblPr/>
              <a:tblGrid>
                <a:gridCol w="2053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7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3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9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651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Affiliate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Net Receipts from Multilateral Netting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Net Excess Cash from Transactions with Third Parties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Net Flow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8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U.S.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$55,000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$20,000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$35,000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8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Canada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($15,000)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($30,000)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$15,000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8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Germany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$75,000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($75,000)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8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U.K.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($40,000)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($25,000)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($15,000)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8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8096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8096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($40,000)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581" name="Line 209"/>
          <p:cNvSpPr>
            <a:spLocks noChangeShapeType="1"/>
          </p:cNvSpPr>
          <p:nvPr/>
        </p:nvSpPr>
        <p:spPr bwMode="auto">
          <a:xfrm>
            <a:off x="592138" y="4044950"/>
            <a:ext cx="821372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lIns="103236" tIns="51618" rIns="103236" bIns="51618"/>
          <a:lstStyle/>
          <a:p>
            <a:endParaRPr lang="en-US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1176337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Net cash flows after multilateral netting and net payments from external transactions 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Multilateral Netting with </a:t>
            </a:r>
            <a:br>
              <a:rPr lang="en-US" dirty="0"/>
            </a:br>
            <a:r>
              <a:rPr lang="en-US" dirty="0"/>
              <a:t>Central Depository</a:t>
            </a:r>
          </a:p>
        </p:txBody>
      </p:sp>
      <p:sp>
        <p:nvSpPr>
          <p:cNvPr id="24580" name="Line 4" descr="Parchment"/>
          <p:cNvSpPr>
            <a:spLocks noChangeShapeType="1"/>
          </p:cNvSpPr>
          <p:nvPr/>
        </p:nvSpPr>
        <p:spPr bwMode="auto">
          <a:xfrm flipV="1">
            <a:off x="4910138" y="3692525"/>
            <a:ext cx="1185862" cy="615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4581" name="Line 6" descr="Parchment"/>
          <p:cNvSpPr>
            <a:spLocks noChangeShapeType="1"/>
          </p:cNvSpPr>
          <p:nvPr/>
        </p:nvSpPr>
        <p:spPr bwMode="auto">
          <a:xfrm flipV="1">
            <a:off x="2540000" y="5099050"/>
            <a:ext cx="931863" cy="70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pic>
        <p:nvPicPr>
          <p:cNvPr id="24582" name="Picture 8" descr="german fl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5362575"/>
            <a:ext cx="1947863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9" descr="UKfla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0138" y="5322888"/>
            <a:ext cx="19478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10" descr="CANA0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80138" y="3076575"/>
            <a:ext cx="1947862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11" descr="US fla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8000" y="3076575"/>
            <a:ext cx="194786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6" name="Text Box 12"/>
          <p:cNvSpPr txBox="1">
            <a:spLocks noChangeArrowheads="1"/>
          </p:cNvSpPr>
          <p:nvPr/>
        </p:nvSpPr>
        <p:spPr bwMode="auto">
          <a:xfrm>
            <a:off x="3336927" y="4308475"/>
            <a:ext cx="1827212" cy="8121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03236" tIns="51618" rIns="103236" bIns="516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300" dirty="0">
                <a:latin typeface="Century Gothic" panose="020B0502020202020204" pitchFamily="34" charset="0"/>
              </a:rPr>
              <a:t>Central depository</a:t>
            </a:r>
          </a:p>
        </p:txBody>
      </p:sp>
      <p:sp>
        <p:nvSpPr>
          <p:cNvPr id="24587" name="Line 13" descr="Parchment"/>
          <p:cNvSpPr>
            <a:spLocks noChangeShapeType="1"/>
          </p:cNvSpPr>
          <p:nvPr/>
        </p:nvSpPr>
        <p:spPr bwMode="auto">
          <a:xfrm flipH="1" flipV="1">
            <a:off x="2455863" y="3692525"/>
            <a:ext cx="1016000" cy="615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4588" name="Line 17" descr="Parchment"/>
          <p:cNvSpPr>
            <a:spLocks noChangeShapeType="1"/>
          </p:cNvSpPr>
          <p:nvPr/>
        </p:nvSpPr>
        <p:spPr bwMode="auto">
          <a:xfrm flipH="1" flipV="1">
            <a:off x="4910138" y="5073650"/>
            <a:ext cx="1185862" cy="728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3236" tIns="51618" rIns="103236" bIns="51618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4589" name="Oval 19"/>
          <p:cNvSpPr>
            <a:spLocks noChangeArrowheads="1"/>
          </p:cNvSpPr>
          <p:nvPr/>
        </p:nvSpPr>
        <p:spPr bwMode="auto">
          <a:xfrm>
            <a:off x="2709863" y="5275263"/>
            <a:ext cx="508000" cy="4397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lIns="103236" tIns="51618" rIns="103236" bIns="51618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4590" name="Text Box 7"/>
          <p:cNvSpPr txBox="1">
            <a:spLocks noChangeArrowheads="1"/>
          </p:cNvSpPr>
          <p:nvPr/>
        </p:nvSpPr>
        <p:spPr bwMode="auto">
          <a:xfrm>
            <a:off x="2514600" y="5249863"/>
            <a:ext cx="78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en-US" sz="2400">
                <a:latin typeface="Century Gothic" panose="020B0502020202020204" pitchFamily="34" charset="0"/>
              </a:rPr>
              <a:t>$75</a:t>
            </a:r>
          </a:p>
        </p:txBody>
      </p:sp>
      <p:sp>
        <p:nvSpPr>
          <p:cNvPr id="24591" name="Oval 20"/>
          <p:cNvSpPr>
            <a:spLocks noChangeArrowheads="1"/>
          </p:cNvSpPr>
          <p:nvPr/>
        </p:nvSpPr>
        <p:spPr bwMode="auto">
          <a:xfrm>
            <a:off x="5207000" y="5275263"/>
            <a:ext cx="508000" cy="4397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lIns="103236" tIns="51618" rIns="103236" bIns="51618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4592" name="Text Box 21"/>
          <p:cNvSpPr txBox="1">
            <a:spLocks noChangeArrowheads="1"/>
          </p:cNvSpPr>
          <p:nvPr/>
        </p:nvSpPr>
        <p:spPr bwMode="auto">
          <a:xfrm>
            <a:off x="5122863" y="5187950"/>
            <a:ext cx="896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en-US" sz="2400">
                <a:latin typeface="Century Gothic" panose="020B0502020202020204" pitchFamily="34" charset="0"/>
              </a:rPr>
              <a:t>$15</a:t>
            </a:r>
          </a:p>
        </p:txBody>
      </p:sp>
      <p:sp>
        <p:nvSpPr>
          <p:cNvPr id="24593" name="Oval 22"/>
          <p:cNvSpPr>
            <a:spLocks noChangeArrowheads="1"/>
          </p:cNvSpPr>
          <p:nvPr/>
        </p:nvSpPr>
        <p:spPr bwMode="auto">
          <a:xfrm>
            <a:off x="5207000" y="3868738"/>
            <a:ext cx="508000" cy="4397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lIns="103236" tIns="51618" rIns="103236" bIns="51618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4594" name="Text Box 23"/>
          <p:cNvSpPr txBox="1">
            <a:spLocks noChangeArrowheads="1"/>
          </p:cNvSpPr>
          <p:nvPr/>
        </p:nvSpPr>
        <p:spPr bwMode="auto">
          <a:xfrm>
            <a:off x="5122863" y="3843338"/>
            <a:ext cx="820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en-US" sz="2400">
                <a:latin typeface="Century Gothic" panose="020B0502020202020204" pitchFamily="34" charset="0"/>
              </a:rPr>
              <a:t>$15</a:t>
            </a:r>
          </a:p>
        </p:txBody>
      </p:sp>
      <p:sp>
        <p:nvSpPr>
          <p:cNvPr id="24595" name="Oval 24"/>
          <p:cNvSpPr>
            <a:spLocks noChangeArrowheads="1"/>
          </p:cNvSpPr>
          <p:nvPr/>
        </p:nvSpPr>
        <p:spPr bwMode="auto">
          <a:xfrm>
            <a:off x="2709863" y="3868738"/>
            <a:ext cx="508000" cy="4397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lIns="103236" tIns="51618" rIns="103236" bIns="51618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4596" name="Text Box 25"/>
          <p:cNvSpPr txBox="1">
            <a:spLocks noChangeArrowheads="1"/>
          </p:cNvSpPr>
          <p:nvPr/>
        </p:nvSpPr>
        <p:spPr bwMode="auto">
          <a:xfrm>
            <a:off x="2590800" y="3781425"/>
            <a:ext cx="7953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en-US" sz="2400">
                <a:latin typeface="Century Gothic" panose="020B0502020202020204" pitchFamily="34" charset="0"/>
              </a:rPr>
              <a:t>$35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examples have used dollars.</a:t>
            </a:r>
          </a:p>
          <a:p>
            <a:endParaRPr lang="en-US" dirty="0"/>
          </a:p>
          <a:p>
            <a:r>
              <a:rPr lang="en-US" dirty="0"/>
              <a:t>Where do other currencies fit in?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Netting and FX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3. </a:t>
            </a:r>
            <a:r>
              <a:rPr lang="en-US" sz="4400" dirty="0"/>
              <a:t>Transfer Pricing and Blocked Funds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3784165"/>
      </p:ext>
    </p:extLst>
  </p:cSld>
  <p:clrMapOvr>
    <a:masterClrMapping/>
  </p:clrMapOvr>
  <p:transition spd="med"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Transfer Price is the price that for accounting purposes, is assigned to goods and services flowing from one division of a firm to another division.</a:t>
            </a:r>
          </a:p>
          <a:p>
            <a:endParaRPr lang="en-US" dirty="0"/>
          </a:p>
          <a:p>
            <a:r>
              <a:rPr lang="en-US" dirty="0"/>
              <a:t>Controversial even for a domestic firm.</a:t>
            </a:r>
          </a:p>
          <a:p>
            <a:pPr lvl="1"/>
            <a:r>
              <a:rPr lang="en-US" dirty="0"/>
              <a:t>Consider the example of a firm that has one division that mills lumber and another that makes furniture. </a:t>
            </a:r>
          </a:p>
          <a:p>
            <a:pPr lvl="1"/>
            <a:r>
              <a:rPr lang="en-US" dirty="0"/>
              <a:t>The transfer price of the lumber is a political as well as economic and accounting issue.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Pricing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2"/>
            <a:ext cx="8545513" cy="4370387"/>
          </a:xfrm>
        </p:spPr>
        <p:txBody>
          <a:bodyPr/>
          <a:lstStyle/>
          <a:p>
            <a:r>
              <a:rPr lang="en-US" dirty="0"/>
              <a:t>Added complications : </a:t>
            </a:r>
          </a:p>
          <a:p>
            <a:pPr lvl="1"/>
            <a:r>
              <a:rPr lang="en-US" dirty="0"/>
              <a:t>Differences in tax rates</a:t>
            </a:r>
          </a:p>
          <a:p>
            <a:pPr lvl="1"/>
            <a:r>
              <a:rPr lang="en-US" dirty="0"/>
              <a:t>Exchange rate restrictions on the part of the host country.</a:t>
            </a:r>
          </a:p>
          <a:p>
            <a:pPr lvl="1"/>
            <a:endParaRPr lang="en-US" dirty="0"/>
          </a:p>
          <a:p>
            <a:r>
              <a:rPr lang="en-US" dirty="0"/>
              <a:t>Most countries have regulations controlling transfer pricing. </a:t>
            </a:r>
          </a:p>
          <a:p>
            <a:pPr lvl="1"/>
            <a:r>
              <a:rPr lang="en-US" sz="2600" dirty="0">
                <a:ea typeface="+mn-ea"/>
                <a:cs typeface="+mn-cs"/>
              </a:rPr>
              <a:t>In the U.S., the tax code requires transfer prices to be </a:t>
            </a:r>
            <a:r>
              <a:rPr lang="en-US" sz="2600" i="1" dirty="0">
                <a:ea typeface="+mn-ea"/>
                <a:cs typeface="+mn-cs"/>
              </a:rPr>
              <a:t>arms length prices</a:t>
            </a:r>
            <a:r>
              <a:rPr lang="en-US" sz="2600" dirty="0">
                <a:ea typeface="+mn-ea"/>
                <a:cs typeface="+mn-cs"/>
              </a:rPr>
              <a:t>.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Transfer Pricing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price that a willing seller would charge a willing unrelated buyer.</a:t>
            </a:r>
          </a:p>
          <a:p>
            <a:endParaRPr lang="en-US" dirty="0"/>
          </a:p>
          <a:p>
            <a:r>
              <a:rPr lang="en-US" dirty="0"/>
              <a:t>The IRS prescribes three methods for estimating an arms length price</a:t>
            </a:r>
          </a:p>
          <a:p>
            <a:pPr lvl="1"/>
            <a:r>
              <a:rPr lang="en-US" dirty="0"/>
              <a:t>Comparable uncontrolled price.</a:t>
            </a:r>
          </a:p>
          <a:p>
            <a:pPr lvl="1"/>
            <a:r>
              <a:rPr lang="en-US" dirty="0"/>
              <a:t>Resale price: the price at which the good is resold by the affiliate is reduced by overhead and profit.</a:t>
            </a:r>
          </a:p>
          <a:p>
            <a:pPr lvl="1"/>
            <a:r>
              <a:rPr lang="en-US" dirty="0"/>
              <a:t>Cost-plus approach: an appropriate profit is added to the cost of the manufacturing affiliate.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Arms Length Price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4370387"/>
          </a:xfrm>
          <a:noFill/>
        </p:spPr>
        <p:txBody>
          <a:bodyPr/>
          <a:lstStyle/>
          <a:p>
            <a:r>
              <a:rPr lang="en-US" sz="3600" dirty="0"/>
              <a:t>Restrictions on the movement of funds in a specific currency.</a:t>
            </a:r>
          </a:p>
          <a:p>
            <a:endParaRPr lang="en-US" sz="3600" dirty="0"/>
          </a:p>
          <a:p>
            <a:r>
              <a:rPr lang="en-US" sz="3600" dirty="0"/>
              <a:t>A form of political risk is the risk that the foreign government  may impose exchange restrictions on its own currency.</a:t>
            </a:r>
          </a:p>
          <a:p>
            <a:endParaRPr lang="en-US" dirty="0"/>
          </a:p>
          <a:p>
            <a:pPr marL="342900" lvl="1" indent="-342900">
              <a:buClr>
                <a:schemeClr val="tx2"/>
              </a:buClr>
            </a:pPr>
            <a:endParaRPr lang="en-US" dirty="0"/>
          </a:p>
          <a:p>
            <a:pPr marL="342900" lvl="1" indent="-342900">
              <a:buClr>
                <a:schemeClr val="tx2"/>
              </a:buClr>
            </a:pPr>
            <a:endParaRPr lang="en-US" dirty="0"/>
          </a:p>
          <a:p>
            <a:pPr marL="342900" lvl="1" indent="-342900">
              <a:buClr>
                <a:schemeClr val="tx2"/>
              </a:buClr>
            </a:pPr>
            <a:endParaRPr lang="en-US" dirty="0"/>
          </a:p>
          <a:p>
            <a:endParaRPr lang="en-U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Blocked Funds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Additional strategies for unblocking funds:</a:t>
            </a:r>
          </a:p>
          <a:p>
            <a:endParaRPr lang="en-US" dirty="0"/>
          </a:p>
          <a:p>
            <a:pPr marL="638175" lvl="2" indent="-342900">
              <a:buClr>
                <a:schemeClr val="tx2"/>
              </a:buClr>
            </a:pPr>
            <a:r>
              <a:rPr lang="en-US" sz="2700" dirty="0">
                <a:ea typeface="+mn-ea"/>
                <a:cs typeface="+mn-cs"/>
              </a:rPr>
              <a:t>Direct negotiation</a:t>
            </a:r>
          </a:p>
          <a:p>
            <a:pPr marL="638175" lvl="2" indent="-342900">
              <a:buClr>
                <a:schemeClr val="tx2"/>
              </a:buClr>
            </a:pPr>
            <a:endParaRPr lang="en-US" sz="2700" dirty="0">
              <a:ea typeface="+mn-ea"/>
              <a:cs typeface="+mn-cs"/>
            </a:endParaRPr>
          </a:p>
          <a:p>
            <a:pPr marL="638175" lvl="2" indent="-342900">
              <a:buClr>
                <a:schemeClr val="tx2"/>
              </a:buClr>
            </a:pPr>
            <a:r>
              <a:rPr lang="en-US" sz="2700" dirty="0">
                <a:ea typeface="+mn-ea"/>
                <a:cs typeface="+mn-cs"/>
              </a:rPr>
              <a:t>Export creation</a:t>
            </a:r>
          </a:p>
          <a:p>
            <a:pPr marL="638175" lvl="2" indent="-342900">
              <a:buClr>
                <a:schemeClr val="tx2"/>
              </a:buClr>
            </a:pPr>
            <a:endParaRPr lang="en-US" sz="2700" dirty="0">
              <a:ea typeface="+mn-ea"/>
              <a:cs typeface="+mn-cs"/>
            </a:endParaRPr>
          </a:p>
          <a:p>
            <a:pPr marL="638175" lvl="2" indent="-342900">
              <a:buClr>
                <a:schemeClr val="tx2"/>
              </a:buClr>
            </a:pPr>
            <a:r>
              <a:rPr lang="en-US" sz="2700" dirty="0">
                <a:ea typeface="+mn-ea"/>
                <a:cs typeface="+mn-cs"/>
              </a:rPr>
              <a:t>Using the blocked funds to buy goods and services for the MNC.</a:t>
            </a:r>
          </a:p>
          <a:p>
            <a:pPr marL="931863" lvl="3" indent="-342900"/>
            <a:r>
              <a:rPr lang="en-US" sz="2400" dirty="0">
                <a:ea typeface="+mn-ea"/>
                <a:cs typeface="+mn-cs"/>
              </a:rPr>
              <a:t>Transfer local expatriates from home payroll to the local subsidiaries payroll.</a:t>
            </a:r>
          </a:p>
          <a:p>
            <a:pPr marL="638175" lvl="2" indent="-342900">
              <a:buClr>
                <a:schemeClr val="tx2"/>
              </a:buClr>
            </a:pPr>
            <a:endParaRPr lang="en-US" sz="2800" dirty="0"/>
          </a:p>
          <a:p>
            <a:pPr marL="638175" lvl="2" indent="-342900">
              <a:buClr>
                <a:schemeClr val="tx2"/>
              </a:buClr>
            </a:pPr>
            <a:r>
              <a:rPr lang="en-US" sz="2800" dirty="0"/>
              <a:t>Transfer pricing</a:t>
            </a:r>
          </a:p>
          <a:p>
            <a:pPr marL="638175" lvl="2" indent="-342900">
              <a:buClr>
                <a:schemeClr val="tx2"/>
              </a:buClr>
            </a:pPr>
            <a:endParaRPr lang="en-US" sz="2800" dirty="0"/>
          </a:p>
          <a:p>
            <a:pPr marL="638175" lvl="2" indent="-342900">
              <a:buClr>
                <a:schemeClr val="tx2"/>
              </a:buClr>
            </a:pPr>
            <a:r>
              <a:rPr lang="en-US" sz="2800" dirty="0"/>
              <a:t>Swaps</a:t>
            </a:r>
            <a:endParaRPr lang="en-US" dirty="0"/>
          </a:p>
          <a:p>
            <a:pPr marL="342900" lvl="1" indent="-342900">
              <a:buClr>
                <a:schemeClr val="tx2"/>
              </a:buClr>
            </a:pPr>
            <a:endParaRPr lang="en-US" dirty="0"/>
          </a:p>
          <a:p>
            <a:endParaRPr lang="en-US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Blocked Funds Strategies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 </a:t>
            </a:r>
            <a:r>
              <a:rPr lang="en-US" sz="4000" dirty="0"/>
              <a:t>Decision Variables:</a:t>
            </a:r>
          </a:p>
          <a:p>
            <a:endParaRPr lang="en-US" sz="4000" dirty="0"/>
          </a:p>
          <a:p>
            <a:pPr lvl="1"/>
            <a:r>
              <a:rPr lang="en-US" sz="3600" i="1" dirty="0"/>
              <a:t> Size</a:t>
            </a:r>
            <a:r>
              <a:rPr lang="en-US" sz="3600" dirty="0"/>
              <a:t> of Cash Balances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 </a:t>
            </a:r>
            <a:r>
              <a:rPr lang="en-US" sz="3600" i="1" dirty="0"/>
              <a:t>Currency</a:t>
            </a:r>
            <a:r>
              <a:rPr lang="en-US" sz="3600" dirty="0"/>
              <a:t> of Cash Balances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 </a:t>
            </a:r>
            <a:r>
              <a:rPr lang="en-US" sz="3600" i="1" dirty="0"/>
              <a:t>Location</a:t>
            </a:r>
            <a:r>
              <a:rPr lang="en-US" sz="3600" dirty="0"/>
              <a:t> of Cash Balances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Management of </a:t>
            </a:r>
            <a:br>
              <a:rPr lang="en-US" dirty="0"/>
            </a:br>
            <a:r>
              <a:rPr lang="en-US" dirty="0"/>
              <a:t>International Cash Balances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725613"/>
            <a:ext cx="8545513" cy="4370387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The Liquidity Trade-Off</a:t>
            </a:r>
          </a:p>
          <a:p>
            <a:pPr lvl="1"/>
            <a:r>
              <a:rPr lang="en-US" sz="2800" dirty="0"/>
              <a:t>The cost of keeping “too much” cash on hand, i.e. the opportunity costs of holding cash (lower return).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The cost of not keeping enough cash on hand, </a:t>
            </a:r>
            <a:r>
              <a:rPr lang="en-US" sz="2800" dirty="0">
                <a:ea typeface="+mn-ea"/>
                <a:cs typeface="+mn-cs"/>
              </a:rPr>
              <a:t>i.e. the trading costs associated with having too little cash (transaction costs, short-term debt costs, etc.)</a:t>
            </a:r>
          </a:p>
          <a:p>
            <a:pPr lvl="1"/>
            <a:endParaRPr lang="en-US" sz="2800" dirty="0">
              <a:ea typeface="+mn-ea"/>
              <a:cs typeface="+mn-cs"/>
            </a:endParaRPr>
          </a:p>
          <a:p>
            <a:r>
              <a:rPr lang="en-US" sz="3200" dirty="0"/>
              <a:t>The variability of cash flows.</a:t>
            </a:r>
            <a:endParaRPr lang="en-US" sz="2400" i="1" dirty="0"/>
          </a:p>
          <a:p>
            <a:pPr lvl="2">
              <a:buClr>
                <a:schemeClr val="bg2"/>
              </a:buClr>
              <a:buSzPct val="75000"/>
              <a:buFont typeface="Wingdings" pitchFamily="2" charset="2"/>
              <a:buChar char="u"/>
            </a:pPr>
            <a:endParaRPr lang="en-US" sz="2000" dirty="0"/>
          </a:p>
          <a:p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of Cash Balances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031875"/>
            <a:r>
              <a:rPr lang="en-US" dirty="0"/>
              <a:t>Size of Cash Balances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V="1">
            <a:off x="1676400" y="2438400"/>
            <a:ext cx="0" cy="342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103236" tIns="51618" rIns="103236" bIns="51618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1676400" y="5867400"/>
            <a:ext cx="487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103236" tIns="51618" rIns="103236" bIns="51618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76400" y="3048000"/>
            <a:ext cx="6477000" cy="2819400"/>
            <a:chOff x="1632" y="1776"/>
            <a:chExt cx="4080" cy="1776"/>
          </a:xfrm>
        </p:grpSpPr>
        <p:sp>
          <p:nvSpPr>
            <p:cNvPr id="15378" name="Line 6"/>
            <p:cNvSpPr>
              <a:spLocks noChangeShapeType="1"/>
            </p:cNvSpPr>
            <p:nvPr/>
          </p:nvSpPr>
          <p:spPr bwMode="auto">
            <a:xfrm flipV="1">
              <a:off x="1632" y="1776"/>
              <a:ext cx="3072" cy="1776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5379" name="Text Box 7"/>
            <p:cNvSpPr txBox="1">
              <a:spLocks noChangeArrowheads="1"/>
            </p:cNvSpPr>
            <p:nvPr/>
          </p:nvSpPr>
          <p:spPr bwMode="auto">
            <a:xfrm>
              <a:off x="4464" y="2016"/>
              <a:ext cx="1248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400" dirty="0">
                  <a:solidFill>
                    <a:srgbClr val="000099"/>
                  </a:solidFill>
                  <a:latin typeface="Century Gothic" panose="020B0502020202020204" pitchFamily="34" charset="0"/>
                </a:rPr>
                <a:t>Opportunity Costs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905000" y="2743200"/>
            <a:ext cx="6172200" cy="3149600"/>
            <a:chOff x="1680" y="1584"/>
            <a:chExt cx="3888" cy="1984"/>
          </a:xfrm>
        </p:grpSpPr>
        <p:sp>
          <p:nvSpPr>
            <p:cNvPr id="15376" name="Arc 9"/>
            <p:cNvSpPr>
              <a:spLocks/>
            </p:cNvSpPr>
            <p:nvPr/>
          </p:nvSpPr>
          <p:spPr bwMode="auto">
            <a:xfrm flipH="1" flipV="1">
              <a:off x="1680" y="1584"/>
              <a:ext cx="2592" cy="1776"/>
            </a:xfrm>
            <a:custGeom>
              <a:avLst/>
              <a:gdLst>
                <a:gd name="T0" fmla="*/ 0 w 21600"/>
                <a:gd name="T1" fmla="*/ 0 h 21600"/>
                <a:gd name="T2" fmla="*/ 2592 w 21600"/>
                <a:gd name="T3" fmla="*/ 1776 h 21600"/>
                <a:gd name="T4" fmla="*/ 0 w 21600"/>
                <a:gd name="T5" fmla="*/ 177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rot="10800000" wrap="none" lIns="80988" tIns="40494" rIns="80988" bIns="40494" anchor="ctr"/>
            <a:lstStyle/>
            <a:p>
              <a:pPr algn="ctr" defTabSz="912813"/>
              <a:endParaRPr lang="en-US" sz="2400">
                <a:solidFill>
                  <a:srgbClr val="CC33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377" name="Text Box 10"/>
            <p:cNvSpPr txBox="1">
              <a:spLocks noChangeArrowheads="1"/>
            </p:cNvSpPr>
            <p:nvPr/>
          </p:nvSpPr>
          <p:spPr bwMode="auto">
            <a:xfrm>
              <a:off x="4368" y="3051"/>
              <a:ext cx="1200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400">
                  <a:solidFill>
                    <a:srgbClr val="CC3300"/>
                  </a:solidFill>
                  <a:latin typeface="Century Gothic" panose="020B0502020202020204" pitchFamily="34" charset="0"/>
                </a:rPr>
                <a:t>Trading costs</a:t>
              </a:r>
            </a:p>
          </p:txBody>
        </p:sp>
      </p:grpSp>
      <p:sp>
        <p:nvSpPr>
          <p:cNvPr id="398347" name="Line 11"/>
          <p:cNvSpPr>
            <a:spLocks noChangeShapeType="1"/>
          </p:cNvSpPr>
          <p:nvPr/>
        </p:nvSpPr>
        <p:spPr bwMode="auto">
          <a:xfrm flipV="1">
            <a:off x="3352800" y="38100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3236" tIns="51618" rIns="103236" bIns="51618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057400" y="2743200"/>
            <a:ext cx="4265613" cy="1081087"/>
            <a:chOff x="1825" y="1680"/>
            <a:chExt cx="2687" cy="681"/>
          </a:xfrm>
        </p:grpSpPr>
        <p:sp>
          <p:nvSpPr>
            <p:cNvPr id="15374" name="Arc 13"/>
            <p:cNvSpPr>
              <a:spLocks/>
            </p:cNvSpPr>
            <p:nvPr/>
          </p:nvSpPr>
          <p:spPr bwMode="auto">
            <a:xfrm>
              <a:off x="1825" y="1680"/>
              <a:ext cx="1506" cy="681"/>
            </a:xfrm>
            <a:custGeom>
              <a:avLst/>
              <a:gdLst>
                <a:gd name="T0" fmla="*/ 1506 w 40875"/>
                <a:gd name="T1" fmla="*/ 318 h 22264"/>
                <a:gd name="T2" fmla="*/ 0 w 40875"/>
                <a:gd name="T3" fmla="*/ 0 h 22264"/>
                <a:gd name="T4" fmla="*/ 796 w 40875"/>
                <a:gd name="T5" fmla="*/ 20 h 22264"/>
                <a:gd name="T6" fmla="*/ 0 60000 65536"/>
                <a:gd name="T7" fmla="*/ 0 60000 65536"/>
                <a:gd name="T8" fmla="*/ 0 60000 65536"/>
                <a:gd name="T9" fmla="*/ 0 w 40875"/>
                <a:gd name="T10" fmla="*/ 0 h 22264"/>
                <a:gd name="T11" fmla="*/ 40875 w 40875"/>
                <a:gd name="T12" fmla="*/ 22264 h 222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875" h="22264" fill="none" extrusionOk="0">
                  <a:moveTo>
                    <a:pt x="40875" y="10412"/>
                  </a:moveTo>
                  <a:cubicBezTo>
                    <a:pt x="37198" y="17681"/>
                    <a:pt x="29745" y="22263"/>
                    <a:pt x="21600" y="22264"/>
                  </a:cubicBezTo>
                  <a:cubicBezTo>
                    <a:pt x="9670" y="22264"/>
                    <a:pt x="0" y="12593"/>
                    <a:pt x="0" y="664"/>
                  </a:cubicBezTo>
                  <a:cubicBezTo>
                    <a:pt x="-1" y="442"/>
                    <a:pt x="3" y="221"/>
                    <a:pt x="10" y="0"/>
                  </a:cubicBezTo>
                </a:path>
                <a:path w="40875" h="22264" stroke="0" extrusionOk="0">
                  <a:moveTo>
                    <a:pt x="40875" y="10412"/>
                  </a:moveTo>
                  <a:cubicBezTo>
                    <a:pt x="37198" y="17681"/>
                    <a:pt x="29745" y="22263"/>
                    <a:pt x="21600" y="22264"/>
                  </a:cubicBezTo>
                  <a:cubicBezTo>
                    <a:pt x="9670" y="22264"/>
                    <a:pt x="0" y="12593"/>
                    <a:pt x="0" y="664"/>
                  </a:cubicBezTo>
                  <a:cubicBezTo>
                    <a:pt x="-1" y="442"/>
                    <a:pt x="3" y="221"/>
                    <a:pt x="10" y="0"/>
                  </a:cubicBezTo>
                  <a:lnTo>
                    <a:pt x="21600" y="664"/>
                  </a:lnTo>
                  <a:close/>
                </a:path>
              </a:pathLst>
            </a:cu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5375" name="Text Box 14"/>
            <p:cNvSpPr txBox="1">
              <a:spLocks noChangeArrowheads="1"/>
            </p:cNvSpPr>
            <p:nvPr/>
          </p:nvSpPr>
          <p:spPr bwMode="auto">
            <a:xfrm>
              <a:off x="2400" y="1728"/>
              <a:ext cx="2112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0988" tIns="40494" rIns="80988" bIns="40494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en-US" sz="2400">
                  <a:solidFill>
                    <a:srgbClr val="006600"/>
                  </a:solidFill>
                  <a:latin typeface="Century Gothic" panose="020B0502020202020204" pitchFamily="34" charset="0"/>
                </a:rPr>
                <a:t>Total cost of holding cash</a:t>
              </a:r>
            </a:p>
          </p:txBody>
        </p:sp>
      </p:grpSp>
      <p:sp>
        <p:nvSpPr>
          <p:cNvPr id="398351" name="Text Box 15"/>
          <p:cNvSpPr txBox="1">
            <a:spLocks noChangeArrowheads="1"/>
          </p:cNvSpPr>
          <p:nvPr/>
        </p:nvSpPr>
        <p:spPr bwMode="auto">
          <a:xfrm>
            <a:off x="3124200" y="5867400"/>
            <a:ext cx="7620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400" i="1" dirty="0">
                <a:latin typeface="Century Gothic" panose="020B0502020202020204" pitchFamily="34" charset="0"/>
              </a:rPr>
              <a:t>C</a:t>
            </a:r>
            <a:r>
              <a:rPr lang="en-US" sz="2400" baseline="30000" dirty="0">
                <a:latin typeface="Century Gothic" panose="020B0502020202020204" pitchFamily="34" charset="0"/>
              </a:rPr>
              <a:t>*</a:t>
            </a:r>
            <a:r>
              <a:rPr lang="en-US" sz="2400" dirty="0">
                <a:latin typeface="Century Gothic" panose="020B0502020202020204" pitchFamily="34" charset="0"/>
                <a:cs typeface="Arial" charset="0"/>
              </a:rPr>
              <a:t> </a:t>
            </a:r>
            <a:endParaRPr lang="en-US" sz="2400" baseline="30000" dirty="0">
              <a:latin typeface="Century Gothic" panose="020B0502020202020204" pitchFamily="34" charset="0"/>
            </a:endParaRPr>
          </a:p>
        </p:txBody>
      </p:sp>
      <p:sp>
        <p:nvSpPr>
          <p:cNvPr id="15370" name="Text Box 16"/>
          <p:cNvSpPr txBox="1">
            <a:spLocks noChangeArrowheads="1"/>
          </p:cNvSpPr>
          <p:nvPr/>
        </p:nvSpPr>
        <p:spPr bwMode="auto">
          <a:xfrm rot="16200000">
            <a:off x="-1002078" y="2912697"/>
            <a:ext cx="4602163" cy="83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400" dirty="0">
                <a:latin typeface="Century Gothic" panose="020B0502020202020204" pitchFamily="34" charset="0"/>
              </a:rPr>
              <a:t>Costs in dollars of holding cash</a:t>
            </a:r>
          </a:p>
        </p:txBody>
      </p:sp>
      <p:sp>
        <p:nvSpPr>
          <p:cNvPr id="15371" name="Text Box 17"/>
          <p:cNvSpPr txBox="1">
            <a:spLocks noChangeArrowheads="1"/>
          </p:cNvSpPr>
          <p:nvPr/>
        </p:nvSpPr>
        <p:spPr bwMode="auto">
          <a:xfrm>
            <a:off x="5105400" y="5943600"/>
            <a:ext cx="3048000" cy="83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400" dirty="0">
                <a:latin typeface="Century Gothic" panose="020B0502020202020204" pitchFamily="34" charset="0"/>
              </a:rPr>
              <a:t>Size of cash balance</a:t>
            </a:r>
            <a:r>
              <a:rPr lang="en-US" sz="2400" dirty="0">
                <a:latin typeface="Century Gothic" panose="020B0502020202020204" pitchFamily="34" charset="0"/>
                <a:cs typeface="Arial" charset="0"/>
              </a:rPr>
              <a:t> 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398354" name="Text Box 18"/>
          <p:cNvSpPr txBox="1">
            <a:spLocks noChangeArrowheads="1"/>
          </p:cNvSpPr>
          <p:nvPr/>
        </p:nvSpPr>
        <p:spPr bwMode="auto">
          <a:xfrm>
            <a:off x="4648200" y="4191000"/>
            <a:ext cx="3733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400">
                <a:solidFill>
                  <a:srgbClr val="000099"/>
                </a:solidFill>
                <a:latin typeface="Century Gothic" panose="020B0502020202020204" pitchFamily="34" charset="0"/>
              </a:rPr>
              <a:t>The investment income foregone when holding cash.</a:t>
            </a:r>
          </a:p>
        </p:txBody>
      </p:sp>
      <p:sp>
        <p:nvSpPr>
          <p:cNvPr id="398355" name="Text Box 19"/>
          <p:cNvSpPr txBox="1">
            <a:spLocks noChangeArrowheads="1"/>
          </p:cNvSpPr>
          <p:nvPr/>
        </p:nvSpPr>
        <p:spPr bwMode="auto">
          <a:xfrm>
            <a:off x="2743200" y="1566862"/>
            <a:ext cx="50307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400">
                <a:solidFill>
                  <a:srgbClr val="CC3300"/>
                </a:solidFill>
                <a:latin typeface="Century Gothic" panose="020B0502020202020204" pitchFamily="34" charset="0"/>
              </a:rPr>
              <a:t>Trading costs increase when the firm must sell securities to meet cash needs.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98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47" grpId="0" animBg="1"/>
      <p:bldP spid="398351" grpId="0" autoUpdateAnimBg="0"/>
      <p:bldP spid="398354" grpId="0" autoUpdateAnimBg="0"/>
      <p:bldP spid="39835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By maintaining cash balances in a particular currency, the MNC is essentially speculating in that currency.</a:t>
            </a:r>
          </a:p>
          <a:p>
            <a:endParaRPr lang="en-US" dirty="0"/>
          </a:p>
          <a:p>
            <a:r>
              <a:rPr lang="en-US" dirty="0"/>
              <a:t>Strategies:</a:t>
            </a:r>
          </a:p>
          <a:p>
            <a:pPr lvl="1"/>
            <a:r>
              <a:rPr lang="en-US" dirty="0"/>
              <a:t>Pooling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Netting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of Cash Balances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the firm have centralized cash management in the home country?</a:t>
            </a:r>
          </a:p>
          <a:p>
            <a:r>
              <a:rPr lang="en-US" dirty="0"/>
              <a:t>Or should the firm let each affiliate handle it locally?</a:t>
            </a:r>
          </a:p>
          <a:p>
            <a:r>
              <a:rPr lang="en-US" dirty="0"/>
              <a:t>Where are borrowing costs lowest and investment returns highest?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of Cash Balances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1435</TotalTime>
  <Words>1905</Words>
  <Application>Microsoft Office PowerPoint</Application>
  <PresentationFormat>On-screen Show (4:3)</PresentationFormat>
  <Paragraphs>935</Paragraphs>
  <Slides>48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Calibri</vt:lpstr>
      <vt:lpstr>Century Gothic</vt:lpstr>
      <vt:lpstr>Times New Roman</vt:lpstr>
      <vt:lpstr>Wingdings</vt:lpstr>
      <vt:lpstr>1_Contemporary blue</vt:lpstr>
      <vt:lpstr>FIN 440: International Finance</vt:lpstr>
      <vt:lpstr>Learning Objectives</vt:lpstr>
      <vt:lpstr>Overview</vt:lpstr>
      <vt:lpstr>1. International Cash Balances</vt:lpstr>
      <vt:lpstr>The Management of  International Cash Balances</vt:lpstr>
      <vt:lpstr>Size of Cash Balances</vt:lpstr>
      <vt:lpstr>Size of Cash Balances</vt:lpstr>
      <vt:lpstr>Currency of Cash Balances</vt:lpstr>
      <vt:lpstr>Location of Cash Balances</vt:lpstr>
      <vt:lpstr>New Challenges</vt:lpstr>
      <vt:lpstr>Cash Management Techniques</vt:lpstr>
      <vt:lpstr>Pooling</vt:lpstr>
      <vt:lpstr>2. Netting</vt:lpstr>
      <vt:lpstr>Exposure Netting</vt:lpstr>
      <vt:lpstr>Exposure Netting</vt:lpstr>
      <vt:lpstr>Exposure Netting</vt:lpstr>
      <vt:lpstr>Exposure Netting</vt:lpstr>
      <vt:lpstr>Exposure Netting</vt:lpstr>
      <vt:lpstr>Exposure Netting</vt:lpstr>
      <vt:lpstr>Exposure Netting</vt:lpstr>
      <vt:lpstr>Exposure Netting</vt:lpstr>
      <vt:lpstr>Exposure Netting</vt:lpstr>
      <vt:lpstr>Bilateral Netting</vt:lpstr>
      <vt:lpstr>Bilateral Netting</vt:lpstr>
      <vt:lpstr>Bilateral Netting</vt:lpstr>
      <vt:lpstr>Bilateral Netting</vt:lpstr>
      <vt:lpstr>Bilateral Netting</vt:lpstr>
      <vt:lpstr>Exposure Netting</vt:lpstr>
      <vt:lpstr>Key Idea</vt:lpstr>
      <vt:lpstr>Multilateral Netting</vt:lpstr>
      <vt:lpstr>Multilateral Netting</vt:lpstr>
      <vt:lpstr>Multilateral Netting</vt:lpstr>
      <vt:lpstr>Multilateral Netting</vt:lpstr>
      <vt:lpstr>Multilateral Netting</vt:lpstr>
      <vt:lpstr>Multilateral Netting</vt:lpstr>
      <vt:lpstr>Multilateral Netting</vt:lpstr>
      <vt:lpstr>Multilateral Netting</vt:lpstr>
      <vt:lpstr>Multilateral Netting</vt:lpstr>
      <vt:lpstr>Multilateral Netting with  Central Depository</vt:lpstr>
      <vt:lpstr>Multilateral Netting with  Central Depository</vt:lpstr>
      <vt:lpstr>Multilateral Netting with  Central Depository</vt:lpstr>
      <vt:lpstr>Netting and FX</vt:lpstr>
      <vt:lpstr>3. Transfer Pricing and Blocked Funds</vt:lpstr>
      <vt:lpstr>Transfer Pricing</vt:lpstr>
      <vt:lpstr>International Transfer Pricing</vt:lpstr>
      <vt:lpstr>Arms Length Price</vt:lpstr>
      <vt:lpstr>Blocked Funds</vt:lpstr>
      <vt:lpstr>Blocked Funds Strategies </vt:lpstr>
    </vt:vector>
  </TitlesOfParts>
  <Manager/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Lawrence Schrenk</dc:creator>
  <cp:keywords/>
  <dc:description/>
  <cp:lastModifiedBy>Lawrence Schrenk</cp:lastModifiedBy>
  <cp:revision>115</cp:revision>
  <cp:lastPrinted>1601-01-01T00:00:00Z</cp:lastPrinted>
  <dcterms:created xsi:type="dcterms:W3CDTF">2008-08-13T15:55:47Z</dcterms:created>
  <dcterms:modified xsi:type="dcterms:W3CDTF">2016-12-01T02:15:10Z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TC010690101033</vt:lpwstr>
  </property>
</Properties>
</file>