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64" r:id="rId5"/>
    <p:sldId id="258" r:id="rId6"/>
    <p:sldId id="259" r:id="rId7"/>
    <p:sldId id="260" r:id="rId8"/>
    <p:sldId id="261" r:id="rId9"/>
    <p:sldId id="263" r:id="rId10"/>
    <p:sldId id="262"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8" d="100"/>
          <a:sy n="118"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6/29/2014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6/29/2014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79941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6/29/2014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458121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305800" cy="1523495"/>
          </a:xfrm>
        </p:spPr>
        <p:txBody>
          <a:bodyPr/>
          <a:lstStyle/>
          <a:p>
            <a:r>
              <a:rPr lang="en-US" dirty="0" smtClean="0"/>
              <a:t>Video 1 (Topic 1):</a:t>
            </a:r>
            <a:br>
              <a:rPr lang="en-US" dirty="0" smtClean="0"/>
            </a:br>
            <a:r>
              <a:rPr lang="en-US" dirty="0" smtClean="0"/>
              <a:t>The Financial Environment</a:t>
            </a:r>
            <a:br>
              <a:rPr lang="en-US" dirty="0" smtClean="0"/>
            </a:br>
            <a:endParaRPr lang="en-US" dirty="0"/>
          </a:p>
        </p:txBody>
      </p:sp>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235006"/>
          </a:xfrm>
        </p:spPr>
        <p:txBody>
          <a:bodyPr/>
          <a:lstStyle/>
          <a:p>
            <a:pPr marL="514350" indent="-514350">
              <a:buFont typeface="+mj-lt"/>
              <a:buAutoNum type="arabicPeriod"/>
            </a:pPr>
            <a:r>
              <a:rPr lang="en-US" dirty="0" smtClean="0"/>
              <a:t>Business Organizations</a:t>
            </a:r>
          </a:p>
          <a:p>
            <a:pPr marL="514350" indent="-514350">
              <a:buFont typeface="+mj-lt"/>
              <a:buAutoNum type="arabicPeriod"/>
            </a:pPr>
            <a:r>
              <a:rPr lang="en-US" dirty="0" smtClean="0"/>
              <a:t>Two New Business Forms</a:t>
            </a:r>
          </a:p>
          <a:p>
            <a:pPr marL="514350" indent="-514350">
              <a:buFont typeface="+mj-lt"/>
              <a:buAutoNum type="arabicPeriod"/>
            </a:pPr>
            <a:r>
              <a:rPr lang="en-US" dirty="0" smtClean="0"/>
              <a:t>Agency Issues</a:t>
            </a:r>
          </a:p>
          <a:p>
            <a:pPr marL="514350" indent="-514350">
              <a:buFont typeface="+mj-lt"/>
              <a:buAutoNum type="arabicPeriod"/>
            </a:pPr>
            <a:r>
              <a:rPr lang="en-US" dirty="0" smtClean="0"/>
              <a:t>Financial Securities</a:t>
            </a:r>
          </a:p>
          <a:p>
            <a:pPr marL="514350" indent="-514350">
              <a:buFont typeface="+mj-lt"/>
              <a:buAutoNum type="arabicPeriod"/>
            </a:pPr>
            <a:r>
              <a:rPr lang="en-US" dirty="0" smtClean="0"/>
              <a:t>Financial Institutions</a:t>
            </a:r>
          </a:p>
          <a:p>
            <a:pPr marL="514350" indent="-514350">
              <a:buFont typeface="+mj-lt"/>
              <a:buAutoNum type="arabicPeriod"/>
            </a:pPr>
            <a:r>
              <a:rPr lang="en-US" dirty="0" smtClean="0"/>
              <a:t>Financial Markets</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69704581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Business Organizations </a:t>
            </a:r>
            <a:endParaRPr lang="en-US" dirty="0"/>
          </a:p>
        </p:txBody>
      </p:sp>
      <p:sp>
        <p:nvSpPr>
          <p:cNvPr id="3" name="Text Placeholder 2"/>
          <p:cNvSpPr>
            <a:spLocks noGrp="1"/>
          </p:cNvSpPr>
          <p:nvPr>
            <p:ph type="body" sz="quarter" idx="10"/>
          </p:nvPr>
        </p:nvSpPr>
        <p:spPr>
          <a:xfrm>
            <a:off x="381000" y="1411552"/>
            <a:ext cx="8382000" cy="4370427"/>
          </a:xfrm>
        </p:spPr>
        <p:txBody>
          <a:bodyPr/>
          <a:lstStyle/>
          <a:p>
            <a:r>
              <a:rPr lang="en-US" dirty="0" smtClean="0"/>
              <a:t>Forms</a:t>
            </a:r>
          </a:p>
          <a:p>
            <a:pPr lvl="1"/>
            <a:r>
              <a:rPr lang="en-US" dirty="0" smtClean="0"/>
              <a:t>Sole Proprietorship</a:t>
            </a:r>
          </a:p>
          <a:p>
            <a:pPr lvl="1"/>
            <a:r>
              <a:rPr lang="en-US" dirty="0" smtClean="0"/>
              <a:t>Partnership</a:t>
            </a:r>
          </a:p>
          <a:p>
            <a:pPr lvl="1"/>
            <a:r>
              <a:rPr lang="en-US" dirty="0" smtClean="0"/>
              <a:t>Corporation</a:t>
            </a:r>
          </a:p>
          <a:p>
            <a:pPr marL="517525" lvl="1" indent="0">
              <a:buNone/>
            </a:pPr>
            <a:endParaRPr lang="en-US" dirty="0" smtClean="0"/>
          </a:p>
          <a:p>
            <a:r>
              <a:rPr lang="en-US" dirty="0" smtClean="0"/>
              <a:t>Issues</a:t>
            </a:r>
          </a:p>
          <a:p>
            <a:pPr lvl="1"/>
            <a:r>
              <a:rPr lang="en-US" dirty="0" smtClean="0"/>
              <a:t>Taxes</a:t>
            </a:r>
          </a:p>
          <a:p>
            <a:pPr lvl="1"/>
            <a:r>
              <a:rPr lang="en-US" dirty="0" smtClean="0"/>
              <a:t>Limited Liability</a:t>
            </a:r>
            <a:endParaRPr lang="en-US" dirty="0"/>
          </a:p>
          <a:p>
            <a:pPr marL="0" indent="0">
              <a:buNone/>
            </a:pPr>
            <a:endParaRPr lang="en-US" dirty="0"/>
          </a:p>
        </p:txBody>
      </p:sp>
    </p:spTree>
    <p:extLst>
      <p:ext uri="{BB962C8B-B14F-4D97-AF65-F5344CB8AC3E}">
        <p14:creationId xmlns:p14="http://schemas.microsoft.com/office/powerpoint/2010/main" val="31342437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Two New Business Forms</a:t>
            </a:r>
            <a:endParaRPr lang="en-US" dirty="0"/>
          </a:p>
        </p:txBody>
      </p:sp>
      <p:sp>
        <p:nvSpPr>
          <p:cNvPr id="3" name="Text Placeholder 2"/>
          <p:cNvSpPr>
            <a:spLocks noGrp="1"/>
          </p:cNvSpPr>
          <p:nvPr>
            <p:ph type="body" sz="quarter" idx="10"/>
          </p:nvPr>
        </p:nvSpPr>
        <p:spPr>
          <a:xfrm>
            <a:off x="381000" y="1411552"/>
            <a:ext cx="8382000" cy="4844403"/>
          </a:xfrm>
        </p:spPr>
        <p:txBody>
          <a:bodyPr/>
          <a:lstStyle/>
          <a:p>
            <a:pPr marL="396875" lvl="1">
              <a:buBlip>
                <a:blip r:embed="rId2"/>
              </a:buBlip>
            </a:pPr>
            <a:r>
              <a:rPr lang="en-US" sz="3200" dirty="0"/>
              <a:t>Limited Liability Company (</a:t>
            </a:r>
            <a:r>
              <a:rPr lang="en-US" sz="3200" dirty="0" err="1"/>
              <a:t>LLCs</a:t>
            </a:r>
            <a:r>
              <a:rPr lang="en-US" sz="3200" dirty="0"/>
              <a:t>), etc.</a:t>
            </a:r>
          </a:p>
          <a:p>
            <a:pPr lvl="1"/>
            <a:r>
              <a:rPr lang="en-US" dirty="0" smtClean="0"/>
              <a:t>Not Incorporated (</a:t>
            </a:r>
            <a:r>
              <a:rPr lang="en-US" dirty="0" err="1" smtClean="0"/>
              <a:t>Uncorporations</a:t>
            </a:r>
            <a:r>
              <a:rPr lang="en-US" dirty="0" smtClean="0"/>
              <a:t>)</a:t>
            </a:r>
          </a:p>
          <a:p>
            <a:pPr lvl="1"/>
            <a:r>
              <a:rPr lang="en-US" dirty="0" smtClean="0"/>
              <a:t>Limited Liability</a:t>
            </a:r>
          </a:p>
          <a:p>
            <a:pPr lvl="1"/>
            <a:r>
              <a:rPr lang="en-US" dirty="0" smtClean="0"/>
              <a:t>Pass Through Taxation</a:t>
            </a:r>
          </a:p>
          <a:p>
            <a:pPr marL="517525" lvl="1" indent="0">
              <a:buNone/>
            </a:pPr>
            <a:endParaRPr lang="en-US" dirty="0" smtClean="0"/>
          </a:p>
          <a:p>
            <a:r>
              <a:rPr lang="en-US" dirty="0" smtClean="0"/>
              <a:t>Benefit (B) Corporations</a:t>
            </a:r>
          </a:p>
          <a:p>
            <a:pPr lvl="1"/>
            <a:r>
              <a:rPr lang="en-US" dirty="0" smtClean="0"/>
              <a:t>For Profit + Social Impact</a:t>
            </a:r>
          </a:p>
          <a:p>
            <a:pPr lvl="1"/>
            <a:r>
              <a:rPr lang="en-US" dirty="0" smtClean="0"/>
              <a:t>Performance Related to Goals</a:t>
            </a:r>
          </a:p>
          <a:p>
            <a:pPr lvl="1"/>
            <a:r>
              <a:rPr lang="en-US" dirty="0" smtClean="0"/>
              <a:t>Transparency</a:t>
            </a:r>
            <a:endParaRPr lang="en-US" dirty="0"/>
          </a:p>
          <a:p>
            <a:pPr marL="0" indent="0">
              <a:buNone/>
            </a:pPr>
            <a:endParaRPr lang="en-US" dirty="0"/>
          </a:p>
        </p:txBody>
      </p:sp>
    </p:spTree>
    <p:extLst>
      <p:ext uri="{BB962C8B-B14F-4D97-AF65-F5344CB8AC3E}">
        <p14:creationId xmlns:p14="http://schemas.microsoft.com/office/powerpoint/2010/main" val="186996285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Issues</a:t>
            </a:r>
            <a:endParaRPr lang="en-US" dirty="0"/>
          </a:p>
        </p:txBody>
      </p:sp>
      <p:sp>
        <p:nvSpPr>
          <p:cNvPr id="3" name="Text Placeholder 2"/>
          <p:cNvSpPr>
            <a:spLocks noGrp="1"/>
          </p:cNvSpPr>
          <p:nvPr>
            <p:ph type="body" sz="quarter" idx="10"/>
          </p:nvPr>
        </p:nvSpPr>
        <p:spPr>
          <a:xfrm>
            <a:off x="381000" y="1411552"/>
            <a:ext cx="8382000" cy="4641271"/>
          </a:xfrm>
        </p:spPr>
        <p:txBody>
          <a:bodyPr/>
          <a:lstStyle/>
          <a:p>
            <a:r>
              <a:rPr lang="en-US" dirty="0" smtClean="0"/>
              <a:t>Delegation of Authority</a:t>
            </a:r>
          </a:p>
          <a:p>
            <a:endParaRPr lang="en-US" dirty="0" smtClean="0"/>
          </a:p>
          <a:p>
            <a:r>
              <a:rPr lang="en-US" dirty="0" smtClean="0"/>
              <a:t>Agent vs. Principal: Incentive Conflict</a:t>
            </a:r>
          </a:p>
          <a:p>
            <a:endParaRPr lang="en-US" dirty="0" smtClean="0"/>
          </a:p>
          <a:p>
            <a:r>
              <a:rPr lang="en-US" dirty="0" smtClean="0"/>
              <a:t>Society: Politics, Law, etc.</a:t>
            </a:r>
          </a:p>
          <a:p>
            <a:endParaRPr lang="en-US" dirty="0" smtClean="0"/>
          </a:p>
          <a:p>
            <a:r>
              <a:rPr lang="en-US" dirty="0" smtClean="0"/>
              <a:t>Business</a:t>
            </a:r>
          </a:p>
          <a:p>
            <a:pPr lvl="1"/>
            <a:r>
              <a:rPr lang="en-US" dirty="0" smtClean="0"/>
              <a:t>Shareholder vs. Manager</a:t>
            </a:r>
          </a:p>
          <a:p>
            <a:pPr lvl="1"/>
            <a:r>
              <a:rPr lang="en-US" dirty="0" smtClean="0"/>
              <a:t>Bondholder vs. Shareholder</a:t>
            </a:r>
            <a:endParaRPr lang="en-US" dirty="0"/>
          </a:p>
        </p:txBody>
      </p:sp>
    </p:spTree>
    <p:extLst>
      <p:ext uri="{BB962C8B-B14F-4D97-AF65-F5344CB8AC3E}">
        <p14:creationId xmlns:p14="http://schemas.microsoft.com/office/powerpoint/2010/main" val="375855437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Securities</a:t>
            </a:r>
            <a:endParaRPr lang="en-US" dirty="0"/>
          </a:p>
        </p:txBody>
      </p:sp>
      <p:sp>
        <p:nvSpPr>
          <p:cNvPr id="3" name="Text Placeholder 2"/>
          <p:cNvSpPr>
            <a:spLocks noGrp="1"/>
          </p:cNvSpPr>
          <p:nvPr>
            <p:ph type="body" sz="quarter" idx="10"/>
          </p:nvPr>
        </p:nvSpPr>
        <p:spPr>
          <a:xfrm>
            <a:off x="381000" y="1411552"/>
            <a:ext cx="8382000" cy="3896451"/>
          </a:xfrm>
        </p:spPr>
        <p:txBody>
          <a:bodyPr/>
          <a:lstStyle/>
          <a:p>
            <a:r>
              <a:rPr lang="en-US" dirty="0" smtClean="0"/>
              <a:t>Classes</a:t>
            </a:r>
          </a:p>
          <a:p>
            <a:pPr lvl="1"/>
            <a:r>
              <a:rPr lang="en-US" dirty="0" smtClean="0"/>
              <a:t>Bonds</a:t>
            </a:r>
          </a:p>
          <a:p>
            <a:pPr lvl="1"/>
            <a:r>
              <a:rPr lang="en-US" dirty="0" smtClean="0"/>
              <a:t>Stock</a:t>
            </a:r>
          </a:p>
          <a:p>
            <a:pPr lvl="1"/>
            <a:r>
              <a:rPr lang="en-US" dirty="0" smtClean="0"/>
              <a:t>Derivatives</a:t>
            </a:r>
          </a:p>
          <a:p>
            <a:pPr marL="0" indent="0">
              <a:buNone/>
            </a:pPr>
            <a:endParaRPr lang="en-US" dirty="0" smtClean="0"/>
          </a:p>
          <a:p>
            <a:r>
              <a:rPr lang="en-US" dirty="0" smtClean="0"/>
              <a:t>Issues</a:t>
            </a:r>
          </a:p>
          <a:p>
            <a:pPr lvl="1"/>
            <a:r>
              <a:rPr lang="en-US" dirty="0" smtClean="0"/>
              <a:t>Return</a:t>
            </a:r>
          </a:p>
          <a:p>
            <a:pPr lvl="1"/>
            <a:r>
              <a:rPr lang="en-US" dirty="0" smtClean="0"/>
              <a:t>Risk</a:t>
            </a:r>
            <a:endParaRPr lang="en-US" dirty="0"/>
          </a:p>
        </p:txBody>
      </p:sp>
    </p:spTree>
    <p:extLst>
      <p:ext uri="{BB962C8B-B14F-4D97-AF65-F5344CB8AC3E}">
        <p14:creationId xmlns:p14="http://schemas.microsoft.com/office/powerpoint/2010/main" val="2420678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Institutions</a:t>
            </a:r>
            <a:endParaRPr lang="en-US" dirty="0"/>
          </a:p>
        </p:txBody>
      </p:sp>
      <p:sp>
        <p:nvSpPr>
          <p:cNvPr id="3" name="Text Placeholder 2"/>
          <p:cNvSpPr>
            <a:spLocks noGrp="1"/>
          </p:cNvSpPr>
          <p:nvPr>
            <p:ph type="body" sz="quarter" idx="10"/>
          </p:nvPr>
        </p:nvSpPr>
        <p:spPr>
          <a:xfrm>
            <a:off x="381000" y="1411552"/>
            <a:ext cx="8382000" cy="4302716"/>
          </a:xfrm>
        </p:spPr>
        <p:txBody>
          <a:bodyPr/>
          <a:lstStyle/>
          <a:p>
            <a:r>
              <a:rPr lang="en-US" dirty="0" smtClean="0"/>
              <a:t>Financial Intermediaries</a:t>
            </a:r>
          </a:p>
          <a:p>
            <a:pPr lvl="1"/>
            <a:r>
              <a:rPr lang="en-US" dirty="0" smtClean="0"/>
              <a:t>Insurance Firms</a:t>
            </a:r>
          </a:p>
          <a:p>
            <a:pPr lvl="1"/>
            <a:r>
              <a:rPr lang="en-US" dirty="0" smtClean="0"/>
              <a:t>Pensions</a:t>
            </a:r>
          </a:p>
          <a:p>
            <a:pPr lvl="1"/>
            <a:r>
              <a:rPr lang="en-US" dirty="0" smtClean="0"/>
              <a:t>Banks</a:t>
            </a:r>
          </a:p>
          <a:p>
            <a:pPr lvl="1"/>
            <a:endParaRPr lang="en-US" dirty="0"/>
          </a:p>
          <a:p>
            <a:r>
              <a:rPr lang="en-US" dirty="0" smtClean="0"/>
              <a:t>Functions</a:t>
            </a:r>
          </a:p>
          <a:p>
            <a:pPr lvl="1"/>
            <a:r>
              <a:rPr lang="en-US" dirty="0" smtClean="0"/>
              <a:t>Financial Intermediation</a:t>
            </a:r>
          </a:p>
          <a:p>
            <a:pPr lvl="1"/>
            <a:r>
              <a:rPr lang="en-US" dirty="0" smtClean="0"/>
              <a:t>Risk Diversification</a:t>
            </a:r>
          </a:p>
          <a:p>
            <a:pPr lvl="1"/>
            <a:r>
              <a:rPr lang="en-US" dirty="0" smtClean="0"/>
              <a:t>Economies of Scale</a:t>
            </a:r>
            <a:endParaRPr lang="en-US" dirty="0"/>
          </a:p>
        </p:txBody>
      </p:sp>
    </p:spTree>
    <p:extLst>
      <p:ext uri="{BB962C8B-B14F-4D97-AF65-F5344CB8AC3E}">
        <p14:creationId xmlns:p14="http://schemas.microsoft.com/office/powerpoint/2010/main" val="40417275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Markets</a:t>
            </a:r>
            <a:endParaRPr lang="en-US" dirty="0"/>
          </a:p>
        </p:txBody>
      </p:sp>
      <p:sp>
        <p:nvSpPr>
          <p:cNvPr id="3" name="Text Placeholder 2"/>
          <p:cNvSpPr>
            <a:spLocks noGrp="1"/>
          </p:cNvSpPr>
          <p:nvPr>
            <p:ph type="body" sz="quarter" idx="10"/>
          </p:nvPr>
        </p:nvSpPr>
        <p:spPr>
          <a:xfrm>
            <a:off x="381000" y="1411552"/>
            <a:ext cx="8382000" cy="4302716"/>
          </a:xfrm>
        </p:spPr>
        <p:txBody>
          <a:bodyPr/>
          <a:lstStyle/>
          <a:p>
            <a:r>
              <a:rPr lang="en-US" dirty="0" smtClean="0"/>
              <a:t>Types</a:t>
            </a:r>
          </a:p>
          <a:p>
            <a:pPr lvl="1"/>
            <a:r>
              <a:rPr lang="en-US" dirty="0" smtClean="0"/>
              <a:t>Capital vs. Money Markets</a:t>
            </a:r>
          </a:p>
          <a:p>
            <a:pPr lvl="1"/>
            <a:r>
              <a:rPr lang="en-US" dirty="0" smtClean="0"/>
              <a:t>Primary vs. Secondary Markets</a:t>
            </a:r>
          </a:p>
          <a:p>
            <a:pPr lvl="1"/>
            <a:r>
              <a:rPr lang="en-US" dirty="0" smtClean="0"/>
              <a:t>Spot vs. Futures Markets</a:t>
            </a:r>
          </a:p>
          <a:p>
            <a:pPr lvl="1"/>
            <a:endParaRPr lang="en-US" dirty="0"/>
          </a:p>
          <a:p>
            <a:r>
              <a:rPr lang="en-US" dirty="0" smtClean="0"/>
              <a:t>Functions</a:t>
            </a:r>
          </a:p>
          <a:p>
            <a:pPr lvl="1"/>
            <a:r>
              <a:rPr lang="en-US" dirty="0" smtClean="0"/>
              <a:t>Capital Allocation</a:t>
            </a:r>
          </a:p>
          <a:p>
            <a:pPr lvl="1"/>
            <a:r>
              <a:rPr lang="en-US" dirty="0" smtClean="0"/>
              <a:t>Efficiency</a:t>
            </a:r>
          </a:p>
          <a:p>
            <a:pPr lvl="1"/>
            <a:r>
              <a:rPr lang="en-US" dirty="0" smtClean="0"/>
              <a:t>Liquidity</a:t>
            </a:r>
            <a:endParaRPr lang="en-US" dirty="0"/>
          </a:p>
        </p:txBody>
      </p:sp>
    </p:spTree>
    <p:extLst>
      <p:ext uri="{BB962C8B-B14F-4D97-AF65-F5344CB8AC3E}">
        <p14:creationId xmlns:p14="http://schemas.microsoft.com/office/powerpoint/2010/main" val="355890165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305800" cy="1523495"/>
          </a:xfrm>
        </p:spPr>
        <p:txBody>
          <a:bodyPr/>
          <a:lstStyle/>
          <a:p>
            <a:r>
              <a:rPr lang="en-US" dirty="0" smtClean="0"/>
              <a:t>Video 1 (Topic 1):</a:t>
            </a:r>
            <a:br>
              <a:rPr lang="en-US" dirty="0" smtClean="0"/>
            </a:br>
            <a:r>
              <a:rPr lang="en-US" dirty="0" smtClean="0"/>
              <a:t>The Financial Environment</a:t>
            </a:r>
            <a:br>
              <a:rPr lang="en-US" dirty="0" smtClean="0"/>
            </a:br>
            <a:endParaRPr lang="en-US" dirty="0"/>
          </a:p>
        </p:txBody>
      </p:sp>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Tree>
    <p:extLst>
      <p:ext uri="{BB962C8B-B14F-4D97-AF65-F5344CB8AC3E}">
        <p14:creationId xmlns:p14="http://schemas.microsoft.com/office/powerpoint/2010/main" val="325533350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46</TotalTime>
  <Words>375</Words>
  <Application>Microsoft Office PowerPoint</Application>
  <PresentationFormat>On-screen Show (4:3)</PresentationFormat>
  <Paragraphs>82</Paragraphs>
  <Slides>9</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Century Gothic</vt:lpstr>
      <vt:lpstr>Courier New</vt:lpstr>
      <vt:lpstr>Wingdings</vt:lpstr>
      <vt:lpstr>Blue Segoe 4-3 template-template_April-17-2007</vt:lpstr>
      <vt:lpstr>White with Courier font for code slides</vt:lpstr>
      <vt:lpstr>Video 1 (Topic 1): The Financial Environment </vt:lpstr>
      <vt:lpstr>Topics</vt:lpstr>
      <vt:lpstr>Business Organizations </vt:lpstr>
      <vt:lpstr>Two New Business Forms</vt:lpstr>
      <vt:lpstr>Agency Issues</vt:lpstr>
      <vt:lpstr>Financial Securities</vt:lpstr>
      <vt:lpstr>Financial Institutions</vt:lpstr>
      <vt:lpstr>Financial Markets</vt:lpstr>
      <vt:lpstr>Video 1 (Topic 1): The Financial Environment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10</cp:revision>
  <dcterms:created xsi:type="dcterms:W3CDTF">2014-06-29T21:19:00Z</dcterms:created>
  <dcterms:modified xsi:type="dcterms:W3CDTF">2014-06-29T23:42:00Z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