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57" r:id="rId4"/>
    <p:sldId id="259" r:id="rId5"/>
    <p:sldId id="265" r:id="rId6"/>
    <p:sldId id="266" r:id="rId7"/>
    <p:sldId id="267" r:id="rId8"/>
    <p:sldId id="268" r:id="rId9"/>
    <p:sldId id="269" r:id="rId10"/>
    <p:sldId id="271" r:id="rId11"/>
    <p:sldId id="272" r:id="rId12"/>
    <p:sldId id="273" r:id="rId13"/>
    <p:sldId id="274" r:id="rId14"/>
    <p:sldId id="275" r:id="rId15"/>
    <p:sldId id="277" r:id="rId16"/>
    <p:sldId id="276" r:id="rId17"/>
    <p:sldId id="278" r:id="rId18"/>
    <p:sldId id="279" r:id="rId19"/>
    <p:sldId id="280" r:id="rId20"/>
    <p:sldId id="281" r:id="rId21"/>
    <p:sldId id="264"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p:scale>
          <a:sx n="95" d="100"/>
          <a:sy n="95" d="100"/>
        </p:scale>
        <p:origin x="60" y="6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9:29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9:29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2380106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10 (Topic 2.4):</a:t>
            </a:r>
            <a:br>
              <a:rPr lang="en-US" dirty="0" smtClean="0"/>
            </a:br>
            <a:r>
              <a:rPr lang="en-US" dirty="0" smtClean="0">
                <a:effectLst/>
              </a:rPr>
              <a:t>Interest Rates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 Rates</a:t>
            </a:r>
          </a:p>
        </p:txBody>
      </p:sp>
      <p:sp>
        <p:nvSpPr>
          <p:cNvPr id="3" name="Content Placeholder 2"/>
          <p:cNvSpPr>
            <a:spLocks noGrp="1"/>
          </p:cNvSpPr>
          <p:nvPr>
            <p:ph idx="1"/>
          </p:nvPr>
        </p:nvSpPr>
        <p:spPr>
          <a:xfrm>
            <a:off x="381000" y="1676400"/>
            <a:ext cx="8382000" cy="4345805"/>
          </a:xfrm>
        </p:spPr>
        <p:txBody>
          <a:bodyPr/>
          <a:lstStyle/>
          <a:p>
            <a:r>
              <a:rPr lang="en-US" dirty="0" smtClean="0"/>
              <a:t>Period Rate is the Rate over a Certain Period</a:t>
            </a:r>
          </a:p>
          <a:p>
            <a:pPr lvl="1"/>
            <a:r>
              <a:rPr lang="en-US" dirty="0" smtClean="0"/>
              <a:t>It is the HPR for the Period</a:t>
            </a:r>
          </a:p>
          <a:p>
            <a:pPr lvl="1"/>
            <a:endParaRPr lang="en-US" dirty="0"/>
          </a:p>
          <a:p>
            <a:r>
              <a:rPr lang="en-US" dirty="0"/>
              <a:t>If </a:t>
            </a:r>
            <a:r>
              <a:rPr lang="en-US" dirty="0" smtClean="0"/>
              <a:t>your </a:t>
            </a:r>
            <a:r>
              <a:rPr lang="en-US" dirty="0"/>
              <a:t>stock was at $110 at the end of last month and $108 at the end of this month:</a:t>
            </a:r>
          </a:p>
          <a:p>
            <a:endParaRPr lang="en-US" dirty="0" smtClean="0"/>
          </a:p>
          <a:p>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2178764937"/>
              </p:ext>
            </p:extLst>
          </p:nvPr>
        </p:nvGraphicFramePr>
        <p:xfrm>
          <a:off x="590550" y="5121275"/>
          <a:ext cx="7761288" cy="887413"/>
        </p:xfrm>
        <a:graphic>
          <a:graphicData uri="http://schemas.openxmlformats.org/presentationml/2006/ole">
            <mc:AlternateContent xmlns:mc="http://schemas.openxmlformats.org/markup-compatibility/2006">
              <mc:Choice xmlns:v="urn:schemas-microsoft-com:vml" Requires="v">
                <p:oleObj spid="_x0000_s3085" name="Equation" r:id="rId3" imgW="3441600" imgH="393480" progId="Equation.DSMT4">
                  <p:embed/>
                </p:oleObj>
              </mc:Choice>
              <mc:Fallback>
                <p:oleObj name="Equation" r:id="rId3" imgW="3441600" imgH="393480" progId="Equation.DSMT4">
                  <p:embed/>
                  <p:pic>
                    <p:nvPicPr>
                      <p:cNvPr id="0" name=""/>
                      <p:cNvPicPr>
                        <a:picLocks noGrp="1" noChangeAspect="1" noChangeArrowheads="1"/>
                      </p:cNvPicPr>
                      <p:nvPr/>
                    </p:nvPicPr>
                    <p:blipFill>
                      <a:blip r:embed="rId4"/>
                      <a:srcRect/>
                      <a:stretch>
                        <a:fillRect/>
                      </a:stretch>
                    </p:blipFill>
                    <p:spPr bwMode="auto">
                      <a:xfrm>
                        <a:off x="590550" y="5121275"/>
                        <a:ext cx="7761288" cy="887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7890978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Effective (or Equivalent) Annual Rate</a:t>
            </a:r>
          </a:p>
        </p:txBody>
      </p:sp>
      <p:sp>
        <p:nvSpPr>
          <p:cNvPr id="3" name="Content Placeholder 2"/>
          <p:cNvSpPr>
            <a:spLocks noGrp="1"/>
          </p:cNvSpPr>
          <p:nvPr>
            <p:ph idx="1"/>
          </p:nvPr>
        </p:nvSpPr>
        <p:spPr>
          <a:xfrm>
            <a:off x="381000" y="1676400"/>
            <a:ext cx="8382000" cy="2609945"/>
          </a:xfrm>
        </p:spPr>
        <p:txBody>
          <a:bodyPr/>
          <a:lstStyle/>
          <a:p>
            <a:r>
              <a:rPr lang="en-US" dirty="0" smtClean="0"/>
              <a:t>EAR Incorporates Compound Interest</a:t>
            </a:r>
          </a:p>
          <a:p>
            <a:endParaRPr lang="en-US" dirty="0" smtClean="0"/>
          </a:p>
          <a:p>
            <a:r>
              <a:rPr lang="en-US" dirty="0" smtClean="0"/>
              <a:t>Accurate Calculation of Return</a:t>
            </a:r>
          </a:p>
          <a:p>
            <a:endParaRPr lang="en-US" dirty="0" smtClean="0"/>
          </a:p>
          <a:p>
            <a:r>
              <a:rPr lang="en-US" dirty="0" smtClean="0"/>
              <a:t>Formula:</a:t>
            </a:r>
            <a:endParaRPr lang="en-US" dirty="0"/>
          </a:p>
        </p:txBody>
      </p:sp>
      <p:graphicFrame>
        <p:nvGraphicFramePr>
          <p:cNvPr id="4" name="Object 9"/>
          <p:cNvGraphicFramePr>
            <a:graphicFrameLocks noChangeAspect="1"/>
          </p:cNvGraphicFramePr>
          <p:nvPr>
            <p:extLst>
              <p:ext uri="{D42A27DB-BD31-4B8C-83A1-F6EECF244321}">
                <p14:modId xmlns:p14="http://schemas.microsoft.com/office/powerpoint/2010/main" val="4235138547"/>
              </p:ext>
            </p:extLst>
          </p:nvPr>
        </p:nvGraphicFramePr>
        <p:xfrm>
          <a:off x="3352800" y="3781611"/>
          <a:ext cx="3016250" cy="687388"/>
        </p:xfrm>
        <a:graphic>
          <a:graphicData uri="http://schemas.openxmlformats.org/presentationml/2006/ole">
            <mc:AlternateContent xmlns:mc="http://schemas.openxmlformats.org/markup-compatibility/2006">
              <mc:Choice xmlns:v="urn:schemas-microsoft-com:vml" Requires="v">
                <p:oleObj spid="_x0000_s5144" name="Equation" r:id="rId3" imgW="1206360" imgH="279360" progId="Equation.DSMT4">
                  <p:embed/>
                </p:oleObj>
              </mc:Choice>
              <mc:Fallback>
                <p:oleObj name="Equation" r:id="rId3" imgW="1206360" imgH="279360" progId="Equation.DSMT4">
                  <p:embed/>
                  <p:pic>
                    <p:nvPicPr>
                      <p:cNvPr id="0" name=""/>
                      <p:cNvPicPr>
                        <a:picLocks noChangeAspect="1" noChangeArrowheads="1"/>
                      </p:cNvPicPr>
                      <p:nvPr/>
                    </p:nvPicPr>
                    <p:blipFill>
                      <a:blip r:embed="rId4"/>
                      <a:srcRect/>
                      <a:stretch>
                        <a:fillRect/>
                      </a:stretch>
                    </p:blipFill>
                    <p:spPr bwMode="auto">
                      <a:xfrm>
                        <a:off x="3352800" y="3781611"/>
                        <a:ext cx="301625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2431005"/>
              </p:ext>
            </p:extLst>
          </p:nvPr>
        </p:nvGraphicFramePr>
        <p:xfrm>
          <a:off x="4114800" y="4876800"/>
          <a:ext cx="2690813" cy="852487"/>
        </p:xfrm>
        <a:graphic>
          <a:graphicData uri="http://schemas.openxmlformats.org/presentationml/2006/ole">
            <mc:AlternateContent xmlns:mc="http://schemas.openxmlformats.org/markup-compatibility/2006">
              <mc:Choice xmlns:v="urn:schemas-microsoft-com:vml" Requires="v">
                <p:oleObj spid="_x0000_s5145" name="Equation" r:id="rId5" imgW="2133360" imgH="672840" progId="Equation.DSMT4">
                  <p:embed/>
                </p:oleObj>
              </mc:Choice>
              <mc:Fallback>
                <p:oleObj name="Equation" r:id="rId5" imgW="2133360" imgH="672840" progId="Equation.DSMT4">
                  <p:embed/>
                  <p:pic>
                    <p:nvPicPr>
                      <p:cNvPr id="0" name=""/>
                      <p:cNvPicPr>
                        <a:picLocks noChangeAspect="1" noChangeArrowheads="1"/>
                      </p:cNvPicPr>
                      <p:nvPr/>
                    </p:nvPicPr>
                    <p:blipFill>
                      <a:blip r:embed="rId6"/>
                      <a:srcRect/>
                      <a:stretch>
                        <a:fillRect/>
                      </a:stretch>
                    </p:blipFill>
                    <p:spPr bwMode="auto">
                      <a:xfrm>
                        <a:off x="4114800" y="4876800"/>
                        <a:ext cx="2690813"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869765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EAR Example</a:t>
            </a:r>
            <a:endParaRPr lang="en-US" dirty="0"/>
          </a:p>
        </p:txBody>
      </p:sp>
      <p:sp>
        <p:nvSpPr>
          <p:cNvPr id="3" name="Content Placeholder 2"/>
          <p:cNvSpPr>
            <a:spLocks noGrp="1"/>
          </p:cNvSpPr>
          <p:nvPr>
            <p:ph idx="1"/>
          </p:nvPr>
        </p:nvSpPr>
        <p:spPr>
          <a:xfrm>
            <a:off x="381000" y="1676400"/>
            <a:ext cx="8382000" cy="1428083"/>
          </a:xfrm>
        </p:spPr>
        <p:txBody>
          <a:bodyPr/>
          <a:lstStyle/>
          <a:p>
            <a:r>
              <a:rPr lang="en-US" dirty="0" smtClean="0"/>
              <a:t>If your </a:t>
            </a:r>
            <a:r>
              <a:rPr lang="en-US" dirty="0"/>
              <a:t>monthly </a:t>
            </a:r>
            <a:r>
              <a:rPr lang="en-US" dirty="0" smtClean="0"/>
              <a:t>return is 2%, what is your EAR?</a:t>
            </a:r>
          </a:p>
          <a:p>
            <a:endParaRPr lang="en-US" dirty="0" smtClean="0"/>
          </a:p>
        </p:txBody>
      </p:sp>
      <p:graphicFrame>
        <p:nvGraphicFramePr>
          <p:cNvPr id="6" name="Object 7"/>
          <p:cNvGraphicFramePr>
            <a:graphicFrameLocks noChangeAspect="1"/>
          </p:cNvGraphicFramePr>
          <p:nvPr>
            <p:extLst>
              <p:ext uri="{D42A27DB-BD31-4B8C-83A1-F6EECF244321}">
                <p14:modId xmlns:p14="http://schemas.microsoft.com/office/powerpoint/2010/main" val="149838815"/>
              </p:ext>
            </p:extLst>
          </p:nvPr>
        </p:nvGraphicFramePr>
        <p:xfrm>
          <a:off x="2133600" y="2971800"/>
          <a:ext cx="4762500" cy="687388"/>
        </p:xfrm>
        <a:graphic>
          <a:graphicData uri="http://schemas.openxmlformats.org/presentationml/2006/ole">
            <mc:AlternateContent xmlns:mc="http://schemas.openxmlformats.org/markup-compatibility/2006">
              <mc:Choice xmlns:v="urn:schemas-microsoft-com:vml" Requires="v">
                <p:oleObj spid="_x0000_s6158" name="Equation" r:id="rId3" imgW="1905000" imgH="279400" progId="">
                  <p:embed/>
                </p:oleObj>
              </mc:Choice>
              <mc:Fallback>
                <p:oleObj name="Equation" r:id="rId3" imgW="1905000" imgH="279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971800"/>
                        <a:ext cx="476250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0281998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EAR ↔ APR</a:t>
            </a:r>
            <a:endParaRPr lang="en-US" dirty="0"/>
          </a:p>
        </p:txBody>
      </p:sp>
      <p:sp>
        <p:nvSpPr>
          <p:cNvPr id="3" name="Content Placeholder 2"/>
          <p:cNvSpPr>
            <a:spLocks noGrp="1"/>
          </p:cNvSpPr>
          <p:nvPr>
            <p:ph idx="1"/>
          </p:nvPr>
        </p:nvSpPr>
        <p:spPr>
          <a:xfrm>
            <a:off x="381000" y="1676400"/>
            <a:ext cx="8382000" cy="4235006"/>
          </a:xfrm>
        </p:spPr>
        <p:txBody>
          <a:bodyPr/>
          <a:lstStyle/>
          <a:p>
            <a:r>
              <a:rPr lang="en-US" dirty="0" smtClean="0"/>
              <a:t>EAR </a:t>
            </a:r>
            <a:r>
              <a:rPr lang="en-US" dirty="0" smtClean="0">
                <a:cs typeface="Arial" panose="020B0604020202020204" pitchFamily="34" charset="0"/>
              </a:rPr>
              <a:t>→ APR</a:t>
            </a:r>
          </a:p>
          <a:p>
            <a:endParaRPr lang="en-US" dirty="0">
              <a:cs typeface="Arial" panose="020B0604020202020204" pitchFamily="34" charset="0"/>
            </a:endParaRPr>
          </a:p>
          <a:p>
            <a:endParaRPr lang="en-US" dirty="0" smtClean="0">
              <a:cs typeface="Arial" panose="020B0604020202020204" pitchFamily="34" charset="0"/>
            </a:endParaRPr>
          </a:p>
          <a:p>
            <a:endParaRPr lang="en-US" dirty="0">
              <a:cs typeface="Arial" panose="020B0604020202020204" pitchFamily="34" charset="0"/>
            </a:endParaRPr>
          </a:p>
          <a:p>
            <a:r>
              <a:rPr lang="en-US" dirty="0" smtClean="0">
                <a:cs typeface="Arial" panose="020B0604020202020204" pitchFamily="34" charset="0"/>
              </a:rPr>
              <a:t>APR → </a:t>
            </a:r>
            <a:r>
              <a:rPr lang="en-US" dirty="0" smtClean="0"/>
              <a:t>EAR</a:t>
            </a:r>
          </a:p>
          <a:p>
            <a:endParaRPr lang="en-US" dirty="0"/>
          </a:p>
          <a:p>
            <a:endParaRPr lang="en-US" dirty="0"/>
          </a:p>
          <a:p>
            <a:r>
              <a:rPr lang="en-US" dirty="0" smtClean="0"/>
              <a:t>Also, a calculator function is available.</a:t>
            </a:r>
          </a:p>
        </p:txBody>
      </p:sp>
      <p:graphicFrame>
        <p:nvGraphicFramePr>
          <p:cNvPr id="5" name="Object 4"/>
          <p:cNvGraphicFramePr>
            <a:graphicFrameLocks noChangeAspect="1"/>
          </p:cNvGraphicFramePr>
          <p:nvPr>
            <p:extLst>
              <p:ext uri="{D42A27DB-BD31-4B8C-83A1-F6EECF244321}">
                <p14:modId xmlns:p14="http://schemas.microsoft.com/office/powerpoint/2010/main" val="2095196930"/>
              </p:ext>
            </p:extLst>
          </p:nvPr>
        </p:nvGraphicFramePr>
        <p:xfrm>
          <a:off x="3733800" y="3523059"/>
          <a:ext cx="3606800" cy="1090612"/>
        </p:xfrm>
        <a:graphic>
          <a:graphicData uri="http://schemas.openxmlformats.org/presentationml/2006/ole">
            <mc:AlternateContent xmlns:mc="http://schemas.openxmlformats.org/markup-compatibility/2006">
              <mc:Choice xmlns:v="urn:schemas-microsoft-com:vml" Requires="v">
                <p:oleObj spid="_x0000_s7204" name="Equation" r:id="rId3" imgW="1549080" imgH="469800" progId="Equation.DSMT4">
                  <p:embed/>
                </p:oleObj>
              </mc:Choice>
              <mc:Fallback>
                <p:oleObj name="Equation" r:id="rId3" imgW="1549080" imgH="469800" progId="Equation.DSMT4">
                  <p:embed/>
                  <p:pic>
                    <p:nvPicPr>
                      <p:cNvPr id="0" name=""/>
                      <p:cNvPicPr>
                        <a:picLocks noChangeAspect="1" noChangeArrowheads="1"/>
                      </p:cNvPicPr>
                      <p:nvPr/>
                    </p:nvPicPr>
                    <p:blipFill>
                      <a:blip r:embed="rId4"/>
                      <a:srcRect/>
                      <a:stretch>
                        <a:fillRect/>
                      </a:stretch>
                    </p:blipFill>
                    <p:spPr bwMode="auto">
                      <a:xfrm>
                        <a:off x="3733800" y="3523059"/>
                        <a:ext cx="3606800" cy="1090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0060778"/>
              </p:ext>
            </p:extLst>
          </p:nvPr>
        </p:nvGraphicFramePr>
        <p:xfrm>
          <a:off x="4724400" y="2507059"/>
          <a:ext cx="2787650" cy="835025"/>
        </p:xfrm>
        <a:graphic>
          <a:graphicData uri="http://schemas.openxmlformats.org/presentationml/2006/ole">
            <mc:AlternateContent xmlns:mc="http://schemas.openxmlformats.org/markup-compatibility/2006">
              <mc:Choice xmlns:v="urn:schemas-microsoft-com:vml" Requires="v">
                <p:oleObj spid="_x0000_s7205" name="Equation" r:id="rId5" imgW="2209680" imgH="660240" progId="Equation.DSMT4">
                  <p:embed/>
                </p:oleObj>
              </mc:Choice>
              <mc:Fallback>
                <p:oleObj name="Equation" r:id="rId5" imgW="2209680" imgH="660240" progId="Equation.DSMT4">
                  <p:embed/>
                  <p:pic>
                    <p:nvPicPr>
                      <p:cNvPr id="0" name=""/>
                      <p:cNvPicPr>
                        <a:picLocks noChangeAspect="1" noChangeArrowheads="1"/>
                      </p:cNvPicPr>
                      <p:nvPr/>
                    </p:nvPicPr>
                    <p:blipFill>
                      <a:blip r:embed="rId6"/>
                      <a:srcRect/>
                      <a:stretch>
                        <a:fillRect/>
                      </a:stretch>
                    </p:blipFill>
                    <p:spPr bwMode="auto">
                      <a:xfrm>
                        <a:off x="4724400" y="2507059"/>
                        <a:ext cx="278765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81957933"/>
              </p:ext>
            </p:extLst>
          </p:nvPr>
        </p:nvGraphicFramePr>
        <p:xfrm>
          <a:off x="3482975" y="1314450"/>
          <a:ext cx="4108450" cy="1058863"/>
        </p:xfrm>
        <a:graphic>
          <a:graphicData uri="http://schemas.openxmlformats.org/presentationml/2006/ole">
            <mc:AlternateContent xmlns:mc="http://schemas.openxmlformats.org/markup-compatibility/2006">
              <mc:Choice xmlns:v="urn:schemas-microsoft-com:vml" Requires="v">
                <p:oleObj spid="_x0000_s7206" name="Equation" r:id="rId7" imgW="1765080" imgH="457200" progId="Equation.DSMT4">
                  <p:embed/>
                </p:oleObj>
              </mc:Choice>
              <mc:Fallback>
                <p:oleObj name="Equation" r:id="rId7" imgW="1765080" imgH="457200" progId="Equation.DSMT4">
                  <p:embed/>
                  <p:pic>
                    <p:nvPicPr>
                      <p:cNvPr id="0" name=""/>
                      <p:cNvPicPr>
                        <a:picLocks noChangeAspect="1" noChangeArrowheads="1"/>
                      </p:cNvPicPr>
                      <p:nvPr/>
                    </p:nvPicPr>
                    <p:blipFill>
                      <a:blip r:embed="rId8"/>
                      <a:srcRect/>
                      <a:stretch>
                        <a:fillRect/>
                      </a:stretch>
                    </p:blipFill>
                    <p:spPr bwMode="auto">
                      <a:xfrm>
                        <a:off x="3482975" y="1314450"/>
                        <a:ext cx="4108450" cy="1058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3090723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EAR vs. APR</a:t>
            </a:r>
            <a:endParaRPr lang="en-US" dirty="0"/>
          </a:p>
        </p:txBody>
      </p:sp>
      <p:sp>
        <p:nvSpPr>
          <p:cNvPr id="3" name="Content Placeholder 2"/>
          <p:cNvSpPr>
            <a:spLocks noGrp="1"/>
          </p:cNvSpPr>
          <p:nvPr>
            <p:ph idx="1"/>
          </p:nvPr>
        </p:nvSpPr>
        <p:spPr>
          <a:xfrm>
            <a:off x="381000" y="1676400"/>
            <a:ext cx="8382000" cy="4333494"/>
          </a:xfrm>
        </p:spPr>
        <p:txBody>
          <a:bodyPr/>
          <a:lstStyle/>
          <a:p>
            <a:r>
              <a:rPr lang="en-US" dirty="0" smtClean="0"/>
              <a:t>If you get 1% return each month:</a:t>
            </a:r>
          </a:p>
          <a:p>
            <a:endParaRPr lang="en-US" dirty="0"/>
          </a:p>
          <a:p>
            <a:endParaRPr lang="en-US" dirty="0" smtClean="0"/>
          </a:p>
          <a:p>
            <a:endParaRPr lang="en-US" dirty="0"/>
          </a:p>
          <a:p>
            <a:r>
              <a:rPr lang="en-US" dirty="0" smtClean="0"/>
              <a:t>If I invested $1.00, I would have $12.68.</a:t>
            </a:r>
          </a:p>
          <a:p>
            <a:pPr lvl="1"/>
            <a:r>
              <a:rPr lang="en-US" dirty="0" smtClean="0"/>
              <a:t>EAR accurately calculates the actual return.</a:t>
            </a:r>
          </a:p>
          <a:p>
            <a:pPr lvl="1"/>
            <a:r>
              <a:rPr lang="en-US" dirty="0" smtClean="0"/>
              <a:t>ARP </a:t>
            </a:r>
            <a:r>
              <a:rPr lang="en-US" i="1" dirty="0" smtClean="0"/>
              <a:t>under</a:t>
            </a:r>
            <a:r>
              <a:rPr lang="en-US" dirty="0" smtClean="0"/>
              <a:t>estimates your return, since it does not incorporate compound interest.</a:t>
            </a:r>
          </a:p>
        </p:txBody>
      </p:sp>
      <p:graphicFrame>
        <p:nvGraphicFramePr>
          <p:cNvPr id="6" name="Object 7"/>
          <p:cNvGraphicFramePr>
            <a:graphicFrameLocks noChangeAspect="1"/>
          </p:cNvGraphicFramePr>
          <p:nvPr>
            <p:extLst>
              <p:ext uri="{D42A27DB-BD31-4B8C-83A1-F6EECF244321}">
                <p14:modId xmlns:p14="http://schemas.microsoft.com/office/powerpoint/2010/main" val="311050048"/>
              </p:ext>
            </p:extLst>
          </p:nvPr>
        </p:nvGraphicFramePr>
        <p:xfrm>
          <a:off x="1676400" y="2209800"/>
          <a:ext cx="4699000" cy="1187450"/>
        </p:xfrm>
        <a:graphic>
          <a:graphicData uri="http://schemas.openxmlformats.org/presentationml/2006/ole">
            <mc:AlternateContent xmlns:mc="http://schemas.openxmlformats.org/markup-compatibility/2006">
              <mc:Choice xmlns:v="urn:schemas-microsoft-com:vml" Requires="v">
                <p:oleObj spid="_x0000_s8205" name="Equation" r:id="rId3" imgW="1879560" imgH="482400" progId="Equation.DSMT4">
                  <p:embed/>
                </p:oleObj>
              </mc:Choice>
              <mc:Fallback>
                <p:oleObj name="Equation" r:id="rId3" imgW="1879560" imgH="482400" progId="Equation.DSMT4">
                  <p:embed/>
                  <p:pic>
                    <p:nvPicPr>
                      <p:cNvPr id="0" name=""/>
                      <p:cNvPicPr>
                        <a:picLocks noChangeAspect="1" noChangeArrowheads="1"/>
                      </p:cNvPicPr>
                      <p:nvPr/>
                    </p:nvPicPr>
                    <p:blipFill>
                      <a:blip r:embed="rId4"/>
                      <a:srcRect/>
                      <a:stretch>
                        <a:fillRect/>
                      </a:stretch>
                    </p:blipFill>
                    <p:spPr bwMode="auto">
                      <a:xfrm>
                        <a:off x="1676400" y="2209800"/>
                        <a:ext cx="4699000" cy="1187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085984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Calculator: EAR</a:t>
            </a:r>
            <a:endParaRPr lang="en-US" dirty="0"/>
          </a:p>
        </p:txBody>
      </p:sp>
      <p:sp>
        <p:nvSpPr>
          <p:cNvPr id="5" name="Text Placeholder 2"/>
          <p:cNvSpPr txBox="1">
            <a:spLocks/>
          </p:cNvSpPr>
          <p:nvPr/>
        </p:nvSpPr>
        <p:spPr>
          <a:xfrm>
            <a:off x="278501" y="990600"/>
            <a:ext cx="8458200" cy="54864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7525" lvl="1" indent="0">
              <a:buFontTx/>
              <a:buNone/>
            </a:pPr>
            <a:r>
              <a:rPr lang="da-DK" dirty="0" smtClean="0"/>
              <a:t>My investment portfiolo increased from $125,500 to $275,100 in </a:t>
            </a:r>
            <a:r>
              <a:rPr lang="da-DK" dirty="0" smtClean="0"/>
              <a:t>5 years</a:t>
            </a:r>
            <a:r>
              <a:rPr lang="da-DK" dirty="0" smtClean="0"/>
              <a:t>, find my EAR?</a:t>
            </a:r>
            <a:endParaRPr lang="da-DK" dirty="0"/>
          </a:p>
          <a:p>
            <a:pPr marL="517525" lvl="1" indent="0">
              <a:buFontTx/>
              <a:buNone/>
            </a:pPr>
            <a:endParaRPr lang="da-DK" sz="2400" dirty="0" smtClean="0"/>
          </a:p>
          <a:p>
            <a:pPr marL="517525" lvl="1" indent="0">
              <a:buFontTx/>
              <a:buNone/>
            </a:pPr>
            <a:r>
              <a:rPr lang="da-DK" sz="2400" dirty="0" smtClean="0"/>
              <a:t>N=5</a:t>
            </a:r>
          </a:p>
          <a:p>
            <a:pPr marL="517525" lvl="1" indent="0">
              <a:buFontTx/>
              <a:buNone/>
            </a:pPr>
            <a:r>
              <a:rPr lang="da-DK" sz="2400" dirty="0" smtClean="0"/>
              <a:t>I%=0 ◄ Select I%, then [ALPHA] [ENTER]</a:t>
            </a:r>
          </a:p>
          <a:p>
            <a:pPr marL="517525" lvl="1" indent="0">
              <a:buFontTx/>
              <a:buNone/>
            </a:pPr>
            <a:r>
              <a:rPr lang="da-DK" sz="2400" dirty="0" smtClean="0"/>
              <a:t>PV=-125500</a:t>
            </a:r>
          </a:p>
          <a:p>
            <a:pPr marL="517525" lvl="1" indent="0">
              <a:buFontTx/>
              <a:buNone/>
            </a:pPr>
            <a:r>
              <a:rPr lang="da-DK" sz="2400" dirty="0" smtClean="0"/>
              <a:t>PMT=0</a:t>
            </a:r>
          </a:p>
          <a:p>
            <a:pPr marL="517525" lvl="1" indent="0">
              <a:buFontTx/>
              <a:buNone/>
            </a:pPr>
            <a:r>
              <a:rPr lang="da-DK" sz="2400" dirty="0" smtClean="0"/>
              <a:t>FV=275100</a:t>
            </a:r>
          </a:p>
          <a:p>
            <a:pPr marL="517525" lvl="1" indent="0">
              <a:buFontTx/>
              <a:buNone/>
            </a:pPr>
            <a:r>
              <a:rPr lang="da-DK" sz="2400" dirty="0" smtClean="0"/>
              <a:t>P/Y=1</a:t>
            </a:r>
          </a:p>
          <a:p>
            <a:pPr marL="517525" lvl="1" indent="0">
              <a:buFontTx/>
              <a:buNone/>
            </a:pPr>
            <a:r>
              <a:rPr lang="da-DK" sz="2400" dirty="0" smtClean="0"/>
              <a:t>C/Y=1</a:t>
            </a:r>
          </a:p>
          <a:p>
            <a:pPr marL="517525" lvl="1" indent="0">
              <a:buFontTx/>
              <a:buNone/>
            </a:pPr>
            <a:r>
              <a:rPr lang="da-DK" sz="2400" dirty="0" smtClean="0"/>
              <a:t>PMT: </a:t>
            </a:r>
            <a:r>
              <a:rPr lang="da-DK" sz="2400" b="1" dirty="0" smtClean="0"/>
              <a:t>END</a:t>
            </a:r>
            <a:r>
              <a:rPr lang="da-DK" sz="2400" dirty="0" smtClean="0"/>
              <a:t>   BEGIN</a:t>
            </a:r>
          </a:p>
          <a:p>
            <a:pPr marL="517525" lvl="1" indent="0">
              <a:buFontTx/>
              <a:buNone/>
            </a:pPr>
            <a:r>
              <a:rPr lang="da-DK" sz="2400" b="1" dirty="0" smtClean="0">
                <a:solidFill>
                  <a:srgbClr val="FF0000"/>
                </a:solidFill>
              </a:rPr>
              <a:t>I% = 17.00%</a:t>
            </a:r>
          </a:p>
          <a:p>
            <a:pPr marL="0" indent="0">
              <a:buFontTx/>
              <a:buNone/>
            </a:pPr>
            <a:endParaRPr lang="en-US" dirty="0" smtClean="0"/>
          </a:p>
          <a:p>
            <a:pPr marL="862013" lvl="2" indent="0">
              <a:buFontTx/>
              <a:buNone/>
            </a:pPr>
            <a:endParaRPr lang="en-US" dirty="0"/>
          </a:p>
        </p:txBody>
      </p:sp>
    </p:spTree>
    <p:extLst>
      <p:ext uri="{BB962C8B-B14F-4D97-AF65-F5344CB8AC3E}">
        <p14:creationId xmlns:p14="http://schemas.microsoft.com/office/powerpoint/2010/main" val="8919156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Calculator: </a:t>
            </a:r>
            <a:r>
              <a:rPr lang="en-US" dirty="0"/>
              <a:t>EAR </a:t>
            </a:r>
            <a:r>
              <a:rPr lang="en-US" dirty="0" smtClean="0">
                <a:latin typeface="Arial" panose="020B0604020202020204" pitchFamily="34" charset="0"/>
                <a:cs typeface="Arial" panose="020B0604020202020204" pitchFamily="34" charset="0"/>
              </a:rPr>
              <a:t>↔</a:t>
            </a:r>
            <a:r>
              <a:rPr lang="en-US" dirty="0" smtClean="0"/>
              <a:t> APR</a:t>
            </a:r>
            <a:endParaRPr lang="en-US" dirty="0"/>
          </a:p>
        </p:txBody>
      </p:sp>
      <p:sp>
        <p:nvSpPr>
          <p:cNvPr id="5" name="Text Placeholder 2"/>
          <p:cNvSpPr txBox="1">
            <a:spLocks/>
          </p:cNvSpPr>
          <p:nvPr/>
        </p:nvSpPr>
        <p:spPr>
          <a:xfrm>
            <a:off x="278501" y="990600"/>
            <a:ext cx="8458200" cy="54864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endParaRPr lang="en-US" dirty="0" smtClean="0"/>
          </a:p>
          <a:p>
            <a:pPr marL="862013" lvl="2" indent="0">
              <a:buFontTx/>
              <a:buNone/>
            </a:pPr>
            <a:endParaRPr lang="en-US" dirty="0"/>
          </a:p>
        </p:txBody>
      </p:sp>
      <p:sp>
        <p:nvSpPr>
          <p:cNvPr id="4" name="Text Placeholder 2"/>
          <p:cNvSpPr txBox="1">
            <a:spLocks/>
          </p:cNvSpPr>
          <p:nvPr/>
        </p:nvSpPr>
        <p:spPr>
          <a:xfrm>
            <a:off x="387743" y="1038792"/>
            <a:ext cx="8382000" cy="5533823"/>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400" dirty="0" smtClean="0"/>
              <a:t>[ON]</a:t>
            </a:r>
          </a:p>
          <a:p>
            <a:pPr marL="514350" indent="-514350">
              <a:buFont typeface="+mj-lt"/>
              <a:buAutoNum type="arabicPeriod"/>
            </a:pPr>
            <a:r>
              <a:rPr lang="en-US" sz="2400" dirty="0" smtClean="0"/>
              <a:t>[APPS] [ENTER]</a:t>
            </a:r>
          </a:p>
          <a:p>
            <a:pPr marL="514350" indent="-514350">
              <a:buFont typeface="+mj-lt"/>
              <a:buAutoNum type="arabicPeriod"/>
            </a:pPr>
            <a:r>
              <a:rPr lang="en-US" sz="2400" b="1" dirty="0" err="1" smtClean="0"/>
              <a:t>CALC</a:t>
            </a:r>
            <a:r>
              <a:rPr lang="en-US" sz="2400" dirty="0" smtClean="0"/>
              <a:t>	VARS</a:t>
            </a:r>
          </a:p>
          <a:p>
            <a:pPr marL="517525" lvl="1" indent="0">
              <a:buFontTx/>
              <a:buNone/>
            </a:pPr>
            <a:r>
              <a:rPr lang="en-US" sz="2400" b="1" dirty="0" smtClean="0"/>
              <a:t>1: </a:t>
            </a:r>
            <a:r>
              <a:rPr lang="en-US" sz="2400" dirty="0" smtClean="0"/>
              <a:t>TVM Solver...</a:t>
            </a:r>
          </a:p>
          <a:p>
            <a:pPr marL="517525" lvl="1" indent="0">
              <a:buFontTx/>
              <a:buNone/>
            </a:pPr>
            <a:r>
              <a:rPr lang="en-US" sz="2400" dirty="0" smtClean="0"/>
              <a:t>2: tvm_Pmt</a:t>
            </a:r>
          </a:p>
          <a:p>
            <a:pPr marL="517525" lvl="1" indent="0">
              <a:buFontTx/>
              <a:buNone/>
            </a:pPr>
            <a:r>
              <a:rPr lang="en-US" sz="2400" dirty="0" smtClean="0"/>
              <a:t>3: tvm_I%</a:t>
            </a:r>
          </a:p>
          <a:p>
            <a:pPr marL="517525" lvl="1" indent="0">
              <a:buFontTx/>
              <a:buNone/>
            </a:pPr>
            <a:r>
              <a:rPr lang="en-US" sz="2400" dirty="0" smtClean="0"/>
              <a:t>4: tvm_PV</a:t>
            </a:r>
          </a:p>
          <a:p>
            <a:pPr marL="517525" lvl="1" indent="0">
              <a:buFontTx/>
              <a:buNone/>
            </a:pPr>
            <a:r>
              <a:rPr lang="en-US" sz="2400" dirty="0" smtClean="0"/>
              <a:t>5: tvm_N</a:t>
            </a:r>
          </a:p>
          <a:p>
            <a:pPr marL="517525" lvl="1" indent="0">
              <a:buFontTx/>
              <a:buNone/>
            </a:pPr>
            <a:r>
              <a:rPr lang="en-US" sz="2400" dirty="0" smtClean="0"/>
              <a:t>6: tvm_FV</a:t>
            </a:r>
          </a:p>
          <a:p>
            <a:pPr marL="517525" lvl="1" indent="0">
              <a:buFontTx/>
              <a:buNone/>
            </a:pPr>
            <a:r>
              <a:rPr lang="en-US" sz="2400" dirty="0" err="1" smtClean="0"/>
              <a:t>7↓npv</a:t>
            </a:r>
            <a:r>
              <a:rPr lang="en-US" sz="2400" dirty="0" smtClean="0"/>
              <a:t>(</a:t>
            </a:r>
          </a:p>
          <a:p>
            <a:pPr marL="514350" indent="-514350">
              <a:buFont typeface="+mj-lt"/>
              <a:buAutoNum type="arabicPeriod"/>
            </a:pPr>
            <a:r>
              <a:rPr lang="en-US" sz="2400" dirty="0" smtClean="0"/>
              <a:t>Scroll Down to ‘B:</a:t>
            </a:r>
            <a:r>
              <a:rPr lang="en-US" sz="2400" dirty="0" smtClean="0">
                <a:latin typeface="Arial" panose="020B0604020202020204" pitchFamily="34" charset="0"/>
                <a:cs typeface="Arial" panose="020B0604020202020204" pitchFamily="34" charset="0"/>
              </a:rPr>
              <a:t>►Nom(</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or </a:t>
            </a:r>
            <a:r>
              <a:rPr lang="en-US" sz="2400" dirty="0" smtClean="0"/>
              <a:t>‘C:</a:t>
            </a:r>
            <a:r>
              <a:rPr lang="en-US" sz="2400" dirty="0" smtClean="0">
                <a:latin typeface="Arial" panose="020B0604020202020204" pitchFamily="34" charset="0"/>
                <a:cs typeface="Arial" panose="020B0604020202020204" pitchFamily="34" charset="0"/>
              </a:rPr>
              <a:t>►Eff(’ ENTER</a:t>
            </a:r>
          </a:p>
          <a:p>
            <a:pPr marL="514350" indent="-514350">
              <a:buFont typeface="+mj-lt"/>
              <a:buAutoNum type="arabicPeriod"/>
            </a:pPr>
            <a:endParaRPr lang="en-US" sz="2400" dirty="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NOTE</a:t>
            </a:r>
            <a:r>
              <a:rPr lang="en-US" sz="2400" dirty="0" smtClean="0">
                <a:latin typeface="Arial" panose="020B0604020202020204" pitchFamily="34" charset="0"/>
                <a:cs typeface="Arial" panose="020B0604020202020204" pitchFamily="34" charset="0"/>
              </a:rPr>
              <a:t>: EAR = (Eff)ective Rate and APR = (Nom)inal Rate</a:t>
            </a:r>
            <a:endParaRPr lang="en-US" sz="2400" dirty="0" smtClean="0"/>
          </a:p>
          <a:p>
            <a:pPr marL="0" indent="0">
              <a:buFontTx/>
              <a:buNone/>
            </a:pPr>
            <a:endParaRPr lang="en-US" sz="2800" dirty="0" smtClean="0"/>
          </a:p>
          <a:p>
            <a:pPr marL="862013" lvl="2" indent="0">
              <a:buFontTx/>
              <a:buNone/>
            </a:pPr>
            <a:endParaRPr lang="en-US" sz="2000" dirty="0"/>
          </a:p>
        </p:txBody>
      </p:sp>
    </p:spTree>
    <p:extLst>
      <p:ext uri="{BB962C8B-B14F-4D97-AF65-F5344CB8AC3E}">
        <p14:creationId xmlns:p14="http://schemas.microsoft.com/office/powerpoint/2010/main" val="384995879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Calculator: </a:t>
            </a:r>
            <a:r>
              <a:rPr lang="en-US" dirty="0"/>
              <a:t>EAR </a:t>
            </a:r>
            <a:r>
              <a:rPr lang="en-US" dirty="0" smtClean="0">
                <a:latin typeface="Arial" panose="020B0604020202020204" pitchFamily="34" charset="0"/>
                <a:cs typeface="Arial" panose="020B0604020202020204" pitchFamily="34" charset="0"/>
              </a:rPr>
              <a:t>→</a:t>
            </a:r>
            <a:r>
              <a:rPr lang="en-US" dirty="0" smtClean="0"/>
              <a:t> APR</a:t>
            </a:r>
            <a:endParaRPr lang="en-US" dirty="0"/>
          </a:p>
        </p:txBody>
      </p:sp>
      <p:sp>
        <p:nvSpPr>
          <p:cNvPr id="5" name="Text Placeholder 2"/>
          <p:cNvSpPr txBox="1">
            <a:spLocks/>
          </p:cNvSpPr>
          <p:nvPr/>
        </p:nvSpPr>
        <p:spPr>
          <a:xfrm>
            <a:off x="278501" y="990600"/>
            <a:ext cx="8458200" cy="54864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endParaRPr lang="en-US" dirty="0" smtClean="0"/>
          </a:p>
          <a:p>
            <a:pPr marL="862013" lvl="2" indent="0">
              <a:buFontTx/>
              <a:buNone/>
            </a:pPr>
            <a:endParaRPr lang="en-US" dirty="0"/>
          </a:p>
        </p:txBody>
      </p:sp>
      <p:sp>
        <p:nvSpPr>
          <p:cNvPr id="6" name="Content Placeholder 2"/>
          <p:cNvSpPr>
            <a:spLocks noGrp="1"/>
          </p:cNvSpPr>
          <p:nvPr>
            <p:ph idx="1"/>
          </p:nvPr>
        </p:nvSpPr>
        <p:spPr>
          <a:xfrm>
            <a:off x="316601" y="1295400"/>
            <a:ext cx="8382000" cy="5219891"/>
          </a:xfrm>
        </p:spPr>
        <p:txBody>
          <a:bodyPr/>
          <a:lstStyle/>
          <a:p>
            <a:r>
              <a:rPr lang="en-US" dirty="0" smtClean="0">
                <a:cs typeface="Times New Roman" panose="02020603050405020304" pitchFamily="18" charset="0"/>
              </a:rPr>
              <a:t>►Nom( Function</a:t>
            </a:r>
          </a:p>
          <a:p>
            <a:pPr lvl="1"/>
            <a:endParaRPr lang="en-US" dirty="0" smtClean="0">
              <a:cs typeface="Times New Roman" panose="02020603050405020304" pitchFamily="18" charset="0"/>
            </a:endParaRPr>
          </a:p>
          <a:p>
            <a:pPr lvl="1"/>
            <a:r>
              <a:rPr lang="en-US" dirty="0" smtClean="0">
                <a:cs typeface="Times New Roman" panose="02020603050405020304" pitchFamily="18" charset="0"/>
              </a:rPr>
              <a:t>Syntax: </a:t>
            </a:r>
            <a:r>
              <a:rPr lang="en-US" dirty="0">
                <a:cs typeface="Times New Roman" panose="02020603050405020304" pitchFamily="18" charset="0"/>
              </a:rPr>
              <a:t>►</a:t>
            </a:r>
            <a:r>
              <a:rPr lang="en-US" dirty="0" smtClean="0">
                <a:cs typeface="Times New Roman" panose="02020603050405020304" pitchFamily="18" charset="0"/>
              </a:rPr>
              <a:t>Nom(EAR, m)</a:t>
            </a:r>
          </a:p>
          <a:p>
            <a:pPr lvl="1"/>
            <a:endParaRPr lang="en-US" dirty="0" smtClean="0">
              <a:cs typeface="Times New Roman" panose="02020603050405020304" pitchFamily="18" charset="0"/>
            </a:endParaRPr>
          </a:p>
          <a:p>
            <a:r>
              <a:rPr lang="en-US" dirty="0" smtClean="0">
                <a:cs typeface="Times New Roman" panose="02020603050405020304" pitchFamily="18" charset="0"/>
              </a:rPr>
              <a:t>What is the APR (Nom) based on quarterly periods, if the EAR (Eff) is 13%?</a:t>
            </a:r>
          </a:p>
          <a:p>
            <a:pPr lvl="1"/>
            <a:endParaRPr lang="en-US" dirty="0" smtClean="0">
              <a:cs typeface="Times New Roman" panose="02020603050405020304" pitchFamily="18" charset="0"/>
            </a:endParaRPr>
          </a:p>
          <a:p>
            <a:pPr lvl="1"/>
            <a:r>
              <a:rPr lang="en-US" dirty="0" smtClean="0">
                <a:cs typeface="Times New Roman" panose="02020603050405020304" pitchFamily="18" charset="0"/>
              </a:rPr>
              <a:t>►Nom(13, 4	ENTER</a:t>
            </a:r>
          </a:p>
          <a:p>
            <a:pPr lvl="1"/>
            <a:endParaRPr lang="en-US" dirty="0" smtClean="0">
              <a:cs typeface="Times New Roman" panose="02020603050405020304" pitchFamily="18" charset="0"/>
            </a:endParaRPr>
          </a:p>
          <a:p>
            <a:pPr lvl="1"/>
            <a:r>
              <a:rPr lang="en-US" dirty="0" smtClean="0">
                <a:cs typeface="Times New Roman" panose="02020603050405020304" pitchFamily="18" charset="0"/>
              </a:rPr>
              <a:t>APR = 12.41%</a:t>
            </a:r>
          </a:p>
          <a:p>
            <a:pPr lvl="1"/>
            <a:endParaRPr lang="en-US" dirty="0"/>
          </a:p>
        </p:txBody>
      </p:sp>
    </p:spTree>
    <p:extLst>
      <p:ext uri="{BB962C8B-B14F-4D97-AF65-F5344CB8AC3E}">
        <p14:creationId xmlns:p14="http://schemas.microsoft.com/office/powerpoint/2010/main" val="289437434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Calculator: </a:t>
            </a:r>
            <a:r>
              <a:rPr lang="en-US" dirty="0"/>
              <a:t>APR</a:t>
            </a:r>
            <a:r>
              <a:rPr lang="en-US" dirty="0" smtClean="0">
                <a:latin typeface="Arial" panose="020B0604020202020204" pitchFamily="34" charset="0"/>
                <a:cs typeface="Arial" panose="020B0604020202020204" pitchFamily="34" charset="0"/>
              </a:rPr>
              <a:t>→</a:t>
            </a:r>
            <a:r>
              <a:rPr lang="en-US" dirty="0" smtClean="0"/>
              <a:t> EAR</a:t>
            </a:r>
            <a:endParaRPr lang="en-US" dirty="0"/>
          </a:p>
        </p:txBody>
      </p:sp>
      <p:sp>
        <p:nvSpPr>
          <p:cNvPr id="5" name="Text Placeholder 2"/>
          <p:cNvSpPr txBox="1">
            <a:spLocks/>
          </p:cNvSpPr>
          <p:nvPr/>
        </p:nvSpPr>
        <p:spPr>
          <a:xfrm>
            <a:off x="278501" y="990600"/>
            <a:ext cx="8458200" cy="54864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endParaRPr lang="en-US" dirty="0" smtClean="0"/>
          </a:p>
          <a:p>
            <a:pPr marL="862013" lvl="2" indent="0">
              <a:buFontTx/>
              <a:buNone/>
            </a:pPr>
            <a:endParaRPr lang="en-US" dirty="0"/>
          </a:p>
        </p:txBody>
      </p:sp>
      <p:sp>
        <p:nvSpPr>
          <p:cNvPr id="6" name="Content Placeholder 2"/>
          <p:cNvSpPr>
            <a:spLocks noGrp="1"/>
          </p:cNvSpPr>
          <p:nvPr>
            <p:ph idx="1"/>
          </p:nvPr>
        </p:nvSpPr>
        <p:spPr>
          <a:xfrm>
            <a:off x="316601" y="1295400"/>
            <a:ext cx="8382000" cy="5219891"/>
          </a:xfrm>
        </p:spPr>
        <p:txBody>
          <a:bodyPr/>
          <a:lstStyle/>
          <a:p>
            <a:r>
              <a:rPr lang="en-US" dirty="0" smtClean="0">
                <a:cs typeface="Times New Roman" panose="02020603050405020304" pitchFamily="18" charset="0"/>
              </a:rPr>
              <a:t>►Eff( Function</a:t>
            </a:r>
          </a:p>
          <a:p>
            <a:pPr lvl="1"/>
            <a:endParaRPr lang="en-US" dirty="0" smtClean="0">
              <a:cs typeface="Times New Roman" panose="02020603050405020304" pitchFamily="18" charset="0"/>
            </a:endParaRPr>
          </a:p>
          <a:p>
            <a:pPr lvl="1"/>
            <a:r>
              <a:rPr lang="en-US" dirty="0" smtClean="0">
                <a:cs typeface="Times New Roman" panose="02020603050405020304" pitchFamily="18" charset="0"/>
              </a:rPr>
              <a:t>Syntax: ►Eff(APR, m)</a:t>
            </a:r>
          </a:p>
          <a:p>
            <a:pPr lvl="1"/>
            <a:endParaRPr lang="en-US" dirty="0" smtClean="0">
              <a:cs typeface="Times New Roman" panose="02020603050405020304" pitchFamily="18" charset="0"/>
            </a:endParaRPr>
          </a:p>
          <a:p>
            <a:r>
              <a:rPr lang="en-US" dirty="0" smtClean="0">
                <a:cs typeface="Times New Roman" panose="02020603050405020304" pitchFamily="18" charset="0"/>
              </a:rPr>
              <a:t>What is the </a:t>
            </a:r>
            <a:r>
              <a:rPr lang="en-US" dirty="0">
                <a:cs typeface="Times New Roman" panose="02020603050405020304" pitchFamily="18" charset="0"/>
              </a:rPr>
              <a:t>EAR (Eff</a:t>
            </a:r>
            <a:r>
              <a:rPr lang="en-US" dirty="0" smtClean="0">
                <a:cs typeface="Times New Roman" panose="02020603050405020304" pitchFamily="18" charset="0"/>
              </a:rPr>
              <a:t>), if the </a:t>
            </a:r>
            <a:r>
              <a:rPr lang="en-US" dirty="0">
                <a:cs typeface="Times New Roman" panose="02020603050405020304" pitchFamily="18" charset="0"/>
              </a:rPr>
              <a:t>APR (Nom) based on </a:t>
            </a:r>
            <a:r>
              <a:rPr lang="en-US" dirty="0" smtClean="0">
                <a:cs typeface="Times New Roman" panose="02020603050405020304" pitchFamily="18" charset="0"/>
              </a:rPr>
              <a:t>weekly periods is 15%?</a:t>
            </a:r>
          </a:p>
          <a:p>
            <a:pPr lvl="1"/>
            <a:endParaRPr lang="en-US" dirty="0" smtClean="0">
              <a:cs typeface="Times New Roman" panose="02020603050405020304" pitchFamily="18" charset="0"/>
            </a:endParaRPr>
          </a:p>
          <a:p>
            <a:pPr lvl="1"/>
            <a:r>
              <a:rPr lang="en-US" dirty="0" smtClean="0">
                <a:cs typeface="Times New Roman" panose="02020603050405020304" pitchFamily="18" charset="0"/>
              </a:rPr>
              <a:t>►Eff(15, 52	ENTER</a:t>
            </a:r>
          </a:p>
          <a:p>
            <a:pPr lvl="1"/>
            <a:endParaRPr lang="en-US" dirty="0" smtClean="0">
              <a:cs typeface="Times New Roman" panose="02020603050405020304" pitchFamily="18" charset="0"/>
            </a:endParaRPr>
          </a:p>
          <a:p>
            <a:pPr lvl="1"/>
            <a:r>
              <a:rPr lang="en-US" dirty="0" smtClean="0">
                <a:cs typeface="Times New Roman" panose="02020603050405020304" pitchFamily="18" charset="0"/>
              </a:rPr>
              <a:t>EAR = 16.16%</a:t>
            </a:r>
          </a:p>
          <a:p>
            <a:pPr lvl="1"/>
            <a:endParaRPr lang="en-US" dirty="0"/>
          </a:p>
        </p:txBody>
      </p:sp>
    </p:spTree>
    <p:extLst>
      <p:ext uri="{BB962C8B-B14F-4D97-AF65-F5344CB8AC3E}">
        <p14:creationId xmlns:p14="http://schemas.microsoft.com/office/powerpoint/2010/main" val="317658258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10 (Topic 2.4):</a:t>
            </a:r>
            <a:br>
              <a:rPr lang="en-US" dirty="0" smtClean="0"/>
            </a:br>
            <a:r>
              <a:rPr lang="en-US" dirty="0" smtClean="0">
                <a:effectLst/>
              </a:rPr>
              <a:t>Interest Rates</a:t>
            </a:r>
            <a:r>
              <a:rPr lang="en-US" dirty="0" smtClean="0"/>
              <a:t/>
            </a:r>
            <a:br>
              <a:rPr lang="en-US" dirty="0" smtClean="0"/>
            </a:br>
            <a:endParaRPr lang="en-US" dirty="0"/>
          </a:p>
        </p:txBody>
      </p:sp>
    </p:spTree>
    <p:extLst>
      <p:ext uri="{BB962C8B-B14F-4D97-AF65-F5344CB8AC3E}">
        <p14:creationId xmlns:p14="http://schemas.microsoft.com/office/powerpoint/2010/main" val="426406288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594830"/>
          </a:xfrm>
        </p:spPr>
        <p:txBody>
          <a:bodyPr/>
          <a:lstStyle/>
          <a:p>
            <a:pPr marL="514350" indent="-514350">
              <a:buFont typeface="+mj-lt"/>
              <a:buAutoNum type="arabicPeriod"/>
            </a:pPr>
            <a:r>
              <a:rPr lang="en-US" dirty="0" smtClean="0"/>
              <a:t>What is an Interest Rate?</a:t>
            </a:r>
          </a:p>
          <a:p>
            <a:pPr marL="514350" indent="-514350">
              <a:buFont typeface="+mj-lt"/>
              <a:buAutoNum type="arabicPeriod"/>
            </a:pPr>
            <a:endParaRPr lang="en-US" dirty="0" smtClean="0"/>
          </a:p>
          <a:p>
            <a:pPr marL="514350" indent="-514350">
              <a:buFont typeface="+mj-lt"/>
              <a:buAutoNum type="arabicPeriod"/>
            </a:pPr>
            <a:r>
              <a:rPr lang="en-US" dirty="0" smtClean="0"/>
              <a:t>Types of Interest Rates</a:t>
            </a:r>
          </a:p>
          <a:p>
            <a:pPr marL="514350" indent="-514350">
              <a:buFont typeface="+mj-lt"/>
              <a:buAutoNum type="arabicPeriod"/>
            </a:pPr>
            <a:endParaRPr lang="en-US" dirty="0"/>
          </a:p>
          <a:p>
            <a:pPr marL="514350" indent="-514350">
              <a:buFont typeface="+mj-lt"/>
              <a:buAutoNum type="arabicPeriod"/>
            </a:pPr>
            <a:r>
              <a:rPr lang="en-US" dirty="0" smtClean="0"/>
              <a:t>Conversions between Types of Interest Rates</a:t>
            </a:r>
          </a:p>
          <a:p>
            <a:pPr marL="514350"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r>
              <a:rPr lang="en-US" dirty="0"/>
              <a:t>What is an Interest Rate?</a:t>
            </a:r>
          </a:p>
        </p:txBody>
      </p:sp>
      <p:sp>
        <p:nvSpPr>
          <p:cNvPr id="6" name="Content Placeholder 5"/>
          <p:cNvSpPr>
            <a:spLocks noGrp="1"/>
          </p:cNvSpPr>
          <p:nvPr>
            <p:ph idx="1"/>
          </p:nvPr>
        </p:nvSpPr>
        <p:spPr>
          <a:xfrm>
            <a:off x="381000" y="1676400"/>
            <a:ext cx="8382000" cy="4038029"/>
          </a:xfrm>
        </p:spPr>
        <p:txBody>
          <a:bodyPr/>
          <a:lstStyle/>
          <a:p>
            <a:r>
              <a:rPr lang="en-US" dirty="0" smtClean="0"/>
              <a:t>Compensation for the Lending of Money</a:t>
            </a:r>
          </a:p>
          <a:p>
            <a:pPr lvl="1"/>
            <a:r>
              <a:rPr lang="en-US" dirty="0" smtClean="0"/>
              <a:t>Loss of the Use of an Asset</a:t>
            </a:r>
          </a:p>
          <a:p>
            <a:endParaRPr lang="en-US" dirty="0" smtClean="0"/>
          </a:p>
          <a:p>
            <a:r>
              <a:rPr lang="en-US" dirty="0" smtClean="0"/>
              <a:t>Stated in Percentage Terms (Relative to the Principal)</a:t>
            </a:r>
          </a:p>
          <a:p>
            <a:endParaRPr lang="en-US" dirty="0"/>
          </a:p>
          <a:p>
            <a:r>
              <a:rPr lang="en-US" dirty="0" smtClean="0"/>
              <a:t>Similar to a Rental or Leasing Charge</a:t>
            </a:r>
            <a:endParaRPr lang="en-US" dirty="0"/>
          </a:p>
        </p:txBody>
      </p:sp>
    </p:spTree>
    <p:extLst>
      <p:ext uri="{BB962C8B-B14F-4D97-AF65-F5344CB8AC3E}">
        <p14:creationId xmlns:p14="http://schemas.microsoft.com/office/powerpoint/2010/main" val="306682570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r>
              <a:rPr lang="en-US" dirty="0" smtClean="0"/>
              <a:t>Types </a:t>
            </a:r>
            <a:r>
              <a:rPr lang="en-US" dirty="0"/>
              <a:t>of Interest Rates</a:t>
            </a:r>
          </a:p>
        </p:txBody>
      </p:sp>
      <p:sp>
        <p:nvSpPr>
          <p:cNvPr id="6" name="Content Placeholder 5"/>
          <p:cNvSpPr>
            <a:spLocks noGrp="1"/>
          </p:cNvSpPr>
          <p:nvPr>
            <p:ph idx="1"/>
          </p:nvPr>
        </p:nvSpPr>
        <p:spPr>
          <a:xfrm>
            <a:off x="381000" y="1676400"/>
            <a:ext cx="8382000" cy="4136517"/>
          </a:xfrm>
        </p:spPr>
        <p:txBody>
          <a:bodyPr/>
          <a:lstStyle/>
          <a:p>
            <a:r>
              <a:rPr lang="en-US" dirty="0" smtClean="0"/>
              <a:t>Holding Period Return, HPR</a:t>
            </a:r>
          </a:p>
          <a:p>
            <a:endParaRPr lang="en-US" dirty="0" smtClean="0"/>
          </a:p>
          <a:p>
            <a:r>
              <a:rPr lang="en-US" dirty="0" smtClean="0"/>
              <a:t>Annual </a:t>
            </a:r>
            <a:r>
              <a:rPr lang="en-US" dirty="0" smtClean="0"/>
              <a:t>Percentage Rate, APR, NOM%</a:t>
            </a:r>
          </a:p>
          <a:p>
            <a:endParaRPr lang="en-US" dirty="0" smtClean="0"/>
          </a:p>
          <a:p>
            <a:r>
              <a:rPr lang="en-US" dirty="0" smtClean="0"/>
              <a:t>Period </a:t>
            </a:r>
            <a:r>
              <a:rPr lang="en-US" dirty="0" smtClean="0"/>
              <a:t>Rates, </a:t>
            </a:r>
            <a:r>
              <a:rPr lang="en-US" dirty="0" err="1" smtClean="0"/>
              <a:t>r</a:t>
            </a:r>
            <a:r>
              <a:rPr lang="en-US" baseline="-25000" dirty="0" err="1" smtClean="0"/>
              <a:t>monthly</a:t>
            </a:r>
            <a:r>
              <a:rPr lang="en-US" dirty="0" smtClean="0"/>
              <a:t>, </a:t>
            </a:r>
            <a:r>
              <a:rPr lang="en-US" dirty="0" err="1" smtClean="0"/>
              <a:t>r</a:t>
            </a:r>
            <a:r>
              <a:rPr lang="en-US" baseline="-25000" dirty="0" err="1" smtClean="0"/>
              <a:t>quarterly</a:t>
            </a:r>
            <a:r>
              <a:rPr lang="en-US" dirty="0" smtClean="0"/>
              <a:t>, etc.</a:t>
            </a:r>
          </a:p>
          <a:p>
            <a:endParaRPr lang="en-US" dirty="0" smtClean="0"/>
          </a:p>
          <a:p>
            <a:r>
              <a:rPr lang="en-US" dirty="0" smtClean="0"/>
              <a:t>Effective </a:t>
            </a:r>
            <a:r>
              <a:rPr lang="en-US" dirty="0" smtClean="0"/>
              <a:t>(or Equivalent) Annual Rate, EAR, EFF%</a:t>
            </a:r>
            <a:endParaRPr lang="en-US" dirty="0"/>
          </a:p>
        </p:txBody>
      </p:sp>
    </p:spTree>
    <p:extLst>
      <p:ext uri="{BB962C8B-B14F-4D97-AF65-F5344CB8AC3E}">
        <p14:creationId xmlns:p14="http://schemas.microsoft.com/office/powerpoint/2010/main" val="35083132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Holding Period </a:t>
            </a:r>
            <a:r>
              <a:rPr lang="en-US" dirty="0" smtClean="0"/>
              <a:t>Return I</a:t>
            </a:r>
            <a:r>
              <a:rPr lang="en-US" dirty="0"/>
              <a:t/>
            </a:r>
            <a:br>
              <a:rPr lang="en-US" dirty="0"/>
            </a:br>
            <a:endParaRPr lang="en-US" dirty="0"/>
          </a:p>
        </p:txBody>
      </p:sp>
      <p:sp>
        <p:nvSpPr>
          <p:cNvPr id="3" name="Content Placeholder 2"/>
          <p:cNvSpPr>
            <a:spLocks noGrp="1"/>
          </p:cNvSpPr>
          <p:nvPr>
            <p:ph idx="1"/>
          </p:nvPr>
        </p:nvSpPr>
        <p:spPr>
          <a:xfrm>
            <a:off x="381000" y="1676400"/>
            <a:ext cx="8382000" cy="4475071"/>
          </a:xfrm>
        </p:spPr>
        <p:txBody>
          <a:bodyPr/>
          <a:lstStyle/>
          <a:p>
            <a:r>
              <a:rPr lang="en-US" dirty="0"/>
              <a:t>Most </a:t>
            </a:r>
            <a:r>
              <a:rPr lang="en-US" dirty="0" smtClean="0"/>
              <a:t>Basic Rate Calculation</a:t>
            </a:r>
            <a:endParaRPr lang="en-US" dirty="0"/>
          </a:p>
          <a:p>
            <a:r>
              <a:rPr lang="en-US" dirty="0"/>
              <a:t>Change from one point of time (t = 0) to another (t = 1</a:t>
            </a:r>
            <a:r>
              <a:rPr lang="en-US" dirty="0" smtClean="0"/>
              <a:t>):</a:t>
            </a:r>
          </a:p>
          <a:p>
            <a:endParaRPr lang="en-US" dirty="0"/>
          </a:p>
          <a:p>
            <a:endParaRPr lang="en-US" dirty="0" smtClean="0"/>
          </a:p>
          <a:p>
            <a:endParaRPr lang="en-US" dirty="0"/>
          </a:p>
          <a:p>
            <a:endParaRPr lang="en-US" dirty="0" smtClean="0"/>
          </a:p>
          <a:p>
            <a:endParaRPr lang="en-US" dirty="0"/>
          </a:p>
          <a:p>
            <a:pPr marL="517525" lvl="1" indent="0">
              <a:buNone/>
            </a:pPr>
            <a:r>
              <a:rPr lang="en-US" sz="2000" dirty="0" smtClean="0"/>
              <a:t>NOTE: The time </a:t>
            </a:r>
            <a:r>
              <a:rPr lang="en-US" sz="2000" dirty="0" smtClean="0"/>
              <a:t>from </a:t>
            </a:r>
            <a:r>
              <a:rPr lang="en-US" sz="2000" dirty="0" err="1" smtClean="0"/>
              <a:t>t</a:t>
            </a:r>
            <a:r>
              <a:rPr lang="en-US" sz="2000" baseline="-25000" dirty="0" err="1" smtClean="0"/>
              <a:t>0</a:t>
            </a:r>
            <a:r>
              <a:rPr lang="en-US" sz="2000" dirty="0" smtClean="0"/>
              <a:t> to </a:t>
            </a:r>
            <a:r>
              <a:rPr lang="en-US" sz="2000" dirty="0" err="1" smtClean="0"/>
              <a:t>t</a:t>
            </a:r>
            <a:r>
              <a:rPr lang="en-US" sz="2000" baseline="-25000" dirty="0" err="1" smtClean="0"/>
              <a:t>1</a:t>
            </a:r>
            <a:r>
              <a:rPr lang="en-US" sz="2000" dirty="0" smtClean="0"/>
              <a:t> need not be a year.</a:t>
            </a:r>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3523804120"/>
              </p:ext>
            </p:extLst>
          </p:nvPr>
        </p:nvGraphicFramePr>
        <p:xfrm>
          <a:off x="2643397" y="3200400"/>
          <a:ext cx="3186113" cy="1473200"/>
        </p:xfrm>
        <a:graphic>
          <a:graphicData uri="http://schemas.openxmlformats.org/presentationml/2006/ole">
            <mc:AlternateContent xmlns:mc="http://schemas.openxmlformats.org/markup-compatibility/2006">
              <mc:Choice xmlns:v="urn:schemas-microsoft-com:vml" Requires="v">
                <p:oleObj spid="_x0000_s1048" name="Equation" r:id="rId3" imgW="965160" imgH="444240" progId="Equation.DSMT4">
                  <p:embed/>
                </p:oleObj>
              </mc:Choice>
              <mc:Fallback>
                <p:oleObj name="Equation" r:id="rId3" imgW="965160" imgH="444240" progId="Equation.DSMT4">
                  <p:embed/>
                  <p:pic>
                    <p:nvPicPr>
                      <p:cNvPr id="0" name=""/>
                      <p:cNvPicPr>
                        <a:picLocks noChangeAspect="1" noChangeArrowheads="1"/>
                      </p:cNvPicPr>
                      <p:nvPr/>
                    </p:nvPicPr>
                    <p:blipFill>
                      <a:blip r:embed="rId4"/>
                      <a:srcRect/>
                      <a:stretch>
                        <a:fillRect/>
                      </a:stretch>
                    </p:blipFill>
                    <p:spPr bwMode="auto">
                      <a:xfrm>
                        <a:off x="2643397" y="3200400"/>
                        <a:ext cx="3186113"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01569818"/>
              </p:ext>
            </p:extLst>
          </p:nvPr>
        </p:nvGraphicFramePr>
        <p:xfrm>
          <a:off x="3733800" y="4838030"/>
          <a:ext cx="2562225" cy="850900"/>
        </p:xfrm>
        <a:graphic>
          <a:graphicData uri="http://schemas.openxmlformats.org/presentationml/2006/ole">
            <mc:AlternateContent xmlns:mc="http://schemas.openxmlformats.org/markup-compatibility/2006">
              <mc:Choice xmlns:v="urn:schemas-microsoft-com:vml" Requires="v">
                <p:oleObj spid="_x0000_s1049" name="Equation" r:id="rId5" imgW="2031840" imgH="672840" progId="Equation.DSMT4">
                  <p:embed/>
                </p:oleObj>
              </mc:Choice>
              <mc:Fallback>
                <p:oleObj name="Equation" r:id="rId5" imgW="2031840" imgH="672840" progId="Equation.DSMT4">
                  <p:embed/>
                  <p:pic>
                    <p:nvPicPr>
                      <p:cNvPr id="0" name=""/>
                      <p:cNvPicPr>
                        <a:picLocks noChangeAspect="1" noChangeArrowheads="1"/>
                      </p:cNvPicPr>
                      <p:nvPr/>
                    </p:nvPicPr>
                    <p:blipFill>
                      <a:blip r:embed="rId6"/>
                      <a:srcRect/>
                      <a:stretch>
                        <a:fillRect/>
                      </a:stretch>
                    </p:blipFill>
                    <p:spPr bwMode="auto">
                      <a:xfrm>
                        <a:off x="3733800" y="4838030"/>
                        <a:ext cx="25622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8883029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Holding Period </a:t>
            </a:r>
            <a:r>
              <a:rPr lang="en-US" dirty="0" smtClean="0"/>
              <a:t>Return II</a:t>
            </a:r>
            <a:endParaRPr lang="en-US" dirty="0"/>
          </a:p>
        </p:txBody>
      </p:sp>
      <p:sp>
        <p:nvSpPr>
          <p:cNvPr id="3" name="Content Placeholder 2"/>
          <p:cNvSpPr>
            <a:spLocks noGrp="1"/>
          </p:cNvSpPr>
          <p:nvPr>
            <p:ph idx="1"/>
          </p:nvPr>
        </p:nvSpPr>
        <p:spPr>
          <a:xfrm>
            <a:off x="381000" y="1676400"/>
            <a:ext cx="8382000" cy="3933384"/>
          </a:xfrm>
        </p:spPr>
        <p:txBody>
          <a:bodyPr/>
          <a:lstStyle/>
          <a:p>
            <a:r>
              <a:rPr lang="en-US" dirty="0"/>
              <a:t>My portfolio was worth $123,000 5 years ago and it is now worth $131,000:</a:t>
            </a:r>
          </a:p>
          <a:p>
            <a:endParaRPr lang="en-US" dirty="0" smtClean="0"/>
          </a:p>
          <a:p>
            <a:endParaRPr lang="en-US" dirty="0"/>
          </a:p>
          <a:p>
            <a:endParaRPr lang="en-US" dirty="0" smtClean="0"/>
          </a:p>
          <a:p>
            <a:endParaRPr lang="en-US" dirty="0"/>
          </a:p>
          <a:p>
            <a:endParaRPr lang="en-US" dirty="0" smtClean="0"/>
          </a:p>
          <a:p>
            <a:pPr marL="396875" lvl="2" indent="0">
              <a:buNone/>
            </a:pPr>
            <a:r>
              <a:rPr lang="en-US" sz="2000" dirty="0"/>
              <a:t>REMEMBER: The earlier value always goes in the denominator</a:t>
            </a:r>
            <a:r>
              <a:rPr lang="en-US" sz="2000" dirty="0" smtClean="0"/>
              <a:t>!</a:t>
            </a:r>
            <a:endParaRPr 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1765780407"/>
              </p:ext>
            </p:extLst>
          </p:nvPr>
        </p:nvGraphicFramePr>
        <p:xfrm>
          <a:off x="1295400" y="3352800"/>
          <a:ext cx="6765925" cy="1009650"/>
        </p:xfrm>
        <a:graphic>
          <a:graphicData uri="http://schemas.openxmlformats.org/presentationml/2006/ole">
            <mc:AlternateContent xmlns:mc="http://schemas.openxmlformats.org/markup-compatibility/2006">
              <mc:Choice xmlns:v="urn:schemas-microsoft-com:vml" Requires="v">
                <p:oleObj spid="_x0000_s2062" name="Equation" r:id="rId3" imgW="2819400" imgH="419100" progId="">
                  <p:embed/>
                </p:oleObj>
              </mc:Choice>
              <mc:Fallback>
                <p:oleObj name="Equation" r:id="rId3" imgW="2819400" imgH="4191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352800"/>
                        <a:ext cx="6765925"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9480192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Holding Period </a:t>
            </a:r>
            <a:r>
              <a:rPr lang="en-US" dirty="0" smtClean="0"/>
              <a:t>Return III</a:t>
            </a:r>
            <a:endParaRPr lang="en-US" dirty="0"/>
          </a:p>
        </p:txBody>
      </p:sp>
      <p:sp>
        <p:nvSpPr>
          <p:cNvPr id="3" name="Content Placeholder 2"/>
          <p:cNvSpPr>
            <a:spLocks noGrp="1"/>
          </p:cNvSpPr>
          <p:nvPr>
            <p:ph idx="1"/>
          </p:nvPr>
        </p:nvSpPr>
        <p:spPr>
          <a:xfrm>
            <a:off x="381000" y="1676400"/>
            <a:ext cx="8382000" cy="4228850"/>
          </a:xfrm>
        </p:spPr>
        <p:txBody>
          <a:bodyPr/>
          <a:lstStyle/>
          <a:p>
            <a:r>
              <a:rPr lang="en-US" sz="2800" dirty="0"/>
              <a:t>Problem: Comparing assets with different holding periods.</a:t>
            </a:r>
          </a:p>
          <a:p>
            <a:endParaRPr lang="en-US" sz="2800" dirty="0"/>
          </a:p>
          <a:p>
            <a:r>
              <a:rPr lang="en-US" sz="2800" dirty="0"/>
              <a:t>Which is better?</a:t>
            </a:r>
          </a:p>
          <a:p>
            <a:pPr lvl="1"/>
            <a:r>
              <a:rPr lang="en-US" sz="2400" dirty="0"/>
              <a:t>7.8% over 7 years</a:t>
            </a:r>
          </a:p>
          <a:p>
            <a:pPr lvl="1"/>
            <a:r>
              <a:rPr lang="en-US" sz="2400" dirty="0"/>
              <a:t>10.5% over 10 year</a:t>
            </a:r>
          </a:p>
          <a:p>
            <a:pPr lvl="1"/>
            <a:endParaRPr lang="en-US" sz="2400" dirty="0"/>
          </a:p>
          <a:p>
            <a:r>
              <a:rPr lang="en-US" sz="2800" dirty="0"/>
              <a:t>Need a common time period</a:t>
            </a:r>
          </a:p>
          <a:p>
            <a:pPr lvl="1"/>
            <a:r>
              <a:rPr lang="en-US" sz="2400" dirty="0"/>
              <a:t>Convert all rates to an annual basis</a:t>
            </a:r>
          </a:p>
          <a:p>
            <a:pPr lvl="1"/>
            <a:r>
              <a:rPr lang="en-US" sz="2400" dirty="0"/>
              <a:t>‘Annualize’ </a:t>
            </a:r>
            <a:r>
              <a:rPr lang="en-US" sz="2400" dirty="0" smtClean="0"/>
              <a:t>them</a:t>
            </a:r>
            <a:endParaRPr lang="en-US" dirty="0"/>
          </a:p>
        </p:txBody>
      </p:sp>
    </p:spTree>
    <p:extLst>
      <p:ext uri="{BB962C8B-B14F-4D97-AF65-F5344CB8AC3E}">
        <p14:creationId xmlns:p14="http://schemas.microsoft.com/office/powerpoint/2010/main" val="87536218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Annual Percentage </a:t>
            </a:r>
            <a:r>
              <a:rPr lang="en-US" dirty="0" smtClean="0"/>
              <a:t>Rate</a:t>
            </a:r>
            <a:endParaRPr lang="en-US" dirty="0"/>
          </a:p>
        </p:txBody>
      </p:sp>
      <p:sp>
        <p:nvSpPr>
          <p:cNvPr id="3" name="Content Placeholder 2"/>
          <p:cNvSpPr>
            <a:spLocks noGrp="1"/>
          </p:cNvSpPr>
          <p:nvPr>
            <p:ph idx="1"/>
          </p:nvPr>
        </p:nvSpPr>
        <p:spPr>
          <a:xfrm>
            <a:off x="381000" y="1676400"/>
            <a:ext cx="8382000" cy="4114800"/>
          </a:xfrm>
        </p:spPr>
        <p:txBody>
          <a:bodyPr/>
          <a:lstStyle/>
          <a:p>
            <a:r>
              <a:rPr lang="en-US" dirty="0" smtClean="0"/>
              <a:t>Annual Cost of Borrowing Including Fees and Transaction Costs</a:t>
            </a:r>
          </a:p>
          <a:p>
            <a:endParaRPr lang="en-US" dirty="0"/>
          </a:p>
          <a:p>
            <a:r>
              <a:rPr lang="en-US" dirty="0"/>
              <a:t>Legal </a:t>
            </a:r>
            <a:r>
              <a:rPr lang="en-US" dirty="0" smtClean="0"/>
              <a:t>Standard–Consumer </a:t>
            </a:r>
            <a:r>
              <a:rPr lang="en-US" dirty="0"/>
              <a:t>Credit Protection Act </a:t>
            </a:r>
            <a:r>
              <a:rPr lang="en-US" dirty="0" smtClean="0"/>
              <a:t>(1968)</a:t>
            </a:r>
          </a:p>
          <a:p>
            <a:endParaRPr lang="en-US" dirty="0"/>
          </a:p>
          <a:p>
            <a:r>
              <a:rPr lang="en-US" dirty="0" smtClean="0"/>
              <a:t>Does not Incorporate Compound Interest</a:t>
            </a:r>
          </a:p>
          <a:p>
            <a:endParaRPr lang="en-US" dirty="0"/>
          </a:p>
          <a:p>
            <a:endParaRPr lang="en-US" dirty="0"/>
          </a:p>
        </p:txBody>
      </p:sp>
    </p:spTree>
    <p:extLst>
      <p:ext uri="{BB962C8B-B14F-4D97-AF65-F5344CB8AC3E}">
        <p14:creationId xmlns:p14="http://schemas.microsoft.com/office/powerpoint/2010/main" val="165096400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 Example</a:t>
            </a:r>
            <a:endParaRPr lang="en-US" dirty="0"/>
          </a:p>
        </p:txBody>
      </p:sp>
      <p:sp>
        <p:nvSpPr>
          <p:cNvPr id="3" name="Content Placeholder 2"/>
          <p:cNvSpPr>
            <a:spLocks noGrp="1"/>
          </p:cNvSpPr>
          <p:nvPr>
            <p:ph idx="1"/>
          </p:nvPr>
        </p:nvSpPr>
        <p:spPr>
          <a:xfrm>
            <a:off x="381000" y="1676400"/>
            <a:ext cx="8382000" cy="4542782"/>
          </a:xfrm>
        </p:spPr>
        <p:txBody>
          <a:bodyPr/>
          <a:lstStyle/>
          <a:p>
            <a:r>
              <a:rPr lang="en-US" dirty="0" smtClean="0"/>
              <a:t>Formula:</a:t>
            </a:r>
          </a:p>
          <a:p>
            <a:endParaRPr lang="en-US" dirty="0" smtClean="0"/>
          </a:p>
          <a:p>
            <a:endParaRPr lang="en-US" dirty="0" smtClean="0"/>
          </a:p>
          <a:p>
            <a:endParaRPr lang="en-US" dirty="0" smtClean="0"/>
          </a:p>
          <a:p>
            <a:r>
              <a:rPr lang="en-US" dirty="0" smtClean="0"/>
              <a:t>What is my APR is my </a:t>
            </a:r>
            <a:r>
              <a:rPr lang="en-US" dirty="0" smtClean="0"/>
              <a:t>weekly return </a:t>
            </a:r>
            <a:r>
              <a:rPr lang="en-US" dirty="0" smtClean="0"/>
              <a:t>is 0.25%?</a:t>
            </a:r>
          </a:p>
          <a:p>
            <a:pPr lvl="1"/>
            <a:r>
              <a:rPr lang="en-US" dirty="0" err="1" smtClean="0"/>
              <a:t>r</a:t>
            </a:r>
            <a:r>
              <a:rPr lang="en-US" baseline="-25000" dirty="0" err="1" smtClean="0"/>
              <a:t>weekly</a:t>
            </a:r>
            <a:r>
              <a:rPr lang="en-US" dirty="0" smtClean="0"/>
              <a:t> </a:t>
            </a:r>
            <a:r>
              <a:rPr lang="en-US" dirty="0" smtClean="0"/>
              <a:t>x m = 0.25% x 52 = 13.00%</a:t>
            </a:r>
          </a:p>
          <a:p>
            <a:endParaRPr lang="en-US" dirty="0" smtClean="0"/>
          </a:p>
          <a:p>
            <a:pPr lvl="1"/>
            <a:r>
              <a:rPr lang="en-US" dirty="0" smtClean="0"/>
              <a:t>APR = 13.00%</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55966135"/>
              </p:ext>
            </p:extLst>
          </p:nvPr>
        </p:nvGraphicFramePr>
        <p:xfrm>
          <a:off x="2971800" y="1670661"/>
          <a:ext cx="2227262" cy="601663"/>
        </p:xfrm>
        <a:graphic>
          <a:graphicData uri="http://schemas.openxmlformats.org/presentationml/2006/ole">
            <mc:AlternateContent xmlns:mc="http://schemas.openxmlformats.org/markup-compatibility/2006">
              <mc:Choice xmlns:v="urn:schemas-microsoft-com:vml" Requires="v">
                <p:oleObj spid="_x0000_s4118" name="Equation" r:id="rId3" imgW="838080" imgH="228600" progId="Equation.DSMT4">
                  <p:embed/>
                </p:oleObj>
              </mc:Choice>
              <mc:Fallback>
                <p:oleObj name="Equation" r:id="rId3" imgW="838080" imgH="228600" progId="Equation.DSMT4">
                  <p:embed/>
                  <p:pic>
                    <p:nvPicPr>
                      <p:cNvPr id="0" name=""/>
                      <p:cNvPicPr>
                        <a:picLocks noChangeAspect="1" noChangeArrowheads="1"/>
                      </p:cNvPicPr>
                      <p:nvPr/>
                    </p:nvPicPr>
                    <p:blipFill>
                      <a:blip r:embed="rId4"/>
                      <a:srcRect/>
                      <a:stretch>
                        <a:fillRect/>
                      </a:stretch>
                    </p:blipFill>
                    <p:spPr bwMode="auto">
                      <a:xfrm>
                        <a:off x="2971800" y="1670661"/>
                        <a:ext cx="2227262"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05158356"/>
              </p:ext>
            </p:extLst>
          </p:nvPr>
        </p:nvGraphicFramePr>
        <p:xfrm>
          <a:off x="4105528" y="2442964"/>
          <a:ext cx="2787650" cy="850900"/>
        </p:xfrm>
        <a:graphic>
          <a:graphicData uri="http://schemas.openxmlformats.org/presentationml/2006/ole">
            <mc:AlternateContent xmlns:mc="http://schemas.openxmlformats.org/markup-compatibility/2006">
              <mc:Choice xmlns:v="urn:schemas-microsoft-com:vml" Requires="v">
                <p:oleObj spid="_x0000_s4119" name="Equation" r:id="rId5" imgW="2209680" imgH="672840" progId="Equation.DSMT4">
                  <p:embed/>
                </p:oleObj>
              </mc:Choice>
              <mc:Fallback>
                <p:oleObj name="Equation" r:id="rId5" imgW="2209680" imgH="672840" progId="Equation.DSMT4">
                  <p:embed/>
                  <p:pic>
                    <p:nvPicPr>
                      <p:cNvPr id="0" name=""/>
                      <p:cNvPicPr>
                        <a:picLocks noChangeAspect="1" noChangeArrowheads="1"/>
                      </p:cNvPicPr>
                      <p:nvPr/>
                    </p:nvPicPr>
                    <p:blipFill>
                      <a:blip r:embed="rId6"/>
                      <a:srcRect/>
                      <a:stretch>
                        <a:fillRect/>
                      </a:stretch>
                    </p:blipFill>
                    <p:spPr bwMode="auto">
                      <a:xfrm>
                        <a:off x="4105528" y="2442964"/>
                        <a:ext cx="27876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5765729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57"/>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517</TotalTime>
  <Words>777</Words>
  <Application>Microsoft Office PowerPoint</Application>
  <PresentationFormat>On-screen Show (4:3)</PresentationFormat>
  <Paragraphs>155</Paragraphs>
  <Slides>19</Slides>
  <Notes>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19</vt:i4>
      </vt:variant>
    </vt:vector>
  </HeadingPairs>
  <TitlesOfParts>
    <vt:vector size="29" baseType="lpstr">
      <vt:lpstr>Arial</vt:lpstr>
      <vt:lpstr>Calibri</vt:lpstr>
      <vt:lpstr>Century Gothic</vt:lpstr>
      <vt:lpstr>Courier New</vt:lpstr>
      <vt:lpstr>Times New Roman</vt:lpstr>
      <vt:lpstr>Wingdings</vt:lpstr>
      <vt:lpstr>Blue Segoe 4-3 template-template_April-17-2007</vt:lpstr>
      <vt:lpstr>White with Courier font for code slides</vt:lpstr>
      <vt:lpstr>Equation</vt:lpstr>
      <vt:lpstr>MathType 6.0 Equation</vt:lpstr>
      <vt:lpstr>Video 10 (Topic 2.4): Interest Rates </vt:lpstr>
      <vt:lpstr>Topics</vt:lpstr>
      <vt:lpstr>What is an Interest Rate?</vt:lpstr>
      <vt:lpstr>Types of Interest Rates</vt:lpstr>
      <vt:lpstr>Holding Period Return I </vt:lpstr>
      <vt:lpstr>Holding Period Return II</vt:lpstr>
      <vt:lpstr>Holding Period Return III</vt:lpstr>
      <vt:lpstr>Annual Percentage Rate</vt:lpstr>
      <vt:lpstr>APR Example</vt:lpstr>
      <vt:lpstr>Period Rates</vt:lpstr>
      <vt:lpstr>Effective (or Equivalent) Annual Rate</vt:lpstr>
      <vt:lpstr>EAR Example</vt:lpstr>
      <vt:lpstr>EAR ↔ APR</vt:lpstr>
      <vt:lpstr>EAR vs. APR</vt:lpstr>
      <vt:lpstr>Calculator: EAR</vt:lpstr>
      <vt:lpstr>Calculator: EAR ↔ APR</vt:lpstr>
      <vt:lpstr>Calculator: EAR → APR</vt:lpstr>
      <vt:lpstr>Calculator: APR→ EAR</vt:lpstr>
      <vt:lpstr>Video 10 (Topic 2.4): Interest Rates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92</cp:revision>
  <dcterms:created xsi:type="dcterms:W3CDTF">2014-06-29T21:19:00Z</dcterms:created>
  <dcterms:modified xsi:type="dcterms:W3CDTF">2014-07-06T13:37:01Z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