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7"/>
  </p:notesMasterIdLst>
  <p:sldIdLst>
    <p:sldId id="257" r:id="rId4"/>
    <p:sldId id="259" r:id="rId5"/>
    <p:sldId id="354" r:id="rId6"/>
    <p:sldId id="353" r:id="rId7"/>
    <p:sldId id="346" r:id="rId8"/>
    <p:sldId id="347" r:id="rId9"/>
    <p:sldId id="348" r:id="rId10"/>
    <p:sldId id="355" r:id="rId11"/>
    <p:sldId id="356" r:id="rId12"/>
    <p:sldId id="349" r:id="rId13"/>
    <p:sldId id="350" r:id="rId14"/>
    <p:sldId id="351" r:id="rId15"/>
    <p:sldId id="352" r:id="rId16"/>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4660"/>
  </p:normalViewPr>
  <p:slideViewPr>
    <p:cSldViewPr>
      <p:cViewPr varScale="1">
        <p:scale>
          <a:sx n="118" d="100"/>
          <a:sy n="118" d="100"/>
        </p:scale>
        <p:origin x="19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gs" Target="tags/tag1.xml"/><Relationship Id="rId3" Type="http://schemas.openxmlformats.org/officeDocument/2006/relationships/slideMaster" Target="slideMasters/slideMaster2.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56AE6-D131-4182-8B4B-D8C160C8C95C}" type="datetimeFigureOut">
              <a:rPr lang="en-US" smtClean="0"/>
              <a:t>7/12/2014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7/12/2014 6:41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644744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4064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7743386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4166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227284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7/12/2014 6:41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3613940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817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536180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1811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4175585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8739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91298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0582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365934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2528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420083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CD235F-93F4-420A-9046-BF6CCCC3CBA8}" type="slidenum">
              <a:rPr lang="en-US" altLang="en-US"/>
              <a:pPr/>
              <a:t>8</a:t>
            </a:fld>
            <a:endParaRPr lang="en-US" alt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68496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57096-4672-4E4A-ABDF-D15FD874E196}" type="slidenum">
              <a:rPr lang="en-US" altLang="en-US"/>
              <a:pPr/>
              <a:t>9</a:t>
            </a:fld>
            <a:endParaRPr lang="en-US" alt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43377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3859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425588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a:prstGeom prst="rect">
            <a:avLst/>
          </a:prstGeom>
        </p:spPr>
        <p:txBody>
          <a:bodyPr/>
          <a:lstStyle>
            <a:lvl1pPr>
              <a:defRPr/>
            </a:lvl1pPr>
          </a:lstStyle>
          <a:p>
            <a:fld id="{A24C012B-AAA6-4356-9F17-F2A2D0AE555C}" type="slidenum">
              <a:rPr lang="en-US"/>
              <a:pPr/>
              <a:t>‹#›</a:t>
            </a:fld>
            <a:endParaRPr lang="en-US"/>
          </a:p>
        </p:txBody>
      </p:sp>
    </p:spTree>
    <p:extLst>
      <p:ext uri="{BB962C8B-B14F-4D97-AF65-F5344CB8AC3E}">
        <p14:creationId xmlns:p14="http://schemas.microsoft.com/office/powerpoint/2010/main" val="38731923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4.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 id="2147483676" r:id="rId13"/>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image" Target="../media/image9.wmf"/><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8.wmf"/><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7.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590800"/>
          </a:xfrm>
        </p:spPr>
        <p:txBody>
          <a:bodyPr/>
          <a:lstStyle/>
          <a:p>
            <a:r>
              <a:rPr lang="en-US" dirty="0" smtClean="0"/>
              <a:t>Video 15 (Topic 3.5):</a:t>
            </a:r>
            <a:br>
              <a:rPr lang="en-US" dirty="0" smtClean="0"/>
            </a:br>
            <a:r>
              <a:rPr lang="en-US" dirty="0">
                <a:effectLst/>
              </a:rPr>
              <a:t>Capital Asset Pricing Model (CAPM)</a:t>
            </a:r>
            <a:r>
              <a:rPr lang="en-US" dirty="0" smtClean="0"/>
              <a:t/>
            </a:r>
            <a:br>
              <a:rPr lang="en-US" dirty="0" smtClean="0"/>
            </a:b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r>
              <a:rPr lang="en-US" dirty="0" smtClean="0"/>
              <a:t>CAPM Data</a:t>
            </a:r>
            <a:endParaRPr lang="en-US" dirty="0"/>
          </a:p>
        </p:txBody>
      </p:sp>
      <p:sp>
        <p:nvSpPr>
          <p:cNvPr id="227331" name="Rectangle 3"/>
          <p:cNvSpPr>
            <a:spLocks noGrp="1" noChangeArrowheads="1"/>
          </p:cNvSpPr>
          <p:nvPr>
            <p:ph type="body" idx="1"/>
          </p:nvPr>
        </p:nvSpPr>
        <p:spPr>
          <a:xfrm>
            <a:off x="381000" y="1676400"/>
            <a:ext cx="8382000" cy="4495800"/>
          </a:xfrm>
        </p:spPr>
        <p:txBody>
          <a:bodyPr>
            <a:normAutofit fontScale="92500" lnSpcReduction="10000"/>
          </a:bodyPr>
          <a:lstStyle/>
          <a:p>
            <a:r>
              <a:rPr lang="en-US" dirty="0" smtClean="0"/>
              <a:t>Beta </a:t>
            </a:r>
          </a:p>
          <a:p>
            <a:pPr lvl="1"/>
            <a:r>
              <a:rPr lang="en-US" dirty="0" smtClean="0"/>
              <a:t>Linear Regression</a:t>
            </a:r>
          </a:p>
          <a:p>
            <a:pPr lvl="1"/>
            <a:r>
              <a:rPr lang="en-US" dirty="0" smtClean="0"/>
              <a:t>Firm Stock Return on Market Return (S&amp;P 500)</a:t>
            </a:r>
          </a:p>
          <a:p>
            <a:pPr lvl="1"/>
            <a:endParaRPr lang="en-US" dirty="0" smtClean="0"/>
          </a:p>
          <a:p>
            <a:r>
              <a:rPr lang="en-US" dirty="0" smtClean="0"/>
              <a:t>Risk Free Rate</a:t>
            </a:r>
            <a:endParaRPr lang="en-US" dirty="0"/>
          </a:p>
          <a:p>
            <a:pPr lvl="1"/>
            <a:r>
              <a:rPr lang="en-US" dirty="0" smtClean="0"/>
              <a:t>Treasury Security </a:t>
            </a:r>
          </a:p>
          <a:p>
            <a:pPr lvl="1"/>
            <a:r>
              <a:rPr lang="en-US" dirty="0" smtClean="0"/>
              <a:t>Maturity = CAPM Time Horizon</a:t>
            </a:r>
          </a:p>
          <a:p>
            <a:pPr lvl="1"/>
            <a:endParaRPr lang="en-US" dirty="0"/>
          </a:p>
          <a:p>
            <a:r>
              <a:rPr lang="en-US" dirty="0" smtClean="0"/>
              <a:t>Return </a:t>
            </a:r>
            <a:r>
              <a:rPr lang="en-US" dirty="0"/>
              <a:t>on the </a:t>
            </a:r>
            <a:r>
              <a:rPr lang="en-US" dirty="0" smtClean="0"/>
              <a:t>Market</a:t>
            </a:r>
            <a:endParaRPr lang="en-US" dirty="0"/>
          </a:p>
          <a:p>
            <a:pPr lvl="1"/>
            <a:r>
              <a:rPr lang="en-US" dirty="0" smtClean="0"/>
              <a:t>Average Return on </a:t>
            </a:r>
            <a:r>
              <a:rPr lang="en-US" dirty="0"/>
              <a:t>a </a:t>
            </a:r>
            <a:r>
              <a:rPr lang="en-US" dirty="0" smtClean="0"/>
              <a:t>Market Portfolio (S&amp;P 500)</a:t>
            </a:r>
          </a:p>
        </p:txBody>
      </p:sp>
    </p:spTree>
    <p:extLst>
      <p:ext uri="{BB962C8B-B14F-4D97-AF65-F5344CB8AC3E}">
        <p14:creationId xmlns:p14="http://schemas.microsoft.com/office/powerpoint/2010/main" val="357227164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normAutofit fontScale="90000"/>
          </a:bodyPr>
          <a:lstStyle/>
          <a:p>
            <a:r>
              <a:rPr lang="en-US"/>
              <a:t>The CAPM Equation: Examples</a:t>
            </a:r>
          </a:p>
        </p:txBody>
      </p:sp>
      <p:sp>
        <p:nvSpPr>
          <p:cNvPr id="229379" name="Rectangle 3"/>
          <p:cNvSpPr>
            <a:spLocks noGrp="1" noChangeArrowheads="1"/>
          </p:cNvSpPr>
          <p:nvPr>
            <p:ph type="body" idx="1"/>
          </p:nvPr>
        </p:nvSpPr>
        <p:spPr/>
        <p:txBody>
          <a:bodyPr/>
          <a:lstStyle/>
          <a:p>
            <a:r>
              <a:rPr lang="en-US" dirty="0" smtClean="0"/>
              <a:t>Use the </a:t>
            </a:r>
            <a:r>
              <a:rPr lang="en-US" dirty="0"/>
              <a:t>following, to find the expected return:</a:t>
            </a:r>
          </a:p>
          <a:p>
            <a:pPr lvl="2"/>
            <a:r>
              <a:rPr lang="en-US" dirty="0"/>
              <a:t>r</a:t>
            </a:r>
            <a:r>
              <a:rPr lang="en-US" baseline="-25000" dirty="0"/>
              <a:t>f </a:t>
            </a:r>
            <a:r>
              <a:rPr lang="en-US" dirty="0"/>
              <a:t>= 4.5%</a:t>
            </a:r>
          </a:p>
          <a:p>
            <a:pPr lvl="2"/>
            <a:r>
              <a:rPr lang="en-US" dirty="0" err="1"/>
              <a:t>r</a:t>
            </a:r>
            <a:r>
              <a:rPr lang="en-US" baseline="-25000" dirty="0" err="1"/>
              <a:t>M</a:t>
            </a:r>
            <a:r>
              <a:rPr lang="en-US" dirty="0"/>
              <a:t> = 12.3</a:t>
            </a:r>
            <a:r>
              <a:rPr lang="en-US" dirty="0" smtClean="0"/>
              <a:t>%</a:t>
            </a:r>
          </a:p>
          <a:p>
            <a:pPr lvl="2"/>
            <a:endParaRPr lang="en-US" dirty="0"/>
          </a:p>
          <a:p>
            <a:pPr lvl="1"/>
            <a:r>
              <a:rPr lang="en-US" dirty="0"/>
              <a:t>Find the expected return on the following three stocks:</a:t>
            </a:r>
          </a:p>
          <a:p>
            <a:pPr lvl="2">
              <a:buNone/>
            </a:pPr>
            <a:r>
              <a:rPr lang="en-US" dirty="0" smtClean="0">
                <a:latin typeface="Calibri"/>
                <a:cs typeface="Calibri"/>
                <a:sym typeface="Symbol"/>
              </a:rPr>
              <a:t>•</a:t>
            </a:r>
            <a:r>
              <a:rPr lang="en-US" dirty="0" smtClean="0">
                <a:latin typeface="Symbol" pitchFamily="18" charset="2"/>
                <a:sym typeface="Symbol"/>
              </a:rPr>
              <a:t> </a:t>
            </a:r>
            <a:r>
              <a:rPr lang="en-US" dirty="0" err="1" smtClean="0">
                <a:latin typeface="Symbol" pitchFamily="18" charset="2"/>
              </a:rPr>
              <a:t>b</a:t>
            </a:r>
            <a:r>
              <a:rPr lang="en-US" sz="2800" baseline="-25000" dirty="0" err="1" smtClean="0"/>
              <a:t>A</a:t>
            </a:r>
            <a:r>
              <a:rPr lang="en-US" dirty="0" smtClean="0"/>
              <a:t> </a:t>
            </a:r>
            <a:r>
              <a:rPr lang="en-US" dirty="0"/>
              <a:t>= 1.02</a:t>
            </a:r>
          </a:p>
          <a:p>
            <a:pPr lvl="2">
              <a:buNone/>
            </a:pPr>
            <a:r>
              <a:rPr lang="en-US" dirty="0">
                <a:latin typeface="Calibri"/>
                <a:cs typeface="Calibri"/>
                <a:sym typeface="Symbol"/>
              </a:rPr>
              <a:t>•</a:t>
            </a:r>
            <a:r>
              <a:rPr lang="en-US" dirty="0" smtClean="0">
                <a:latin typeface="Symbol" pitchFamily="18" charset="2"/>
                <a:sym typeface="Symbol"/>
              </a:rPr>
              <a:t> </a:t>
            </a:r>
            <a:r>
              <a:rPr lang="en-US" dirty="0" err="1" smtClean="0">
                <a:latin typeface="Symbol" pitchFamily="18" charset="2"/>
              </a:rPr>
              <a:t>b</a:t>
            </a:r>
            <a:r>
              <a:rPr lang="en-US" sz="2800" baseline="-25000" dirty="0" err="1" smtClean="0"/>
              <a:t>B</a:t>
            </a:r>
            <a:r>
              <a:rPr lang="en-US" dirty="0" smtClean="0"/>
              <a:t> </a:t>
            </a:r>
            <a:r>
              <a:rPr lang="en-US" dirty="0"/>
              <a:t>= 0.89</a:t>
            </a:r>
          </a:p>
          <a:p>
            <a:pPr lvl="2">
              <a:buNone/>
            </a:pPr>
            <a:r>
              <a:rPr lang="en-US" dirty="0">
                <a:latin typeface="Calibri"/>
                <a:cs typeface="Calibri"/>
                <a:sym typeface="Symbol"/>
              </a:rPr>
              <a:t>•</a:t>
            </a:r>
            <a:r>
              <a:rPr lang="en-US" dirty="0" smtClean="0">
                <a:latin typeface="Symbol" pitchFamily="18" charset="2"/>
                <a:sym typeface="Symbol"/>
              </a:rPr>
              <a:t> </a:t>
            </a:r>
            <a:r>
              <a:rPr lang="en-US" dirty="0" err="1" smtClean="0">
                <a:latin typeface="Symbol" pitchFamily="18" charset="2"/>
              </a:rPr>
              <a:t>b</a:t>
            </a:r>
            <a:r>
              <a:rPr lang="en-US" sz="2800" baseline="-25000" dirty="0" err="1" smtClean="0"/>
              <a:t>C</a:t>
            </a:r>
            <a:r>
              <a:rPr lang="en-US" dirty="0" smtClean="0"/>
              <a:t> </a:t>
            </a:r>
            <a:r>
              <a:rPr lang="en-US" dirty="0"/>
              <a:t>= 1.34</a:t>
            </a:r>
          </a:p>
        </p:txBody>
      </p:sp>
    </p:spTree>
    <p:extLst>
      <p:ext uri="{BB962C8B-B14F-4D97-AF65-F5344CB8AC3E}">
        <p14:creationId xmlns:p14="http://schemas.microsoft.com/office/powerpoint/2010/main" val="391829053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5" name="Rectangle 5"/>
          <p:cNvSpPr>
            <a:spLocks noGrp="1" noChangeArrowheads="1"/>
          </p:cNvSpPr>
          <p:nvPr>
            <p:ph type="title"/>
          </p:nvPr>
        </p:nvSpPr>
        <p:spPr/>
        <p:txBody>
          <a:bodyPr>
            <a:normAutofit fontScale="90000"/>
          </a:bodyPr>
          <a:lstStyle/>
          <a:p>
            <a:r>
              <a:rPr lang="en-US"/>
              <a:t>The CAPM Equation: Examples</a:t>
            </a:r>
          </a:p>
        </p:txBody>
      </p:sp>
      <p:graphicFrame>
        <p:nvGraphicFramePr>
          <p:cNvPr id="230404" name="Object 4"/>
          <p:cNvGraphicFramePr>
            <a:graphicFrameLocks noGrp="1" noChangeAspect="1"/>
          </p:cNvGraphicFramePr>
          <p:nvPr>
            <p:ph idx="1"/>
            <p:extLst>
              <p:ext uri="{D42A27DB-BD31-4B8C-83A1-F6EECF244321}">
                <p14:modId xmlns:p14="http://schemas.microsoft.com/office/powerpoint/2010/main" val="29279689"/>
              </p:ext>
            </p:extLst>
          </p:nvPr>
        </p:nvGraphicFramePr>
        <p:xfrm>
          <a:off x="533400" y="2209800"/>
          <a:ext cx="7924800" cy="2673350"/>
        </p:xfrm>
        <a:graphic>
          <a:graphicData uri="http://schemas.openxmlformats.org/presentationml/2006/ole">
            <mc:AlternateContent xmlns:mc="http://schemas.openxmlformats.org/markup-compatibility/2006">
              <mc:Choice xmlns:v="urn:schemas-microsoft-com:vml" Requires="v">
                <p:oleObj spid="_x0000_s22548" name="Equation" r:id="rId4" imgW="3085920" imgH="1041120" progId="Equation.DSMT4">
                  <p:embed/>
                </p:oleObj>
              </mc:Choice>
              <mc:Fallback>
                <p:oleObj name="Equation" r:id="rId4" imgW="3085920" imgH="1041120" progId="Equation.DSMT4">
                  <p:embed/>
                  <p:pic>
                    <p:nvPicPr>
                      <p:cNvPr id="0" name=""/>
                      <p:cNvPicPr>
                        <a:picLocks noChangeAspect="1" noChangeArrowheads="1"/>
                      </p:cNvPicPr>
                      <p:nvPr/>
                    </p:nvPicPr>
                    <p:blipFill>
                      <a:blip r:embed="rId5"/>
                      <a:srcRect/>
                      <a:stretch>
                        <a:fillRect/>
                      </a:stretch>
                    </p:blipFill>
                    <p:spPr bwMode="auto">
                      <a:xfrm>
                        <a:off x="533400" y="2209800"/>
                        <a:ext cx="7924800" cy="2673350"/>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spTree>
    <p:extLst>
      <p:ext uri="{BB962C8B-B14F-4D97-AF65-F5344CB8AC3E}">
        <p14:creationId xmlns:p14="http://schemas.microsoft.com/office/powerpoint/2010/main" val="1686445177"/>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590800"/>
          </a:xfrm>
        </p:spPr>
        <p:txBody>
          <a:bodyPr/>
          <a:lstStyle/>
          <a:p>
            <a:r>
              <a:rPr lang="en-US" dirty="0" smtClean="0"/>
              <a:t>Video 15 (Topic 3.5):</a:t>
            </a:r>
            <a:br>
              <a:rPr lang="en-US" dirty="0" smtClean="0"/>
            </a:br>
            <a:r>
              <a:rPr lang="en-US" dirty="0">
                <a:effectLst/>
              </a:rPr>
              <a:t>Capital Asset Pricing Model (CAPM)</a:t>
            </a:r>
            <a:r>
              <a:rPr lang="en-US" dirty="0" smtClean="0"/>
              <a:t/>
            </a:r>
            <a:br>
              <a:rPr lang="en-US" dirty="0" smtClean="0"/>
            </a:br>
            <a:endParaRPr lang="en-US" dirty="0"/>
          </a:p>
        </p:txBody>
      </p:sp>
    </p:spTree>
    <p:extLst>
      <p:ext uri="{BB962C8B-B14F-4D97-AF65-F5344CB8AC3E}">
        <p14:creationId xmlns:p14="http://schemas.microsoft.com/office/powerpoint/2010/main" val="234731232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411552"/>
            <a:ext cx="8382000" cy="2609945"/>
          </a:xfrm>
        </p:spPr>
        <p:txBody>
          <a:bodyPr/>
          <a:lstStyle/>
          <a:p>
            <a:pPr marL="514350" indent="-514350">
              <a:buFont typeface="+mj-lt"/>
              <a:buAutoNum type="arabicPeriod"/>
            </a:pPr>
            <a:r>
              <a:rPr lang="en-US" dirty="0" smtClean="0"/>
              <a:t>Capital Market Line (CML)</a:t>
            </a:r>
          </a:p>
          <a:p>
            <a:pPr marL="514350" indent="-514350">
              <a:buFont typeface="+mj-lt"/>
              <a:buAutoNum type="arabicPeriod"/>
            </a:pPr>
            <a:endParaRPr lang="en-US" dirty="0"/>
          </a:p>
          <a:p>
            <a:pPr marL="514350" indent="-514350">
              <a:buFont typeface="+mj-lt"/>
              <a:buAutoNum type="arabicPeriod"/>
            </a:pPr>
            <a:r>
              <a:rPr lang="en-US" dirty="0" smtClean="0"/>
              <a:t>Security Market Line (SML)</a:t>
            </a:r>
            <a:endParaRPr lang="en-US" dirty="0"/>
          </a:p>
          <a:p>
            <a:pPr marL="514350" indent="-514350">
              <a:buFont typeface="+mj-lt"/>
              <a:buAutoNum type="arabicPeriod"/>
            </a:pPr>
            <a:endParaRPr lang="en-US" dirty="0" smtClean="0"/>
          </a:p>
          <a:p>
            <a:pPr marL="514350" indent="-514350">
              <a:buFont typeface="+mj-lt"/>
              <a:buAutoNum type="arabicPeriod"/>
            </a:pPr>
            <a:r>
              <a:rPr lang="en-US" dirty="0"/>
              <a:t>Capital Asset Pricing Model (CAPM</a:t>
            </a:r>
            <a:r>
              <a:rPr lang="en-US" dirty="0" smtClean="0"/>
              <a:t>)</a:t>
            </a:r>
            <a:endParaRPr lang="en-US" dirty="0"/>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312218" y="192088"/>
            <a:ext cx="8382000" cy="553998"/>
          </a:xfrm>
        </p:spPr>
        <p:txBody>
          <a:bodyPr/>
          <a:lstStyle/>
          <a:p>
            <a:r>
              <a:rPr lang="en-US" sz="4000" dirty="0" smtClean="0"/>
              <a:t>Capital Market Line (CML)</a:t>
            </a:r>
            <a:endParaRPr lang="en-US" sz="4000" dirty="0"/>
          </a:p>
        </p:txBody>
      </p:sp>
      <p:cxnSp>
        <p:nvCxnSpPr>
          <p:cNvPr id="4" name="Straight Connector 3"/>
          <p:cNvCxnSpPr/>
          <p:nvPr/>
        </p:nvCxnSpPr>
        <p:spPr>
          <a:xfrm>
            <a:off x="1074218" y="1485900"/>
            <a:ext cx="0" cy="40386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1074218" y="5448300"/>
            <a:ext cx="6675120" cy="762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484418" y="5534615"/>
            <a:ext cx="1600200" cy="369332"/>
          </a:xfrm>
          <a:prstGeom prst="rect">
            <a:avLst/>
          </a:prstGeom>
          <a:noFill/>
        </p:spPr>
        <p:txBody>
          <a:bodyPr wrap="square" rtlCol="0">
            <a:spAutoFit/>
          </a:bodyPr>
          <a:lstStyle/>
          <a:p>
            <a:r>
              <a:rPr lang="en-US" dirty="0" err="1" smtClean="0">
                <a:latin typeface="Symbol" panose="05050102010706020507" pitchFamily="18" charset="2"/>
              </a:rPr>
              <a:t>s</a:t>
            </a:r>
            <a:r>
              <a:rPr lang="en-US" baseline="-25000" dirty="0" err="1" smtClean="0">
                <a:latin typeface="Century Gothic" panose="020B0502020202020204" pitchFamily="34" charset="0"/>
              </a:rPr>
              <a:t>p</a:t>
            </a:r>
            <a:endParaRPr lang="en-US" baseline="-25000" dirty="0">
              <a:latin typeface="Century Gothic" panose="020B0502020202020204" pitchFamily="34" charset="0"/>
            </a:endParaRPr>
          </a:p>
        </p:txBody>
      </p:sp>
      <p:sp>
        <p:nvSpPr>
          <p:cNvPr id="11" name="TextBox 10"/>
          <p:cNvSpPr txBox="1"/>
          <p:nvPr/>
        </p:nvSpPr>
        <p:spPr>
          <a:xfrm rot="16200000">
            <a:off x="-5834" y="1617127"/>
            <a:ext cx="1600200" cy="369332"/>
          </a:xfrm>
          <a:prstGeom prst="rect">
            <a:avLst/>
          </a:prstGeom>
          <a:noFill/>
        </p:spPr>
        <p:txBody>
          <a:bodyPr wrap="square" rtlCol="0">
            <a:spAutoFit/>
          </a:bodyPr>
          <a:lstStyle/>
          <a:p>
            <a:r>
              <a:rPr lang="en-US" dirty="0" smtClean="0">
                <a:latin typeface="Century Gothic" panose="020B0502020202020204" pitchFamily="34" charset="0"/>
              </a:rPr>
              <a:t>Return</a:t>
            </a:r>
            <a:endParaRPr lang="en-US" dirty="0">
              <a:latin typeface="Century Gothic" panose="020B0502020202020204" pitchFamily="34" charset="0"/>
            </a:endParaRPr>
          </a:p>
        </p:txBody>
      </p:sp>
      <p:sp>
        <p:nvSpPr>
          <p:cNvPr id="9" name="4-Point Star 8"/>
          <p:cNvSpPr/>
          <p:nvPr/>
        </p:nvSpPr>
        <p:spPr bwMode="auto">
          <a:xfrm>
            <a:off x="4926833" y="2240482"/>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3" name="4-Point Star 12"/>
          <p:cNvSpPr/>
          <p:nvPr/>
        </p:nvSpPr>
        <p:spPr bwMode="auto">
          <a:xfrm>
            <a:off x="5417618" y="3314700"/>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4" name="4-Point Star 13"/>
          <p:cNvSpPr/>
          <p:nvPr/>
        </p:nvSpPr>
        <p:spPr bwMode="auto">
          <a:xfrm>
            <a:off x="4046018" y="2095500"/>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5" name="4-Point Star 14"/>
          <p:cNvSpPr/>
          <p:nvPr/>
        </p:nvSpPr>
        <p:spPr bwMode="auto">
          <a:xfrm>
            <a:off x="4018370" y="3455636"/>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6" name="4-Point Star 15"/>
          <p:cNvSpPr/>
          <p:nvPr/>
        </p:nvSpPr>
        <p:spPr bwMode="auto">
          <a:xfrm>
            <a:off x="3009119" y="2716193"/>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7" name="4-Point Star 16"/>
          <p:cNvSpPr/>
          <p:nvPr/>
        </p:nvSpPr>
        <p:spPr bwMode="auto">
          <a:xfrm>
            <a:off x="3817418" y="2716193"/>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8" name="4-Point Star 17"/>
          <p:cNvSpPr/>
          <p:nvPr/>
        </p:nvSpPr>
        <p:spPr bwMode="auto">
          <a:xfrm>
            <a:off x="3379232" y="2316682"/>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9" name="4-Point Star 18"/>
          <p:cNvSpPr/>
          <p:nvPr/>
        </p:nvSpPr>
        <p:spPr bwMode="auto">
          <a:xfrm>
            <a:off x="6659745" y="3429000"/>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0" name="4-Point Star 19"/>
          <p:cNvSpPr/>
          <p:nvPr/>
        </p:nvSpPr>
        <p:spPr bwMode="auto">
          <a:xfrm>
            <a:off x="5112818" y="1578739"/>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1" name="4-Point Star 20"/>
          <p:cNvSpPr/>
          <p:nvPr/>
        </p:nvSpPr>
        <p:spPr bwMode="auto">
          <a:xfrm>
            <a:off x="3664681" y="3332941"/>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2" name="4-Point Star 21"/>
          <p:cNvSpPr/>
          <p:nvPr/>
        </p:nvSpPr>
        <p:spPr bwMode="auto">
          <a:xfrm>
            <a:off x="6354271" y="2164282"/>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3" name="4-Point Star 22"/>
          <p:cNvSpPr/>
          <p:nvPr/>
        </p:nvSpPr>
        <p:spPr bwMode="auto">
          <a:xfrm>
            <a:off x="5491121" y="3895472"/>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5" name="Freeform 4"/>
          <p:cNvSpPr/>
          <p:nvPr/>
        </p:nvSpPr>
        <p:spPr bwMode="auto">
          <a:xfrm>
            <a:off x="2857772" y="1206581"/>
            <a:ext cx="2681292" cy="3734255"/>
          </a:xfrm>
          <a:custGeom>
            <a:avLst/>
            <a:gdLst>
              <a:gd name="connsiteX0" fmla="*/ 2843215 w 3304461"/>
              <a:gd name="connsiteY0" fmla="*/ 0 h 3342010"/>
              <a:gd name="connsiteX1" fmla="*/ 2911 w 3304461"/>
              <a:gd name="connsiteY1" fmla="*/ 1577947 h 3342010"/>
              <a:gd name="connsiteX2" fmla="*/ 3304461 w 3304461"/>
              <a:gd name="connsiteY2" fmla="*/ 3342010 h 3342010"/>
            </a:gdLst>
            <a:ahLst/>
            <a:cxnLst>
              <a:cxn ang="0">
                <a:pos x="connsiteX0" y="connsiteY0"/>
              </a:cxn>
              <a:cxn ang="0">
                <a:pos x="connsiteX1" y="connsiteY1"/>
              </a:cxn>
              <a:cxn ang="0">
                <a:pos x="connsiteX2" y="connsiteY2"/>
              </a:cxn>
            </a:cxnLst>
            <a:rect l="l" t="t" r="r" b="b"/>
            <a:pathLst>
              <a:path w="3304461" h="3342010">
                <a:moveTo>
                  <a:pt x="2843215" y="0"/>
                </a:moveTo>
                <a:cubicBezTo>
                  <a:pt x="1384626" y="510472"/>
                  <a:pt x="-73963" y="1020945"/>
                  <a:pt x="2911" y="1577947"/>
                </a:cubicBezTo>
                <a:cubicBezTo>
                  <a:pt x="79785" y="2134949"/>
                  <a:pt x="1692123" y="2738479"/>
                  <a:pt x="3304461" y="3342010"/>
                </a:cubicBezTo>
              </a:path>
            </a:pathLst>
          </a:custGeom>
          <a:noFill/>
          <a:ln w="25400">
            <a:solidFill>
              <a:schemeClr val="accent4">
                <a:lumMod val="50000"/>
              </a:schemeClr>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0" name="Oval 9"/>
          <p:cNvSpPr/>
          <p:nvPr/>
        </p:nvSpPr>
        <p:spPr bwMode="auto">
          <a:xfrm>
            <a:off x="2781572" y="2883328"/>
            <a:ext cx="152400" cy="87293"/>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4" name="TextBox 23"/>
          <p:cNvSpPr txBox="1"/>
          <p:nvPr/>
        </p:nvSpPr>
        <p:spPr>
          <a:xfrm>
            <a:off x="2153528" y="3563718"/>
            <a:ext cx="521228" cy="276999"/>
          </a:xfrm>
          <a:prstGeom prst="rect">
            <a:avLst/>
          </a:prstGeom>
          <a:noFill/>
        </p:spPr>
        <p:txBody>
          <a:bodyPr wrap="square" rtlCol="0">
            <a:spAutoFit/>
          </a:bodyPr>
          <a:lstStyle/>
          <a:p>
            <a:r>
              <a:rPr lang="en-US" sz="1200" dirty="0" smtClean="0">
                <a:latin typeface="Century Gothic" panose="020B0502020202020204" pitchFamily="34" charset="0"/>
              </a:rPr>
              <a:t>MVP</a:t>
            </a:r>
            <a:endParaRPr lang="en-US" sz="1200" dirty="0">
              <a:latin typeface="Century Gothic" panose="020B0502020202020204" pitchFamily="34" charset="0"/>
            </a:endParaRPr>
          </a:p>
        </p:txBody>
      </p:sp>
      <p:cxnSp>
        <p:nvCxnSpPr>
          <p:cNvPr id="25" name="Straight Arrow Connector 24"/>
          <p:cNvCxnSpPr/>
          <p:nvPr/>
        </p:nvCxnSpPr>
        <p:spPr>
          <a:xfrm flipV="1">
            <a:off x="2482651" y="3071348"/>
            <a:ext cx="288871" cy="4604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Oval 26"/>
          <p:cNvSpPr/>
          <p:nvPr/>
        </p:nvSpPr>
        <p:spPr bwMode="auto">
          <a:xfrm>
            <a:off x="998018" y="3834057"/>
            <a:ext cx="152400" cy="87293"/>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8" name="TextBox 27"/>
          <p:cNvSpPr txBox="1"/>
          <p:nvPr/>
        </p:nvSpPr>
        <p:spPr>
          <a:xfrm>
            <a:off x="692881" y="3744203"/>
            <a:ext cx="381337" cy="276999"/>
          </a:xfrm>
          <a:prstGeom prst="rect">
            <a:avLst/>
          </a:prstGeom>
          <a:noFill/>
        </p:spPr>
        <p:txBody>
          <a:bodyPr wrap="square" rtlCol="0">
            <a:spAutoFit/>
          </a:bodyPr>
          <a:lstStyle/>
          <a:p>
            <a:r>
              <a:rPr lang="en-US" sz="1200" dirty="0" smtClean="0">
                <a:latin typeface="Century Gothic" panose="020B0502020202020204" pitchFamily="34" charset="0"/>
              </a:rPr>
              <a:t>r</a:t>
            </a:r>
            <a:r>
              <a:rPr lang="en-US" sz="1200" baseline="-25000" dirty="0" smtClean="0">
                <a:latin typeface="Century Gothic" panose="020B0502020202020204" pitchFamily="34" charset="0"/>
              </a:rPr>
              <a:t>f</a:t>
            </a:r>
            <a:endParaRPr lang="en-US" sz="1200" baseline="-25000" dirty="0">
              <a:latin typeface="Century Gothic" panose="020B0502020202020204" pitchFamily="34" charset="0"/>
            </a:endParaRPr>
          </a:p>
        </p:txBody>
      </p:sp>
      <p:cxnSp>
        <p:nvCxnSpPr>
          <p:cNvPr id="29" name="Straight Connector 28"/>
          <p:cNvCxnSpPr/>
          <p:nvPr/>
        </p:nvCxnSpPr>
        <p:spPr>
          <a:xfrm flipV="1">
            <a:off x="1128036" y="933054"/>
            <a:ext cx="3852615" cy="2919656"/>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1" name="Freeform 30"/>
          <p:cNvSpPr/>
          <p:nvPr/>
        </p:nvSpPr>
        <p:spPr bwMode="auto">
          <a:xfrm>
            <a:off x="3037501" y="1205713"/>
            <a:ext cx="4377281" cy="1260977"/>
          </a:xfrm>
          <a:custGeom>
            <a:avLst/>
            <a:gdLst>
              <a:gd name="connsiteX0" fmla="*/ 2133310 w 4377281"/>
              <a:gd name="connsiteY0" fmla="*/ 0 h 1260977"/>
              <a:gd name="connsiteX1" fmla="*/ 37472 w 4377281"/>
              <a:gd name="connsiteY1" fmla="*/ 1229990 h 1260977"/>
              <a:gd name="connsiteX2" fmla="*/ 3719349 w 4377281"/>
              <a:gd name="connsiteY2" fmla="*/ 865848 h 1260977"/>
              <a:gd name="connsiteX3" fmla="*/ 4358619 w 4377281"/>
              <a:gd name="connsiteY3" fmla="*/ 582627 h 1260977"/>
            </a:gdLst>
            <a:ahLst/>
            <a:cxnLst>
              <a:cxn ang="0">
                <a:pos x="connsiteX0" y="connsiteY0"/>
              </a:cxn>
              <a:cxn ang="0">
                <a:pos x="connsiteX1" y="connsiteY1"/>
              </a:cxn>
              <a:cxn ang="0">
                <a:pos x="connsiteX2" y="connsiteY2"/>
              </a:cxn>
              <a:cxn ang="0">
                <a:pos x="connsiteX3" y="connsiteY3"/>
              </a:cxn>
            </a:cxnLst>
            <a:rect l="l" t="t" r="r" b="b"/>
            <a:pathLst>
              <a:path w="4377281" h="1260977">
                <a:moveTo>
                  <a:pt x="2133310" y="0"/>
                </a:moveTo>
                <a:cubicBezTo>
                  <a:pt x="953221" y="542841"/>
                  <a:pt x="-226868" y="1085682"/>
                  <a:pt x="37472" y="1229990"/>
                </a:cubicBezTo>
                <a:cubicBezTo>
                  <a:pt x="301812" y="1374298"/>
                  <a:pt x="2999158" y="973742"/>
                  <a:pt x="3719349" y="865848"/>
                </a:cubicBezTo>
                <a:cubicBezTo>
                  <a:pt x="4439540" y="757954"/>
                  <a:pt x="4399079" y="670290"/>
                  <a:pt x="4358619" y="582627"/>
                </a:cubicBezTo>
              </a:path>
            </a:pathLst>
          </a:custGeom>
          <a:no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4" name="Freeform 33"/>
          <p:cNvSpPr/>
          <p:nvPr/>
        </p:nvSpPr>
        <p:spPr bwMode="auto">
          <a:xfrm>
            <a:off x="2857772" y="1169163"/>
            <a:ext cx="2300603" cy="1699429"/>
          </a:xfrm>
          <a:custGeom>
            <a:avLst/>
            <a:gdLst>
              <a:gd name="connsiteX0" fmla="*/ 2280011 w 2280011"/>
              <a:gd name="connsiteY0" fmla="*/ 0 h 1666960"/>
              <a:gd name="connsiteX1" fmla="*/ 354107 w 2280011"/>
              <a:gd name="connsiteY1" fmla="*/ 1165253 h 1666960"/>
              <a:gd name="connsiteX2" fmla="*/ 6150 w 2280011"/>
              <a:gd name="connsiteY2" fmla="*/ 1666960 h 1666960"/>
            </a:gdLst>
            <a:ahLst/>
            <a:cxnLst>
              <a:cxn ang="0">
                <a:pos x="connsiteX0" y="connsiteY0"/>
              </a:cxn>
              <a:cxn ang="0">
                <a:pos x="connsiteX1" y="connsiteY1"/>
              </a:cxn>
              <a:cxn ang="0">
                <a:pos x="connsiteX2" y="connsiteY2"/>
              </a:cxn>
            </a:cxnLst>
            <a:rect l="l" t="t" r="r" b="b"/>
            <a:pathLst>
              <a:path w="2280011" h="1666960">
                <a:moveTo>
                  <a:pt x="2280011" y="0"/>
                </a:moveTo>
                <a:cubicBezTo>
                  <a:pt x="1506547" y="443713"/>
                  <a:pt x="733084" y="887426"/>
                  <a:pt x="354107" y="1165253"/>
                </a:cubicBezTo>
                <a:cubicBezTo>
                  <a:pt x="-24870" y="1443080"/>
                  <a:pt x="-9360" y="1555020"/>
                  <a:pt x="6150" y="1666960"/>
                </a:cubicBezTo>
              </a:path>
            </a:pathLst>
          </a:custGeom>
          <a:noFill/>
          <a:ln w="60325">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6" name="TextBox 35"/>
          <p:cNvSpPr txBox="1"/>
          <p:nvPr/>
        </p:nvSpPr>
        <p:spPr>
          <a:xfrm>
            <a:off x="5509884" y="1299760"/>
            <a:ext cx="2084627" cy="276999"/>
          </a:xfrm>
          <a:prstGeom prst="rect">
            <a:avLst/>
          </a:prstGeom>
          <a:noFill/>
        </p:spPr>
        <p:txBody>
          <a:bodyPr wrap="square" rtlCol="0">
            <a:spAutoFit/>
          </a:bodyPr>
          <a:lstStyle/>
          <a:p>
            <a:r>
              <a:rPr lang="en-US" sz="1200" dirty="0" smtClean="0">
                <a:latin typeface="Century Gothic" panose="020B0502020202020204" pitchFamily="34" charset="0"/>
              </a:rPr>
              <a:t>Efficient Frontier</a:t>
            </a:r>
            <a:endParaRPr lang="en-US" sz="1200" dirty="0">
              <a:latin typeface="Century Gothic" panose="020B0502020202020204" pitchFamily="34" charset="0"/>
            </a:endParaRPr>
          </a:p>
        </p:txBody>
      </p:sp>
      <p:cxnSp>
        <p:nvCxnSpPr>
          <p:cNvPr id="37" name="Straight Arrow Connector 36"/>
          <p:cNvCxnSpPr/>
          <p:nvPr/>
        </p:nvCxnSpPr>
        <p:spPr>
          <a:xfrm flipH="1">
            <a:off x="4803558" y="1438259"/>
            <a:ext cx="715647" cy="274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1526564" y="2095500"/>
            <a:ext cx="652238" cy="276999"/>
          </a:xfrm>
          <a:prstGeom prst="rect">
            <a:avLst/>
          </a:prstGeom>
          <a:noFill/>
        </p:spPr>
        <p:txBody>
          <a:bodyPr wrap="square" rtlCol="0">
            <a:spAutoFit/>
          </a:bodyPr>
          <a:lstStyle/>
          <a:p>
            <a:r>
              <a:rPr lang="en-US" sz="1200" dirty="0" smtClean="0">
                <a:latin typeface="Century Gothic" panose="020B0502020202020204" pitchFamily="34" charset="0"/>
              </a:rPr>
              <a:t>CML</a:t>
            </a:r>
            <a:endParaRPr lang="en-US" sz="1200" dirty="0">
              <a:latin typeface="Century Gothic" panose="020B0502020202020204" pitchFamily="34" charset="0"/>
            </a:endParaRPr>
          </a:p>
        </p:txBody>
      </p:sp>
      <p:cxnSp>
        <p:nvCxnSpPr>
          <p:cNvPr id="41" name="Straight Arrow Connector 40"/>
          <p:cNvCxnSpPr>
            <a:stCxn id="40" idx="2"/>
          </p:cNvCxnSpPr>
          <p:nvPr/>
        </p:nvCxnSpPr>
        <p:spPr>
          <a:xfrm>
            <a:off x="1852683" y="2372499"/>
            <a:ext cx="456403" cy="4735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Oval 45"/>
          <p:cNvSpPr/>
          <p:nvPr/>
        </p:nvSpPr>
        <p:spPr bwMode="auto">
          <a:xfrm>
            <a:off x="3372423" y="2105951"/>
            <a:ext cx="152400" cy="87293"/>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47" name="TextBox 46"/>
          <p:cNvSpPr txBox="1"/>
          <p:nvPr/>
        </p:nvSpPr>
        <p:spPr>
          <a:xfrm>
            <a:off x="1796286" y="1186734"/>
            <a:ext cx="1461456" cy="276999"/>
          </a:xfrm>
          <a:prstGeom prst="rect">
            <a:avLst/>
          </a:prstGeom>
          <a:noFill/>
        </p:spPr>
        <p:txBody>
          <a:bodyPr wrap="square" rtlCol="0">
            <a:spAutoFit/>
          </a:bodyPr>
          <a:lstStyle/>
          <a:p>
            <a:r>
              <a:rPr lang="en-US" sz="1200" dirty="0" smtClean="0">
                <a:latin typeface="Century Gothic" panose="020B0502020202020204" pitchFamily="34" charset="0"/>
              </a:rPr>
              <a:t>Market Portfolio</a:t>
            </a:r>
            <a:endParaRPr lang="en-US" sz="1200" dirty="0">
              <a:latin typeface="Century Gothic" panose="020B0502020202020204" pitchFamily="34" charset="0"/>
            </a:endParaRPr>
          </a:p>
        </p:txBody>
      </p:sp>
      <p:cxnSp>
        <p:nvCxnSpPr>
          <p:cNvPr id="48" name="Straight Arrow Connector 47"/>
          <p:cNvCxnSpPr/>
          <p:nvPr/>
        </p:nvCxnSpPr>
        <p:spPr>
          <a:xfrm>
            <a:off x="2471437" y="1444544"/>
            <a:ext cx="935408" cy="650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01985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4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6"/>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4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5" grpId="0" animBg="1"/>
      <p:bldP spid="10" grpId="0" animBg="1"/>
      <p:bldP spid="24" grpId="0"/>
      <p:bldP spid="27" grpId="0" animBg="1"/>
      <p:bldP spid="28" grpId="0"/>
      <p:bldP spid="34" grpId="0" animBg="1"/>
      <p:bldP spid="36" grpId="0"/>
      <p:bldP spid="40" grpId="0"/>
      <p:bldP spid="46" grpId="0" animBg="1"/>
      <p:bldP spid="4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en-US" dirty="0" smtClean="0"/>
              <a:t>Security Market Line</a:t>
            </a:r>
            <a:endParaRPr lang="en-US" dirty="0"/>
          </a:p>
        </p:txBody>
      </p:sp>
      <p:sp>
        <p:nvSpPr>
          <p:cNvPr id="192515" name="Rectangle 3"/>
          <p:cNvSpPr>
            <a:spLocks noGrp="1" noChangeArrowheads="1"/>
          </p:cNvSpPr>
          <p:nvPr>
            <p:ph type="body" sz="half" idx="1"/>
          </p:nvPr>
        </p:nvSpPr>
        <p:spPr>
          <a:xfrm>
            <a:off x="609600" y="1600200"/>
            <a:ext cx="7772400" cy="1600438"/>
          </a:xfrm>
        </p:spPr>
        <p:txBody>
          <a:bodyPr/>
          <a:lstStyle/>
          <a:p>
            <a:pPr marL="396875" lvl="1">
              <a:buBlip>
                <a:blip r:embed="rId3"/>
              </a:buBlip>
            </a:pPr>
            <a:r>
              <a:rPr lang="en-US" dirty="0" smtClean="0"/>
              <a:t>Security </a:t>
            </a:r>
            <a:r>
              <a:rPr lang="en-US" dirty="0"/>
              <a:t>Market Line (</a:t>
            </a:r>
            <a:r>
              <a:rPr lang="en-US" dirty="0" smtClean="0"/>
              <a:t>SML)</a:t>
            </a:r>
          </a:p>
          <a:p>
            <a:pPr marL="741363" lvl="2">
              <a:buBlip>
                <a:blip r:embed="rId3"/>
              </a:buBlip>
            </a:pPr>
            <a:r>
              <a:rPr lang="en-US" dirty="0"/>
              <a:t>Graphing the relationship between beta and return</a:t>
            </a:r>
          </a:p>
          <a:p>
            <a:r>
              <a:rPr lang="en-US" sz="2800" dirty="0" smtClean="0"/>
              <a:t>Begin </a:t>
            </a:r>
            <a:r>
              <a:rPr lang="en-US" sz="2800" dirty="0"/>
              <a:t>with the two points we know:</a:t>
            </a:r>
          </a:p>
        </p:txBody>
      </p:sp>
      <p:graphicFrame>
        <p:nvGraphicFramePr>
          <p:cNvPr id="192516" name="Group 4"/>
          <p:cNvGraphicFramePr>
            <a:graphicFrameLocks noGrp="1"/>
          </p:cNvGraphicFramePr>
          <p:nvPr>
            <p:ph sz="half" idx="2"/>
          </p:nvPr>
        </p:nvGraphicFramePr>
        <p:xfrm>
          <a:off x="914400" y="3733800"/>
          <a:ext cx="6629400" cy="1560195"/>
        </p:xfrm>
        <a:graphic>
          <a:graphicData uri="http://schemas.openxmlformats.org/drawingml/2006/table">
            <a:tbl>
              <a:tblPr/>
              <a:tblGrid>
                <a:gridCol w="3429000"/>
                <a:gridCol w="1676400"/>
                <a:gridCol w="1524000"/>
              </a:tblGrid>
              <a:tr h="4222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Return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Beta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254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Market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r</a:t>
                      </a:r>
                      <a:r>
                        <a:rPr kumimoji="0" lang="en-US" sz="2800" b="0" i="0" u="none" strike="noStrike" cap="none" normalizeH="0" baseline="-25000" smtClean="0">
                          <a:ln>
                            <a:noFill/>
                          </a:ln>
                          <a:solidFill>
                            <a:schemeClr val="tx1"/>
                          </a:solidFill>
                          <a:effectLst/>
                          <a:latin typeface="Arial" charset="0"/>
                        </a:rPr>
                        <a:t>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238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Risk Free Asset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r</a:t>
                      </a:r>
                      <a:r>
                        <a:rPr kumimoji="0" lang="en-US" sz="2800" b="0" i="0" u="none" strike="noStrike" cap="none" normalizeH="0" baseline="-25000" dirty="0" smtClean="0">
                          <a:ln>
                            <a:noFill/>
                          </a:ln>
                          <a:solidFill>
                            <a:schemeClr val="tx1"/>
                          </a:solidFill>
                          <a:effectLst/>
                          <a:latin typeface="Arial" charset="0"/>
                        </a:rPr>
                        <a:t>f</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110518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Line 15"/>
          <p:cNvSpPr>
            <a:spLocks noChangeShapeType="1"/>
          </p:cNvSpPr>
          <p:nvPr/>
        </p:nvSpPr>
        <p:spPr bwMode="auto">
          <a:xfrm flipV="1">
            <a:off x="914400" y="2667000"/>
            <a:ext cx="5791200" cy="1981200"/>
          </a:xfrm>
          <a:prstGeom prst="line">
            <a:avLst/>
          </a:prstGeom>
          <a:noFill/>
          <a:ln w="28575">
            <a:solidFill>
              <a:srgbClr val="FF0000"/>
            </a:solidFill>
            <a:round/>
            <a:headEnd type="none" w="sm" len="sm"/>
            <a:tailEnd type="none" w="sm" len="sm"/>
          </a:ln>
          <a:effectLst/>
        </p:spPr>
        <p:txBody>
          <a:bodyPr/>
          <a:lstStyle/>
          <a:p>
            <a:endParaRPr lang="en-US"/>
          </a:p>
        </p:txBody>
      </p:sp>
      <p:sp>
        <p:nvSpPr>
          <p:cNvPr id="186370" name="Rectangle 2"/>
          <p:cNvSpPr>
            <a:spLocks noGrp="1" noChangeArrowheads="1"/>
          </p:cNvSpPr>
          <p:nvPr>
            <p:ph type="title"/>
          </p:nvPr>
        </p:nvSpPr>
        <p:spPr/>
        <p:txBody>
          <a:bodyPr/>
          <a:lstStyle/>
          <a:p>
            <a:pPr marL="800100" indent="-800100"/>
            <a:r>
              <a:rPr lang="en-US" dirty="0"/>
              <a:t>Building the </a:t>
            </a:r>
            <a:r>
              <a:rPr lang="en-US" dirty="0" smtClean="0"/>
              <a:t>SML</a:t>
            </a:r>
            <a:r>
              <a:rPr lang="en-US" dirty="0" smtClean="0">
                <a:latin typeface="Arial"/>
                <a:cs typeface="Arial"/>
              </a:rPr>
              <a:t>▪</a:t>
            </a:r>
            <a:endParaRPr lang="en-US" dirty="0"/>
          </a:p>
        </p:txBody>
      </p:sp>
      <p:sp>
        <p:nvSpPr>
          <p:cNvPr id="186372" name="Line 4"/>
          <p:cNvSpPr>
            <a:spLocks noChangeShapeType="1"/>
          </p:cNvSpPr>
          <p:nvPr/>
        </p:nvSpPr>
        <p:spPr bwMode="auto">
          <a:xfrm>
            <a:off x="914400" y="1600200"/>
            <a:ext cx="0" cy="4114800"/>
          </a:xfrm>
          <a:prstGeom prst="line">
            <a:avLst/>
          </a:prstGeom>
          <a:noFill/>
          <a:ln w="12700">
            <a:solidFill>
              <a:schemeClr val="tx1"/>
            </a:solidFill>
            <a:round/>
            <a:headEnd type="none" w="sm" len="sm"/>
            <a:tailEnd type="none" w="sm" len="sm"/>
          </a:ln>
          <a:effectLst/>
        </p:spPr>
        <p:txBody>
          <a:bodyPr/>
          <a:lstStyle/>
          <a:p>
            <a:endParaRPr lang="en-US"/>
          </a:p>
        </p:txBody>
      </p:sp>
      <p:sp>
        <p:nvSpPr>
          <p:cNvPr id="186373" name="Line 5"/>
          <p:cNvSpPr>
            <a:spLocks noChangeShapeType="1"/>
          </p:cNvSpPr>
          <p:nvPr/>
        </p:nvSpPr>
        <p:spPr bwMode="auto">
          <a:xfrm>
            <a:off x="914400" y="5715000"/>
            <a:ext cx="6934200" cy="0"/>
          </a:xfrm>
          <a:prstGeom prst="line">
            <a:avLst/>
          </a:prstGeom>
          <a:noFill/>
          <a:ln w="12700">
            <a:solidFill>
              <a:schemeClr val="tx1"/>
            </a:solidFill>
            <a:round/>
            <a:headEnd type="none" w="sm" len="sm"/>
            <a:tailEnd type="none" w="sm" len="sm"/>
          </a:ln>
          <a:effectLst/>
        </p:spPr>
        <p:txBody>
          <a:bodyPr/>
          <a:lstStyle/>
          <a:p>
            <a:endParaRPr lang="en-US"/>
          </a:p>
        </p:txBody>
      </p:sp>
      <p:sp>
        <p:nvSpPr>
          <p:cNvPr id="186376" name="Text Box 8"/>
          <p:cNvSpPr txBox="1">
            <a:spLocks noChangeArrowheads="1"/>
          </p:cNvSpPr>
          <p:nvPr/>
        </p:nvSpPr>
        <p:spPr bwMode="auto">
          <a:xfrm>
            <a:off x="6172200" y="5715000"/>
            <a:ext cx="11430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Beta</a:t>
            </a:r>
          </a:p>
        </p:txBody>
      </p:sp>
      <p:sp>
        <p:nvSpPr>
          <p:cNvPr id="186377" name="Text Box 9"/>
          <p:cNvSpPr txBox="1">
            <a:spLocks noChangeArrowheads="1"/>
          </p:cNvSpPr>
          <p:nvPr/>
        </p:nvSpPr>
        <p:spPr bwMode="auto">
          <a:xfrm rot="16200000">
            <a:off x="259557" y="1950243"/>
            <a:ext cx="9144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Return</a:t>
            </a:r>
          </a:p>
        </p:txBody>
      </p:sp>
      <p:sp>
        <p:nvSpPr>
          <p:cNvPr id="186379" name="Text Box 11"/>
          <p:cNvSpPr txBox="1">
            <a:spLocks noChangeArrowheads="1"/>
          </p:cNvSpPr>
          <p:nvPr/>
        </p:nvSpPr>
        <p:spPr bwMode="auto">
          <a:xfrm rot="16200000">
            <a:off x="259557" y="1950243"/>
            <a:ext cx="9144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Return</a:t>
            </a:r>
          </a:p>
        </p:txBody>
      </p:sp>
      <p:sp>
        <p:nvSpPr>
          <p:cNvPr id="186381" name="Line 13"/>
          <p:cNvSpPr>
            <a:spLocks noChangeShapeType="1"/>
          </p:cNvSpPr>
          <p:nvPr/>
        </p:nvSpPr>
        <p:spPr bwMode="auto">
          <a:xfrm flipH="1">
            <a:off x="914400" y="3352800"/>
            <a:ext cx="3733800" cy="0"/>
          </a:xfrm>
          <a:prstGeom prst="line">
            <a:avLst/>
          </a:prstGeom>
          <a:noFill/>
          <a:ln w="12700">
            <a:solidFill>
              <a:schemeClr val="tx1"/>
            </a:solidFill>
            <a:prstDash val="dash"/>
            <a:round/>
            <a:headEnd type="none" w="sm" len="sm"/>
            <a:tailEnd type="none" w="sm" len="sm"/>
          </a:ln>
          <a:effectLst/>
        </p:spPr>
        <p:txBody>
          <a:bodyPr/>
          <a:lstStyle/>
          <a:p>
            <a:endParaRPr lang="en-US"/>
          </a:p>
        </p:txBody>
      </p:sp>
      <p:sp>
        <p:nvSpPr>
          <p:cNvPr id="186382" name="Text Box 14"/>
          <p:cNvSpPr txBox="1">
            <a:spLocks noChangeArrowheads="1"/>
          </p:cNvSpPr>
          <p:nvPr/>
        </p:nvSpPr>
        <p:spPr bwMode="auto">
          <a:xfrm>
            <a:off x="533400" y="3200400"/>
            <a:ext cx="381000" cy="304800"/>
          </a:xfrm>
          <a:prstGeom prst="rect">
            <a:avLst/>
          </a:prstGeom>
          <a:noFill/>
          <a:ln w="12700">
            <a:noFill/>
            <a:miter lim="800000"/>
            <a:headEnd type="none" w="sm" len="sm"/>
            <a:tailEnd type="none" w="sm" len="sm"/>
          </a:ln>
          <a:effectLst/>
        </p:spPr>
        <p:txBody>
          <a:bodyPr>
            <a:spAutoFit/>
          </a:bodyPr>
          <a:lstStyle/>
          <a:p>
            <a:pPr>
              <a:spcBef>
                <a:spcPct val="50000"/>
              </a:spcBef>
            </a:pPr>
            <a:r>
              <a:rPr lang="en-US" sz="1400"/>
              <a:t>r</a:t>
            </a:r>
            <a:r>
              <a:rPr lang="en-US" sz="1400" baseline="-25000"/>
              <a:t>M</a:t>
            </a:r>
          </a:p>
        </p:txBody>
      </p:sp>
      <p:sp>
        <p:nvSpPr>
          <p:cNvPr id="186383" name="Text Box 15"/>
          <p:cNvSpPr txBox="1">
            <a:spLocks noChangeArrowheads="1"/>
          </p:cNvSpPr>
          <p:nvPr/>
        </p:nvSpPr>
        <p:spPr bwMode="auto">
          <a:xfrm>
            <a:off x="533400" y="4495800"/>
            <a:ext cx="381000" cy="304800"/>
          </a:xfrm>
          <a:prstGeom prst="rect">
            <a:avLst/>
          </a:prstGeom>
          <a:noFill/>
          <a:ln w="12700">
            <a:noFill/>
            <a:miter lim="800000"/>
            <a:headEnd type="none" w="sm" len="sm"/>
            <a:tailEnd type="none" w="sm" len="sm"/>
          </a:ln>
          <a:effectLst/>
        </p:spPr>
        <p:txBody>
          <a:bodyPr>
            <a:spAutoFit/>
          </a:bodyPr>
          <a:lstStyle/>
          <a:p>
            <a:pPr>
              <a:spcBef>
                <a:spcPct val="50000"/>
              </a:spcBef>
            </a:pPr>
            <a:r>
              <a:rPr lang="en-US" sz="1400" dirty="0"/>
              <a:t>r</a:t>
            </a:r>
            <a:r>
              <a:rPr lang="en-US" sz="1400" baseline="-25000" dirty="0"/>
              <a:t>f</a:t>
            </a:r>
          </a:p>
        </p:txBody>
      </p:sp>
      <p:sp>
        <p:nvSpPr>
          <p:cNvPr id="186384" name="Text Box 16"/>
          <p:cNvSpPr txBox="1">
            <a:spLocks noChangeArrowheads="1"/>
          </p:cNvSpPr>
          <p:nvPr/>
        </p:nvSpPr>
        <p:spPr bwMode="auto">
          <a:xfrm>
            <a:off x="762000" y="5715000"/>
            <a:ext cx="381000" cy="304800"/>
          </a:xfrm>
          <a:prstGeom prst="rect">
            <a:avLst/>
          </a:prstGeom>
          <a:noFill/>
          <a:ln w="12700">
            <a:noFill/>
            <a:miter lim="800000"/>
            <a:headEnd type="none" w="sm" len="sm"/>
            <a:tailEnd type="none" w="sm" len="sm"/>
          </a:ln>
          <a:effectLst/>
        </p:spPr>
        <p:txBody>
          <a:bodyPr>
            <a:spAutoFit/>
          </a:bodyPr>
          <a:lstStyle/>
          <a:p>
            <a:pPr>
              <a:spcBef>
                <a:spcPct val="50000"/>
              </a:spcBef>
            </a:pPr>
            <a:r>
              <a:rPr lang="en-US" sz="1400"/>
              <a:t>0</a:t>
            </a:r>
            <a:endParaRPr lang="en-US" sz="1400" baseline="-25000"/>
          </a:p>
        </p:txBody>
      </p:sp>
      <p:sp>
        <p:nvSpPr>
          <p:cNvPr id="186385" name="Text Box 17"/>
          <p:cNvSpPr txBox="1">
            <a:spLocks noChangeArrowheads="1"/>
          </p:cNvSpPr>
          <p:nvPr/>
        </p:nvSpPr>
        <p:spPr bwMode="auto">
          <a:xfrm>
            <a:off x="4572000" y="5715000"/>
            <a:ext cx="381000" cy="304800"/>
          </a:xfrm>
          <a:prstGeom prst="rect">
            <a:avLst/>
          </a:prstGeom>
          <a:noFill/>
          <a:ln w="12700">
            <a:noFill/>
            <a:miter lim="800000"/>
            <a:headEnd type="none" w="sm" len="sm"/>
            <a:tailEnd type="none" w="sm" len="sm"/>
          </a:ln>
          <a:effectLst/>
        </p:spPr>
        <p:txBody>
          <a:bodyPr>
            <a:spAutoFit/>
          </a:bodyPr>
          <a:lstStyle/>
          <a:p>
            <a:pPr>
              <a:spcBef>
                <a:spcPct val="50000"/>
              </a:spcBef>
            </a:pPr>
            <a:r>
              <a:rPr lang="en-US" sz="1400"/>
              <a:t>1</a:t>
            </a:r>
            <a:endParaRPr lang="en-US" sz="1400" baseline="-25000"/>
          </a:p>
        </p:txBody>
      </p:sp>
      <p:sp>
        <p:nvSpPr>
          <p:cNvPr id="186375" name="Oval 7"/>
          <p:cNvSpPr>
            <a:spLocks noChangeArrowheads="1"/>
          </p:cNvSpPr>
          <p:nvPr/>
        </p:nvSpPr>
        <p:spPr bwMode="auto">
          <a:xfrm>
            <a:off x="838200" y="4572000"/>
            <a:ext cx="152400" cy="1524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86389" name="Text Box 21"/>
          <p:cNvSpPr txBox="1">
            <a:spLocks noChangeArrowheads="1"/>
          </p:cNvSpPr>
          <p:nvPr/>
        </p:nvSpPr>
        <p:spPr bwMode="auto">
          <a:xfrm>
            <a:off x="1600200" y="5029200"/>
            <a:ext cx="2362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Risk Free Asset</a:t>
            </a:r>
          </a:p>
        </p:txBody>
      </p:sp>
      <p:sp>
        <p:nvSpPr>
          <p:cNvPr id="186390" name="Text Box 22"/>
          <p:cNvSpPr txBox="1">
            <a:spLocks noChangeArrowheads="1"/>
          </p:cNvSpPr>
          <p:nvPr/>
        </p:nvSpPr>
        <p:spPr bwMode="auto">
          <a:xfrm>
            <a:off x="5791200" y="3886200"/>
            <a:ext cx="11430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Market</a:t>
            </a:r>
          </a:p>
        </p:txBody>
      </p:sp>
      <p:sp>
        <p:nvSpPr>
          <p:cNvPr id="186391" name="Line 23"/>
          <p:cNvSpPr>
            <a:spLocks noChangeShapeType="1"/>
          </p:cNvSpPr>
          <p:nvPr/>
        </p:nvSpPr>
        <p:spPr bwMode="auto">
          <a:xfrm flipH="1" flipV="1">
            <a:off x="990600" y="4724400"/>
            <a:ext cx="685800" cy="381000"/>
          </a:xfrm>
          <a:prstGeom prst="line">
            <a:avLst/>
          </a:prstGeom>
          <a:noFill/>
          <a:ln w="12700">
            <a:solidFill>
              <a:schemeClr val="tx1"/>
            </a:solidFill>
            <a:round/>
            <a:headEnd type="none" w="sm" len="sm"/>
            <a:tailEnd type="triangle" w="lg" len="sm"/>
          </a:ln>
          <a:effectLst/>
        </p:spPr>
        <p:txBody>
          <a:bodyPr/>
          <a:lstStyle/>
          <a:p>
            <a:endParaRPr lang="en-US"/>
          </a:p>
        </p:txBody>
      </p:sp>
      <p:sp>
        <p:nvSpPr>
          <p:cNvPr id="186392" name="Line 24"/>
          <p:cNvSpPr>
            <a:spLocks noChangeShapeType="1"/>
          </p:cNvSpPr>
          <p:nvPr/>
        </p:nvSpPr>
        <p:spPr bwMode="auto">
          <a:xfrm flipH="1" flipV="1">
            <a:off x="4800600" y="3429000"/>
            <a:ext cx="990600" cy="533400"/>
          </a:xfrm>
          <a:prstGeom prst="line">
            <a:avLst/>
          </a:prstGeom>
          <a:noFill/>
          <a:ln w="12700">
            <a:solidFill>
              <a:schemeClr val="tx1"/>
            </a:solidFill>
            <a:round/>
            <a:headEnd type="none" w="sm" len="sm"/>
            <a:tailEnd type="triangle" w="lg" len="sm"/>
          </a:ln>
          <a:effectLst/>
        </p:spPr>
        <p:txBody>
          <a:bodyPr/>
          <a:lstStyle/>
          <a:p>
            <a:endParaRPr lang="en-US"/>
          </a:p>
        </p:txBody>
      </p:sp>
      <p:sp>
        <p:nvSpPr>
          <p:cNvPr id="21" name="Text Box 21"/>
          <p:cNvSpPr txBox="1">
            <a:spLocks noChangeArrowheads="1"/>
          </p:cNvSpPr>
          <p:nvPr/>
        </p:nvSpPr>
        <p:spPr bwMode="auto">
          <a:xfrm>
            <a:off x="4267200" y="1447800"/>
            <a:ext cx="2362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smtClean="0"/>
              <a:t>We know two points.</a:t>
            </a:r>
            <a:endParaRPr lang="en-US" dirty="0"/>
          </a:p>
        </p:txBody>
      </p:sp>
      <p:sp>
        <p:nvSpPr>
          <p:cNvPr id="22" name="Text Box 21"/>
          <p:cNvSpPr txBox="1">
            <a:spLocks noChangeArrowheads="1"/>
          </p:cNvSpPr>
          <p:nvPr/>
        </p:nvSpPr>
        <p:spPr bwMode="auto">
          <a:xfrm>
            <a:off x="4267200" y="1828800"/>
            <a:ext cx="4495800" cy="923330"/>
          </a:xfrm>
          <a:prstGeom prst="rect">
            <a:avLst/>
          </a:prstGeom>
          <a:noFill/>
          <a:ln w="12700">
            <a:noFill/>
            <a:miter lim="800000"/>
            <a:headEnd type="none" w="sm" len="sm"/>
            <a:tailEnd type="none" w="sm" len="sm"/>
          </a:ln>
          <a:effectLst/>
        </p:spPr>
        <p:txBody>
          <a:bodyPr wrap="square">
            <a:spAutoFit/>
          </a:bodyPr>
          <a:lstStyle/>
          <a:p>
            <a:r>
              <a:rPr lang="en-US" dirty="0" smtClean="0"/>
              <a:t>Where would we find portfolios that contain combinations of the risk free asset and the market?</a:t>
            </a:r>
            <a:endParaRPr lang="en-US" dirty="0"/>
          </a:p>
        </p:txBody>
      </p:sp>
      <p:sp>
        <p:nvSpPr>
          <p:cNvPr id="24" name="Line 10"/>
          <p:cNvSpPr>
            <a:spLocks noChangeShapeType="1"/>
          </p:cNvSpPr>
          <p:nvPr/>
        </p:nvSpPr>
        <p:spPr bwMode="auto">
          <a:xfrm>
            <a:off x="4724400" y="3429000"/>
            <a:ext cx="0" cy="2286000"/>
          </a:xfrm>
          <a:prstGeom prst="line">
            <a:avLst/>
          </a:prstGeom>
          <a:noFill/>
          <a:ln w="12700">
            <a:solidFill>
              <a:schemeClr val="tx1"/>
            </a:solidFill>
            <a:prstDash val="dash"/>
            <a:round/>
            <a:headEnd type="none" w="sm" len="sm"/>
            <a:tailEnd type="none" w="sm" len="sm"/>
          </a:ln>
          <a:effectLst/>
        </p:spPr>
        <p:txBody>
          <a:bodyPr/>
          <a:lstStyle/>
          <a:p>
            <a:endParaRPr lang="en-US"/>
          </a:p>
        </p:txBody>
      </p:sp>
      <p:sp>
        <p:nvSpPr>
          <p:cNvPr id="25" name="Oval 6"/>
          <p:cNvSpPr>
            <a:spLocks noChangeArrowheads="1"/>
          </p:cNvSpPr>
          <p:nvPr/>
        </p:nvSpPr>
        <p:spPr bwMode="auto">
          <a:xfrm>
            <a:off x="4648200" y="3276600"/>
            <a:ext cx="152400" cy="1524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05086612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dissolv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6381"/>
                                        </p:tgtEl>
                                        <p:attrNameLst>
                                          <p:attrName>style.visibility</p:attrName>
                                        </p:attrNameLst>
                                      </p:cBhvr>
                                      <p:to>
                                        <p:strVal val="visible"/>
                                      </p:to>
                                    </p:set>
                                    <p:animEffect transition="in" filter="dissolve">
                                      <p:cBhvr>
                                        <p:cTn id="12" dur="500"/>
                                        <p:tgtEl>
                                          <p:spTgt spid="186381"/>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dissolve">
                                      <p:cBhvr>
                                        <p:cTn id="15" dur="500"/>
                                        <p:tgtEl>
                                          <p:spTgt spid="24"/>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86392"/>
                                        </p:tgtEl>
                                        <p:attrNameLst>
                                          <p:attrName>style.visibility</p:attrName>
                                        </p:attrNameLst>
                                      </p:cBhvr>
                                      <p:to>
                                        <p:strVal val="visible"/>
                                      </p:to>
                                    </p:set>
                                    <p:animEffect transition="in" filter="dissolve">
                                      <p:cBhvr>
                                        <p:cTn id="18" dur="500"/>
                                        <p:tgtEl>
                                          <p:spTgt spid="186392"/>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86390"/>
                                        </p:tgtEl>
                                        <p:attrNameLst>
                                          <p:attrName>style.visibility</p:attrName>
                                        </p:attrNameLst>
                                      </p:cBhvr>
                                      <p:to>
                                        <p:strVal val="visible"/>
                                      </p:to>
                                    </p:set>
                                    <p:animEffect transition="in" filter="dissolve">
                                      <p:cBhvr>
                                        <p:cTn id="21" dur="500"/>
                                        <p:tgtEl>
                                          <p:spTgt spid="186390"/>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86389"/>
                                        </p:tgtEl>
                                        <p:attrNameLst>
                                          <p:attrName>style.visibility</p:attrName>
                                        </p:attrNameLst>
                                      </p:cBhvr>
                                      <p:to>
                                        <p:strVal val="visible"/>
                                      </p:to>
                                    </p:set>
                                    <p:animEffect transition="in" filter="dissolve">
                                      <p:cBhvr>
                                        <p:cTn id="24" dur="500"/>
                                        <p:tgtEl>
                                          <p:spTgt spid="186389"/>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86391"/>
                                        </p:tgtEl>
                                        <p:attrNameLst>
                                          <p:attrName>style.visibility</p:attrName>
                                        </p:attrNameLst>
                                      </p:cBhvr>
                                      <p:to>
                                        <p:strVal val="visible"/>
                                      </p:to>
                                    </p:set>
                                    <p:animEffect transition="in" filter="dissolve">
                                      <p:cBhvr>
                                        <p:cTn id="27" dur="500"/>
                                        <p:tgtEl>
                                          <p:spTgt spid="186391"/>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86375"/>
                                        </p:tgtEl>
                                        <p:attrNameLst>
                                          <p:attrName>style.visibility</p:attrName>
                                        </p:attrNameLst>
                                      </p:cBhvr>
                                      <p:to>
                                        <p:strVal val="visible"/>
                                      </p:to>
                                    </p:set>
                                    <p:animEffect transition="in" filter="dissolve">
                                      <p:cBhvr>
                                        <p:cTn id="30" dur="500"/>
                                        <p:tgtEl>
                                          <p:spTgt spid="186375"/>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dissolve">
                                      <p:cBhvr>
                                        <p:cTn id="33" dur="500"/>
                                        <p:tgtEl>
                                          <p:spTgt spid="25"/>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dissolve">
                                      <p:cBhvr>
                                        <p:cTn id="38" dur="500"/>
                                        <p:tgtEl>
                                          <p:spTgt spid="22"/>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dissolve">
                                      <p:cBhvr>
                                        <p:cTn id="4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186381" grpId="0" animBg="1"/>
      <p:bldP spid="186375" grpId="0" animBg="1"/>
      <p:bldP spid="186389" grpId="0"/>
      <p:bldP spid="186390" grpId="0"/>
      <p:bldP spid="186391" grpId="0" animBg="1"/>
      <p:bldP spid="186392" grpId="0" animBg="1"/>
      <p:bldP spid="21" grpId="0"/>
      <p:bldP spid="22" grpId="0"/>
      <p:bldP spid="24" grpId="0" animBg="1"/>
      <p:bldP spid="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p:txBody>
          <a:bodyPr/>
          <a:lstStyle/>
          <a:p>
            <a:pPr marL="800100" indent="-800100"/>
            <a:r>
              <a:rPr lang="en-US" dirty="0" smtClean="0"/>
              <a:t>Using </a:t>
            </a:r>
            <a:r>
              <a:rPr lang="en-US" dirty="0"/>
              <a:t>the </a:t>
            </a:r>
            <a:r>
              <a:rPr lang="en-US" dirty="0" smtClean="0"/>
              <a:t>SML</a:t>
            </a:r>
            <a:r>
              <a:rPr lang="en-US" dirty="0" smtClean="0">
                <a:latin typeface="Arial"/>
                <a:cs typeface="Arial"/>
              </a:rPr>
              <a:t>▪</a:t>
            </a:r>
            <a:endParaRPr lang="en-US" dirty="0"/>
          </a:p>
        </p:txBody>
      </p:sp>
      <p:sp>
        <p:nvSpPr>
          <p:cNvPr id="204803" name="Line 3"/>
          <p:cNvSpPr>
            <a:spLocks noChangeShapeType="1"/>
          </p:cNvSpPr>
          <p:nvPr/>
        </p:nvSpPr>
        <p:spPr bwMode="auto">
          <a:xfrm>
            <a:off x="914400" y="1600200"/>
            <a:ext cx="0" cy="4114800"/>
          </a:xfrm>
          <a:prstGeom prst="line">
            <a:avLst/>
          </a:prstGeom>
          <a:noFill/>
          <a:ln w="12700">
            <a:solidFill>
              <a:schemeClr val="tx1"/>
            </a:solidFill>
            <a:round/>
            <a:headEnd type="none" w="sm" len="sm"/>
            <a:tailEnd type="none" w="sm" len="sm"/>
          </a:ln>
          <a:effectLst/>
        </p:spPr>
        <p:txBody>
          <a:bodyPr/>
          <a:lstStyle/>
          <a:p>
            <a:endParaRPr lang="en-US"/>
          </a:p>
        </p:txBody>
      </p:sp>
      <p:sp>
        <p:nvSpPr>
          <p:cNvPr id="204804" name="Line 4"/>
          <p:cNvSpPr>
            <a:spLocks noChangeShapeType="1"/>
          </p:cNvSpPr>
          <p:nvPr/>
        </p:nvSpPr>
        <p:spPr bwMode="auto">
          <a:xfrm>
            <a:off x="914400" y="5715000"/>
            <a:ext cx="6934200" cy="0"/>
          </a:xfrm>
          <a:prstGeom prst="line">
            <a:avLst/>
          </a:prstGeom>
          <a:noFill/>
          <a:ln w="12700">
            <a:solidFill>
              <a:schemeClr val="tx1"/>
            </a:solidFill>
            <a:round/>
            <a:headEnd type="none" w="sm" len="sm"/>
            <a:tailEnd type="none" w="sm" len="sm"/>
          </a:ln>
          <a:effectLst/>
        </p:spPr>
        <p:txBody>
          <a:bodyPr/>
          <a:lstStyle/>
          <a:p>
            <a:endParaRPr lang="en-US"/>
          </a:p>
        </p:txBody>
      </p:sp>
      <p:sp>
        <p:nvSpPr>
          <p:cNvPr id="204805" name="Text Box 5"/>
          <p:cNvSpPr txBox="1">
            <a:spLocks noChangeArrowheads="1"/>
          </p:cNvSpPr>
          <p:nvPr/>
        </p:nvSpPr>
        <p:spPr bwMode="auto">
          <a:xfrm>
            <a:off x="6172200" y="5715000"/>
            <a:ext cx="11430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Beta</a:t>
            </a:r>
          </a:p>
        </p:txBody>
      </p:sp>
      <p:sp>
        <p:nvSpPr>
          <p:cNvPr id="204806" name="Text Box 6"/>
          <p:cNvSpPr txBox="1">
            <a:spLocks noChangeArrowheads="1"/>
          </p:cNvSpPr>
          <p:nvPr/>
        </p:nvSpPr>
        <p:spPr bwMode="auto">
          <a:xfrm rot="16200000">
            <a:off x="259557" y="1950243"/>
            <a:ext cx="9144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Return</a:t>
            </a:r>
          </a:p>
        </p:txBody>
      </p:sp>
      <p:sp>
        <p:nvSpPr>
          <p:cNvPr id="204807" name="Line 7"/>
          <p:cNvSpPr>
            <a:spLocks noChangeShapeType="1"/>
          </p:cNvSpPr>
          <p:nvPr/>
        </p:nvSpPr>
        <p:spPr bwMode="auto">
          <a:xfrm>
            <a:off x="4724400" y="3429000"/>
            <a:ext cx="0" cy="2286000"/>
          </a:xfrm>
          <a:prstGeom prst="line">
            <a:avLst/>
          </a:prstGeom>
          <a:noFill/>
          <a:ln w="12700">
            <a:solidFill>
              <a:schemeClr val="tx1"/>
            </a:solidFill>
            <a:prstDash val="dash"/>
            <a:round/>
            <a:headEnd type="none" w="sm" len="sm"/>
            <a:tailEnd type="none" w="sm" len="sm"/>
          </a:ln>
          <a:effectLst/>
        </p:spPr>
        <p:txBody>
          <a:bodyPr/>
          <a:lstStyle/>
          <a:p>
            <a:endParaRPr lang="en-US"/>
          </a:p>
        </p:txBody>
      </p:sp>
      <p:sp>
        <p:nvSpPr>
          <p:cNvPr id="204808" name="Text Box 8"/>
          <p:cNvSpPr txBox="1">
            <a:spLocks noChangeArrowheads="1"/>
          </p:cNvSpPr>
          <p:nvPr/>
        </p:nvSpPr>
        <p:spPr bwMode="auto">
          <a:xfrm rot="16200000">
            <a:off x="259557" y="1950243"/>
            <a:ext cx="9144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Return</a:t>
            </a:r>
          </a:p>
        </p:txBody>
      </p:sp>
      <p:sp>
        <p:nvSpPr>
          <p:cNvPr id="204809" name="Line 9"/>
          <p:cNvSpPr>
            <a:spLocks noChangeShapeType="1"/>
          </p:cNvSpPr>
          <p:nvPr/>
        </p:nvSpPr>
        <p:spPr bwMode="auto">
          <a:xfrm>
            <a:off x="4724400" y="3429000"/>
            <a:ext cx="0" cy="2286000"/>
          </a:xfrm>
          <a:prstGeom prst="line">
            <a:avLst/>
          </a:prstGeom>
          <a:noFill/>
          <a:ln w="12700">
            <a:solidFill>
              <a:schemeClr val="tx1"/>
            </a:solidFill>
            <a:prstDash val="dash"/>
            <a:round/>
            <a:headEnd type="none" w="sm" len="sm"/>
            <a:tailEnd type="none" w="sm" len="sm"/>
          </a:ln>
          <a:effectLst/>
        </p:spPr>
        <p:txBody>
          <a:bodyPr/>
          <a:lstStyle/>
          <a:p>
            <a:endParaRPr lang="en-US"/>
          </a:p>
        </p:txBody>
      </p:sp>
      <p:sp>
        <p:nvSpPr>
          <p:cNvPr id="204810" name="Line 10"/>
          <p:cNvSpPr>
            <a:spLocks noChangeShapeType="1"/>
          </p:cNvSpPr>
          <p:nvPr/>
        </p:nvSpPr>
        <p:spPr bwMode="auto">
          <a:xfrm flipH="1">
            <a:off x="914400" y="3352800"/>
            <a:ext cx="3733800" cy="0"/>
          </a:xfrm>
          <a:prstGeom prst="line">
            <a:avLst/>
          </a:prstGeom>
          <a:noFill/>
          <a:ln w="12700">
            <a:solidFill>
              <a:schemeClr val="tx1"/>
            </a:solidFill>
            <a:prstDash val="dash"/>
            <a:round/>
            <a:headEnd type="none" w="sm" len="sm"/>
            <a:tailEnd type="none" w="sm" len="sm"/>
          </a:ln>
          <a:effectLst/>
        </p:spPr>
        <p:txBody>
          <a:bodyPr/>
          <a:lstStyle/>
          <a:p>
            <a:endParaRPr lang="en-US"/>
          </a:p>
        </p:txBody>
      </p:sp>
      <p:sp>
        <p:nvSpPr>
          <p:cNvPr id="204811" name="Text Box 11"/>
          <p:cNvSpPr txBox="1">
            <a:spLocks noChangeArrowheads="1"/>
          </p:cNvSpPr>
          <p:nvPr/>
        </p:nvSpPr>
        <p:spPr bwMode="auto">
          <a:xfrm>
            <a:off x="533400" y="3200400"/>
            <a:ext cx="381000" cy="304800"/>
          </a:xfrm>
          <a:prstGeom prst="rect">
            <a:avLst/>
          </a:prstGeom>
          <a:noFill/>
          <a:ln w="12700">
            <a:noFill/>
            <a:miter lim="800000"/>
            <a:headEnd type="none" w="sm" len="sm"/>
            <a:tailEnd type="none" w="sm" len="sm"/>
          </a:ln>
          <a:effectLst/>
        </p:spPr>
        <p:txBody>
          <a:bodyPr>
            <a:spAutoFit/>
          </a:bodyPr>
          <a:lstStyle/>
          <a:p>
            <a:pPr>
              <a:spcBef>
                <a:spcPct val="50000"/>
              </a:spcBef>
            </a:pPr>
            <a:r>
              <a:rPr lang="en-US" sz="1400"/>
              <a:t>r</a:t>
            </a:r>
            <a:r>
              <a:rPr lang="en-US" sz="1400" baseline="-25000"/>
              <a:t>M</a:t>
            </a:r>
          </a:p>
        </p:txBody>
      </p:sp>
      <p:sp>
        <p:nvSpPr>
          <p:cNvPr id="204812" name="Text Box 12"/>
          <p:cNvSpPr txBox="1">
            <a:spLocks noChangeArrowheads="1"/>
          </p:cNvSpPr>
          <p:nvPr/>
        </p:nvSpPr>
        <p:spPr bwMode="auto">
          <a:xfrm>
            <a:off x="533400" y="4495800"/>
            <a:ext cx="381000" cy="304800"/>
          </a:xfrm>
          <a:prstGeom prst="rect">
            <a:avLst/>
          </a:prstGeom>
          <a:noFill/>
          <a:ln w="12700">
            <a:noFill/>
            <a:miter lim="800000"/>
            <a:headEnd type="none" w="sm" len="sm"/>
            <a:tailEnd type="none" w="sm" len="sm"/>
          </a:ln>
          <a:effectLst/>
        </p:spPr>
        <p:txBody>
          <a:bodyPr>
            <a:spAutoFit/>
          </a:bodyPr>
          <a:lstStyle/>
          <a:p>
            <a:pPr>
              <a:spcBef>
                <a:spcPct val="50000"/>
              </a:spcBef>
            </a:pPr>
            <a:r>
              <a:rPr lang="en-US" sz="1400" dirty="0"/>
              <a:t>r</a:t>
            </a:r>
            <a:r>
              <a:rPr lang="en-US" sz="1400" baseline="-25000" dirty="0"/>
              <a:t>f</a:t>
            </a:r>
          </a:p>
        </p:txBody>
      </p:sp>
      <p:sp>
        <p:nvSpPr>
          <p:cNvPr id="204813" name="Text Box 13"/>
          <p:cNvSpPr txBox="1">
            <a:spLocks noChangeArrowheads="1"/>
          </p:cNvSpPr>
          <p:nvPr/>
        </p:nvSpPr>
        <p:spPr bwMode="auto">
          <a:xfrm>
            <a:off x="762000" y="5715000"/>
            <a:ext cx="381000" cy="304800"/>
          </a:xfrm>
          <a:prstGeom prst="rect">
            <a:avLst/>
          </a:prstGeom>
          <a:noFill/>
          <a:ln w="12700">
            <a:noFill/>
            <a:miter lim="800000"/>
            <a:headEnd type="none" w="sm" len="sm"/>
            <a:tailEnd type="none" w="sm" len="sm"/>
          </a:ln>
          <a:effectLst/>
        </p:spPr>
        <p:txBody>
          <a:bodyPr>
            <a:spAutoFit/>
          </a:bodyPr>
          <a:lstStyle/>
          <a:p>
            <a:pPr>
              <a:spcBef>
                <a:spcPct val="50000"/>
              </a:spcBef>
            </a:pPr>
            <a:r>
              <a:rPr lang="en-US" sz="1400"/>
              <a:t>0</a:t>
            </a:r>
            <a:endParaRPr lang="en-US" sz="1400" baseline="-25000"/>
          </a:p>
        </p:txBody>
      </p:sp>
      <p:sp>
        <p:nvSpPr>
          <p:cNvPr id="204814" name="Text Box 14"/>
          <p:cNvSpPr txBox="1">
            <a:spLocks noChangeArrowheads="1"/>
          </p:cNvSpPr>
          <p:nvPr/>
        </p:nvSpPr>
        <p:spPr bwMode="auto">
          <a:xfrm>
            <a:off x="4572000" y="5715000"/>
            <a:ext cx="381000" cy="304800"/>
          </a:xfrm>
          <a:prstGeom prst="rect">
            <a:avLst/>
          </a:prstGeom>
          <a:noFill/>
          <a:ln w="12700">
            <a:noFill/>
            <a:miter lim="800000"/>
            <a:headEnd type="none" w="sm" len="sm"/>
            <a:tailEnd type="none" w="sm" len="sm"/>
          </a:ln>
          <a:effectLst/>
        </p:spPr>
        <p:txBody>
          <a:bodyPr>
            <a:spAutoFit/>
          </a:bodyPr>
          <a:lstStyle/>
          <a:p>
            <a:pPr>
              <a:spcBef>
                <a:spcPct val="50000"/>
              </a:spcBef>
            </a:pPr>
            <a:r>
              <a:rPr lang="en-US" sz="1400"/>
              <a:t>1</a:t>
            </a:r>
            <a:endParaRPr lang="en-US" sz="1400" baseline="-25000"/>
          </a:p>
        </p:txBody>
      </p:sp>
      <p:sp>
        <p:nvSpPr>
          <p:cNvPr id="204815" name="Line 15"/>
          <p:cNvSpPr>
            <a:spLocks noChangeShapeType="1"/>
          </p:cNvSpPr>
          <p:nvPr/>
        </p:nvSpPr>
        <p:spPr bwMode="auto">
          <a:xfrm flipV="1">
            <a:off x="914400" y="2209800"/>
            <a:ext cx="7162800" cy="2438400"/>
          </a:xfrm>
          <a:prstGeom prst="line">
            <a:avLst/>
          </a:prstGeom>
          <a:noFill/>
          <a:ln w="28575">
            <a:solidFill>
              <a:srgbClr val="FF0000"/>
            </a:solidFill>
            <a:round/>
            <a:headEnd type="none" w="sm" len="sm"/>
            <a:tailEnd type="none" w="sm" len="sm"/>
          </a:ln>
          <a:effectLst/>
        </p:spPr>
        <p:txBody>
          <a:bodyPr/>
          <a:lstStyle/>
          <a:p>
            <a:endParaRPr lang="en-US"/>
          </a:p>
        </p:txBody>
      </p:sp>
      <p:sp>
        <p:nvSpPr>
          <p:cNvPr id="204816" name="Oval 16"/>
          <p:cNvSpPr>
            <a:spLocks noChangeArrowheads="1"/>
          </p:cNvSpPr>
          <p:nvPr/>
        </p:nvSpPr>
        <p:spPr bwMode="auto">
          <a:xfrm>
            <a:off x="4648200" y="3276600"/>
            <a:ext cx="152400" cy="1524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204817" name="Oval 17"/>
          <p:cNvSpPr>
            <a:spLocks noChangeArrowheads="1"/>
          </p:cNvSpPr>
          <p:nvPr/>
        </p:nvSpPr>
        <p:spPr bwMode="auto">
          <a:xfrm>
            <a:off x="838200" y="4572000"/>
            <a:ext cx="152400" cy="1524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204818" name="Oval 18"/>
          <p:cNvSpPr>
            <a:spLocks noChangeArrowheads="1"/>
          </p:cNvSpPr>
          <p:nvPr/>
        </p:nvSpPr>
        <p:spPr bwMode="auto">
          <a:xfrm>
            <a:off x="2590800" y="4800600"/>
            <a:ext cx="152400" cy="152400"/>
          </a:xfrm>
          <a:prstGeom prst="ellipse">
            <a:avLst/>
          </a:prstGeom>
          <a:solidFill>
            <a:srgbClr val="00FF00"/>
          </a:solidFill>
          <a:ln w="12700">
            <a:solidFill>
              <a:schemeClr val="tx1"/>
            </a:solidFill>
            <a:round/>
            <a:headEnd type="none" w="sm" len="sm"/>
            <a:tailEnd type="none" w="sm" len="sm"/>
          </a:ln>
          <a:effectLst/>
        </p:spPr>
        <p:txBody>
          <a:bodyPr wrap="none" anchor="ctr"/>
          <a:lstStyle/>
          <a:p>
            <a:endParaRPr lang="en-US"/>
          </a:p>
        </p:txBody>
      </p:sp>
      <p:sp>
        <p:nvSpPr>
          <p:cNvPr id="204819" name="Line 19"/>
          <p:cNvSpPr>
            <a:spLocks noChangeShapeType="1"/>
          </p:cNvSpPr>
          <p:nvPr/>
        </p:nvSpPr>
        <p:spPr bwMode="auto">
          <a:xfrm flipV="1">
            <a:off x="2667000" y="4038600"/>
            <a:ext cx="0" cy="762000"/>
          </a:xfrm>
          <a:prstGeom prst="line">
            <a:avLst/>
          </a:prstGeom>
          <a:noFill/>
          <a:ln w="76200">
            <a:solidFill>
              <a:srgbClr val="0000FF"/>
            </a:solidFill>
            <a:round/>
            <a:headEnd type="none" w="sm" len="sm"/>
            <a:tailEnd type="stealth" w="sm" len="sm"/>
          </a:ln>
          <a:effectLst/>
        </p:spPr>
        <p:txBody>
          <a:bodyPr/>
          <a:lstStyle/>
          <a:p>
            <a:endParaRPr lang="en-US"/>
          </a:p>
        </p:txBody>
      </p:sp>
      <p:sp>
        <p:nvSpPr>
          <p:cNvPr id="20" name="Text Box 5"/>
          <p:cNvSpPr txBox="1">
            <a:spLocks noChangeArrowheads="1"/>
          </p:cNvSpPr>
          <p:nvPr/>
        </p:nvSpPr>
        <p:spPr bwMode="auto">
          <a:xfrm>
            <a:off x="5638800" y="3657600"/>
            <a:ext cx="2590800" cy="923330"/>
          </a:xfrm>
          <a:prstGeom prst="rect">
            <a:avLst/>
          </a:prstGeom>
          <a:noFill/>
          <a:ln w="12700">
            <a:noFill/>
            <a:miter lim="800000"/>
            <a:headEnd type="none" w="sm" len="sm"/>
            <a:tailEnd type="none" w="sm" len="sm"/>
          </a:ln>
          <a:effectLst/>
        </p:spPr>
        <p:txBody>
          <a:bodyPr wrap="square">
            <a:spAutoFit/>
          </a:bodyPr>
          <a:lstStyle/>
          <a:p>
            <a:r>
              <a:rPr lang="en-US" dirty="0" smtClean="0"/>
              <a:t>What would happen if there were a stock below the line?</a:t>
            </a:r>
            <a:endParaRPr lang="en-US" dirty="0"/>
          </a:p>
        </p:txBody>
      </p:sp>
      <p:sp>
        <p:nvSpPr>
          <p:cNvPr id="21" name="Text Box 5"/>
          <p:cNvSpPr txBox="1">
            <a:spLocks noChangeArrowheads="1"/>
          </p:cNvSpPr>
          <p:nvPr/>
        </p:nvSpPr>
        <p:spPr bwMode="auto">
          <a:xfrm>
            <a:off x="1066800" y="1676400"/>
            <a:ext cx="3886200" cy="646331"/>
          </a:xfrm>
          <a:prstGeom prst="rect">
            <a:avLst/>
          </a:prstGeom>
          <a:noFill/>
          <a:ln w="12700">
            <a:noFill/>
            <a:miter lim="800000"/>
            <a:headEnd type="none" w="sm" len="sm"/>
            <a:tailEnd type="none" w="sm" len="sm"/>
          </a:ln>
          <a:effectLst/>
        </p:spPr>
        <p:txBody>
          <a:bodyPr wrap="square">
            <a:spAutoFit/>
          </a:bodyPr>
          <a:lstStyle/>
          <a:p>
            <a:r>
              <a:rPr lang="en-US" dirty="0" smtClean="0"/>
              <a:t>What would happen if there were a stock above the line?</a:t>
            </a:r>
            <a:endParaRPr lang="en-US" dirty="0"/>
          </a:p>
        </p:txBody>
      </p:sp>
      <p:sp>
        <p:nvSpPr>
          <p:cNvPr id="22" name="Oval 18"/>
          <p:cNvSpPr>
            <a:spLocks noChangeArrowheads="1"/>
          </p:cNvSpPr>
          <p:nvPr/>
        </p:nvSpPr>
        <p:spPr bwMode="auto">
          <a:xfrm>
            <a:off x="2590800" y="3124200"/>
            <a:ext cx="152400" cy="152400"/>
          </a:xfrm>
          <a:prstGeom prst="ellipse">
            <a:avLst/>
          </a:prstGeom>
          <a:solidFill>
            <a:srgbClr val="00FF00"/>
          </a:solidFill>
          <a:ln w="12700">
            <a:solidFill>
              <a:schemeClr val="tx1"/>
            </a:solidFill>
            <a:round/>
            <a:headEnd type="none" w="sm" len="sm"/>
            <a:tailEnd type="none" w="sm" len="sm"/>
          </a:ln>
          <a:effectLst/>
        </p:spPr>
        <p:txBody>
          <a:bodyPr wrap="none" anchor="ctr"/>
          <a:lstStyle/>
          <a:p>
            <a:endParaRPr lang="en-US"/>
          </a:p>
        </p:txBody>
      </p:sp>
      <p:sp>
        <p:nvSpPr>
          <p:cNvPr id="23" name="Line 19"/>
          <p:cNvSpPr>
            <a:spLocks noChangeShapeType="1"/>
          </p:cNvSpPr>
          <p:nvPr/>
        </p:nvSpPr>
        <p:spPr bwMode="auto">
          <a:xfrm>
            <a:off x="2667000" y="3276600"/>
            <a:ext cx="0" cy="762000"/>
          </a:xfrm>
          <a:prstGeom prst="line">
            <a:avLst/>
          </a:prstGeom>
          <a:noFill/>
          <a:ln w="76200">
            <a:solidFill>
              <a:srgbClr val="0000FF"/>
            </a:solidFill>
            <a:round/>
            <a:headEnd type="none" w="sm" len="sm"/>
            <a:tailEnd type="stealth" w="sm" len="sm"/>
          </a:ln>
          <a:effectLst/>
        </p:spPr>
        <p:txBody>
          <a:bodyPr/>
          <a:lstStyle/>
          <a:p>
            <a:endParaRPr lang="en-US"/>
          </a:p>
        </p:txBody>
      </p:sp>
      <p:sp>
        <p:nvSpPr>
          <p:cNvPr id="24" name="Text Box 5"/>
          <p:cNvSpPr txBox="1">
            <a:spLocks noChangeArrowheads="1"/>
          </p:cNvSpPr>
          <p:nvPr/>
        </p:nvSpPr>
        <p:spPr bwMode="auto">
          <a:xfrm>
            <a:off x="1066800" y="2362200"/>
            <a:ext cx="4800600" cy="923330"/>
          </a:xfrm>
          <a:prstGeom prst="rect">
            <a:avLst/>
          </a:prstGeom>
          <a:noFill/>
          <a:ln w="12700">
            <a:noFill/>
            <a:miter lim="800000"/>
            <a:headEnd type="none" w="sm" len="sm"/>
            <a:tailEnd type="none" w="sm" len="sm"/>
          </a:ln>
          <a:effectLst/>
        </p:spPr>
        <p:txBody>
          <a:bodyPr wrap="square">
            <a:spAutoFit/>
          </a:bodyPr>
          <a:lstStyle/>
          <a:p>
            <a:r>
              <a:rPr lang="en-US" b="1" dirty="0" smtClean="0"/>
              <a:t>Market equilibrium forces all stocks to be on the line, which is called the Security Market Line (SML).</a:t>
            </a:r>
            <a:endParaRPr lang="en-US" b="1" dirty="0"/>
          </a:p>
        </p:txBody>
      </p:sp>
      <p:sp>
        <p:nvSpPr>
          <p:cNvPr id="25" name="Text Box 17"/>
          <p:cNvSpPr txBox="1">
            <a:spLocks noChangeArrowheads="1"/>
          </p:cNvSpPr>
          <p:nvPr/>
        </p:nvSpPr>
        <p:spPr bwMode="auto">
          <a:xfrm>
            <a:off x="7162800" y="1600200"/>
            <a:ext cx="685800" cy="366713"/>
          </a:xfrm>
          <a:prstGeom prst="rect">
            <a:avLst/>
          </a:prstGeom>
          <a:noFill/>
          <a:ln w="12700">
            <a:noFill/>
            <a:miter lim="800000"/>
            <a:headEnd type="none" w="sm" len="sm"/>
            <a:tailEnd type="none" w="sm" len="sm"/>
          </a:ln>
          <a:effectLst/>
        </p:spPr>
        <p:txBody>
          <a:bodyPr wrap="square">
            <a:spAutoFit/>
          </a:bodyPr>
          <a:lstStyle/>
          <a:p>
            <a:pPr>
              <a:spcBef>
                <a:spcPct val="50000"/>
              </a:spcBef>
            </a:pPr>
            <a:r>
              <a:rPr lang="en-US" b="1" dirty="0"/>
              <a:t>SML</a:t>
            </a:r>
          </a:p>
        </p:txBody>
      </p:sp>
      <p:sp>
        <p:nvSpPr>
          <p:cNvPr id="26" name="Line 18"/>
          <p:cNvSpPr>
            <a:spLocks noChangeShapeType="1"/>
          </p:cNvSpPr>
          <p:nvPr/>
        </p:nvSpPr>
        <p:spPr bwMode="auto">
          <a:xfrm flipH="1">
            <a:off x="6172200" y="1905000"/>
            <a:ext cx="1143000" cy="914400"/>
          </a:xfrm>
          <a:prstGeom prst="line">
            <a:avLst/>
          </a:prstGeom>
          <a:noFill/>
          <a:ln w="12700">
            <a:solidFill>
              <a:schemeClr val="tx1"/>
            </a:solidFill>
            <a:round/>
            <a:headEnd type="none" w="sm" len="sm"/>
            <a:tailEnd type="triangle" w="lg" len="lg"/>
          </a:ln>
          <a:effectLst/>
        </p:spPr>
        <p:txBody>
          <a:bodyPr/>
          <a:lstStyle/>
          <a:p>
            <a:endParaRPr lang="en-US"/>
          </a:p>
        </p:txBody>
      </p:sp>
    </p:spTree>
    <p:extLst>
      <p:ext uri="{BB962C8B-B14F-4D97-AF65-F5344CB8AC3E}">
        <p14:creationId xmlns:p14="http://schemas.microsoft.com/office/powerpoint/2010/main" val="17945124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dissolve">
                                      <p:cBhvr>
                                        <p:cTn id="7" dur="500"/>
                                        <p:tgtEl>
                                          <p:spTgt spid="20"/>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04818"/>
                                        </p:tgtEl>
                                        <p:attrNameLst>
                                          <p:attrName>style.visibility</p:attrName>
                                        </p:attrNameLst>
                                      </p:cBhvr>
                                      <p:to>
                                        <p:strVal val="visible"/>
                                      </p:to>
                                    </p:set>
                                    <p:animEffect transition="in" filter="dissolve">
                                      <p:cBhvr>
                                        <p:cTn id="10" dur="500"/>
                                        <p:tgtEl>
                                          <p:spTgt spid="204818"/>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04819"/>
                                        </p:tgtEl>
                                        <p:attrNameLst>
                                          <p:attrName>style.visibility</p:attrName>
                                        </p:attrNameLst>
                                      </p:cBhvr>
                                      <p:to>
                                        <p:strVal val="visible"/>
                                      </p:to>
                                    </p:set>
                                    <p:animEffect transition="in" filter="dissolve">
                                      <p:cBhvr>
                                        <p:cTn id="15" dur="500"/>
                                        <p:tgtEl>
                                          <p:spTgt spid="204819"/>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dissolve">
                                      <p:cBhvr>
                                        <p:cTn id="20" dur="500"/>
                                        <p:tgtEl>
                                          <p:spTgt spid="21"/>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dissolve">
                                      <p:cBhvr>
                                        <p:cTn id="23" dur="5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dissolve">
                                      <p:cBhvr>
                                        <p:cTn id="28" dur="500"/>
                                        <p:tgtEl>
                                          <p:spTgt spid="23"/>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dissolve">
                                      <p:cBhvr>
                                        <p:cTn id="33" dur="500"/>
                                        <p:tgtEl>
                                          <p:spTgt spid="24"/>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dissolve">
                                      <p:cBhvr>
                                        <p:cTn id="36" dur="500"/>
                                        <p:tgtEl>
                                          <p:spTgt spid="26"/>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dissolve">
                                      <p:cBhvr>
                                        <p:cTn id="3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8" grpId="0" animBg="1"/>
      <p:bldP spid="204819" grpId="0" animBg="1"/>
      <p:bldP spid="20" grpId="0"/>
      <p:bldP spid="21" grpId="0"/>
      <p:bldP spid="22" grpId="0" animBg="1"/>
      <p:bldP spid="23" grpId="0" animBg="1"/>
      <p:bldP spid="24" grpId="0"/>
      <p:bldP spid="25" grpId="0"/>
      <p:bldP spid="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r>
              <a:rPr lang="en-US"/>
              <a:t>The CAPM Equation</a:t>
            </a:r>
          </a:p>
        </p:txBody>
      </p:sp>
      <p:sp>
        <p:nvSpPr>
          <p:cNvPr id="216067" name="Rectangle 3"/>
          <p:cNvSpPr>
            <a:spLocks noGrp="1" noChangeArrowheads="1"/>
          </p:cNvSpPr>
          <p:nvPr>
            <p:ph type="body" sz="half" idx="1"/>
          </p:nvPr>
        </p:nvSpPr>
        <p:spPr>
          <a:xfrm>
            <a:off x="609600" y="1155812"/>
            <a:ext cx="7772400" cy="5016388"/>
          </a:xfrm>
        </p:spPr>
        <p:txBody>
          <a:bodyPr>
            <a:normAutofit fontScale="92500" lnSpcReduction="20000"/>
          </a:bodyPr>
          <a:lstStyle/>
          <a:p>
            <a:r>
              <a:rPr lang="en-US" sz="2800" dirty="0" smtClean="0"/>
              <a:t>CAPM Equation</a:t>
            </a:r>
          </a:p>
          <a:p>
            <a:pPr lvl="1"/>
            <a:r>
              <a:rPr lang="en-US" sz="2400" dirty="0" smtClean="0"/>
              <a:t>Formula for the SML</a:t>
            </a:r>
          </a:p>
          <a:p>
            <a:pPr lvl="1"/>
            <a:endParaRPr lang="en-US" sz="2400" dirty="0" smtClean="0"/>
          </a:p>
          <a:p>
            <a:pPr lvl="1"/>
            <a:endParaRPr lang="en-US" sz="2400" dirty="0" smtClean="0"/>
          </a:p>
          <a:p>
            <a:pPr lvl="1"/>
            <a:endParaRPr lang="en-US" sz="2400" dirty="0" smtClean="0"/>
          </a:p>
          <a:p>
            <a:pPr lvl="1"/>
            <a:endParaRPr lang="en-US" sz="2400" dirty="0" smtClean="0"/>
          </a:p>
          <a:p>
            <a:pPr lvl="1"/>
            <a:endParaRPr lang="en-US" sz="2400" dirty="0" smtClean="0"/>
          </a:p>
          <a:p>
            <a:pPr lvl="1"/>
            <a:endParaRPr lang="en-US" dirty="0" smtClean="0"/>
          </a:p>
          <a:p>
            <a:pPr lvl="1"/>
            <a:endParaRPr lang="en-US" dirty="0" smtClean="0"/>
          </a:p>
          <a:p>
            <a:pPr lvl="1"/>
            <a:r>
              <a:rPr lang="en-US" dirty="0" smtClean="0"/>
              <a:t>Firm Data</a:t>
            </a:r>
          </a:p>
          <a:p>
            <a:pPr lvl="2"/>
            <a:r>
              <a:rPr lang="en-US" dirty="0" smtClean="0"/>
              <a:t>Beta</a:t>
            </a:r>
          </a:p>
          <a:p>
            <a:pPr lvl="2"/>
            <a:endParaRPr lang="en-US" dirty="0" smtClean="0"/>
          </a:p>
          <a:p>
            <a:pPr lvl="1"/>
            <a:r>
              <a:rPr lang="en-US" dirty="0" smtClean="0"/>
              <a:t>Market Data</a:t>
            </a:r>
          </a:p>
          <a:p>
            <a:pPr lvl="2"/>
            <a:r>
              <a:rPr lang="en-US" dirty="0" smtClean="0"/>
              <a:t>The Risk Free Rate</a:t>
            </a:r>
          </a:p>
          <a:p>
            <a:pPr lvl="2"/>
            <a:r>
              <a:rPr lang="en-US" dirty="0" smtClean="0"/>
              <a:t>The Return on the Market</a:t>
            </a:r>
          </a:p>
          <a:p>
            <a:pPr lvl="1"/>
            <a:endParaRPr lang="en-US" sz="2400" dirty="0"/>
          </a:p>
        </p:txBody>
      </p:sp>
      <p:sp>
        <p:nvSpPr>
          <p:cNvPr id="216069" name="Rectangle 5"/>
          <p:cNvSpPr>
            <a:spLocks noChangeArrowheads="1"/>
          </p:cNvSpPr>
          <p:nvPr/>
        </p:nvSpPr>
        <p:spPr bwMode="auto">
          <a:xfrm>
            <a:off x="0" y="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216068" name="Object 4"/>
          <p:cNvGraphicFramePr>
            <a:graphicFrameLocks noChangeAspect="1"/>
          </p:cNvGraphicFramePr>
          <p:nvPr>
            <p:extLst>
              <p:ext uri="{D42A27DB-BD31-4B8C-83A1-F6EECF244321}">
                <p14:modId xmlns:p14="http://schemas.microsoft.com/office/powerpoint/2010/main" val="1987432285"/>
              </p:ext>
            </p:extLst>
          </p:nvPr>
        </p:nvGraphicFramePr>
        <p:xfrm>
          <a:off x="2095500" y="1982489"/>
          <a:ext cx="4953000" cy="886199"/>
        </p:xfrm>
        <a:graphic>
          <a:graphicData uri="http://schemas.openxmlformats.org/presentationml/2006/ole">
            <mc:AlternateContent xmlns:mc="http://schemas.openxmlformats.org/markup-compatibility/2006">
              <mc:Choice xmlns:v="urn:schemas-microsoft-com:vml" Requires="v">
                <p:oleObj spid="_x0000_s21542" name="Equation" r:id="rId4" imgW="1434960" imgH="253800" progId="Equation.DSMT4">
                  <p:embed/>
                </p:oleObj>
              </mc:Choice>
              <mc:Fallback>
                <p:oleObj name="Equation" r:id="rId4" imgW="1434960" imgH="253800" progId="Equation.DSMT4">
                  <p:embed/>
                  <p:pic>
                    <p:nvPicPr>
                      <p:cNvPr id="0" name=""/>
                      <p:cNvPicPr>
                        <a:picLocks noChangeAspect="1" noChangeArrowheads="1"/>
                      </p:cNvPicPr>
                      <p:nvPr/>
                    </p:nvPicPr>
                    <p:blipFill>
                      <a:blip r:embed="rId5"/>
                      <a:srcRect/>
                      <a:stretch>
                        <a:fillRect/>
                      </a:stretch>
                    </p:blipFill>
                    <p:spPr bwMode="auto">
                      <a:xfrm>
                        <a:off x="2095500" y="1982489"/>
                        <a:ext cx="4953000" cy="8861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2341264713"/>
              </p:ext>
            </p:extLst>
          </p:nvPr>
        </p:nvGraphicFramePr>
        <p:xfrm>
          <a:off x="2743200" y="3200400"/>
          <a:ext cx="4746625" cy="609600"/>
        </p:xfrm>
        <a:graphic>
          <a:graphicData uri="http://schemas.openxmlformats.org/presentationml/2006/ole">
            <mc:AlternateContent xmlns:mc="http://schemas.openxmlformats.org/markup-compatibility/2006">
              <mc:Choice xmlns:v="urn:schemas-microsoft-com:vml" Requires="v">
                <p:oleObj spid="_x0000_s21543" name="Equation" r:id="rId6" imgW="3771720" imgH="482400" progId="Equation.DSMT4">
                  <p:embed/>
                </p:oleObj>
              </mc:Choice>
              <mc:Fallback>
                <p:oleObj name="Equation" r:id="rId6" imgW="3771720" imgH="482400" progId="Equation.DSMT4">
                  <p:embed/>
                  <p:pic>
                    <p:nvPicPr>
                      <p:cNvPr id="0" name=""/>
                      <p:cNvPicPr>
                        <a:picLocks noChangeAspect="1" noChangeArrowheads="1"/>
                      </p:cNvPicPr>
                      <p:nvPr/>
                    </p:nvPicPr>
                    <p:blipFill>
                      <a:blip r:embed="rId7"/>
                      <a:srcRect/>
                      <a:stretch>
                        <a:fillRect/>
                      </a:stretch>
                    </p:blipFill>
                    <p:spPr bwMode="auto">
                      <a:xfrm>
                        <a:off x="2743200" y="3200400"/>
                        <a:ext cx="47466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811625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7" name="Rectangle 5"/>
          <p:cNvSpPr>
            <a:spLocks noGrp="1" noChangeArrowheads="1"/>
          </p:cNvSpPr>
          <p:nvPr>
            <p:ph type="body" idx="1"/>
          </p:nvPr>
        </p:nvSpPr>
        <p:spPr>
          <a:xfrm>
            <a:off x="304800" y="2133600"/>
            <a:ext cx="8534400"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dirty="0"/>
              <a:t>It is the equilibrium model that underlies all modern financial theory.</a:t>
            </a:r>
          </a:p>
          <a:p>
            <a:r>
              <a:rPr lang="en-US" altLang="en-US" dirty="0"/>
              <a:t>Derived using principles of diversification with simplified assumptions.</a:t>
            </a:r>
          </a:p>
          <a:p>
            <a:r>
              <a:rPr lang="en-US" altLang="en-US" dirty="0"/>
              <a:t>Markowitz, Sharpe, </a:t>
            </a:r>
            <a:r>
              <a:rPr lang="en-US" altLang="en-US" dirty="0" err="1"/>
              <a:t>Lintner</a:t>
            </a:r>
            <a:r>
              <a:rPr lang="en-US" altLang="en-US" dirty="0"/>
              <a:t> and </a:t>
            </a:r>
            <a:r>
              <a:rPr lang="en-US" altLang="en-US" dirty="0" err="1"/>
              <a:t>Mossin</a:t>
            </a:r>
            <a:r>
              <a:rPr lang="en-US" altLang="en-US" dirty="0"/>
              <a:t> are researchers credited with its development.</a:t>
            </a:r>
          </a:p>
        </p:txBody>
      </p:sp>
      <p:sp>
        <p:nvSpPr>
          <p:cNvPr id="69638" name="Rectangle 6"/>
          <p:cNvSpPr>
            <a:spLocks noGrp="1" noChangeArrowheads="1"/>
          </p:cNvSpPr>
          <p:nvPr>
            <p:ph type="title"/>
          </p:nvPr>
        </p:nvSpPr>
        <p:spPr>
          <a:noFill/>
          <a:ln/>
        </p:spPr>
        <p:txBody>
          <a:bodyPr/>
          <a:lstStyle/>
          <a:p>
            <a:r>
              <a:rPr lang="en-US" altLang="en-US"/>
              <a:t>Capital Asset Pricing Model (CAPM)</a:t>
            </a:r>
          </a:p>
        </p:txBody>
      </p:sp>
    </p:spTree>
    <p:extLst>
      <p:ext uri="{BB962C8B-B14F-4D97-AF65-F5344CB8AC3E}">
        <p14:creationId xmlns:p14="http://schemas.microsoft.com/office/powerpoint/2010/main" val="147975644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Grp="1" noChangeArrowheads="1"/>
          </p:cNvSpPr>
          <p:nvPr>
            <p:ph type="body" idx="1"/>
          </p:nvPr>
        </p:nvSpPr>
        <p:spPr>
          <a:xfrm>
            <a:off x="381000" y="1295400"/>
            <a:ext cx="8458200" cy="51054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dirty="0"/>
              <a:t>Single-period investment horizon.</a:t>
            </a:r>
          </a:p>
          <a:p>
            <a:r>
              <a:rPr lang="en-US" altLang="en-US" dirty="0"/>
              <a:t>Investors forecasts agree with respect to expectations, standard deviations, and correlations of the returns of risky securities</a:t>
            </a:r>
          </a:p>
          <a:p>
            <a:pPr lvl="1"/>
            <a:r>
              <a:rPr lang="en-US" altLang="en-US" dirty="0"/>
              <a:t>Therefore all investors hold risky assets in the same relative proportions</a:t>
            </a:r>
          </a:p>
          <a:p>
            <a:r>
              <a:rPr lang="en-US" altLang="en-US" dirty="0"/>
              <a:t>Investors behave optimally  </a:t>
            </a:r>
          </a:p>
          <a:p>
            <a:pPr lvl="1"/>
            <a:r>
              <a:rPr lang="en-US" altLang="en-US" dirty="0"/>
              <a:t>In equilibrium, prices adjust so that aggregate demand for each security is equal to its supply</a:t>
            </a:r>
          </a:p>
          <a:p>
            <a:endParaRPr lang="en-US" altLang="en-US" sz="2800" dirty="0"/>
          </a:p>
        </p:txBody>
      </p:sp>
      <p:sp>
        <p:nvSpPr>
          <p:cNvPr id="70661" name="Rectangle 5"/>
          <p:cNvSpPr>
            <a:spLocks noGrp="1" noChangeArrowheads="1"/>
          </p:cNvSpPr>
          <p:nvPr>
            <p:ph type="title"/>
          </p:nvPr>
        </p:nvSpPr>
        <p:spPr>
          <a:noFill/>
          <a:ln/>
        </p:spPr>
        <p:txBody>
          <a:bodyPr/>
          <a:lstStyle/>
          <a:p>
            <a:r>
              <a:rPr lang="en-US" altLang="en-US"/>
              <a:t>Assumptions</a:t>
            </a:r>
          </a:p>
        </p:txBody>
      </p:sp>
    </p:spTree>
    <p:extLst>
      <p:ext uri="{BB962C8B-B14F-4D97-AF65-F5344CB8AC3E}">
        <p14:creationId xmlns:p14="http://schemas.microsoft.com/office/powerpoint/2010/main" val="3793120881"/>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352"/>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784</TotalTime>
  <Words>608</Words>
  <Application>Microsoft Office PowerPoint</Application>
  <PresentationFormat>On-screen Show (4:3)</PresentationFormat>
  <Paragraphs>115</Paragraphs>
  <Slides>13</Slides>
  <Notes>12</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23" baseType="lpstr">
      <vt:lpstr>Arial</vt:lpstr>
      <vt:lpstr>Calibri</vt:lpstr>
      <vt:lpstr>Century Gothic</vt:lpstr>
      <vt:lpstr>Courier New</vt:lpstr>
      <vt:lpstr>Segoe</vt:lpstr>
      <vt:lpstr>Symbol</vt:lpstr>
      <vt:lpstr>Wingdings</vt:lpstr>
      <vt:lpstr>Blue Segoe 4-3 template-template_April-17-2007</vt:lpstr>
      <vt:lpstr>White with Courier font for code slides</vt:lpstr>
      <vt:lpstr>MathType 6.0 Equation</vt:lpstr>
      <vt:lpstr>Video 15 (Topic 3.5): Capital Asset Pricing Model (CAPM) </vt:lpstr>
      <vt:lpstr>Topics</vt:lpstr>
      <vt:lpstr>Capital Market Line (CML)</vt:lpstr>
      <vt:lpstr>Security Market Line</vt:lpstr>
      <vt:lpstr>Building the SML▪</vt:lpstr>
      <vt:lpstr>Using the SML▪</vt:lpstr>
      <vt:lpstr>The CAPM Equation</vt:lpstr>
      <vt:lpstr>Capital Asset Pricing Model (CAPM)</vt:lpstr>
      <vt:lpstr>Assumptions</vt:lpstr>
      <vt:lpstr>CAPM Data</vt:lpstr>
      <vt:lpstr>The CAPM Equation: Examples</vt:lpstr>
      <vt:lpstr>The CAPM Equation: Examples</vt:lpstr>
      <vt:lpstr>Video 15 (Topic 3.5): Capital Asset Pricing Model (CAPM)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Microsoft account</cp:lastModifiedBy>
  <cp:revision>106</cp:revision>
  <dcterms:created xsi:type="dcterms:W3CDTF">2014-06-29T21:19:00Z</dcterms:created>
  <dcterms:modified xsi:type="dcterms:W3CDTF">2014-07-12T22:51:26Z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