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62" r:id="rId4"/>
    <p:sldId id="259" r:id="rId5"/>
    <p:sldId id="261" r:id="rId6"/>
    <p:sldId id="264" r:id="rId7"/>
    <p:sldId id="265" r:id="rId8"/>
    <p:sldId id="266" r:id="rId9"/>
    <p:sldId id="267" r:id="rId10"/>
    <p:sldId id="279" r:id="rId11"/>
    <p:sldId id="268" r:id="rId12"/>
    <p:sldId id="269" r:id="rId13"/>
    <p:sldId id="272" r:id="rId14"/>
    <p:sldId id="274" r:id="rId15"/>
    <p:sldId id="273" r:id="rId16"/>
    <p:sldId id="276" r:id="rId17"/>
    <p:sldId id="277" r:id="rId18"/>
    <p:sldId id="278" r:id="rId19"/>
    <p:sldId id="263"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7/14/2014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093594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000922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7/14/2014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12781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17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54733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F9B0788-2A1B-464C-A1E4-F45ADCBFDFEA}" type="slidenum">
              <a:rPr lang="en-US"/>
              <a:pPr/>
              <a:t>6</a:t>
            </a:fld>
            <a:endParaRPr lang="en-US"/>
          </a:p>
        </p:txBody>
      </p:sp>
      <p:sp>
        <p:nvSpPr>
          <p:cNvPr id="11266" name="Rectangle 2"/>
          <p:cNvSpPr>
            <a:spLocks noGrp="1" noRot="1" noChangeAspect="1" noChangeArrowheads="1" noTextEdit="1"/>
          </p:cNvSpPr>
          <p:nvPr>
            <p:ph type="sldImg"/>
          </p:nvPr>
        </p:nvSpPr>
        <p:spPr>
          <a:xfrm>
            <a:off x="1427163" y="898525"/>
            <a:ext cx="4003675" cy="3003550"/>
          </a:xfrm>
          <a:ln cap="flat"/>
        </p:spPr>
      </p:sp>
      <p:sp>
        <p:nvSpPr>
          <p:cNvPr id="11267" name="Rectangle 3"/>
          <p:cNvSpPr>
            <a:spLocks noGrp="1" noChangeArrowheads="1"/>
          </p:cNvSpPr>
          <p:nvPr>
            <p:ph type="body" idx="1"/>
          </p:nvPr>
        </p:nvSpPr>
        <p:spPr>
          <a:ln/>
        </p:spPr>
        <p:txBody>
          <a:bodyPr/>
          <a:lstStyle/>
          <a:p>
            <a:pPr>
              <a:spcBef>
                <a:spcPct val="0"/>
              </a:spcBef>
            </a:pPr>
            <a:endParaRPr lang="en-US" sz="2400"/>
          </a:p>
        </p:txBody>
      </p:sp>
    </p:spTree>
    <p:extLst>
      <p:ext uri="{BB962C8B-B14F-4D97-AF65-F5344CB8AC3E}">
        <p14:creationId xmlns:p14="http://schemas.microsoft.com/office/powerpoint/2010/main" val="199375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F98F982-5A4A-4893-AFDC-D94CA24E1AEA}" type="slidenum">
              <a:rPr lang="en-US"/>
              <a:pPr/>
              <a:t>7</a:t>
            </a:fld>
            <a:endParaRPr lang="en-US"/>
          </a:p>
        </p:txBody>
      </p:sp>
      <p:sp>
        <p:nvSpPr>
          <p:cNvPr id="13314" name="Rectangle 2"/>
          <p:cNvSpPr>
            <a:spLocks noGrp="1" noRot="1" noChangeAspect="1" noChangeArrowheads="1" noTextEdit="1"/>
          </p:cNvSpPr>
          <p:nvPr>
            <p:ph type="sldImg"/>
          </p:nvPr>
        </p:nvSpPr>
        <p:spPr>
          <a:xfrm>
            <a:off x="1427163" y="898525"/>
            <a:ext cx="4003675" cy="3003550"/>
          </a:xfrm>
          <a:ln cap="flat"/>
        </p:spPr>
      </p:sp>
      <p:sp>
        <p:nvSpPr>
          <p:cNvPr id="13315" name="Rectangle 3"/>
          <p:cNvSpPr>
            <a:spLocks noGrp="1" noChangeArrowheads="1"/>
          </p:cNvSpPr>
          <p:nvPr>
            <p:ph type="body" idx="1"/>
          </p:nvPr>
        </p:nvSpPr>
        <p:spPr>
          <a:ln/>
        </p:spPr>
        <p:txBody>
          <a:bodyPr/>
          <a:lstStyle/>
          <a:p>
            <a:pPr>
              <a:spcBef>
                <a:spcPct val="0"/>
              </a:spcBef>
            </a:pPr>
            <a:endParaRPr lang="en-US" sz="2400"/>
          </a:p>
        </p:txBody>
      </p:sp>
    </p:spTree>
    <p:extLst>
      <p:ext uri="{BB962C8B-B14F-4D97-AF65-F5344CB8AC3E}">
        <p14:creationId xmlns:p14="http://schemas.microsoft.com/office/powerpoint/2010/main" val="788114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23031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790783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48783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53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70810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05425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19 (Topic 4.1):</a:t>
            </a:r>
            <a:br>
              <a:rPr lang="en-US" dirty="0" smtClean="0"/>
            </a:br>
            <a:r>
              <a:rPr lang="en-US" dirty="0" smtClean="0">
                <a:effectLst/>
              </a:rPr>
              <a:t>Bond Characteristics</a:t>
            </a:r>
            <a:endParaRPr lang="en-US" dirty="0"/>
          </a:p>
        </p:txBody>
      </p:sp>
    </p:spTree>
    <p:extLst>
      <p:ext uri="{BB962C8B-B14F-4D97-AF65-F5344CB8AC3E}">
        <p14:creationId xmlns:p14="http://schemas.microsoft.com/office/powerpoint/2010/main" val="200858745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dirty="0" smtClean="0"/>
              <a:t>Issuers </a:t>
            </a:r>
            <a:r>
              <a:rPr lang="en-US" dirty="0"/>
              <a:t>of Bonds</a:t>
            </a:r>
          </a:p>
        </p:txBody>
      </p:sp>
      <p:sp>
        <p:nvSpPr>
          <p:cNvPr id="182275" name="Rectangle 3"/>
          <p:cNvSpPr>
            <a:spLocks noGrp="1" noChangeArrowheads="1"/>
          </p:cNvSpPr>
          <p:nvPr>
            <p:ph type="body" idx="1"/>
          </p:nvPr>
        </p:nvSpPr>
        <p:spPr>
          <a:xfrm>
            <a:off x="381000" y="990600"/>
            <a:ext cx="8382000" cy="5105400"/>
          </a:xfrm>
        </p:spPr>
        <p:txBody>
          <a:bodyPr/>
          <a:lstStyle/>
          <a:p>
            <a:pPr marL="660400" indent="-660400">
              <a:lnSpc>
                <a:spcPct val="90000"/>
              </a:lnSpc>
            </a:pPr>
            <a:r>
              <a:rPr lang="en-US" dirty="0" smtClean="0"/>
              <a:t>Government</a:t>
            </a:r>
            <a:endParaRPr lang="en-US" dirty="0"/>
          </a:p>
          <a:p>
            <a:pPr marL="1035050" lvl="1" indent="-577850">
              <a:lnSpc>
                <a:spcPct val="90000"/>
              </a:lnSpc>
            </a:pPr>
            <a:r>
              <a:rPr lang="en-US" dirty="0"/>
              <a:t>U.S. Treasury Securities</a:t>
            </a:r>
          </a:p>
          <a:p>
            <a:pPr marL="1409700" lvl="2" indent="-495300">
              <a:lnSpc>
                <a:spcPct val="90000"/>
              </a:lnSpc>
            </a:pPr>
            <a:r>
              <a:rPr lang="en-US" dirty="0"/>
              <a:t>Treasury Inflation-Protected Securities (TIPS)</a:t>
            </a:r>
          </a:p>
          <a:p>
            <a:pPr marL="1035050" lvl="1" indent="-577850">
              <a:lnSpc>
                <a:spcPct val="90000"/>
              </a:lnSpc>
            </a:pPr>
            <a:r>
              <a:rPr lang="en-US" dirty="0"/>
              <a:t>State and </a:t>
            </a:r>
            <a:r>
              <a:rPr lang="en-US" dirty="0" smtClean="0"/>
              <a:t>Local (‘</a:t>
            </a:r>
            <a:r>
              <a:rPr lang="en-US" dirty="0"/>
              <a:t>Muni’s</a:t>
            </a:r>
            <a:r>
              <a:rPr lang="en-US" dirty="0" smtClean="0"/>
              <a:t>’)</a:t>
            </a:r>
          </a:p>
          <a:p>
            <a:pPr marL="1035050" lvl="1" indent="-577850">
              <a:lnSpc>
                <a:spcPct val="90000"/>
              </a:lnSpc>
            </a:pPr>
            <a:endParaRPr lang="en-US" dirty="0"/>
          </a:p>
          <a:p>
            <a:pPr marL="660400" indent="-660400">
              <a:lnSpc>
                <a:spcPct val="90000"/>
              </a:lnSpc>
            </a:pPr>
            <a:r>
              <a:rPr lang="en-US" dirty="0" smtClean="0"/>
              <a:t>Corporate</a:t>
            </a:r>
            <a:endParaRPr lang="en-US" dirty="0"/>
          </a:p>
          <a:p>
            <a:pPr marL="1060450" lvl="1" indent="-660400">
              <a:lnSpc>
                <a:spcPct val="90000"/>
              </a:lnSpc>
            </a:pPr>
            <a:r>
              <a:rPr lang="en-US" dirty="0" smtClean="0"/>
              <a:t>Corporate Bonds</a:t>
            </a:r>
          </a:p>
          <a:p>
            <a:pPr marL="1060450" lvl="1" indent="-660400">
              <a:lnSpc>
                <a:spcPct val="90000"/>
              </a:lnSpc>
            </a:pPr>
            <a:r>
              <a:rPr lang="en-US" dirty="0" smtClean="0"/>
              <a:t>Short-Term </a:t>
            </a:r>
            <a:r>
              <a:rPr lang="en-US" dirty="0"/>
              <a:t>Debt</a:t>
            </a:r>
          </a:p>
          <a:p>
            <a:pPr marL="1435100" lvl="2" indent="-577850">
              <a:lnSpc>
                <a:spcPct val="90000"/>
              </a:lnSpc>
            </a:pPr>
            <a:r>
              <a:rPr lang="en-US" dirty="0"/>
              <a:t>Commercial </a:t>
            </a:r>
            <a:r>
              <a:rPr lang="en-US" dirty="0" smtClean="0"/>
              <a:t>Paper</a:t>
            </a:r>
          </a:p>
          <a:p>
            <a:pPr marL="1435100" lvl="2" indent="-577850">
              <a:lnSpc>
                <a:spcPct val="90000"/>
              </a:lnSpc>
            </a:pPr>
            <a:endParaRPr lang="en-US" dirty="0"/>
          </a:p>
          <a:p>
            <a:pPr marL="660400" indent="-660400">
              <a:lnSpc>
                <a:spcPct val="90000"/>
              </a:lnSpc>
            </a:pPr>
            <a:r>
              <a:rPr lang="en-US" dirty="0" smtClean="0"/>
              <a:t>Home Mortgages</a:t>
            </a:r>
            <a:endParaRPr lang="en-US" dirty="0"/>
          </a:p>
        </p:txBody>
      </p:sp>
    </p:spTree>
    <p:extLst>
      <p:ext uri="{BB962C8B-B14F-4D97-AF65-F5344CB8AC3E}">
        <p14:creationId xmlns:p14="http://schemas.microsoft.com/office/powerpoint/2010/main" val="352708129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dirty="0" smtClean="0"/>
              <a:t>Bonds Risks</a:t>
            </a:r>
            <a:endParaRPr lang="en-US" dirty="0"/>
          </a:p>
        </p:txBody>
      </p:sp>
      <p:sp>
        <p:nvSpPr>
          <p:cNvPr id="182275" name="Rectangle 3"/>
          <p:cNvSpPr>
            <a:spLocks noGrp="1" noChangeArrowheads="1"/>
          </p:cNvSpPr>
          <p:nvPr>
            <p:ph type="body" idx="1"/>
          </p:nvPr>
        </p:nvSpPr>
        <p:spPr>
          <a:xfrm>
            <a:off x="343237" y="1143000"/>
            <a:ext cx="8382000" cy="3422475"/>
          </a:xfrm>
        </p:spPr>
        <p:txBody>
          <a:bodyPr/>
          <a:lstStyle/>
          <a:p>
            <a:pPr marL="660400" indent="-660400">
              <a:lnSpc>
                <a:spcPct val="90000"/>
              </a:lnSpc>
            </a:pPr>
            <a:r>
              <a:rPr lang="en-US" dirty="0" smtClean="0"/>
              <a:t>Default Risk</a:t>
            </a:r>
          </a:p>
          <a:p>
            <a:pPr marL="1035050" lvl="1" indent="-577850">
              <a:lnSpc>
                <a:spcPct val="90000"/>
              </a:lnSpc>
            </a:pPr>
            <a:endParaRPr lang="en-US" dirty="0"/>
          </a:p>
          <a:p>
            <a:pPr marL="660400" indent="-660400">
              <a:lnSpc>
                <a:spcPct val="90000"/>
              </a:lnSpc>
            </a:pPr>
            <a:r>
              <a:rPr lang="en-US" dirty="0" smtClean="0"/>
              <a:t>Interest Rate Risk</a:t>
            </a:r>
          </a:p>
          <a:p>
            <a:pPr marL="660400" indent="-660400">
              <a:lnSpc>
                <a:spcPct val="90000"/>
              </a:lnSpc>
            </a:pPr>
            <a:endParaRPr lang="en-US" dirty="0"/>
          </a:p>
          <a:p>
            <a:pPr marL="1177925" lvl="1" indent="-660400"/>
            <a:r>
              <a:rPr lang="en-US" dirty="0" smtClean="0"/>
              <a:t>Price Risk</a:t>
            </a:r>
          </a:p>
          <a:p>
            <a:pPr marL="1177925" lvl="1" indent="-660400"/>
            <a:endParaRPr lang="en-US" dirty="0"/>
          </a:p>
          <a:p>
            <a:pPr marL="1177925" lvl="1" indent="-660400"/>
            <a:r>
              <a:rPr lang="en-US" dirty="0" smtClean="0"/>
              <a:t>Reinvestment Risk</a:t>
            </a:r>
            <a:endParaRPr lang="en-US" dirty="0"/>
          </a:p>
        </p:txBody>
      </p:sp>
    </p:spTree>
    <p:extLst>
      <p:ext uri="{BB962C8B-B14F-4D97-AF65-F5344CB8AC3E}">
        <p14:creationId xmlns:p14="http://schemas.microsoft.com/office/powerpoint/2010/main" val="309431366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dirty="0" smtClean="0"/>
              <a:t>Pros and Cons</a:t>
            </a:r>
            <a:endParaRPr lang="en-US" dirty="0"/>
          </a:p>
        </p:txBody>
      </p:sp>
      <p:sp>
        <p:nvSpPr>
          <p:cNvPr id="182275" name="Rectangle 3"/>
          <p:cNvSpPr>
            <a:spLocks noGrp="1" noChangeArrowheads="1"/>
          </p:cNvSpPr>
          <p:nvPr>
            <p:ph type="body" idx="1"/>
          </p:nvPr>
        </p:nvSpPr>
        <p:spPr>
          <a:xfrm>
            <a:off x="343237" y="1143000"/>
            <a:ext cx="8382000" cy="4302716"/>
          </a:xfrm>
        </p:spPr>
        <p:txBody>
          <a:bodyPr/>
          <a:lstStyle/>
          <a:p>
            <a:pPr marL="660400" indent="-660400">
              <a:lnSpc>
                <a:spcPct val="90000"/>
              </a:lnSpc>
            </a:pPr>
            <a:r>
              <a:rPr lang="en-US" dirty="0" smtClean="0"/>
              <a:t>Pros</a:t>
            </a:r>
          </a:p>
          <a:p>
            <a:pPr marL="1177925" lvl="1" indent="-660400"/>
            <a:r>
              <a:rPr lang="en-US" dirty="0" smtClean="0"/>
              <a:t>Leverage</a:t>
            </a:r>
          </a:p>
          <a:p>
            <a:pPr marL="1177925" lvl="1" indent="-660400"/>
            <a:r>
              <a:rPr lang="en-US" dirty="0" smtClean="0"/>
              <a:t>Payments Tax-Deductible</a:t>
            </a:r>
          </a:p>
          <a:p>
            <a:pPr marL="1177925" lvl="1" indent="-660400"/>
            <a:r>
              <a:rPr lang="en-US" dirty="0" smtClean="0"/>
              <a:t>No Voting Rights</a:t>
            </a:r>
          </a:p>
          <a:p>
            <a:pPr marL="1177925" lvl="1" indent="-660400"/>
            <a:endParaRPr lang="en-US" dirty="0"/>
          </a:p>
          <a:p>
            <a:pPr marL="660400" indent="-660400"/>
            <a:r>
              <a:rPr lang="en-US" dirty="0" smtClean="0"/>
              <a:t>Cons</a:t>
            </a:r>
          </a:p>
          <a:p>
            <a:pPr marL="1177925" lvl="1" indent="-660400"/>
            <a:r>
              <a:rPr lang="en-US" dirty="0" smtClean="0"/>
              <a:t>Fixed Interest Payments</a:t>
            </a:r>
          </a:p>
          <a:p>
            <a:pPr marL="1177925" lvl="1" indent="-660400"/>
            <a:r>
              <a:rPr lang="en-US" dirty="0" smtClean="0"/>
              <a:t>Principal Repayment</a:t>
            </a:r>
          </a:p>
          <a:p>
            <a:pPr marL="1177925" lvl="1" indent="-660400"/>
            <a:r>
              <a:rPr lang="en-US" dirty="0" smtClean="0"/>
              <a:t>Bankruptcy</a:t>
            </a:r>
            <a:endParaRPr lang="en-US" dirty="0"/>
          </a:p>
        </p:txBody>
      </p:sp>
    </p:spTree>
    <p:extLst>
      <p:ext uri="{BB962C8B-B14F-4D97-AF65-F5344CB8AC3E}">
        <p14:creationId xmlns:p14="http://schemas.microsoft.com/office/powerpoint/2010/main" val="32149105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dirty="0" smtClean="0"/>
              <a:t>Other Features</a:t>
            </a:r>
            <a:endParaRPr lang="en-US" dirty="0"/>
          </a:p>
        </p:txBody>
      </p:sp>
      <p:sp>
        <p:nvSpPr>
          <p:cNvPr id="182275" name="Rectangle 3"/>
          <p:cNvSpPr>
            <a:spLocks noGrp="1" noChangeArrowheads="1"/>
          </p:cNvSpPr>
          <p:nvPr>
            <p:ph type="body" idx="1"/>
          </p:nvPr>
        </p:nvSpPr>
        <p:spPr>
          <a:xfrm>
            <a:off x="343237" y="1143000"/>
            <a:ext cx="8382000" cy="3490186"/>
          </a:xfrm>
        </p:spPr>
        <p:txBody>
          <a:bodyPr/>
          <a:lstStyle/>
          <a:p>
            <a:pPr marL="660400" indent="-660400">
              <a:lnSpc>
                <a:spcPct val="90000"/>
              </a:lnSpc>
            </a:pPr>
            <a:r>
              <a:rPr lang="en-US" dirty="0" smtClean="0"/>
              <a:t>Embedded Options</a:t>
            </a:r>
          </a:p>
          <a:p>
            <a:pPr marL="660400" indent="-660400">
              <a:lnSpc>
                <a:spcPct val="90000"/>
              </a:lnSpc>
            </a:pPr>
            <a:endParaRPr lang="en-US" dirty="0"/>
          </a:p>
          <a:p>
            <a:pPr marL="1177925" lvl="1" indent="-660400"/>
            <a:r>
              <a:rPr lang="en-US" dirty="0" smtClean="0"/>
              <a:t>Callable </a:t>
            </a:r>
            <a:r>
              <a:rPr lang="en-US" dirty="0" smtClean="0"/>
              <a:t>Bond</a:t>
            </a:r>
          </a:p>
          <a:p>
            <a:pPr marL="1177925" lvl="1" indent="-660400"/>
            <a:endParaRPr lang="en-US" dirty="0"/>
          </a:p>
          <a:p>
            <a:pPr marL="1177925" lvl="1" indent="-660400"/>
            <a:r>
              <a:rPr lang="en-US" dirty="0" smtClean="0"/>
              <a:t>Convertible Bond</a:t>
            </a:r>
          </a:p>
          <a:p>
            <a:pPr marL="660400" indent="-660400">
              <a:lnSpc>
                <a:spcPct val="90000"/>
              </a:lnSpc>
            </a:pPr>
            <a:endParaRPr lang="en-US" dirty="0" smtClean="0"/>
          </a:p>
          <a:p>
            <a:pPr marL="660400" indent="-660400">
              <a:lnSpc>
                <a:spcPct val="90000"/>
              </a:lnSpc>
            </a:pPr>
            <a:r>
              <a:rPr lang="en-US" dirty="0" smtClean="0"/>
              <a:t>Sinking Fund</a:t>
            </a:r>
            <a:endParaRPr lang="en-US" dirty="0"/>
          </a:p>
        </p:txBody>
      </p:sp>
    </p:spTree>
    <p:extLst>
      <p:ext uri="{BB962C8B-B14F-4D97-AF65-F5344CB8AC3E}">
        <p14:creationId xmlns:p14="http://schemas.microsoft.com/office/powerpoint/2010/main" val="300904144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359465"/>
            <a:ext cx="8382000" cy="1143000"/>
          </a:xfrm>
        </p:spPr>
        <p:txBody>
          <a:bodyPr>
            <a:noAutofit/>
          </a:bodyPr>
          <a:lstStyle/>
          <a:p>
            <a:pPr algn="ctr"/>
            <a:r>
              <a:rPr lang="en-US" sz="4000" dirty="0"/>
              <a:t>Factors </a:t>
            </a:r>
            <a:r>
              <a:rPr lang="en-US" sz="4000" dirty="0" smtClean="0"/>
              <a:t>Affecting Default Risk </a:t>
            </a:r>
            <a:r>
              <a:rPr lang="en-US" sz="4000" dirty="0"/>
              <a:t>and </a:t>
            </a:r>
            <a:r>
              <a:rPr lang="en-US" sz="4000" dirty="0" smtClean="0"/>
              <a:t>Bond Ratings</a:t>
            </a:r>
            <a:endParaRPr lang="en-US" sz="4000" dirty="0"/>
          </a:p>
        </p:txBody>
      </p:sp>
      <p:sp>
        <p:nvSpPr>
          <p:cNvPr id="160771" name="Rectangle 3"/>
          <p:cNvSpPr>
            <a:spLocks noGrp="1" noChangeArrowheads="1"/>
          </p:cNvSpPr>
          <p:nvPr>
            <p:ph type="body" idx="1"/>
          </p:nvPr>
        </p:nvSpPr>
        <p:spPr>
          <a:xfrm>
            <a:off x="457200" y="1600200"/>
            <a:ext cx="8458200" cy="4306888"/>
          </a:xfrm>
        </p:spPr>
        <p:txBody>
          <a:bodyPr>
            <a:normAutofit lnSpcReduction="10000"/>
          </a:bodyPr>
          <a:lstStyle/>
          <a:p>
            <a:pPr>
              <a:lnSpc>
                <a:spcPct val="90000"/>
              </a:lnSpc>
              <a:spcBef>
                <a:spcPct val="30000"/>
              </a:spcBef>
            </a:pPr>
            <a:r>
              <a:rPr lang="en-US" dirty="0"/>
              <a:t>Financial </a:t>
            </a:r>
            <a:r>
              <a:rPr lang="en-US" dirty="0" smtClean="0"/>
              <a:t>Performance</a:t>
            </a:r>
            <a:endParaRPr lang="en-US" dirty="0"/>
          </a:p>
          <a:p>
            <a:pPr lvl="1">
              <a:lnSpc>
                <a:spcPct val="90000"/>
              </a:lnSpc>
              <a:spcBef>
                <a:spcPct val="30000"/>
              </a:spcBef>
            </a:pPr>
            <a:r>
              <a:rPr lang="en-US" sz="2600" dirty="0"/>
              <a:t>Debt </a:t>
            </a:r>
            <a:r>
              <a:rPr lang="en-US" sz="2600" dirty="0" smtClean="0"/>
              <a:t>Ratio</a:t>
            </a:r>
            <a:endParaRPr lang="en-US" sz="2600" dirty="0"/>
          </a:p>
          <a:p>
            <a:pPr lvl="1">
              <a:lnSpc>
                <a:spcPct val="90000"/>
              </a:lnSpc>
              <a:spcBef>
                <a:spcPct val="30000"/>
              </a:spcBef>
            </a:pPr>
            <a:r>
              <a:rPr lang="en-US" sz="2600" dirty="0"/>
              <a:t>TIE </a:t>
            </a:r>
            <a:r>
              <a:rPr lang="en-US" sz="2600" dirty="0" smtClean="0"/>
              <a:t>Ratio</a:t>
            </a:r>
            <a:endParaRPr lang="en-US" sz="2600" dirty="0"/>
          </a:p>
          <a:p>
            <a:pPr lvl="1">
              <a:lnSpc>
                <a:spcPct val="90000"/>
              </a:lnSpc>
              <a:spcBef>
                <a:spcPct val="30000"/>
              </a:spcBef>
            </a:pPr>
            <a:r>
              <a:rPr lang="en-US" sz="2600" dirty="0"/>
              <a:t>Current </a:t>
            </a:r>
            <a:r>
              <a:rPr lang="en-US" sz="2600" dirty="0" smtClean="0"/>
              <a:t>Ratio</a:t>
            </a:r>
            <a:endParaRPr lang="en-US" sz="2600" dirty="0"/>
          </a:p>
          <a:p>
            <a:pPr>
              <a:lnSpc>
                <a:spcPct val="90000"/>
              </a:lnSpc>
              <a:spcBef>
                <a:spcPct val="30000"/>
              </a:spcBef>
            </a:pPr>
            <a:r>
              <a:rPr lang="en-US" dirty="0"/>
              <a:t>Bond </a:t>
            </a:r>
            <a:r>
              <a:rPr lang="en-US" dirty="0" smtClean="0"/>
              <a:t>Contract Provisions</a:t>
            </a:r>
            <a:endParaRPr lang="en-US" dirty="0"/>
          </a:p>
          <a:p>
            <a:pPr lvl="1">
              <a:lnSpc>
                <a:spcPct val="90000"/>
              </a:lnSpc>
              <a:spcBef>
                <a:spcPct val="30000"/>
              </a:spcBef>
            </a:pPr>
            <a:r>
              <a:rPr lang="en-US" sz="2600" dirty="0"/>
              <a:t>Secured vs. Unsecured </a:t>
            </a:r>
            <a:r>
              <a:rPr lang="en-US" sz="2600" dirty="0" smtClean="0"/>
              <a:t>Debt</a:t>
            </a:r>
            <a:endParaRPr lang="en-US" sz="2600" dirty="0"/>
          </a:p>
          <a:p>
            <a:pPr lvl="1">
              <a:lnSpc>
                <a:spcPct val="90000"/>
              </a:lnSpc>
              <a:spcBef>
                <a:spcPct val="30000"/>
              </a:spcBef>
            </a:pPr>
            <a:r>
              <a:rPr lang="en-US" sz="2600" dirty="0"/>
              <a:t>Senior vs. </a:t>
            </a:r>
            <a:r>
              <a:rPr lang="en-US" sz="2600" dirty="0" smtClean="0"/>
              <a:t>Subordinated Debt</a:t>
            </a:r>
            <a:endParaRPr lang="en-US" sz="2600" dirty="0"/>
          </a:p>
          <a:p>
            <a:pPr lvl="1">
              <a:lnSpc>
                <a:spcPct val="90000"/>
              </a:lnSpc>
              <a:spcBef>
                <a:spcPct val="30000"/>
              </a:spcBef>
            </a:pPr>
            <a:r>
              <a:rPr lang="en-US" sz="2600" dirty="0"/>
              <a:t>Guarantee and </a:t>
            </a:r>
            <a:r>
              <a:rPr lang="en-US" sz="2600" dirty="0" smtClean="0"/>
              <a:t>Sinking Fund Provisions</a:t>
            </a:r>
            <a:endParaRPr lang="en-US" sz="2600" dirty="0"/>
          </a:p>
          <a:p>
            <a:pPr lvl="1">
              <a:lnSpc>
                <a:spcPct val="90000"/>
              </a:lnSpc>
              <a:spcBef>
                <a:spcPct val="30000"/>
              </a:spcBef>
            </a:pPr>
            <a:r>
              <a:rPr lang="en-US" sz="2600" dirty="0"/>
              <a:t>Debt </a:t>
            </a:r>
            <a:r>
              <a:rPr lang="en-US" sz="2600" dirty="0" smtClean="0"/>
              <a:t>Maturity</a:t>
            </a:r>
            <a:endParaRPr lang="en-US" sz="2600" dirty="0"/>
          </a:p>
        </p:txBody>
      </p:sp>
    </p:spTree>
    <p:extLst>
      <p:ext uri="{BB962C8B-B14F-4D97-AF65-F5344CB8AC3E}">
        <p14:creationId xmlns:p14="http://schemas.microsoft.com/office/powerpoint/2010/main" val="330720941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r>
              <a:rPr lang="en-US"/>
              <a:t>Premium versus Discount Bonds</a:t>
            </a:r>
          </a:p>
        </p:txBody>
      </p:sp>
      <p:sp>
        <p:nvSpPr>
          <p:cNvPr id="155651" name="Rectangle 3"/>
          <p:cNvSpPr>
            <a:spLocks noGrp="1" noChangeArrowheads="1"/>
          </p:cNvSpPr>
          <p:nvPr>
            <p:ph type="body" idx="1"/>
          </p:nvPr>
        </p:nvSpPr>
        <p:spPr/>
        <p:txBody>
          <a:bodyPr/>
          <a:lstStyle/>
          <a:p>
            <a:r>
              <a:rPr lang="en-US" dirty="0" smtClean="0"/>
              <a:t>Premium: </a:t>
            </a:r>
            <a:r>
              <a:rPr lang="en-US" dirty="0" err="1" smtClean="0"/>
              <a:t>cr</a:t>
            </a:r>
            <a:r>
              <a:rPr lang="en-US" dirty="0" smtClean="0"/>
              <a:t> </a:t>
            </a:r>
            <a:r>
              <a:rPr lang="en-US" b="1" dirty="0"/>
              <a:t>&gt;</a:t>
            </a:r>
            <a:r>
              <a:rPr lang="en-US" dirty="0"/>
              <a:t> </a:t>
            </a:r>
            <a:r>
              <a:rPr lang="en-US" dirty="0" smtClean="0"/>
              <a:t>r</a:t>
            </a:r>
          </a:p>
          <a:p>
            <a:pPr lvl="1"/>
            <a:r>
              <a:rPr lang="en-US" dirty="0" smtClean="0"/>
              <a:t>Price &gt; par value</a:t>
            </a:r>
          </a:p>
          <a:p>
            <a:pPr lvl="1"/>
            <a:endParaRPr lang="en-US" dirty="0"/>
          </a:p>
          <a:p>
            <a:r>
              <a:rPr lang="en-US" dirty="0" smtClean="0"/>
              <a:t>At par: </a:t>
            </a:r>
            <a:r>
              <a:rPr lang="en-US" dirty="0" err="1" smtClean="0"/>
              <a:t>cr</a:t>
            </a:r>
            <a:r>
              <a:rPr lang="en-US" dirty="0" smtClean="0"/>
              <a:t> </a:t>
            </a:r>
            <a:r>
              <a:rPr lang="en-US" b="1" dirty="0"/>
              <a:t>=</a:t>
            </a:r>
            <a:r>
              <a:rPr lang="en-US" dirty="0"/>
              <a:t> </a:t>
            </a:r>
            <a:r>
              <a:rPr lang="en-US" dirty="0" smtClean="0"/>
              <a:t>r</a:t>
            </a:r>
          </a:p>
          <a:p>
            <a:pPr lvl="1"/>
            <a:r>
              <a:rPr lang="en-US" dirty="0" smtClean="0"/>
              <a:t>Price = par value</a:t>
            </a:r>
          </a:p>
          <a:p>
            <a:endParaRPr lang="en-US" dirty="0" smtClean="0"/>
          </a:p>
          <a:p>
            <a:r>
              <a:rPr lang="en-US" dirty="0" smtClean="0"/>
              <a:t>Discount: </a:t>
            </a:r>
            <a:r>
              <a:rPr lang="en-US" dirty="0" err="1" smtClean="0"/>
              <a:t>cr</a:t>
            </a:r>
            <a:r>
              <a:rPr lang="en-US" dirty="0" smtClean="0"/>
              <a:t> </a:t>
            </a:r>
            <a:r>
              <a:rPr lang="en-US" b="1" dirty="0"/>
              <a:t>&lt;</a:t>
            </a:r>
            <a:r>
              <a:rPr lang="en-US" dirty="0"/>
              <a:t> </a:t>
            </a:r>
            <a:r>
              <a:rPr lang="en-US" dirty="0" smtClean="0"/>
              <a:t>r</a:t>
            </a:r>
          </a:p>
          <a:p>
            <a:pPr lvl="1"/>
            <a:r>
              <a:rPr lang="en-US" dirty="0" smtClean="0"/>
              <a:t>Price &lt; par value</a:t>
            </a:r>
          </a:p>
          <a:p>
            <a:endParaRPr lang="en-US" dirty="0"/>
          </a:p>
        </p:txBody>
      </p:sp>
    </p:spTree>
    <p:extLst>
      <p:ext uri="{BB962C8B-B14F-4D97-AF65-F5344CB8AC3E}">
        <p14:creationId xmlns:p14="http://schemas.microsoft.com/office/powerpoint/2010/main" val="266983790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fontScale="90000"/>
          </a:bodyPr>
          <a:lstStyle/>
          <a:p>
            <a:r>
              <a:rPr lang="en-US"/>
              <a:t>Premium versus Discount Bonds</a:t>
            </a:r>
          </a:p>
        </p:txBody>
      </p:sp>
      <p:sp>
        <p:nvSpPr>
          <p:cNvPr id="178179" name="Rectangle 3"/>
          <p:cNvSpPr>
            <a:spLocks noGrp="1" noChangeArrowheads="1"/>
          </p:cNvSpPr>
          <p:nvPr>
            <p:ph type="body" idx="1"/>
          </p:nvPr>
        </p:nvSpPr>
        <p:spPr>
          <a:xfrm>
            <a:off x="304800" y="1219200"/>
            <a:ext cx="8382000" cy="4495800"/>
          </a:xfrm>
        </p:spPr>
        <p:txBody>
          <a:bodyPr/>
          <a:lstStyle/>
          <a:p>
            <a:r>
              <a:rPr lang="en-US" dirty="0"/>
              <a:t>EXAMPLE</a:t>
            </a:r>
          </a:p>
          <a:p>
            <a:pPr lvl="1"/>
            <a:r>
              <a:rPr lang="en-US" dirty="0"/>
              <a:t>Consider a ten year, semi-annual, bond with a par value of $1,000 and a coupon rate of 8</a:t>
            </a:r>
            <a:r>
              <a:rPr lang="en-US" dirty="0" smtClean="0"/>
              <a:t>%:</a:t>
            </a:r>
          </a:p>
          <a:p>
            <a:pPr lvl="1"/>
            <a:endParaRPr lang="en-US" dirty="0"/>
          </a:p>
          <a:p>
            <a:pPr lvl="2"/>
            <a:r>
              <a:rPr lang="en-US" dirty="0" smtClean="0"/>
              <a:t>r </a:t>
            </a:r>
            <a:r>
              <a:rPr lang="en-US" dirty="0"/>
              <a:t>= 6</a:t>
            </a:r>
            <a:r>
              <a:rPr lang="en-US" dirty="0" smtClean="0"/>
              <a:t>%	price = $</a:t>
            </a:r>
            <a:r>
              <a:rPr lang="en-US" dirty="0"/>
              <a:t>1,148.77</a:t>
            </a:r>
            <a:r>
              <a:rPr lang="en-US" dirty="0" smtClean="0"/>
              <a:t>.</a:t>
            </a:r>
          </a:p>
          <a:p>
            <a:pPr lvl="2"/>
            <a:endParaRPr lang="en-US" dirty="0"/>
          </a:p>
          <a:p>
            <a:pPr lvl="2"/>
            <a:r>
              <a:rPr lang="en-US" dirty="0" smtClean="0"/>
              <a:t>r </a:t>
            </a:r>
            <a:r>
              <a:rPr lang="en-US" dirty="0"/>
              <a:t>= 8</a:t>
            </a:r>
            <a:r>
              <a:rPr lang="en-US" dirty="0" smtClean="0"/>
              <a:t>%	price = </a:t>
            </a:r>
            <a:r>
              <a:rPr lang="en-US" dirty="0"/>
              <a:t>$1,000.00</a:t>
            </a:r>
            <a:r>
              <a:rPr lang="en-US" dirty="0" smtClean="0"/>
              <a:t>.</a:t>
            </a:r>
          </a:p>
          <a:p>
            <a:pPr lvl="2"/>
            <a:endParaRPr lang="en-US" dirty="0"/>
          </a:p>
          <a:p>
            <a:pPr lvl="2"/>
            <a:r>
              <a:rPr lang="en-US" dirty="0" smtClean="0"/>
              <a:t>r </a:t>
            </a:r>
            <a:r>
              <a:rPr lang="en-US" dirty="0"/>
              <a:t>= 10</a:t>
            </a:r>
            <a:r>
              <a:rPr lang="en-US" dirty="0" smtClean="0"/>
              <a:t>%	price = </a:t>
            </a:r>
            <a:r>
              <a:rPr lang="en-US" dirty="0"/>
              <a:t>$875.38.</a:t>
            </a:r>
          </a:p>
        </p:txBody>
      </p:sp>
    </p:spTree>
    <p:extLst>
      <p:ext uri="{BB962C8B-B14F-4D97-AF65-F5344CB8AC3E}">
        <p14:creationId xmlns:p14="http://schemas.microsoft.com/office/powerpoint/2010/main" val="64560438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19 (Topic 4.1):</a:t>
            </a:r>
            <a:br>
              <a:rPr lang="en-US" dirty="0" smtClean="0"/>
            </a:br>
            <a:r>
              <a:rPr lang="en-US" dirty="0" smtClean="0">
                <a:effectLst/>
              </a:rPr>
              <a:t>Bond Characteristics</a:t>
            </a:r>
            <a:endParaRPr lang="en-US" dirty="0"/>
          </a:p>
        </p:txBody>
      </p:sp>
    </p:spTree>
    <p:extLst>
      <p:ext uri="{BB962C8B-B14F-4D97-AF65-F5344CB8AC3E}">
        <p14:creationId xmlns:p14="http://schemas.microsoft.com/office/powerpoint/2010/main" val="34551223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pPr marL="514350" indent="-514350">
              <a:buFont typeface="+mj-lt"/>
              <a:buAutoNum type="arabicPeriod"/>
            </a:pPr>
            <a:r>
              <a:rPr lang="en-US" dirty="0" smtClean="0"/>
              <a:t>Bond Basics</a:t>
            </a:r>
          </a:p>
          <a:p>
            <a:pPr marL="514350" indent="-514350">
              <a:buFont typeface="+mj-lt"/>
              <a:buAutoNum type="arabicPeriod"/>
            </a:pPr>
            <a:endParaRPr lang="en-US" dirty="0"/>
          </a:p>
          <a:p>
            <a:pPr marL="514350" indent="-514350">
              <a:buFont typeface="+mj-lt"/>
              <a:buAutoNum type="arabicPeriod"/>
            </a:pPr>
            <a:r>
              <a:rPr lang="en-US" dirty="0" smtClean="0"/>
              <a:t>Bond Example</a:t>
            </a:r>
          </a:p>
          <a:p>
            <a:pPr marL="514350" indent="-514350">
              <a:buFont typeface="+mj-lt"/>
              <a:buAutoNum type="arabicPeriod"/>
            </a:pPr>
            <a:endParaRPr lang="en-US" dirty="0"/>
          </a:p>
          <a:p>
            <a:pPr marL="514350" indent="-514350">
              <a:buFont typeface="+mj-lt"/>
              <a:buAutoNum type="arabicPeriod"/>
            </a:pPr>
            <a:r>
              <a:rPr lang="en-US" dirty="0" smtClean="0"/>
              <a:t>Additional Issues</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Bond?</a:t>
            </a:r>
            <a:endParaRPr lang="en-US" dirty="0"/>
          </a:p>
        </p:txBody>
      </p:sp>
      <p:sp>
        <p:nvSpPr>
          <p:cNvPr id="4" name="Text Placeholder 3"/>
          <p:cNvSpPr>
            <a:spLocks noGrp="1"/>
          </p:cNvSpPr>
          <p:nvPr>
            <p:ph type="body" sz="quarter" idx="10"/>
          </p:nvPr>
        </p:nvSpPr>
        <p:spPr>
          <a:xfrm>
            <a:off x="381000" y="1411552"/>
            <a:ext cx="8382000" cy="4382738"/>
          </a:xfrm>
        </p:spPr>
        <p:txBody>
          <a:bodyPr/>
          <a:lstStyle/>
          <a:p>
            <a:r>
              <a:rPr lang="en-US" dirty="0"/>
              <a:t>A long-term debt instrument in which a borrower agrees to make payments of principal and interest, on specific dates, to the holders of the bond</a:t>
            </a:r>
            <a:r>
              <a:rPr lang="en-US" dirty="0" smtClean="0"/>
              <a:t>.</a:t>
            </a:r>
          </a:p>
          <a:p>
            <a:endParaRPr lang="en-US" dirty="0"/>
          </a:p>
          <a:p>
            <a:r>
              <a:rPr lang="en-US" dirty="0" smtClean="0"/>
              <a:t>Debt/Liability–Source of Corporate Capital</a:t>
            </a:r>
          </a:p>
          <a:p>
            <a:endParaRPr lang="en-US" dirty="0"/>
          </a:p>
          <a:p>
            <a:r>
              <a:rPr lang="en-US" dirty="0" smtClean="0"/>
              <a:t>Fixed-Income Security</a:t>
            </a:r>
            <a:endParaRPr lang="en-US" dirty="0"/>
          </a:p>
        </p:txBody>
      </p:sp>
    </p:spTree>
    <p:extLst>
      <p:ext uri="{BB962C8B-B14F-4D97-AF65-F5344CB8AC3E}">
        <p14:creationId xmlns:p14="http://schemas.microsoft.com/office/powerpoint/2010/main" val="19510284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Markets</a:t>
            </a:r>
            <a:endParaRPr lang="en-US" dirty="0"/>
          </a:p>
        </p:txBody>
      </p:sp>
      <p:sp>
        <p:nvSpPr>
          <p:cNvPr id="4" name="Text Placeholder 3"/>
          <p:cNvSpPr>
            <a:spLocks noGrp="1"/>
          </p:cNvSpPr>
          <p:nvPr>
            <p:ph type="body" sz="quarter" idx="10"/>
          </p:nvPr>
        </p:nvSpPr>
        <p:spPr>
          <a:xfrm>
            <a:off x="381000" y="1411552"/>
            <a:ext cx="8382000" cy="4727448"/>
          </a:xfrm>
        </p:spPr>
        <p:txBody>
          <a:bodyPr/>
          <a:lstStyle/>
          <a:p>
            <a:r>
              <a:rPr lang="en-US" dirty="0"/>
              <a:t>Primarily traded in the over-the-counter (OTC) market.</a:t>
            </a:r>
          </a:p>
          <a:p>
            <a:r>
              <a:rPr lang="en-US" dirty="0"/>
              <a:t>Most bonds are owned by and traded among large financial institutions.</a:t>
            </a:r>
          </a:p>
          <a:p>
            <a:r>
              <a:rPr lang="en-US" dirty="0"/>
              <a:t>Full information on bond trades in the OTC market is not published, but a representative group of bonds is listed and traded on the bond division of the NYSE.</a:t>
            </a:r>
          </a:p>
          <a:p>
            <a:pPr marL="0" indent="0">
              <a:buNone/>
            </a:pPr>
            <a:endParaRPr lang="en-US" dirty="0"/>
          </a:p>
        </p:txBody>
      </p:sp>
    </p:spTree>
    <p:extLst>
      <p:ext uri="{BB962C8B-B14F-4D97-AF65-F5344CB8AC3E}">
        <p14:creationId xmlns:p14="http://schemas.microsoft.com/office/powerpoint/2010/main" val="17634205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dirty="0"/>
              <a:t>Bond Basics</a:t>
            </a:r>
          </a:p>
        </p:txBody>
      </p:sp>
      <p:sp>
        <p:nvSpPr>
          <p:cNvPr id="148483" name="Rectangle 3"/>
          <p:cNvSpPr>
            <a:spLocks noGrp="1" noChangeArrowheads="1"/>
          </p:cNvSpPr>
          <p:nvPr>
            <p:ph type="body" idx="1"/>
          </p:nvPr>
        </p:nvSpPr>
        <p:spPr>
          <a:xfrm>
            <a:off x="304800" y="1371600"/>
            <a:ext cx="8382000" cy="4924425"/>
          </a:xfrm>
        </p:spPr>
        <p:txBody>
          <a:bodyPr/>
          <a:lstStyle/>
          <a:p>
            <a:pPr marL="660400" indent="-660400"/>
            <a:r>
              <a:rPr lang="en-US" sz="2800" dirty="0"/>
              <a:t>Par Value/Face Value/Principal</a:t>
            </a:r>
          </a:p>
          <a:p>
            <a:pPr marL="660400" indent="-660400"/>
            <a:r>
              <a:rPr lang="en-US" sz="2800" dirty="0" smtClean="0"/>
              <a:t>Coupons</a:t>
            </a:r>
            <a:endParaRPr lang="en-US" sz="2800" dirty="0"/>
          </a:p>
          <a:p>
            <a:pPr marL="1035050" lvl="1" indent="-577850"/>
            <a:r>
              <a:rPr lang="en-US" sz="2400" dirty="0"/>
              <a:t>Coupon Rate (</a:t>
            </a:r>
            <a:r>
              <a:rPr lang="en-US" sz="2400" dirty="0" err="1"/>
              <a:t>cr</a:t>
            </a:r>
            <a:r>
              <a:rPr lang="en-US" sz="2400" dirty="0"/>
              <a:t>)</a:t>
            </a:r>
          </a:p>
          <a:p>
            <a:pPr marL="1035050" lvl="1" indent="-577850"/>
            <a:r>
              <a:rPr lang="en-US" sz="2400" dirty="0"/>
              <a:t>Fixed Payment</a:t>
            </a:r>
          </a:p>
          <a:p>
            <a:pPr marL="1035050" lvl="1" indent="-577850"/>
            <a:r>
              <a:rPr lang="en-US" sz="2400" dirty="0"/>
              <a:t>Bankruptcy Trigger</a:t>
            </a:r>
          </a:p>
          <a:p>
            <a:pPr marL="660400" indent="-660400"/>
            <a:r>
              <a:rPr lang="en-US" sz="2800" dirty="0" smtClean="0"/>
              <a:t>Period </a:t>
            </a:r>
            <a:r>
              <a:rPr lang="en-US" sz="2800" dirty="0"/>
              <a:t>(typically semi-annual)</a:t>
            </a:r>
          </a:p>
          <a:p>
            <a:pPr marL="660400" indent="-660400"/>
            <a:r>
              <a:rPr lang="en-US" sz="2800" dirty="0"/>
              <a:t>Maturity</a:t>
            </a:r>
          </a:p>
          <a:p>
            <a:pPr marL="660400" indent="-660400"/>
            <a:r>
              <a:rPr lang="en-US" sz="2800" dirty="0" smtClean="0"/>
              <a:t>Yield</a:t>
            </a:r>
          </a:p>
          <a:p>
            <a:pPr marL="660400" indent="-660400"/>
            <a:r>
              <a:rPr lang="en-US" sz="2800" dirty="0" smtClean="0"/>
              <a:t>Debentures vs. Mortgages</a:t>
            </a:r>
          </a:p>
          <a:p>
            <a:pPr marL="660400" indent="-660400"/>
            <a:r>
              <a:rPr lang="en-US" sz="2800" dirty="0" smtClean="0"/>
              <a:t>Indenture (Bond Agreement/Covenant)</a:t>
            </a:r>
            <a:endParaRPr lang="en-US" sz="2800" dirty="0"/>
          </a:p>
          <a:p>
            <a:pPr marL="660400" indent="-660400">
              <a:buFont typeface="Wingdings" pitchFamily="2" charset="2"/>
              <a:buNone/>
            </a:pPr>
            <a:endParaRPr lang="en-US" sz="2800" dirty="0"/>
          </a:p>
        </p:txBody>
      </p:sp>
    </p:spTree>
    <p:extLst>
      <p:ext uri="{BB962C8B-B14F-4D97-AF65-F5344CB8AC3E}">
        <p14:creationId xmlns:p14="http://schemas.microsoft.com/office/powerpoint/2010/main" val="34067376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
            <a:ext cx="7772400" cy="1295400"/>
          </a:xfrm>
          <a:noFill/>
          <a:ln/>
        </p:spPr>
        <p:txBody>
          <a:bodyPr lIns="95250" tIns="47625" rIns="95250" bIns="47625">
            <a:noAutofit/>
          </a:bodyPr>
          <a:lstStyle/>
          <a:p>
            <a:pPr defTabSz="873125"/>
            <a:r>
              <a:rPr lang="en-US" sz="4000" dirty="0"/>
              <a:t>Features of a May Department Stores Bond</a:t>
            </a:r>
          </a:p>
        </p:txBody>
      </p:sp>
      <p:sp>
        <p:nvSpPr>
          <p:cNvPr id="10243" name="Rectangle 3"/>
          <p:cNvSpPr>
            <a:spLocks noGrp="1" noChangeArrowheads="1"/>
          </p:cNvSpPr>
          <p:nvPr>
            <p:ph type="body" idx="1"/>
          </p:nvPr>
        </p:nvSpPr>
        <p:spPr>
          <a:xfrm>
            <a:off x="521494" y="1447800"/>
            <a:ext cx="8364538" cy="3429000"/>
          </a:xfrm>
          <a:noFill/>
          <a:ln/>
        </p:spPr>
        <p:txBody>
          <a:bodyPr lIns="95250" tIns="47625" rIns="95250" bIns="47625"/>
          <a:lstStyle/>
          <a:p>
            <a:pPr marL="0" indent="0" defTabSz="873125">
              <a:buFontTx/>
              <a:buNone/>
              <a:tabLst>
                <a:tab pos="2439988" algn="l"/>
                <a:tab pos="4167188" algn="l"/>
              </a:tabLst>
            </a:pPr>
            <a:r>
              <a:rPr lang="en-US" sz="1600" dirty="0">
                <a:solidFill>
                  <a:schemeClr val="tx1"/>
                </a:solidFill>
                <a:latin typeface="Arial" charset="0"/>
              </a:rPr>
              <a:t>Terms		Explanations</a:t>
            </a:r>
          </a:p>
          <a:p>
            <a:pPr marL="0" indent="0" defTabSz="873125">
              <a:spcBef>
                <a:spcPct val="100000"/>
              </a:spcBef>
              <a:buFontTx/>
              <a:buNone/>
              <a:tabLst>
                <a:tab pos="2439988" algn="l"/>
                <a:tab pos="4167188" algn="l"/>
              </a:tabLst>
            </a:pPr>
            <a:r>
              <a:rPr lang="en-US" sz="1600" dirty="0">
                <a:solidFill>
                  <a:schemeClr val="tx1"/>
                </a:solidFill>
                <a:latin typeface="Arial" charset="0"/>
              </a:rPr>
              <a:t>Amount of issue	$125 million	The company will issue $125 million worth 			of bonds.</a:t>
            </a:r>
          </a:p>
          <a:p>
            <a:pPr marL="0" indent="0" defTabSz="873125">
              <a:buFontTx/>
              <a:buNone/>
              <a:tabLst>
                <a:tab pos="2439988" algn="l"/>
                <a:tab pos="4167188" algn="l"/>
              </a:tabLst>
            </a:pPr>
            <a:r>
              <a:rPr lang="en-US" sz="1600" dirty="0">
                <a:solidFill>
                  <a:schemeClr val="tx1"/>
                </a:solidFill>
                <a:latin typeface="Arial" charset="0"/>
              </a:rPr>
              <a:t>Date of issue	 2/28/86	The bonds were sold on 2/28/86.</a:t>
            </a:r>
          </a:p>
          <a:p>
            <a:pPr marL="0" indent="0" defTabSz="873125">
              <a:buFontTx/>
              <a:buNone/>
              <a:tabLst>
                <a:tab pos="2439988" algn="l"/>
                <a:tab pos="4167188" algn="l"/>
              </a:tabLst>
            </a:pPr>
            <a:r>
              <a:rPr lang="en-US" sz="1600" dirty="0">
                <a:solidFill>
                  <a:schemeClr val="tx1"/>
                </a:solidFill>
                <a:latin typeface="Arial" charset="0"/>
              </a:rPr>
              <a:t>Maturity	 3/1/16	The principal will be paid in 30 years.</a:t>
            </a:r>
          </a:p>
          <a:p>
            <a:pPr marL="0" indent="0" defTabSz="873125">
              <a:buFontTx/>
              <a:buNone/>
              <a:tabLst>
                <a:tab pos="2439988" algn="l"/>
                <a:tab pos="4167188" algn="l"/>
              </a:tabLst>
            </a:pPr>
            <a:r>
              <a:rPr lang="en-US" sz="1600" dirty="0">
                <a:solidFill>
                  <a:schemeClr val="tx1"/>
                </a:solidFill>
                <a:latin typeface="Arial" charset="0"/>
              </a:rPr>
              <a:t>Annual coupon	 9.25	The denomination of the bonds is 			$1,000. Each bondholder will receive 			$92.50 per bond per year (9.25% of the 		face value).</a:t>
            </a:r>
          </a:p>
          <a:p>
            <a:pPr marL="0" indent="0" defTabSz="873125">
              <a:buFontTx/>
              <a:buNone/>
              <a:tabLst>
                <a:tab pos="2439988" algn="l"/>
                <a:tab pos="4167188" algn="l"/>
              </a:tabLst>
            </a:pPr>
            <a:r>
              <a:rPr lang="en-US" sz="1600" dirty="0">
                <a:solidFill>
                  <a:schemeClr val="tx1"/>
                </a:solidFill>
                <a:latin typeface="Arial" charset="0"/>
              </a:rPr>
              <a:t>Offer price	 100	The offer price will be 100% of the 			$1,000 face value per bond.</a:t>
            </a:r>
          </a:p>
          <a:p>
            <a:pPr marL="0" indent="0" defTabSz="873125">
              <a:buFontTx/>
              <a:buNone/>
              <a:tabLst>
                <a:tab pos="2439988" algn="l"/>
                <a:tab pos="4167188" algn="l"/>
              </a:tabLst>
            </a:pPr>
            <a:endParaRPr lang="en-US" sz="1600" dirty="0">
              <a:solidFill>
                <a:schemeClr val="tx1"/>
              </a:solidFill>
              <a:latin typeface="Arial" charset="0"/>
            </a:endParaRPr>
          </a:p>
        </p:txBody>
      </p:sp>
      <p:sp>
        <p:nvSpPr>
          <p:cNvPr id="10244" name="Line 4"/>
          <p:cNvSpPr>
            <a:spLocks noChangeShapeType="1"/>
          </p:cNvSpPr>
          <p:nvPr/>
        </p:nvSpPr>
        <p:spPr bwMode="auto">
          <a:xfrm>
            <a:off x="538163" y="2435225"/>
            <a:ext cx="3557587"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Line 5"/>
          <p:cNvSpPr>
            <a:spLocks noChangeShapeType="1"/>
          </p:cNvSpPr>
          <p:nvPr/>
        </p:nvSpPr>
        <p:spPr bwMode="auto">
          <a:xfrm>
            <a:off x="4703763" y="2435225"/>
            <a:ext cx="3797300"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80260376"/>
      </p:ext>
    </p:extLst>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0"/>
            <a:ext cx="7772400" cy="1295400"/>
          </a:xfrm>
          <a:noFill/>
          <a:ln/>
        </p:spPr>
        <p:txBody>
          <a:bodyPr lIns="95250" tIns="47625" rIns="95250" bIns="47625">
            <a:noAutofit/>
          </a:bodyPr>
          <a:lstStyle/>
          <a:p>
            <a:pPr defTabSz="873125"/>
            <a:r>
              <a:rPr lang="en-US" sz="4000" dirty="0"/>
              <a:t>Features of a May Department Stores Bond (concluded)</a:t>
            </a:r>
          </a:p>
        </p:txBody>
      </p:sp>
      <p:sp>
        <p:nvSpPr>
          <p:cNvPr id="12291" name="Rectangle 3"/>
          <p:cNvSpPr>
            <a:spLocks noGrp="1" noChangeArrowheads="1"/>
          </p:cNvSpPr>
          <p:nvPr>
            <p:ph type="body" idx="1"/>
          </p:nvPr>
        </p:nvSpPr>
        <p:spPr>
          <a:xfrm>
            <a:off x="457200" y="1371600"/>
            <a:ext cx="8150225" cy="4892675"/>
          </a:xfrm>
          <a:noFill/>
          <a:ln/>
        </p:spPr>
        <p:txBody>
          <a:bodyPr lIns="95250" tIns="47625" rIns="95250" bIns="47625">
            <a:normAutofit/>
          </a:bodyPr>
          <a:lstStyle/>
          <a:p>
            <a:pPr marL="0" indent="0" defTabSz="873125">
              <a:lnSpc>
                <a:spcPct val="90000"/>
              </a:lnSpc>
              <a:buFontTx/>
              <a:buNone/>
              <a:tabLst>
                <a:tab pos="2439988" algn="l"/>
                <a:tab pos="4167188" algn="l"/>
              </a:tabLst>
            </a:pPr>
            <a:r>
              <a:rPr lang="en-US" sz="1600" dirty="0">
                <a:solidFill>
                  <a:schemeClr val="tx1"/>
                </a:solidFill>
                <a:latin typeface="Arial" charset="0"/>
              </a:rPr>
              <a:t>Terms		Explanations</a:t>
            </a:r>
          </a:p>
          <a:p>
            <a:pPr marL="0" indent="0" defTabSz="873125">
              <a:lnSpc>
                <a:spcPct val="90000"/>
              </a:lnSpc>
              <a:spcBef>
                <a:spcPct val="100000"/>
              </a:spcBef>
              <a:buFontTx/>
              <a:buNone/>
              <a:tabLst>
                <a:tab pos="2439988" algn="l"/>
                <a:tab pos="4167188" algn="l"/>
              </a:tabLst>
            </a:pPr>
            <a:r>
              <a:rPr lang="en-US" sz="1600" dirty="0">
                <a:solidFill>
                  <a:schemeClr val="tx1"/>
                </a:solidFill>
                <a:latin typeface="Arial" charset="0"/>
              </a:rPr>
              <a:t>Coupon payment dates	3/1, 9/31	Coupons of $92.50/2 = $46.25 will be 			paid on these dates.</a:t>
            </a:r>
          </a:p>
          <a:p>
            <a:pPr marL="0" indent="0" defTabSz="873125">
              <a:lnSpc>
                <a:spcPct val="35000"/>
              </a:lnSpc>
              <a:spcBef>
                <a:spcPct val="85000"/>
              </a:spcBef>
              <a:buFontTx/>
              <a:buNone/>
              <a:tabLst>
                <a:tab pos="2439988" algn="l"/>
                <a:tab pos="4167188" algn="l"/>
              </a:tabLst>
            </a:pPr>
            <a:r>
              <a:rPr lang="en-US" sz="1600" dirty="0">
                <a:solidFill>
                  <a:schemeClr val="tx1"/>
                </a:solidFill>
                <a:latin typeface="Arial" charset="0"/>
              </a:rPr>
              <a:t>Security	None	The bonds are debentures.</a:t>
            </a:r>
          </a:p>
          <a:p>
            <a:pPr marL="0" indent="0" defTabSz="873125">
              <a:lnSpc>
                <a:spcPct val="115000"/>
              </a:lnSpc>
              <a:spcBef>
                <a:spcPct val="85000"/>
              </a:spcBef>
              <a:buFontTx/>
              <a:buNone/>
              <a:tabLst>
                <a:tab pos="2439988" algn="l"/>
                <a:tab pos="4167188" algn="l"/>
              </a:tabLst>
            </a:pPr>
            <a:r>
              <a:rPr lang="en-US" sz="1500" dirty="0">
                <a:solidFill>
                  <a:schemeClr val="tx1"/>
                </a:solidFill>
                <a:latin typeface="Arial" charset="0"/>
              </a:rPr>
              <a:t>Sinking fund	Annual</a:t>
            </a:r>
            <a:r>
              <a:rPr lang="en-US" sz="1500" dirty="0" smtClean="0">
                <a:solidFill>
                  <a:schemeClr val="tx1"/>
                </a:solidFill>
                <a:latin typeface="Arial" charset="0"/>
              </a:rPr>
              <a:t>,</a:t>
            </a:r>
            <a:r>
              <a:rPr lang="en-US" sz="1500" dirty="0">
                <a:solidFill>
                  <a:schemeClr val="tx1"/>
                </a:solidFill>
                <a:latin typeface="Arial" charset="0"/>
              </a:rPr>
              <a:t> toward </a:t>
            </a:r>
            <a:r>
              <a:rPr lang="en-US" sz="1500" dirty="0" smtClean="0">
                <a:solidFill>
                  <a:schemeClr val="tx1"/>
                </a:solidFill>
                <a:latin typeface="Arial" charset="0"/>
              </a:rPr>
              <a:t> </a:t>
            </a:r>
            <a:r>
              <a:rPr lang="en-US" sz="1500" dirty="0">
                <a:solidFill>
                  <a:schemeClr val="tx1"/>
                </a:solidFill>
                <a:latin typeface="Arial" charset="0"/>
              </a:rPr>
              <a:t>	The firm will make annual payments 	 the sinking fund.</a:t>
            </a:r>
            <a:r>
              <a:rPr lang="en-US" sz="1600" dirty="0">
                <a:solidFill>
                  <a:schemeClr val="tx1"/>
                </a:solidFill>
                <a:latin typeface="Arial" charset="0"/>
              </a:rPr>
              <a:t> </a:t>
            </a:r>
            <a:r>
              <a:rPr lang="en-US" sz="1500" dirty="0">
                <a:solidFill>
                  <a:schemeClr val="tx1"/>
                </a:solidFill>
                <a:latin typeface="Arial" charset="0"/>
              </a:rPr>
              <a:t>	beginning 3/1/97	</a:t>
            </a:r>
            <a:r>
              <a:rPr lang="en-US" sz="1600" dirty="0">
                <a:solidFill>
                  <a:schemeClr val="tx1"/>
                </a:solidFill>
                <a:latin typeface="Arial" charset="0"/>
              </a:rPr>
              <a:t/>
            </a:r>
            <a:br>
              <a:rPr lang="en-US" sz="1600" dirty="0">
                <a:solidFill>
                  <a:schemeClr val="tx1"/>
                </a:solidFill>
                <a:latin typeface="Arial" charset="0"/>
              </a:rPr>
            </a:br>
            <a:r>
              <a:rPr lang="en-US" sz="1600" dirty="0">
                <a:solidFill>
                  <a:schemeClr val="tx1"/>
                </a:solidFill>
                <a:latin typeface="Arial" charset="0"/>
              </a:rPr>
              <a:t>Call Provision	Not callable	The bonds have a deferred call 		before </a:t>
            </a:r>
            <a:r>
              <a:rPr lang="en-US" sz="1600" dirty="0" smtClean="0">
                <a:solidFill>
                  <a:schemeClr val="tx1"/>
                </a:solidFill>
                <a:latin typeface="Arial" charset="0"/>
              </a:rPr>
              <a:t>2/28/93</a:t>
            </a:r>
          </a:p>
          <a:p>
            <a:pPr marL="0" indent="0" defTabSz="873125">
              <a:lnSpc>
                <a:spcPct val="95000"/>
              </a:lnSpc>
              <a:spcBef>
                <a:spcPct val="85000"/>
              </a:spcBef>
              <a:buFontTx/>
              <a:buNone/>
              <a:tabLst>
                <a:tab pos="2439988" algn="l"/>
                <a:tab pos="4167188" algn="l"/>
              </a:tabLst>
            </a:pPr>
            <a:r>
              <a:rPr lang="en-US" sz="1600" dirty="0" smtClean="0">
                <a:solidFill>
                  <a:schemeClr val="tx1"/>
                </a:solidFill>
                <a:latin typeface="Arial" charset="0"/>
              </a:rPr>
              <a:t>Call price	106.48 initially,	After  2/28/93, the company can buy 	declining to 100		back the bonds for $1,064.80 per bond, 			declining to $1,000 on 2/28/05.</a:t>
            </a:r>
          </a:p>
          <a:p>
            <a:pPr marL="0" indent="0" defTabSz="873125">
              <a:lnSpc>
                <a:spcPct val="95000"/>
              </a:lnSpc>
              <a:spcBef>
                <a:spcPct val="85000"/>
              </a:spcBef>
              <a:buFontTx/>
              <a:buNone/>
              <a:tabLst>
                <a:tab pos="2439988" algn="l"/>
                <a:tab pos="4167188" algn="l"/>
              </a:tabLst>
            </a:pPr>
            <a:r>
              <a:rPr lang="en-US" sz="1600" dirty="0" smtClean="0">
                <a:solidFill>
                  <a:schemeClr val="tx1"/>
                </a:solidFill>
                <a:latin typeface="Arial" charset="0"/>
              </a:rPr>
              <a:t>Rating</a:t>
            </a:r>
            <a:r>
              <a:rPr lang="en-US" sz="1600" dirty="0">
                <a:solidFill>
                  <a:schemeClr val="tx1"/>
                </a:solidFill>
                <a:latin typeface="Arial" charset="0"/>
              </a:rPr>
              <a:t>	Moody’s </a:t>
            </a:r>
            <a:r>
              <a:rPr lang="en-US" sz="1600" dirty="0" err="1">
                <a:solidFill>
                  <a:schemeClr val="tx1"/>
                </a:solidFill>
                <a:latin typeface="Arial" charset="0"/>
              </a:rPr>
              <a:t>A2</a:t>
            </a:r>
            <a:r>
              <a:rPr lang="en-US" sz="1600" dirty="0">
                <a:solidFill>
                  <a:schemeClr val="tx1"/>
                </a:solidFill>
                <a:latin typeface="Arial" charset="0"/>
              </a:rPr>
              <a:t>	This is one of Moody’s higher ratings. 			The bonds have a low probability </a:t>
            </a:r>
            <a:br>
              <a:rPr lang="en-US" sz="1600" dirty="0">
                <a:solidFill>
                  <a:schemeClr val="tx1"/>
                </a:solidFill>
                <a:latin typeface="Arial" charset="0"/>
              </a:rPr>
            </a:br>
            <a:r>
              <a:rPr lang="en-US" sz="1600" dirty="0">
                <a:solidFill>
                  <a:schemeClr val="tx1"/>
                </a:solidFill>
                <a:latin typeface="Arial" charset="0"/>
              </a:rPr>
              <a:t>		of default.</a:t>
            </a:r>
          </a:p>
        </p:txBody>
      </p:sp>
      <p:sp>
        <p:nvSpPr>
          <p:cNvPr id="12292" name="Line 4"/>
          <p:cNvSpPr>
            <a:spLocks noChangeShapeType="1"/>
          </p:cNvSpPr>
          <p:nvPr/>
        </p:nvSpPr>
        <p:spPr bwMode="auto">
          <a:xfrm>
            <a:off x="550863" y="1654175"/>
            <a:ext cx="3557587"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Line 5"/>
          <p:cNvSpPr>
            <a:spLocks noChangeShapeType="1"/>
          </p:cNvSpPr>
          <p:nvPr/>
        </p:nvSpPr>
        <p:spPr bwMode="auto">
          <a:xfrm>
            <a:off x="4718050" y="1654175"/>
            <a:ext cx="3795713"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83115491"/>
      </p:ext>
    </p:ext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7772400" cy="609600"/>
          </a:xfrm>
        </p:spPr>
        <p:txBody>
          <a:bodyPr>
            <a:noAutofit/>
          </a:bodyPr>
          <a:lstStyle/>
          <a:p>
            <a:r>
              <a:rPr lang="en-US" sz="4000" dirty="0"/>
              <a:t>Protective Covenants</a:t>
            </a:r>
            <a:endParaRPr lang="en-US" dirty="0"/>
          </a:p>
        </p:txBody>
      </p:sp>
      <p:sp>
        <p:nvSpPr>
          <p:cNvPr id="39939" name="Rectangle 3"/>
          <p:cNvSpPr>
            <a:spLocks noGrp="1" noChangeArrowheads="1"/>
          </p:cNvSpPr>
          <p:nvPr>
            <p:ph type="body" idx="1"/>
          </p:nvPr>
        </p:nvSpPr>
        <p:spPr>
          <a:xfrm>
            <a:off x="381000" y="1151766"/>
            <a:ext cx="7772400" cy="4638193"/>
          </a:xfrm>
        </p:spPr>
        <p:txBody>
          <a:bodyPr/>
          <a:lstStyle/>
          <a:p>
            <a:r>
              <a:rPr lang="en-US" sz="2200" dirty="0" smtClean="0">
                <a:solidFill>
                  <a:schemeClr val="tx1"/>
                </a:solidFill>
              </a:rPr>
              <a:t>Negative Covenants (Thou shalt not…):</a:t>
            </a:r>
          </a:p>
          <a:p>
            <a:pPr lvl="1"/>
            <a:r>
              <a:rPr lang="en-US" sz="2200" dirty="0" smtClean="0">
                <a:solidFill>
                  <a:schemeClr val="tx1"/>
                </a:solidFill>
              </a:rPr>
              <a:t>Pay </a:t>
            </a:r>
            <a:r>
              <a:rPr lang="en-US" sz="2200" dirty="0">
                <a:solidFill>
                  <a:schemeClr val="tx1"/>
                </a:solidFill>
              </a:rPr>
              <a:t>dividends beyond specified amount</a:t>
            </a:r>
          </a:p>
          <a:p>
            <a:pPr lvl="1"/>
            <a:r>
              <a:rPr lang="en-US" sz="2200" dirty="0" smtClean="0">
                <a:solidFill>
                  <a:schemeClr val="tx1"/>
                </a:solidFill>
              </a:rPr>
              <a:t>Sell </a:t>
            </a:r>
            <a:r>
              <a:rPr lang="en-US" sz="2200" dirty="0">
                <a:solidFill>
                  <a:schemeClr val="tx1"/>
                </a:solidFill>
              </a:rPr>
              <a:t>more senior debt </a:t>
            </a:r>
            <a:r>
              <a:rPr lang="en-US" sz="2200" dirty="0" smtClean="0">
                <a:solidFill>
                  <a:schemeClr val="tx1"/>
                </a:solidFill>
              </a:rPr>
              <a:t>and </a:t>
            </a:r>
            <a:r>
              <a:rPr lang="en-US" sz="2200" dirty="0">
                <a:solidFill>
                  <a:schemeClr val="tx1"/>
                </a:solidFill>
              </a:rPr>
              <a:t>amount of new debt is limited</a:t>
            </a:r>
          </a:p>
          <a:p>
            <a:pPr lvl="1"/>
            <a:r>
              <a:rPr lang="en-US" sz="2200" dirty="0" smtClean="0">
                <a:solidFill>
                  <a:schemeClr val="tx1"/>
                </a:solidFill>
              </a:rPr>
              <a:t>Refund </a:t>
            </a:r>
            <a:r>
              <a:rPr lang="en-US" sz="2200" dirty="0">
                <a:solidFill>
                  <a:schemeClr val="tx1"/>
                </a:solidFill>
              </a:rPr>
              <a:t>existing bond issue with new bonds paying lower interest rate</a:t>
            </a:r>
          </a:p>
          <a:p>
            <a:pPr lvl="1"/>
            <a:r>
              <a:rPr lang="en-US" sz="2200" dirty="0" smtClean="0">
                <a:solidFill>
                  <a:schemeClr val="tx1"/>
                </a:solidFill>
              </a:rPr>
              <a:t>Buy </a:t>
            </a:r>
            <a:r>
              <a:rPr lang="en-US" sz="2200" dirty="0">
                <a:solidFill>
                  <a:schemeClr val="tx1"/>
                </a:solidFill>
              </a:rPr>
              <a:t>another company’s bonds</a:t>
            </a:r>
          </a:p>
          <a:p>
            <a:endParaRPr lang="en-US" sz="2200" dirty="0" smtClean="0">
              <a:solidFill>
                <a:schemeClr val="tx1"/>
              </a:solidFill>
            </a:endParaRPr>
          </a:p>
          <a:p>
            <a:r>
              <a:rPr lang="en-US" sz="2200" dirty="0" smtClean="0">
                <a:solidFill>
                  <a:schemeClr val="tx1"/>
                </a:solidFill>
              </a:rPr>
              <a:t>Positive Covenants (</a:t>
            </a:r>
            <a:r>
              <a:rPr lang="en-US" sz="2200" dirty="0">
                <a:solidFill>
                  <a:schemeClr val="tx1"/>
                </a:solidFill>
              </a:rPr>
              <a:t>Thou </a:t>
            </a:r>
            <a:r>
              <a:rPr lang="en-US" sz="2200" dirty="0" smtClean="0">
                <a:solidFill>
                  <a:schemeClr val="tx1"/>
                </a:solidFill>
              </a:rPr>
              <a:t>shalt…):</a:t>
            </a:r>
            <a:endParaRPr lang="en-US" sz="2200" dirty="0">
              <a:solidFill>
                <a:schemeClr val="tx1"/>
              </a:solidFill>
            </a:endParaRPr>
          </a:p>
          <a:p>
            <a:pPr lvl="1"/>
            <a:r>
              <a:rPr lang="en-US" sz="2200" dirty="0" smtClean="0">
                <a:solidFill>
                  <a:schemeClr val="tx1"/>
                </a:solidFill>
              </a:rPr>
              <a:t>Use </a:t>
            </a:r>
            <a:r>
              <a:rPr lang="en-US" sz="2200" dirty="0">
                <a:solidFill>
                  <a:schemeClr val="tx1"/>
                </a:solidFill>
              </a:rPr>
              <a:t>proceeds from sale of assets for other assets</a:t>
            </a:r>
          </a:p>
          <a:p>
            <a:pPr lvl="1"/>
            <a:r>
              <a:rPr lang="en-US" sz="2200" dirty="0" smtClean="0">
                <a:solidFill>
                  <a:schemeClr val="tx1"/>
                </a:solidFill>
              </a:rPr>
              <a:t>Allow </a:t>
            </a:r>
            <a:r>
              <a:rPr lang="en-US" sz="2200" dirty="0">
                <a:solidFill>
                  <a:schemeClr val="tx1"/>
                </a:solidFill>
              </a:rPr>
              <a:t>redemption in event of merger or spinoff</a:t>
            </a:r>
          </a:p>
          <a:p>
            <a:pPr lvl="1"/>
            <a:r>
              <a:rPr lang="en-US" sz="2200" dirty="0" smtClean="0">
                <a:solidFill>
                  <a:schemeClr val="tx1"/>
                </a:solidFill>
              </a:rPr>
              <a:t>Maintain </a:t>
            </a:r>
            <a:r>
              <a:rPr lang="en-US" sz="2200" dirty="0">
                <a:solidFill>
                  <a:schemeClr val="tx1"/>
                </a:solidFill>
              </a:rPr>
              <a:t>good condition of assets</a:t>
            </a:r>
          </a:p>
          <a:p>
            <a:pPr lvl="1"/>
            <a:r>
              <a:rPr lang="en-US" sz="2200" dirty="0" smtClean="0">
                <a:solidFill>
                  <a:schemeClr val="tx1"/>
                </a:solidFill>
              </a:rPr>
              <a:t>Provide </a:t>
            </a:r>
            <a:r>
              <a:rPr lang="en-US" sz="2200" dirty="0">
                <a:solidFill>
                  <a:schemeClr val="tx1"/>
                </a:solidFill>
              </a:rPr>
              <a:t>audited financial information</a:t>
            </a:r>
            <a:endParaRPr lang="en-US" sz="2400" dirty="0">
              <a:solidFill>
                <a:schemeClr val="tx1"/>
              </a:solidFill>
            </a:endParaRPr>
          </a:p>
        </p:txBody>
      </p:sp>
    </p:spTree>
    <p:extLst>
      <p:ext uri="{BB962C8B-B14F-4D97-AF65-F5344CB8AC3E}">
        <p14:creationId xmlns:p14="http://schemas.microsoft.com/office/powerpoint/2010/main" val="308125368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Bond Types</a:t>
            </a:r>
          </a:p>
        </p:txBody>
      </p:sp>
      <p:sp>
        <p:nvSpPr>
          <p:cNvPr id="15364" name="Rectangle 3"/>
          <p:cNvSpPr>
            <a:spLocks noGrp="1" noChangeArrowheads="1"/>
          </p:cNvSpPr>
          <p:nvPr>
            <p:ph type="body" idx="1"/>
          </p:nvPr>
        </p:nvSpPr>
        <p:spPr>
          <a:xfrm>
            <a:off x="381000" y="1676400"/>
            <a:ext cx="8382000" cy="3151632"/>
          </a:xfrm>
        </p:spPr>
        <p:txBody>
          <a:bodyPr/>
          <a:lstStyle/>
          <a:p>
            <a:pPr eaLnBrk="1" hangingPunct="1"/>
            <a:r>
              <a:rPr lang="en-US" dirty="0" smtClean="0"/>
              <a:t>Zero-Coupon </a:t>
            </a:r>
            <a:r>
              <a:rPr lang="en-US" dirty="0" smtClean="0"/>
              <a:t>Bonds</a:t>
            </a:r>
          </a:p>
          <a:p>
            <a:pPr eaLnBrk="1" hangingPunct="1"/>
            <a:endParaRPr lang="en-US" dirty="0" smtClean="0"/>
          </a:p>
          <a:p>
            <a:pPr eaLnBrk="1" hangingPunct="1"/>
            <a:r>
              <a:rPr lang="en-US" dirty="0" smtClean="0"/>
              <a:t>Fixed-Coupon Bonds</a:t>
            </a:r>
          </a:p>
          <a:p>
            <a:pPr eaLnBrk="1" hangingPunct="1"/>
            <a:endParaRPr lang="en-US" dirty="0"/>
          </a:p>
          <a:p>
            <a:r>
              <a:rPr lang="en-US" dirty="0"/>
              <a:t>Variable </a:t>
            </a:r>
            <a:r>
              <a:rPr lang="en-US" dirty="0" smtClean="0"/>
              <a:t>Rate Coupon </a:t>
            </a:r>
            <a:r>
              <a:rPr lang="en-US" dirty="0"/>
              <a:t>Bonds</a:t>
            </a:r>
          </a:p>
          <a:p>
            <a:pPr eaLnBrk="1" hangingPunct="1"/>
            <a:endParaRPr lang="en-US" dirty="0" smtClean="0"/>
          </a:p>
        </p:txBody>
      </p:sp>
    </p:spTree>
    <p:extLst>
      <p:ext uri="{BB962C8B-B14F-4D97-AF65-F5344CB8AC3E}">
        <p14:creationId xmlns:p14="http://schemas.microsoft.com/office/powerpoint/2010/main" val="2636397035"/>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817</TotalTime>
  <Words>634</Words>
  <Application>Microsoft Office PowerPoint</Application>
  <PresentationFormat>On-screen Show (4:3)</PresentationFormat>
  <Paragraphs>143</Paragraphs>
  <Slides>17</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Century Gothic</vt:lpstr>
      <vt:lpstr>Courier New</vt:lpstr>
      <vt:lpstr>Wingdings</vt:lpstr>
      <vt:lpstr>Blue Segoe 4-3 template-template_April-17-2007</vt:lpstr>
      <vt:lpstr>White with Courier font for code slides</vt:lpstr>
      <vt:lpstr>Video 19 (Topic 4.1): Bond Characteristics</vt:lpstr>
      <vt:lpstr>Topics</vt:lpstr>
      <vt:lpstr>What is a Bond?</vt:lpstr>
      <vt:lpstr>Bond Markets</vt:lpstr>
      <vt:lpstr>Bond Basics</vt:lpstr>
      <vt:lpstr>Features of a May Department Stores Bond</vt:lpstr>
      <vt:lpstr>Features of a May Department Stores Bond (concluded)</vt:lpstr>
      <vt:lpstr>Protective Covenants</vt:lpstr>
      <vt:lpstr>Bond Types</vt:lpstr>
      <vt:lpstr>Issuers of Bonds</vt:lpstr>
      <vt:lpstr>Bonds Risks</vt:lpstr>
      <vt:lpstr>Pros and Cons</vt:lpstr>
      <vt:lpstr>Other Features</vt:lpstr>
      <vt:lpstr>Factors Affecting Default Risk and Bond Ratings</vt:lpstr>
      <vt:lpstr>Premium versus Discount Bonds</vt:lpstr>
      <vt:lpstr>Premium versus Discount Bonds</vt:lpstr>
      <vt:lpstr>Video 19 (Topic 4.1): Bond Characteristics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122</cp:revision>
  <dcterms:created xsi:type="dcterms:W3CDTF">2014-06-29T21:19:00Z</dcterms:created>
  <dcterms:modified xsi:type="dcterms:W3CDTF">2014-07-15T02:08:35Z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