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0"/>
  </p:notesMasterIdLst>
  <p:sldIdLst>
    <p:sldId id="257" r:id="rId4"/>
    <p:sldId id="259" r:id="rId5"/>
    <p:sldId id="272" r:id="rId6"/>
    <p:sldId id="258" r:id="rId7"/>
    <p:sldId id="260" r:id="rId8"/>
    <p:sldId id="261" r:id="rId9"/>
    <p:sldId id="262" r:id="rId10"/>
    <p:sldId id="263" r:id="rId11"/>
    <p:sldId id="269" r:id="rId12"/>
    <p:sldId id="264" r:id="rId13"/>
    <p:sldId id="265" r:id="rId14"/>
    <p:sldId id="266" r:id="rId15"/>
    <p:sldId id="267" r:id="rId16"/>
    <p:sldId id="270" r:id="rId17"/>
    <p:sldId id="268"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8" d="100"/>
          <a:sy n="118" d="100"/>
        </p:scale>
        <p:origin x="82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arry\Documents\TVM%20Graphs%20for%20Slid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arry\Documents\TVM%20Graphs%20for%20Slid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800"/>
              <a:t>Future Value of $1.00</a:t>
            </a:r>
          </a:p>
          <a:p>
            <a:pPr>
              <a:defRPr/>
            </a:pPr>
            <a:r>
              <a:rPr lang="en-US" sz="1600" b="0"/>
              <a:t>(r = 5%)</a:t>
            </a:r>
          </a:p>
        </c:rich>
      </c:tx>
      <c:layout/>
      <c:overlay val="0"/>
    </c:title>
    <c:autoTitleDeleted val="0"/>
    <c:plotArea>
      <c:layout/>
      <c:lineChart>
        <c:grouping val="standard"/>
        <c:varyColors val="0"/>
        <c:ser>
          <c:idx val="0"/>
          <c:order val="0"/>
          <c:marker>
            <c:symbol val="none"/>
          </c:marker>
          <c:cat>
            <c:numRef>
              <c:f>FV!$A$2:$A$102</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FV!$B$2:$B$102</c:f>
              <c:numCache>
                <c:formatCode>"$"#,##0.00</c:formatCode>
                <c:ptCount val="101"/>
                <c:pt idx="0">
                  <c:v>1</c:v>
                </c:pt>
                <c:pt idx="1">
                  <c:v>1.05</c:v>
                </c:pt>
                <c:pt idx="2">
                  <c:v>1.1025</c:v>
                </c:pt>
                <c:pt idx="3">
                  <c:v>1.1576249999999997</c:v>
                </c:pt>
                <c:pt idx="4">
                  <c:v>1.2155062499999993</c:v>
                </c:pt>
                <c:pt idx="5">
                  <c:v>1.2762815625000001</c:v>
                </c:pt>
                <c:pt idx="6">
                  <c:v>1.340095640625</c:v>
                </c:pt>
                <c:pt idx="7">
                  <c:v>1.4071004226562502</c:v>
                </c:pt>
                <c:pt idx="8">
                  <c:v>1.4774554437890626</c:v>
                </c:pt>
                <c:pt idx="9">
                  <c:v>1.5513282159785158</c:v>
                </c:pt>
                <c:pt idx="10">
                  <c:v>1.6288946267774416</c:v>
                </c:pt>
                <c:pt idx="11">
                  <c:v>1.710339358116314</c:v>
                </c:pt>
                <c:pt idx="12">
                  <c:v>1.7958563260221296</c:v>
                </c:pt>
                <c:pt idx="13">
                  <c:v>1.885649142323236</c:v>
                </c:pt>
                <c:pt idx="14">
                  <c:v>1.9799315994393965</c:v>
                </c:pt>
                <c:pt idx="15">
                  <c:v>2.0789281794113679</c:v>
                </c:pt>
                <c:pt idx="16">
                  <c:v>2.1828745883819378</c:v>
                </c:pt>
                <c:pt idx="17">
                  <c:v>2.2920183178010332</c:v>
                </c:pt>
                <c:pt idx="18">
                  <c:v>2.4066192336910839</c:v>
                </c:pt>
                <c:pt idx="19">
                  <c:v>2.5269501953756381</c:v>
                </c:pt>
                <c:pt idx="20">
                  <c:v>2.6532977051444218</c:v>
                </c:pt>
                <c:pt idx="21">
                  <c:v>2.7859625904016418</c:v>
                </c:pt>
                <c:pt idx="22">
                  <c:v>2.9252607199217238</c:v>
                </c:pt>
                <c:pt idx="23">
                  <c:v>3.0715237559178115</c:v>
                </c:pt>
                <c:pt idx="24">
                  <c:v>3.2250999437137007</c:v>
                </c:pt>
                <c:pt idx="25">
                  <c:v>3.3863549408993858</c:v>
                </c:pt>
                <c:pt idx="26">
                  <c:v>3.5556726879443548</c:v>
                </c:pt>
                <c:pt idx="27">
                  <c:v>3.7334563223415742</c:v>
                </c:pt>
                <c:pt idx="28">
                  <c:v>3.9201291384586514</c:v>
                </c:pt>
                <c:pt idx="29">
                  <c:v>4.1161355953815848</c:v>
                </c:pt>
                <c:pt idx="30">
                  <c:v>4.3219423751506634</c:v>
                </c:pt>
                <c:pt idx="31">
                  <c:v>4.5380394939081992</c:v>
                </c:pt>
                <c:pt idx="32">
                  <c:v>4.7649414686036069</c:v>
                </c:pt>
                <c:pt idx="33">
                  <c:v>5.0031885420337865</c:v>
                </c:pt>
                <c:pt idx="34">
                  <c:v>5.2533479691354765</c:v>
                </c:pt>
                <c:pt idx="35">
                  <c:v>5.5160153675922476</c:v>
                </c:pt>
                <c:pt idx="36">
                  <c:v>5.7918161359718647</c:v>
                </c:pt>
                <c:pt idx="37">
                  <c:v>6.0814069427704567</c:v>
                </c:pt>
                <c:pt idx="38">
                  <c:v>6.3854772899089776</c:v>
                </c:pt>
                <c:pt idx="39">
                  <c:v>6.7047511544044305</c:v>
                </c:pt>
                <c:pt idx="40">
                  <c:v>7.0399887121246509</c:v>
                </c:pt>
                <c:pt idx="41">
                  <c:v>7.3919881477308804</c:v>
                </c:pt>
                <c:pt idx="42">
                  <c:v>7.7615875551174245</c:v>
                </c:pt>
                <c:pt idx="43">
                  <c:v>8.1496669328733002</c:v>
                </c:pt>
                <c:pt idx="44">
                  <c:v>8.5571502795169661</c:v>
                </c:pt>
                <c:pt idx="45">
                  <c:v>8.9850077934928123</c:v>
                </c:pt>
                <c:pt idx="46">
                  <c:v>9.4342581831674455</c:v>
                </c:pt>
                <c:pt idx="47">
                  <c:v>9.9059710923258226</c:v>
                </c:pt>
                <c:pt idx="48">
                  <c:v>10.401269646942117</c:v>
                </c:pt>
                <c:pt idx="49">
                  <c:v>10.921333129289224</c:v>
                </c:pt>
                <c:pt idx="50">
                  <c:v>11.467399785753685</c:v>
                </c:pt>
                <c:pt idx="51">
                  <c:v>12.040769775041369</c:v>
                </c:pt>
                <c:pt idx="52">
                  <c:v>12.642808263793434</c:v>
                </c:pt>
                <c:pt idx="53">
                  <c:v>13.274948676983108</c:v>
                </c:pt>
                <c:pt idx="54">
                  <c:v>13.938696110832264</c:v>
                </c:pt>
                <c:pt idx="55">
                  <c:v>14.635630916373879</c:v>
                </c:pt>
                <c:pt idx="56">
                  <c:v>15.367412462192569</c:v>
                </c:pt>
                <c:pt idx="57">
                  <c:v>16.135783085302194</c:v>
                </c:pt>
                <c:pt idx="58">
                  <c:v>16.942572239567287</c:v>
                </c:pt>
                <c:pt idx="59">
                  <c:v>17.789700851545664</c:v>
                </c:pt>
                <c:pt idx="60">
                  <c:v>18.679185894122959</c:v>
                </c:pt>
                <c:pt idx="61">
                  <c:v>19.613145188829115</c:v>
                </c:pt>
                <c:pt idx="62">
                  <c:v>20.593802448270566</c:v>
                </c:pt>
                <c:pt idx="63">
                  <c:v>21.623492570684089</c:v>
                </c:pt>
                <c:pt idx="64">
                  <c:v>22.704667199218306</c:v>
                </c:pt>
                <c:pt idx="65">
                  <c:v>23.839900559179217</c:v>
                </c:pt>
                <c:pt idx="66">
                  <c:v>25.031895587138184</c:v>
                </c:pt>
                <c:pt idx="67">
                  <c:v>26.283490366495087</c:v>
                </c:pt>
                <c:pt idx="68">
                  <c:v>27.597664884819839</c:v>
                </c:pt>
                <c:pt idx="69">
                  <c:v>28.977548129060832</c:v>
                </c:pt>
                <c:pt idx="70">
                  <c:v>30.426425535513861</c:v>
                </c:pt>
                <c:pt idx="71">
                  <c:v>31.947746812289562</c:v>
                </c:pt>
                <c:pt idx="72">
                  <c:v>33.545134152904062</c:v>
                </c:pt>
                <c:pt idx="73">
                  <c:v>35.222390860549268</c:v>
                </c:pt>
                <c:pt idx="74">
                  <c:v>36.983510403576709</c:v>
                </c:pt>
                <c:pt idx="75">
                  <c:v>38.832685923755548</c:v>
                </c:pt>
                <c:pt idx="76">
                  <c:v>40.77432021994332</c:v>
                </c:pt>
                <c:pt idx="77">
                  <c:v>42.813036230940497</c:v>
                </c:pt>
                <c:pt idx="78">
                  <c:v>44.953688042487492</c:v>
                </c:pt>
                <c:pt idx="79">
                  <c:v>47.201372444611913</c:v>
                </c:pt>
                <c:pt idx="80">
                  <c:v>49.561441066842463</c:v>
                </c:pt>
                <c:pt idx="81">
                  <c:v>52.039513120184637</c:v>
                </c:pt>
                <c:pt idx="82">
                  <c:v>54.641488776193846</c:v>
                </c:pt>
                <c:pt idx="83">
                  <c:v>57.373563215003529</c:v>
                </c:pt>
                <c:pt idx="84">
                  <c:v>60.242241375753721</c:v>
                </c:pt>
                <c:pt idx="85">
                  <c:v>63.254353444541401</c:v>
                </c:pt>
                <c:pt idx="86">
                  <c:v>66.41707111676844</c:v>
                </c:pt>
                <c:pt idx="87">
                  <c:v>69.737924672606923</c:v>
                </c:pt>
                <c:pt idx="88">
                  <c:v>73.224820906237269</c:v>
                </c:pt>
                <c:pt idx="89">
                  <c:v>76.886061951549109</c:v>
                </c:pt>
                <c:pt idx="90">
                  <c:v>80.730365049126561</c:v>
                </c:pt>
                <c:pt idx="91">
                  <c:v>84.766883301582908</c:v>
                </c:pt>
                <c:pt idx="92">
                  <c:v>89.005227466662035</c:v>
                </c:pt>
                <c:pt idx="93">
                  <c:v>93.455488839995127</c:v>
                </c:pt>
                <c:pt idx="94">
                  <c:v>98.128263281994876</c:v>
                </c:pt>
                <c:pt idx="95">
                  <c:v>103.03467644609465</c:v>
                </c:pt>
                <c:pt idx="96">
                  <c:v>108.18641026839938</c:v>
                </c:pt>
                <c:pt idx="97">
                  <c:v>113.59573078181936</c:v>
                </c:pt>
                <c:pt idx="98">
                  <c:v>119.27551732091031</c:v>
                </c:pt>
                <c:pt idx="99">
                  <c:v>125.23929318695586</c:v>
                </c:pt>
                <c:pt idx="100">
                  <c:v>131.50125784630364</c:v>
                </c:pt>
              </c:numCache>
            </c:numRef>
          </c:val>
          <c:smooth val="0"/>
        </c:ser>
        <c:dLbls>
          <c:showLegendKey val="0"/>
          <c:showVal val="0"/>
          <c:showCatName val="0"/>
          <c:showSerName val="0"/>
          <c:showPercent val="0"/>
          <c:showBubbleSize val="0"/>
        </c:dLbls>
        <c:hiLowLines/>
        <c:smooth val="0"/>
        <c:axId val="329767168"/>
        <c:axId val="236677272"/>
      </c:lineChart>
      <c:catAx>
        <c:axId val="329767168"/>
        <c:scaling>
          <c:orientation val="minMax"/>
        </c:scaling>
        <c:delete val="0"/>
        <c:axPos val="b"/>
        <c:title>
          <c:tx>
            <c:rich>
              <a:bodyPr/>
              <a:lstStyle/>
              <a:p>
                <a:pPr>
                  <a:defRPr sz="1800" baseline="0"/>
                </a:pPr>
                <a:r>
                  <a:rPr lang="en-US" sz="1800" baseline="0"/>
                  <a:t>Years Compounded</a:t>
                </a:r>
              </a:p>
            </c:rich>
          </c:tx>
          <c:layout/>
          <c:overlay val="0"/>
        </c:title>
        <c:numFmt formatCode="General" sourceLinked="1"/>
        <c:majorTickMark val="none"/>
        <c:minorTickMark val="none"/>
        <c:tickLblPos val="nextTo"/>
        <c:txPr>
          <a:bodyPr/>
          <a:lstStyle/>
          <a:p>
            <a:pPr>
              <a:defRPr sz="1400" baseline="0"/>
            </a:pPr>
            <a:endParaRPr lang="en-US"/>
          </a:p>
        </c:txPr>
        <c:crossAx val="236677272"/>
        <c:crosses val="autoZero"/>
        <c:auto val="1"/>
        <c:lblAlgn val="ctr"/>
        <c:lblOffset val="100"/>
        <c:noMultiLvlLbl val="0"/>
      </c:catAx>
      <c:valAx>
        <c:axId val="236677272"/>
        <c:scaling>
          <c:orientation val="minMax"/>
        </c:scaling>
        <c:delete val="0"/>
        <c:axPos val="l"/>
        <c:majorGridlines/>
        <c:title>
          <c:tx>
            <c:rich>
              <a:bodyPr/>
              <a:lstStyle/>
              <a:p>
                <a:pPr>
                  <a:defRPr sz="1800" baseline="0"/>
                </a:pPr>
                <a:r>
                  <a:rPr lang="en-US" sz="1800" baseline="0"/>
                  <a:t>Value</a:t>
                </a:r>
              </a:p>
            </c:rich>
          </c:tx>
          <c:layout/>
          <c:overlay val="0"/>
        </c:title>
        <c:numFmt formatCode="&quot;$&quot;#,##0" sourceLinked="0"/>
        <c:majorTickMark val="out"/>
        <c:minorTickMark val="none"/>
        <c:tickLblPos val="nextTo"/>
        <c:txPr>
          <a:bodyPr/>
          <a:lstStyle/>
          <a:p>
            <a:pPr>
              <a:defRPr sz="1400" baseline="0"/>
            </a:pPr>
            <a:endParaRPr lang="en-US"/>
          </a:p>
        </c:txPr>
        <c:crossAx val="32976716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800"/>
              <a:t>Present Value of $100 </a:t>
            </a:r>
          </a:p>
          <a:p>
            <a:pPr>
              <a:defRPr/>
            </a:pPr>
            <a:r>
              <a:rPr lang="en-US" sz="1600" b="0"/>
              <a:t>(r = 5%)</a:t>
            </a:r>
          </a:p>
        </c:rich>
      </c:tx>
      <c:layout/>
      <c:overlay val="0"/>
    </c:title>
    <c:autoTitleDeleted val="0"/>
    <c:plotArea>
      <c:layout/>
      <c:lineChart>
        <c:grouping val="standard"/>
        <c:varyColors val="0"/>
        <c:ser>
          <c:idx val="0"/>
          <c:order val="0"/>
          <c:marker>
            <c:symbol val="none"/>
          </c:marker>
          <c:cat>
            <c:numRef>
              <c:f>PV!$A$2:$A$102</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PV!$B$2:$B$102</c:f>
              <c:numCache>
                <c:formatCode>"$"#,##0.00</c:formatCode>
                <c:ptCount val="101"/>
                <c:pt idx="0">
                  <c:v>100</c:v>
                </c:pt>
                <c:pt idx="1">
                  <c:v>95.238095238095241</c:v>
                </c:pt>
                <c:pt idx="2">
                  <c:v>90.702947845804957</c:v>
                </c:pt>
                <c:pt idx="3">
                  <c:v>86.383759853147581</c:v>
                </c:pt>
                <c:pt idx="4">
                  <c:v>82.2702474791882</c:v>
                </c:pt>
                <c:pt idx="5">
                  <c:v>78.352616646845902</c:v>
                </c:pt>
                <c:pt idx="6">
                  <c:v>74.621539663662773</c:v>
                </c:pt>
                <c:pt idx="7">
                  <c:v>71.068133013012144</c:v>
                </c:pt>
                <c:pt idx="8">
                  <c:v>67.683936202868665</c:v>
                </c:pt>
                <c:pt idx="9">
                  <c:v>64.460891621779723</c:v>
                </c:pt>
                <c:pt idx="10">
                  <c:v>61.391325354075946</c:v>
                </c:pt>
                <c:pt idx="11">
                  <c:v>58.467928908643742</c:v>
                </c:pt>
                <c:pt idx="12">
                  <c:v>55.683741817755951</c:v>
                </c:pt>
                <c:pt idx="13">
                  <c:v>53.032135064529498</c:v>
                </c:pt>
                <c:pt idx="14">
                  <c:v>50.506795299551897</c:v>
                </c:pt>
                <c:pt idx="15">
                  <c:v>48.101709809097002</c:v>
                </c:pt>
                <c:pt idx="16">
                  <c:v>45.811152199140025</c:v>
                </c:pt>
                <c:pt idx="17">
                  <c:v>43.629668761085732</c:v>
                </c:pt>
                <c:pt idx="18">
                  <c:v>41.55206548674829</c:v>
                </c:pt>
                <c:pt idx="19">
                  <c:v>39.573395701665056</c:v>
                </c:pt>
                <c:pt idx="20">
                  <c:v>37.688948287300057</c:v>
                </c:pt>
                <c:pt idx="21">
                  <c:v>35.894236464095279</c:v>
                </c:pt>
                <c:pt idx="22">
                  <c:v>34.184987108662163</c:v>
                </c:pt>
                <c:pt idx="23">
                  <c:v>32.557130579678251</c:v>
                </c:pt>
                <c:pt idx="24">
                  <c:v>31.00679102826502</c:v>
                </c:pt>
                <c:pt idx="25">
                  <c:v>29.530277169776216</c:v>
                </c:pt>
                <c:pt idx="26">
                  <c:v>28.12407349502497</c:v>
                </c:pt>
                <c:pt idx="27">
                  <c:v>26.784831900023772</c:v>
                </c:pt>
                <c:pt idx="28">
                  <c:v>25.509363714308357</c:v>
                </c:pt>
                <c:pt idx="29">
                  <c:v>24.294632108865084</c:v>
                </c:pt>
                <c:pt idx="30">
                  <c:v>23.137744865585816</c:v>
                </c:pt>
                <c:pt idx="31">
                  <c:v>22.035947491034101</c:v>
                </c:pt>
                <c:pt idx="32">
                  <c:v>20.986616658127698</c:v>
                </c:pt>
                <c:pt idx="33">
                  <c:v>19.987253960121624</c:v>
                </c:pt>
                <c:pt idx="34">
                  <c:v>19.035479962020606</c:v>
                </c:pt>
                <c:pt idx="35">
                  <c:v>18.129028535257717</c:v>
                </c:pt>
                <c:pt idx="36">
                  <c:v>17.265741462150199</c:v>
                </c:pt>
                <c:pt idx="37">
                  <c:v>16.443563297285898</c:v>
                </c:pt>
                <c:pt idx="38">
                  <c:v>15.660536473605639</c:v>
                </c:pt>
                <c:pt idx="39">
                  <c:v>14.91479664152917</c:v>
                </c:pt>
                <c:pt idx="40">
                  <c:v>14.204568230027784</c:v>
                </c:pt>
                <c:pt idx="41">
                  <c:v>13.528160219074078</c:v>
                </c:pt>
                <c:pt idx="42">
                  <c:v>12.883962113403884</c:v>
                </c:pt>
                <c:pt idx="43">
                  <c:v>12.270440108003701</c:v>
                </c:pt>
                <c:pt idx="44">
                  <c:v>11.686133436194</c:v>
                </c:pt>
                <c:pt idx="45">
                  <c:v>11.129650891613332</c:v>
                </c:pt>
                <c:pt idx="46">
                  <c:v>10.599667515822226</c:v>
                </c:pt>
                <c:pt idx="47">
                  <c:v>10.094921443640205</c:v>
                </c:pt>
                <c:pt idx="48">
                  <c:v>9.6142108987049628</c:v>
                </c:pt>
                <c:pt idx="49">
                  <c:v>9.1563913320999628</c:v>
                </c:pt>
                <c:pt idx="50">
                  <c:v>8.7203726972380551</c:v>
                </c:pt>
                <c:pt idx="51">
                  <c:v>8.3051168545124412</c:v>
                </c:pt>
                <c:pt idx="52">
                  <c:v>7.9096350995356559</c:v>
                </c:pt>
                <c:pt idx="53">
                  <c:v>7.5329858090815742</c:v>
                </c:pt>
                <c:pt idx="54">
                  <c:v>7.1742721991253111</c:v>
                </c:pt>
                <c:pt idx="55">
                  <c:v>6.8326401896431541</c:v>
                </c:pt>
                <c:pt idx="56">
                  <c:v>6.5072763710887154</c:v>
                </c:pt>
                <c:pt idx="57">
                  <c:v>6.1974060677035379</c:v>
                </c:pt>
                <c:pt idx="58">
                  <c:v>5.9022914930509911</c:v>
                </c:pt>
                <c:pt idx="59">
                  <c:v>5.6212299933818972</c:v>
                </c:pt>
                <c:pt idx="60">
                  <c:v>5.353552374649424</c:v>
                </c:pt>
                <c:pt idx="61">
                  <c:v>5.0986213091899284</c:v>
                </c:pt>
                <c:pt idx="62">
                  <c:v>4.8558298182761215</c:v>
                </c:pt>
                <c:pt idx="63">
                  <c:v>4.6245998269296358</c:v>
                </c:pt>
                <c:pt idx="64">
                  <c:v>4.4043807875520384</c:v>
                </c:pt>
                <c:pt idx="65">
                  <c:v>4.1946483690971776</c:v>
                </c:pt>
                <c:pt idx="66">
                  <c:v>3.9949032086639797</c:v>
                </c:pt>
                <c:pt idx="67">
                  <c:v>3.8046697225371231</c:v>
                </c:pt>
                <c:pt idx="68">
                  <c:v>3.623494973844879</c:v>
                </c:pt>
                <c:pt idx="69">
                  <c:v>3.4509475941379799</c:v>
                </c:pt>
                <c:pt idx="70">
                  <c:v>3.2866167563218869</c:v>
                </c:pt>
                <c:pt idx="71">
                  <c:v>3.1301111964970345</c:v>
                </c:pt>
                <c:pt idx="72">
                  <c:v>2.9810582823781266</c:v>
                </c:pt>
                <c:pt idx="73">
                  <c:v>2.8391031260744066</c:v>
                </c:pt>
                <c:pt idx="74">
                  <c:v>2.7039077391184843</c:v>
                </c:pt>
                <c:pt idx="75">
                  <c:v>2.5751502277318883</c:v>
                </c:pt>
                <c:pt idx="76">
                  <c:v>2.4525240264113237</c:v>
                </c:pt>
                <c:pt idx="77">
                  <c:v>2.335737168010783</c:v>
                </c:pt>
                <c:pt idx="78">
                  <c:v>2.2245115885817004</c:v>
                </c:pt>
                <c:pt idx="79">
                  <c:v>2.1185824653159031</c:v>
                </c:pt>
                <c:pt idx="80">
                  <c:v>2.0176975860151458</c:v>
                </c:pt>
                <c:pt idx="81">
                  <c:v>1.9216167485858529</c:v>
                </c:pt>
                <c:pt idx="82">
                  <c:v>1.8301111891293835</c:v>
                </c:pt>
                <c:pt idx="83">
                  <c:v>1.7429630372660798</c:v>
                </c:pt>
                <c:pt idx="84">
                  <c:v>1.6599647973962657</c:v>
                </c:pt>
                <c:pt idx="85">
                  <c:v>1.5809188546631114</c:v>
                </c:pt>
                <c:pt idx="86">
                  <c:v>1.5056370044410581</c:v>
                </c:pt>
                <c:pt idx="87">
                  <c:v>1.4339400042295785</c:v>
                </c:pt>
                <c:pt idx="88">
                  <c:v>1.3656571468853143</c:v>
                </c:pt>
                <c:pt idx="89">
                  <c:v>1.3006258541764888</c:v>
                </c:pt>
                <c:pt idx="90">
                  <c:v>1.2386912896918938</c:v>
                </c:pt>
                <c:pt idx="91">
                  <c:v>1.179705990182756</c:v>
                </c:pt>
                <c:pt idx="92">
                  <c:v>1.1235295144597679</c:v>
                </c:pt>
                <c:pt idx="93">
                  <c:v>1.0700281090093027</c:v>
                </c:pt>
                <c:pt idx="94">
                  <c:v>1.019074389532669</c:v>
                </c:pt>
                <c:pt idx="95">
                  <c:v>0.97054703765016126</c:v>
                </c:pt>
                <c:pt idx="96">
                  <c:v>0.92433051204777261</c:v>
                </c:pt>
                <c:pt idx="97">
                  <c:v>0.88031477337883102</c:v>
                </c:pt>
                <c:pt idx="98">
                  <c:v>0.83839502226555374</c:v>
                </c:pt>
                <c:pt idx="99">
                  <c:v>0.79847144977671702</c:v>
                </c:pt>
                <c:pt idx="100">
                  <c:v>0.76044899978734981</c:v>
                </c:pt>
              </c:numCache>
            </c:numRef>
          </c:val>
          <c:smooth val="0"/>
        </c:ser>
        <c:dLbls>
          <c:showLegendKey val="0"/>
          <c:showVal val="0"/>
          <c:showCatName val="0"/>
          <c:showSerName val="0"/>
          <c:showPercent val="0"/>
          <c:showBubbleSize val="0"/>
        </c:dLbls>
        <c:hiLowLines/>
        <c:smooth val="0"/>
        <c:axId val="236677664"/>
        <c:axId val="236678056"/>
      </c:lineChart>
      <c:catAx>
        <c:axId val="236677664"/>
        <c:scaling>
          <c:orientation val="minMax"/>
        </c:scaling>
        <c:delete val="0"/>
        <c:axPos val="b"/>
        <c:title>
          <c:tx>
            <c:rich>
              <a:bodyPr/>
              <a:lstStyle/>
              <a:p>
                <a:pPr>
                  <a:defRPr sz="1800" baseline="0"/>
                </a:pPr>
                <a:r>
                  <a:rPr lang="en-US" sz="1800" baseline="0"/>
                  <a:t>Years Discounted</a:t>
                </a:r>
              </a:p>
            </c:rich>
          </c:tx>
          <c:layout/>
          <c:overlay val="0"/>
        </c:title>
        <c:numFmt formatCode="General" sourceLinked="1"/>
        <c:majorTickMark val="none"/>
        <c:minorTickMark val="none"/>
        <c:tickLblPos val="nextTo"/>
        <c:txPr>
          <a:bodyPr/>
          <a:lstStyle/>
          <a:p>
            <a:pPr>
              <a:defRPr sz="1400" baseline="0"/>
            </a:pPr>
            <a:endParaRPr lang="en-US"/>
          </a:p>
        </c:txPr>
        <c:crossAx val="236678056"/>
        <c:crosses val="autoZero"/>
        <c:auto val="1"/>
        <c:lblAlgn val="ctr"/>
        <c:lblOffset val="100"/>
        <c:noMultiLvlLbl val="0"/>
      </c:catAx>
      <c:valAx>
        <c:axId val="236678056"/>
        <c:scaling>
          <c:orientation val="minMax"/>
        </c:scaling>
        <c:delete val="0"/>
        <c:axPos val="l"/>
        <c:majorGridlines/>
        <c:title>
          <c:tx>
            <c:rich>
              <a:bodyPr/>
              <a:lstStyle/>
              <a:p>
                <a:pPr>
                  <a:defRPr sz="1800" baseline="0"/>
                </a:pPr>
                <a:r>
                  <a:rPr lang="en-US" sz="1800" baseline="0"/>
                  <a:t>Value</a:t>
                </a:r>
              </a:p>
            </c:rich>
          </c:tx>
          <c:layout/>
          <c:overlay val="0"/>
        </c:title>
        <c:numFmt formatCode="&quot;$&quot;#,##0" sourceLinked="0"/>
        <c:majorTickMark val="out"/>
        <c:minorTickMark val="none"/>
        <c:tickLblPos val="nextTo"/>
        <c:txPr>
          <a:bodyPr/>
          <a:lstStyle/>
          <a:p>
            <a:pPr>
              <a:defRPr sz="1400" baseline="0"/>
            </a:pPr>
            <a:endParaRPr lang="en-US"/>
          </a:p>
        </c:txPr>
        <c:crossAx val="236677664"/>
        <c:crosses val="autoZero"/>
        <c:crossBetween val="between"/>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6AE6-D131-4182-8B4B-D8C160C8C95C}" type="datetimeFigureOut">
              <a:rPr lang="en-US" smtClean="0"/>
              <a:t>6/30/2014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6/30/2014 3:20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644744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10</a:t>
            </a:fld>
            <a:endParaRPr lang="en-US"/>
          </a:p>
        </p:txBody>
      </p:sp>
    </p:spTree>
    <p:extLst>
      <p:ext uri="{BB962C8B-B14F-4D97-AF65-F5344CB8AC3E}">
        <p14:creationId xmlns:p14="http://schemas.microsoft.com/office/powerpoint/2010/main" val="2519831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11</a:t>
            </a:fld>
            <a:endParaRPr lang="en-US"/>
          </a:p>
        </p:txBody>
      </p:sp>
    </p:spTree>
    <p:extLst>
      <p:ext uri="{BB962C8B-B14F-4D97-AF65-F5344CB8AC3E}">
        <p14:creationId xmlns:p14="http://schemas.microsoft.com/office/powerpoint/2010/main" val="21136221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12</a:t>
            </a:fld>
            <a:endParaRPr lang="en-US"/>
          </a:p>
        </p:txBody>
      </p:sp>
    </p:spTree>
    <p:extLst>
      <p:ext uri="{BB962C8B-B14F-4D97-AF65-F5344CB8AC3E}">
        <p14:creationId xmlns:p14="http://schemas.microsoft.com/office/powerpoint/2010/main" val="1214103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6/30/2014 3:20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2961005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2497048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3</a:t>
            </a:fld>
            <a:endParaRPr lang="en-US"/>
          </a:p>
        </p:txBody>
      </p:sp>
    </p:spTree>
    <p:extLst>
      <p:ext uri="{BB962C8B-B14F-4D97-AF65-F5344CB8AC3E}">
        <p14:creationId xmlns:p14="http://schemas.microsoft.com/office/powerpoint/2010/main" val="3485136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4</a:t>
            </a:fld>
            <a:endParaRPr lang="en-US"/>
          </a:p>
        </p:txBody>
      </p:sp>
    </p:spTree>
    <p:extLst>
      <p:ext uri="{BB962C8B-B14F-4D97-AF65-F5344CB8AC3E}">
        <p14:creationId xmlns:p14="http://schemas.microsoft.com/office/powerpoint/2010/main" val="2456117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5</a:t>
            </a:fld>
            <a:endParaRPr lang="en-US"/>
          </a:p>
        </p:txBody>
      </p:sp>
    </p:spTree>
    <p:extLst>
      <p:ext uri="{BB962C8B-B14F-4D97-AF65-F5344CB8AC3E}">
        <p14:creationId xmlns:p14="http://schemas.microsoft.com/office/powerpoint/2010/main" val="2069950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6</a:t>
            </a:fld>
            <a:endParaRPr lang="en-US"/>
          </a:p>
        </p:txBody>
      </p:sp>
    </p:spTree>
    <p:extLst>
      <p:ext uri="{BB962C8B-B14F-4D97-AF65-F5344CB8AC3E}">
        <p14:creationId xmlns:p14="http://schemas.microsoft.com/office/powerpoint/2010/main" val="839803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7</a:t>
            </a:fld>
            <a:endParaRPr lang="en-US"/>
          </a:p>
        </p:txBody>
      </p:sp>
    </p:spTree>
    <p:extLst>
      <p:ext uri="{BB962C8B-B14F-4D97-AF65-F5344CB8AC3E}">
        <p14:creationId xmlns:p14="http://schemas.microsoft.com/office/powerpoint/2010/main" val="3055007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8</a:t>
            </a:fld>
            <a:endParaRPr lang="en-US"/>
          </a:p>
        </p:txBody>
      </p:sp>
    </p:spTree>
    <p:extLst>
      <p:ext uri="{BB962C8B-B14F-4D97-AF65-F5344CB8AC3E}">
        <p14:creationId xmlns:p14="http://schemas.microsoft.com/office/powerpoint/2010/main" val="3752013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9</a:t>
            </a:fld>
            <a:endParaRPr lang="en-US"/>
          </a:p>
        </p:txBody>
      </p:sp>
    </p:spTree>
    <p:extLst>
      <p:ext uri="{BB962C8B-B14F-4D97-AF65-F5344CB8AC3E}">
        <p14:creationId xmlns:p14="http://schemas.microsoft.com/office/powerpoint/2010/main" val="2088223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chart" Target="../charts/char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4.bin"/><Relationship Id="rId4" Type="http://schemas.openxmlformats.org/officeDocument/2006/relationships/image" Target="../media/image9.wmf"/></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8.wmf"/><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2 (Topic 2.1):</a:t>
            </a:r>
            <a:br>
              <a:rPr lang="en-US" dirty="0" smtClean="0"/>
            </a:br>
            <a:r>
              <a:rPr lang="en-US" dirty="0">
                <a:effectLst/>
              </a:rPr>
              <a:t>Compounding versus </a:t>
            </a:r>
            <a:r>
              <a:rPr lang="en-US" dirty="0" smtClean="0">
                <a:effectLst/>
              </a:rPr>
              <a:t/>
            </a:r>
            <a:br>
              <a:rPr lang="en-US" dirty="0" smtClean="0">
                <a:effectLst/>
              </a:rPr>
            </a:br>
            <a:r>
              <a:rPr lang="en-US" dirty="0">
                <a:effectLst/>
              </a:rPr>
              <a:t> </a:t>
            </a:r>
            <a:r>
              <a:rPr lang="en-US" dirty="0" smtClean="0">
                <a:effectLst/>
              </a:rPr>
              <a:t>    Discounting</a:t>
            </a: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Geometric Increase</a:t>
            </a:r>
          </a:p>
        </p:txBody>
      </p:sp>
      <p:sp>
        <p:nvSpPr>
          <p:cNvPr id="4" name="Text Placeholder 3"/>
          <p:cNvSpPr txBox="1">
            <a:spLocks/>
          </p:cNvSpPr>
          <p:nvPr/>
        </p:nvSpPr>
        <p:spPr>
          <a:xfrm>
            <a:off x="457200" y="5638800"/>
            <a:ext cx="8229600" cy="487363"/>
          </a:xfrm>
          <a:prstGeom prst="rect">
            <a:avLst/>
          </a:prstGeom>
        </p:spPr>
        <p:txBody>
          <a:bodyPr>
            <a:noAutofit/>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r>
              <a:rPr lang="en-US" sz="2400" smtClean="0"/>
              <a:t>	$1 Compounded 100 Years = $131.50</a:t>
            </a:r>
            <a:endParaRPr lang="en-US" sz="2400" dirty="0"/>
          </a:p>
        </p:txBody>
      </p:sp>
      <p:graphicFrame>
        <p:nvGraphicFramePr>
          <p:cNvPr id="5" name="Chart 4"/>
          <p:cNvGraphicFramePr/>
          <p:nvPr>
            <p:extLst>
              <p:ext uri="{D42A27DB-BD31-4B8C-83A1-F6EECF244321}">
                <p14:modId xmlns:p14="http://schemas.microsoft.com/office/powerpoint/2010/main" val="3988720167"/>
              </p:ext>
            </p:extLst>
          </p:nvPr>
        </p:nvGraphicFramePr>
        <p:xfrm>
          <a:off x="762000" y="1066800"/>
          <a:ext cx="6610350" cy="433387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16478328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Value (PV)</a:t>
            </a:r>
            <a:endParaRPr lang="en-US" dirty="0"/>
          </a:p>
        </p:txBody>
      </p:sp>
      <p:sp>
        <p:nvSpPr>
          <p:cNvPr id="4" name="Text Placeholder 2"/>
          <p:cNvSpPr>
            <a:spLocks noGrp="1"/>
          </p:cNvSpPr>
          <p:nvPr>
            <p:ph type="body" sz="quarter" idx="10"/>
          </p:nvPr>
        </p:nvSpPr>
        <p:spPr>
          <a:xfrm>
            <a:off x="381000" y="1411552"/>
            <a:ext cx="8382000" cy="4776692"/>
          </a:xfrm>
        </p:spPr>
        <p:txBody>
          <a:bodyPr/>
          <a:lstStyle/>
          <a:p>
            <a:r>
              <a:rPr lang="en-US" smtClean="0"/>
              <a:t>Discounting</a:t>
            </a:r>
            <a:endParaRPr lang="en-US" dirty="0" smtClean="0"/>
          </a:p>
          <a:p>
            <a:pPr lvl="1"/>
            <a:r>
              <a:rPr lang="en-US" dirty="0" smtClean="0"/>
              <a:t>Inverse of Compounding</a:t>
            </a:r>
            <a:endParaRPr lang="en-US" dirty="0"/>
          </a:p>
          <a:p>
            <a:endParaRPr lang="en-US" dirty="0"/>
          </a:p>
          <a:p>
            <a:r>
              <a:rPr lang="en-US" dirty="0"/>
              <a:t>One-Time </a:t>
            </a:r>
            <a:r>
              <a:rPr lang="en-US" dirty="0" smtClean="0"/>
              <a:t>Future Cash Flow</a:t>
            </a:r>
            <a:endParaRPr lang="en-US" dirty="0"/>
          </a:p>
          <a:p>
            <a:pPr lvl="1"/>
            <a:r>
              <a:rPr lang="en-US" dirty="0"/>
              <a:t>If I </a:t>
            </a:r>
            <a:r>
              <a:rPr lang="en-US" dirty="0" smtClean="0"/>
              <a:t>receive $100.00 </a:t>
            </a:r>
            <a:r>
              <a:rPr lang="en-US" dirty="0" smtClean="0"/>
              <a:t>in…</a:t>
            </a:r>
          </a:p>
          <a:p>
            <a:pPr lvl="2"/>
            <a:r>
              <a:rPr lang="en-US" dirty="0" smtClean="0"/>
              <a:t>One Year</a:t>
            </a:r>
            <a:endParaRPr lang="en-US" dirty="0"/>
          </a:p>
          <a:p>
            <a:pPr lvl="2"/>
            <a:r>
              <a:rPr lang="en-US" dirty="0"/>
              <a:t>Ten </a:t>
            </a:r>
            <a:r>
              <a:rPr lang="en-US" dirty="0" smtClean="0"/>
              <a:t>Years </a:t>
            </a:r>
            <a:endParaRPr lang="en-US" dirty="0"/>
          </a:p>
          <a:p>
            <a:pPr lvl="2"/>
            <a:r>
              <a:rPr lang="en-US" dirty="0"/>
              <a:t>One Hundred </a:t>
            </a:r>
            <a:r>
              <a:rPr lang="en-US" dirty="0" smtClean="0"/>
              <a:t>Years</a:t>
            </a:r>
          </a:p>
          <a:p>
            <a:pPr lvl="1"/>
            <a:r>
              <a:rPr lang="en-US" dirty="0"/>
              <a:t> </a:t>
            </a:r>
            <a:r>
              <a:rPr lang="en-US" dirty="0" smtClean="0"/>
              <a:t>How much is it worth today?</a:t>
            </a:r>
            <a:endParaRPr lang="en-US" dirty="0"/>
          </a:p>
          <a:p>
            <a:pPr marL="0" indent="0">
              <a:buNone/>
            </a:pPr>
            <a:endParaRPr lang="en-US" dirty="0"/>
          </a:p>
        </p:txBody>
      </p:sp>
    </p:spTree>
    <p:extLst>
      <p:ext uri="{BB962C8B-B14F-4D97-AF65-F5344CB8AC3E}">
        <p14:creationId xmlns:p14="http://schemas.microsoft.com/office/powerpoint/2010/main" val="32979516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Value Calculation</a:t>
            </a:r>
            <a:endParaRPr lang="en-US" dirty="0"/>
          </a:p>
        </p:txBody>
      </p:sp>
      <p:sp>
        <p:nvSpPr>
          <p:cNvPr id="3" name="Text Placeholder 2"/>
          <p:cNvSpPr>
            <a:spLocks noGrp="1"/>
          </p:cNvSpPr>
          <p:nvPr>
            <p:ph type="body" sz="quarter" idx="10"/>
          </p:nvPr>
        </p:nvSpPr>
        <p:spPr>
          <a:xfrm>
            <a:off x="381000" y="1411552"/>
            <a:ext cx="8382000" cy="2948499"/>
          </a:xfrm>
        </p:spPr>
        <p:txBody>
          <a:bodyPr/>
          <a:lstStyle/>
          <a:p>
            <a:r>
              <a:rPr lang="en-US" dirty="0"/>
              <a:t>How much </a:t>
            </a:r>
            <a:r>
              <a:rPr lang="en-US" dirty="0" smtClean="0"/>
              <a:t>is it worth now?</a:t>
            </a:r>
            <a:endParaRPr lang="en-US" dirty="0"/>
          </a:p>
          <a:p>
            <a:pPr lvl="1"/>
            <a:r>
              <a:rPr lang="en-US" dirty="0"/>
              <a:t>Interest rate (r) is 10</a:t>
            </a:r>
            <a:r>
              <a:rPr lang="en-US" dirty="0" smtClean="0"/>
              <a:t>%</a:t>
            </a:r>
          </a:p>
          <a:p>
            <a:pPr lvl="1"/>
            <a:endParaRPr lang="en-US" dirty="0"/>
          </a:p>
          <a:p>
            <a:pPr marL="0" indent="0">
              <a:buNone/>
            </a:pPr>
            <a:r>
              <a:rPr lang="en-US" sz="2800" dirty="0"/>
              <a:t>$</a:t>
            </a:r>
            <a:r>
              <a:rPr lang="en-US" sz="2800" dirty="0" smtClean="0"/>
              <a:t>100.00/(</a:t>
            </a:r>
            <a:r>
              <a:rPr lang="en-US" sz="2800" dirty="0"/>
              <a:t>1 + 10%) = $</a:t>
            </a:r>
            <a:r>
              <a:rPr lang="en-US" sz="2800" dirty="0" smtClean="0"/>
              <a:t>100.00/1.1 </a:t>
            </a:r>
            <a:r>
              <a:rPr lang="en-US" sz="2800" dirty="0"/>
              <a:t>= </a:t>
            </a:r>
            <a:r>
              <a:rPr lang="en-US" sz="2800" dirty="0" smtClean="0">
                <a:solidFill>
                  <a:srgbClr val="FF0000"/>
                </a:solidFill>
              </a:rPr>
              <a:t>$90.91</a:t>
            </a:r>
            <a:endParaRPr lang="en-US" sz="2800" dirty="0">
              <a:solidFill>
                <a:srgbClr val="FF0000"/>
              </a:solidFill>
            </a:endParaRP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63917806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PV after Multiple Years</a:t>
            </a:r>
            <a:endParaRPr lang="en-US" dirty="0"/>
          </a:p>
        </p:txBody>
      </p:sp>
      <p:sp>
        <p:nvSpPr>
          <p:cNvPr id="3" name="Text Placeholder 2"/>
          <p:cNvSpPr>
            <a:spLocks noGrp="1"/>
          </p:cNvSpPr>
          <p:nvPr>
            <p:ph type="body" sz="quarter" idx="10"/>
          </p:nvPr>
        </p:nvSpPr>
        <p:spPr>
          <a:xfrm>
            <a:off x="381000" y="1411552"/>
            <a:ext cx="8382000" cy="886397"/>
          </a:xfrm>
        </p:spPr>
        <p:txBody>
          <a:bodyPr/>
          <a:lstStyle/>
          <a:p>
            <a:r>
              <a:rPr lang="en-US" dirty="0" smtClean="0"/>
              <a:t>As </a:t>
            </a:r>
            <a:r>
              <a:rPr lang="en-US" dirty="0" smtClean="0"/>
              <a:t>in compounding, </a:t>
            </a:r>
            <a:r>
              <a:rPr lang="en-US" dirty="0" smtClean="0"/>
              <a:t>we can repeat this algorithm for multiple years.</a:t>
            </a:r>
            <a:endParaRPr lang="en-US" dirty="0"/>
          </a:p>
        </p:txBody>
      </p:sp>
      <p:graphicFrame>
        <p:nvGraphicFramePr>
          <p:cNvPr id="4" name="Group 77"/>
          <p:cNvGraphicFramePr>
            <a:graphicFrameLocks/>
          </p:cNvGraphicFramePr>
          <p:nvPr>
            <p:extLst>
              <p:ext uri="{D42A27DB-BD31-4B8C-83A1-F6EECF244321}">
                <p14:modId xmlns:p14="http://schemas.microsoft.com/office/powerpoint/2010/main" val="3205654979"/>
              </p:ext>
            </p:extLst>
          </p:nvPr>
        </p:nvGraphicFramePr>
        <p:xfrm>
          <a:off x="1905000" y="3200400"/>
          <a:ext cx="5105400" cy="2025650"/>
        </p:xfrm>
        <a:graphic>
          <a:graphicData uri="http://schemas.openxmlformats.org/drawingml/2006/table">
            <a:tbl>
              <a:tblPr/>
              <a:tblGrid>
                <a:gridCol w="685800"/>
                <a:gridCol w="3429000"/>
                <a:gridCol w="990600"/>
              </a:tblGrid>
              <a:tr h="180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Year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Calculation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smtClean="0">
                          <a:ln>
                            <a:noFill/>
                          </a:ln>
                          <a:solidFill>
                            <a:schemeClr val="tx1"/>
                          </a:solidFill>
                          <a:effectLst/>
                          <a:latin typeface="Arial" charset="0"/>
                        </a:rPr>
                        <a:t>Value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35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$100.00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$100.00</a:t>
                      </a:r>
                      <a:r>
                        <a:rPr kumimoji="0" lang="en-US" sz="1600" b="0" i="0" u="none" strike="noStrike" kern="1200" cap="none" normalizeH="0" baseline="0" dirty="0" smtClean="0">
                          <a:ln>
                            <a:noFill/>
                          </a:ln>
                          <a:solidFill>
                            <a:schemeClr val="tx1"/>
                          </a:solidFill>
                          <a:effectLst/>
                          <a:latin typeface="Arial" charset="0"/>
                          <a:ea typeface="+mn-ea"/>
                          <a:cs typeface="+mn-cs"/>
                        </a:rPr>
                        <a:t>/(1.10</a:t>
                      </a:r>
                      <a:r>
                        <a:rPr kumimoji="0" lang="en-US" sz="1600" b="0" i="0" u="none" strike="noStrike" cap="none" normalizeH="0" baseline="0" dirty="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$90.91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19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a:t>
                      </a:r>
                      <a:r>
                        <a:rPr kumimoji="0" lang="en-US" sz="1600" b="0" i="0" u="none" strike="noStrike" kern="1200" cap="none" normalizeH="0" baseline="0" dirty="0" smtClean="0">
                          <a:ln>
                            <a:noFill/>
                          </a:ln>
                          <a:solidFill>
                            <a:schemeClr val="tx1"/>
                          </a:solidFill>
                          <a:effectLst/>
                          <a:latin typeface="Arial" charset="0"/>
                          <a:ea typeface="+mn-ea"/>
                          <a:cs typeface="+mn-cs"/>
                        </a:rPr>
                        <a:t>100.00/[(</a:t>
                      </a:r>
                      <a:r>
                        <a:rPr kumimoji="0" lang="en-US" sz="1600" b="0" i="0" u="none" strike="noStrike" cap="none" normalizeH="0" baseline="0" dirty="0" smtClean="0">
                          <a:ln>
                            <a:noFill/>
                          </a:ln>
                          <a:solidFill>
                            <a:schemeClr val="tx1"/>
                          </a:solidFill>
                          <a:effectLst/>
                          <a:latin typeface="Arial" charset="0"/>
                        </a:rPr>
                        <a:t>1.10)(1.10)]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$82.64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35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$100.00</a:t>
                      </a:r>
                      <a:r>
                        <a:rPr kumimoji="0" lang="en-US" sz="1600" b="0" i="0" u="none" strike="noStrike" kern="1200" cap="none" normalizeH="0" baseline="0" dirty="0" smtClean="0">
                          <a:ln>
                            <a:noFill/>
                          </a:ln>
                          <a:solidFill>
                            <a:schemeClr val="tx1"/>
                          </a:solidFill>
                          <a:effectLst/>
                          <a:latin typeface="Arial" charset="0"/>
                          <a:ea typeface="+mn-ea"/>
                          <a:cs typeface="+mn-cs"/>
                        </a:rPr>
                        <a:t>/[(</a:t>
                      </a:r>
                      <a:r>
                        <a:rPr kumimoji="0" lang="en-US" sz="1600" b="0" i="0" u="none" strike="noStrike" cap="none" normalizeH="0" baseline="0" dirty="0" smtClean="0">
                          <a:ln>
                            <a:noFill/>
                          </a:ln>
                          <a:solidFill>
                            <a:schemeClr val="tx1"/>
                          </a:solidFill>
                          <a:effectLst/>
                          <a:latin typeface="Arial" charset="0"/>
                        </a:rPr>
                        <a:t>1.10)(1.10)(1.10)]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$75.13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19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a:t>
                      </a:r>
                      <a:r>
                        <a:rPr kumimoji="0" lang="en-US" sz="1600" b="0" i="0" u="none" strike="noStrike" kern="1200" cap="none" normalizeH="0" baseline="0" dirty="0" smtClean="0">
                          <a:ln>
                            <a:noFill/>
                          </a:ln>
                          <a:solidFill>
                            <a:schemeClr val="tx1"/>
                          </a:solidFill>
                          <a:effectLst/>
                          <a:latin typeface="Arial" charset="0"/>
                          <a:ea typeface="+mn-ea"/>
                          <a:cs typeface="+mn-cs"/>
                        </a:rPr>
                        <a:t>100.00/[</a:t>
                      </a:r>
                      <a:r>
                        <a:rPr kumimoji="0" lang="en-US" sz="1600" b="0" i="0" u="none" strike="noStrike" cap="none" normalizeH="0" baseline="0" dirty="0" smtClean="0">
                          <a:ln>
                            <a:noFill/>
                          </a:ln>
                          <a:solidFill>
                            <a:schemeClr val="tx1"/>
                          </a:solidFill>
                          <a:effectLst/>
                          <a:latin typeface="Arial" charset="0"/>
                        </a:rPr>
                        <a:t>(1.10)(1.10)(1.10)(1.10)]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$68.30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1248605599"/>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Value Formula</a:t>
            </a:r>
            <a:endParaRPr lang="en-US" dirty="0"/>
          </a:p>
        </p:txBody>
      </p:sp>
      <p:sp>
        <p:nvSpPr>
          <p:cNvPr id="3" name="Text Placeholder 2"/>
          <p:cNvSpPr>
            <a:spLocks noGrp="1"/>
          </p:cNvSpPr>
          <p:nvPr>
            <p:ph type="body" sz="quarter" idx="10"/>
          </p:nvPr>
        </p:nvSpPr>
        <p:spPr>
          <a:xfrm>
            <a:off x="381000" y="1411552"/>
            <a:ext cx="8382000" cy="4776692"/>
          </a:xfrm>
        </p:spPr>
        <p:txBody>
          <a:bodyPr/>
          <a:lstStyle/>
          <a:p>
            <a:r>
              <a:rPr lang="en-US" dirty="0"/>
              <a:t>Even better we can construct a formula</a:t>
            </a:r>
            <a:r>
              <a:rPr lang="en-US" dirty="0" smtClean="0"/>
              <a:t>:</a:t>
            </a:r>
          </a:p>
          <a:p>
            <a:endParaRPr lang="en-US" dirty="0" smtClean="0"/>
          </a:p>
          <a:p>
            <a:endParaRPr lang="en-US" dirty="0"/>
          </a:p>
          <a:p>
            <a:endParaRPr lang="en-US" dirty="0" smtClean="0"/>
          </a:p>
          <a:p>
            <a:endParaRPr lang="en-US" dirty="0"/>
          </a:p>
          <a:p>
            <a:endParaRPr lang="en-US" dirty="0" smtClean="0"/>
          </a:p>
          <a:p>
            <a:endParaRPr lang="en-US" dirty="0" smtClean="0"/>
          </a:p>
          <a:p>
            <a:r>
              <a:rPr lang="en-US" dirty="0" smtClean="0"/>
              <a:t>In </a:t>
            </a:r>
            <a:r>
              <a:rPr lang="en-US" dirty="0"/>
              <a:t>practice, we will use our calculators.</a:t>
            </a:r>
          </a:p>
          <a:p>
            <a:pPr marL="0" indent="0">
              <a:buNone/>
            </a:pPr>
            <a:endParaRPr lang="en-US" dirty="0" smtClean="0"/>
          </a:p>
        </p:txBody>
      </p:sp>
      <p:graphicFrame>
        <p:nvGraphicFramePr>
          <p:cNvPr id="6" name="Object 2"/>
          <p:cNvGraphicFramePr>
            <a:graphicFrameLocks noChangeAspect="1"/>
          </p:cNvGraphicFramePr>
          <p:nvPr>
            <p:extLst>
              <p:ext uri="{D42A27DB-BD31-4B8C-83A1-F6EECF244321}">
                <p14:modId xmlns:p14="http://schemas.microsoft.com/office/powerpoint/2010/main" val="3728227357"/>
              </p:ext>
            </p:extLst>
          </p:nvPr>
        </p:nvGraphicFramePr>
        <p:xfrm>
          <a:off x="2590800" y="2057400"/>
          <a:ext cx="2946400" cy="1527175"/>
        </p:xfrm>
        <a:graphic>
          <a:graphicData uri="http://schemas.openxmlformats.org/presentationml/2006/ole">
            <mc:AlternateContent xmlns:mc="http://schemas.openxmlformats.org/markup-compatibility/2006">
              <mc:Choice xmlns:v="urn:schemas-microsoft-com:vml" Requires="v">
                <p:oleObj spid="_x0000_s2062" name="Equation" r:id="rId3" imgW="888840" imgH="469800" progId="">
                  <p:embed/>
                </p:oleObj>
              </mc:Choice>
              <mc:Fallback>
                <p:oleObj name="Equation" r:id="rId3" imgW="888840" imgH="4698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2057400"/>
                        <a:ext cx="2946400" cy="152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030668202"/>
              </p:ext>
            </p:extLst>
          </p:nvPr>
        </p:nvGraphicFramePr>
        <p:xfrm>
          <a:off x="3498850" y="3738563"/>
          <a:ext cx="1808163" cy="1093787"/>
        </p:xfrm>
        <a:graphic>
          <a:graphicData uri="http://schemas.openxmlformats.org/presentationml/2006/ole">
            <mc:AlternateContent xmlns:mc="http://schemas.openxmlformats.org/markup-compatibility/2006">
              <mc:Choice xmlns:v="urn:schemas-microsoft-com:vml" Requires="v">
                <p:oleObj spid="_x0000_s2063" name="Equation" r:id="rId5" imgW="1434960" imgH="863280" progId="Equation.DSMT4">
                  <p:embed/>
                </p:oleObj>
              </mc:Choice>
              <mc:Fallback>
                <p:oleObj name="Equation" r:id="rId5" imgW="1434960" imgH="863280" progId="Equation.DSMT4">
                  <p:embed/>
                  <p:pic>
                    <p:nvPicPr>
                      <p:cNvPr id="0" name=""/>
                      <p:cNvPicPr>
                        <a:picLocks noChangeAspect="1" noChangeArrowheads="1"/>
                      </p:cNvPicPr>
                      <p:nvPr/>
                    </p:nvPicPr>
                    <p:blipFill>
                      <a:blip r:embed="rId6"/>
                      <a:srcRect/>
                      <a:stretch>
                        <a:fillRect/>
                      </a:stretch>
                    </p:blipFill>
                    <p:spPr bwMode="auto">
                      <a:xfrm>
                        <a:off x="3498850" y="3738563"/>
                        <a:ext cx="1808163" cy="109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2844423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Geometric Decrease</a:t>
            </a:r>
            <a:endParaRPr lang="en-US" dirty="0"/>
          </a:p>
        </p:txBody>
      </p:sp>
      <p:sp>
        <p:nvSpPr>
          <p:cNvPr id="4" name="Text Placeholder 3"/>
          <p:cNvSpPr txBox="1">
            <a:spLocks/>
          </p:cNvSpPr>
          <p:nvPr/>
        </p:nvSpPr>
        <p:spPr>
          <a:xfrm>
            <a:off x="457200" y="5638800"/>
            <a:ext cx="8229600" cy="487363"/>
          </a:xfrm>
          <a:prstGeom prst="rect">
            <a:avLst/>
          </a:prstGeom>
        </p:spPr>
        <p:txBody>
          <a:bodyPr>
            <a:noAutofit/>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r>
              <a:rPr lang="en-US" sz="2400" smtClean="0"/>
              <a:t>	$100 Discounted100 Years = $0.76</a:t>
            </a:r>
            <a:endParaRPr lang="en-US" sz="2400" dirty="0"/>
          </a:p>
        </p:txBody>
      </p:sp>
      <p:graphicFrame>
        <p:nvGraphicFramePr>
          <p:cNvPr id="5" name="Chart 4"/>
          <p:cNvGraphicFramePr/>
          <p:nvPr>
            <p:extLst>
              <p:ext uri="{D42A27DB-BD31-4B8C-83A1-F6EECF244321}">
                <p14:modId xmlns:p14="http://schemas.microsoft.com/office/powerpoint/2010/main" val="2770094516"/>
              </p:ext>
            </p:extLst>
          </p:nvPr>
        </p:nvGraphicFramePr>
        <p:xfrm>
          <a:off x="1219200" y="1066800"/>
          <a:ext cx="6534150" cy="43338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08286932"/>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2 (Topic 2.1):</a:t>
            </a:r>
            <a:br>
              <a:rPr lang="en-US" dirty="0" smtClean="0"/>
            </a:br>
            <a:r>
              <a:rPr lang="en-US" dirty="0">
                <a:effectLst/>
              </a:rPr>
              <a:t>Compounding versus </a:t>
            </a:r>
            <a:r>
              <a:rPr lang="en-US" dirty="0" smtClean="0">
                <a:effectLst/>
              </a:rPr>
              <a:t/>
            </a:r>
            <a:br>
              <a:rPr lang="en-US" dirty="0" smtClean="0">
                <a:effectLst/>
              </a:rPr>
            </a:br>
            <a:r>
              <a:rPr lang="en-US" dirty="0">
                <a:effectLst/>
              </a:rPr>
              <a:t> </a:t>
            </a:r>
            <a:r>
              <a:rPr lang="en-US" dirty="0" smtClean="0">
                <a:effectLst/>
              </a:rPr>
              <a:t>    Discounting</a:t>
            </a:r>
            <a:r>
              <a:rPr lang="en-US" dirty="0" smtClean="0"/>
              <a:t/>
            </a:r>
            <a:br>
              <a:rPr lang="en-US" dirty="0" smtClean="0"/>
            </a:br>
            <a:endParaRPr lang="en-US" dirty="0"/>
          </a:p>
        </p:txBody>
      </p:sp>
    </p:spTree>
    <p:extLst>
      <p:ext uri="{BB962C8B-B14F-4D97-AF65-F5344CB8AC3E}">
        <p14:creationId xmlns:p14="http://schemas.microsoft.com/office/powerpoint/2010/main" val="344889033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4235006"/>
          </a:xfrm>
        </p:spPr>
        <p:txBody>
          <a:bodyPr/>
          <a:lstStyle/>
          <a:p>
            <a:pPr marL="514350" indent="-514350">
              <a:buFont typeface="+mj-lt"/>
              <a:buAutoNum type="arabicPeriod"/>
            </a:pPr>
            <a:r>
              <a:rPr lang="en-US" dirty="0"/>
              <a:t>The Time Value of </a:t>
            </a:r>
            <a:r>
              <a:rPr lang="en-US" dirty="0" smtClean="0"/>
              <a:t>Money</a:t>
            </a:r>
          </a:p>
          <a:p>
            <a:pPr marL="514350" indent="-514350">
              <a:buFont typeface="+mj-lt"/>
              <a:buAutoNum type="arabicPeriod"/>
            </a:pPr>
            <a:endParaRPr lang="en-US" dirty="0" smtClean="0"/>
          </a:p>
          <a:p>
            <a:pPr marL="514350" indent="-514350">
              <a:buFont typeface="+mj-lt"/>
              <a:buAutoNum type="arabicPeriod"/>
            </a:pPr>
            <a:r>
              <a:rPr lang="en-US" dirty="0" smtClean="0"/>
              <a:t>Future Value (FV)</a:t>
            </a:r>
          </a:p>
          <a:p>
            <a:pPr marL="514350" indent="-514350">
              <a:buFont typeface="+mj-lt"/>
              <a:buAutoNum type="arabicPeriod"/>
            </a:pPr>
            <a:endParaRPr lang="en-US" dirty="0" smtClean="0"/>
          </a:p>
          <a:p>
            <a:pPr marL="514350" indent="-514350">
              <a:buFont typeface="+mj-lt"/>
              <a:buAutoNum type="arabicPeriod"/>
            </a:pPr>
            <a:r>
              <a:rPr lang="en-US" dirty="0" smtClean="0"/>
              <a:t>Present Value (PV)</a:t>
            </a:r>
            <a:endParaRPr lang="en-US" dirty="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Cash Flows</a:t>
            </a:r>
            <a:endParaRPr lang="en-US" dirty="0"/>
          </a:p>
        </p:txBody>
      </p:sp>
      <p:sp>
        <p:nvSpPr>
          <p:cNvPr id="3" name="Text Placeholder 2"/>
          <p:cNvSpPr>
            <a:spLocks noGrp="1"/>
          </p:cNvSpPr>
          <p:nvPr>
            <p:ph type="body" sz="quarter" idx="10"/>
          </p:nvPr>
        </p:nvSpPr>
        <p:spPr>
          <a:xfrm>
            <a:off x="381000" y="1411552"/>
            <a:ext cx="8382000" cy="4302716"/>
          </a:xfrm>
        </p:spPr>
        <p:txBody>
          <a:bodyPr/>
          <a:lstStyle/>
          <a:p>
            <a:r>
              <a:rPr lang="en-US" dirty="0" smtClean="0"/>
              <a:t>‘Cash Flows’</a:t>
            </a:r>
          </a:p>
          <a:p>
            <a:r>
              <a:rPr lang="en-US" dirty="0" smtClean="0"/>
              <a:t>Consider:</a:t>
            </a:r>
          </a:p>
          <a:p>
            <a:pPr lvl="1"/>
            <a:r>
              <a:rPr lang="en-US" dirty="0" smtClean="0"/>
              <a:t>$100 Today vs. $100 in 1 Year</a:t>
            </a:r>
          </a:p>
          <a:p>
            <a:pPr lvl="1"/>
            <a:r>
              <a:rPr lang="en-US" dirty="0"/>
              <a:t>$100 Today vs. $</a:t>
            </a:r>
            <a:r>
              <a:rPr lang="en-US" dirty="0" smtClean="0"/>
              <a:t>110 </a:t>
            </a:r>
            <a:r>
              <a:rPr lang="en-US" dirty="0"/>
              <a:t>in </a:t>
            </a:r>
            <a:r>
              <a:rPr lang="en-US" dirty="0" smtClean="0"/>
              <a:t>1 Year</a:t>
            </a:r>
          </a:p>
          <a:p>
            <a:pPr lvl="1"/>
            <a:r>
              <a:rPr lang="en-US" dirty="0"/>
              <a:t>$100 </a:t>
            </a:r>
            <a:r>
              <a:rPr lang="en-US" dirty="0" smtClean="0"/>
              <a:t>in 1 Year </a:t>
            </a:r>
            <a:r>
              <a:rPr lang="en-US" dirty="0"/>
              <a:t>vs. $</a:t>
            </a:r>
            <a:r>
              <a:rPr lang="en-US" dirty="0" smtClean="0"/>
              <a:t>130 </a:t>
            </a:r>
            <a:r>
              <a:rPr lang="en-US" dirty="0"/>
              <a:t>in </a:t>
            </a:r>
            <a:r>
              <a:rPr lang="en-US" dirty="0" smtClean="0"/>
              <a:t>4 Years</a:t>
            </a:r>
          </a:p>
          <a:p>
            <a:pPr lvl="1"/>
            <a:r>
              <a:rPr lang="en-US" dirty="0" smtClean="0"/>
              <a:t>Project Comparison</a:t>
            </a:r>
          </a:p>
          <a:p>
            <a:pPr marL="517525" lvl="1" indent="0">
              <a:buNone/>
            </a:pPr>
            <a:endParaRPr lang="en-US" dirty="0"/>
          </a:p>
          <a:p>
            <a:pPr lvl="1"/>
            <a:endParaRPr lang="en-US" dirty="0"/>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6342702"/>
              </p:ext>
            </p:extLst>
          </p:nvPr>
        </p:nvGraphicFramePr>
        <p:xfrm>
          <a:off x="1447800" y="4495800"/>
          <a:ext cx="6096000" cy="1112520"/>
        </p:xfrm>
        <a:graphic>
          <a:graphicData uri="http://schemas.openxmlformats.org/drawingml/2006/table">
            <a:tbl>
              <a:tblPr firstRow="1" bandRow="1">
                <a:tableStyleId>{5C22544A-7EE6-4342-B048-85BDC9FD1C3A}</a:tableStyleId>
              </a:tblPr>
              <a:tblGrid>
                <a:gridCol w="1524000"/>
                <a:gridCol w="1447800"/>
                <a:gridCol w="1600200"/>
                <a:gridCol w="1524000"/>
              </a:tblGrid>
              <a:tr h="370840">
                <a:tc>
                  <a:txBody>
                    <a:bodyPr/>
                    <a:lstStyle/>
                    <a:p>
                      <a:endParaRPr lang="en-US" dirty="0"/>
                    </a:p>
                  </a:txBody>
                  <a:tcPr/>
                </a:tc>
                <a:tc>
                  <a:txBody>
                    <a:bodyPr/>
                    <a:lstStyle/>
                    <a:p>
                      <a:pPr algn="ctr"/>
                      <a:r>
                        <a:rPr lang="en-US" sz="1800" kern="1200" dirty="0" smtClean="0">
                          <a:solidFill>
                            <a:schemeClr val="dk1"/>
                          </a:solidFill>
                          <a:latin typeface="+mn-lt"/>
                          <a:ea typeface="+mn-ea"/>
                          <a:cs typeface="+mn-cs"/>
                        </a:rPr>
                        <a:t>1</a:t>
                      </a:r>
                      <a:endParaRPr lang="en-US" sz="1800" kern="1200" dirty="0">
                        <a:solidFill>
                          <a:schemeClr val="dk1"/>
                        </a:solidFill>
                        <a:latin typeface="+mn-lt"/>
                        <a:ea typeface="+mn-ea"/>
                        <a:cs typeface="+mn-cs"/>
                      </a:endParaRPr>
                    </a:p>
                  </a:txBody>
                  <a:tcPr/>
                </a:tc>
                <a:tc>
                  <a:txBody>
                    <a:bodyPr/>
                    <a:lstStyle/>
                    <a:p>
                      <a:pPr algn="ctr"/>
                      <a:r>
                        <a:rPr lang="en-US" sz="1800" kern="1200" dirty="0" smtClean="0">
                          <a:solidFill>
                            <a:schemeClr val="dk1"/>
                          </a:solidFill>
                          <a:latin typeface="+mn-lt"/>
                          <a:ea typeface="+mn-ea"/>
                          <a:cs typeface="+mn-cs"/>
                        </a:rPr>
                        <a:t>2</a:t>
                      </a:r>
                      <a:endParaRPr lang="en-US" sz="1800" kern="1200" dirty="0">
                        <a:solidFill>
                          <a:schemeClr val="dk1"/>
                        </a:solidFill>
                        <a:latin typeface="+mn-lt"/>
                        <a:ea typeface="+mn-ea"/>
                        <a:cs typeface="+mn-cs"/>
                      </a:endParaRPr>
                    </a:p>
                  </a:txBody>
                  <a:tcPr/>
                </a:tc>
                <a:tc>
                  <a:txBody>
                    <a:bodyPr/>
                    <a:lstStyle/>
                    <a:p>
                      <a:pPr algn="ctr"/>
                      <a:r>
                        <a:rPr lang="en-US" sz="1800" kern="1200" dirty="0" smtClean="0">
                          <a:solidFill>
                            <a:schemeClr val="dk1"/>
                          </a:solidFill>
                          <a:latin typeface="+mn-lt"/>
                          <a:ea typeface="+mn-ea"/>
                          <a:cs typeface="+mn-cs"/>
                        </a:rPr>
                        <a:t>3</a:t>
                      </a:r>
                      <a:endParaRPr lang="en-US" sz="1800" kern="1200" dirty="0">
                        <a:solidFill>
                          <a:schemeClr val="dk1"/>
                        </a:solidFill>
                        <a:latin typeface="+mn-lt"/>
                        <a:ea typeface="+mn-ea"/>
                        <a:cs typeface="+mn-cs"/>
                      </a:endParaRPr>
                    </a:p>
                  </a:txBody>
                  <a:tcPr/>
                </a:tc>
              </a:tr>
              <a:tr h="370840">
                <a:tc>
                  <a:txBody>
                    <a:bodyPr/>
                    <a:lstStyle/>
                    <a:p>
                      <a:r>
                        <a:rPr lang="en-US" dirty="0" smtClean="0"/>
                        <a:t>Project A</a:t>
                      </a:r>
                      <a:endParaRPr lang="en-US" dirty="0"/>
                    </a:p>
                  </a:txBody>
                  <a:tcPr/>
                </a:tc>
                <a:tc>
                  <a:txBody>
                    <a:bodyPr/>
                    <a:lstStyle/>
                    <a:p>
                      <a:pPr algn="ctr"/>
                      <a:r>
                        <a:rPr lang="en-US" dirty="0" smtClean="0"/>
                        <a:t>100</a:t>
                      </a:r>
                      <a:endParaRPr lang="en-US" dirty="0"/>
                    </a:p>
                  </a:txBody>
                  <a:tcPr/>
                </a:tc>
                <a:tc>
                  <a:txBody>
                    <a:bodyPr/>
                    <a:lstStyle/>
                    <a:p>
                      <a:pPr algn="ctr"/>
                      <a:r>
                        <a:rPr lang="en-US" dirty="0" smtClean="0"/>
                        <a:t>100</a:t>
                      </a:r>
                      <a:endParaRPr lang="en-US" dirty="0"/>
                    </a:p>
                  </a:txBody>
                  <a:tcPr/>
                </a:tc>
                <a:tc>
                  <a:txBody>
                    <a:bodyPr/>
                    <a:lstStyle/>
                    <a:p>
                      <a:pPr algn="ctr"/>
                      <a:r>
                        <a:rPr lang="en-US" dirty="0" smtClean="0"/>
                        <a:t>100</a:t>
                      </a:r>
                      <a:endParaRPr lang="en-US" dirty="0"/>
                    </a:p>
                  </a:txBody>
                  <a:tcPr/>
                </a:tc>
              </a:tr>
              <a:tr h="370840">
                <a:tc>
                  <a:txBody>
                    <a:bodyPr/>
                    <a:lstStyle/>
                    <a:p>
                      <a:r>
                        <a:rPr lang="en-US" dirty="0" smtClean="0"/>
                        <a:t>Project B</a:t>
                      </a:r>
                      <a:endParaRPr lang="en-US" dirty="0"/>
                    </a:p>
                  </a:txBody>
                  <a:tcPr/>
                </a:tc>
                <a:tc>
                  <a:txBody>
                    <a:bodyPr/>
                    <a:lstStyle/>
                    <a:p>
                      <a:pPr algn="ctr"/>
                      <a:r>
                        <a:rPr lang="en-US" dirty="0" smtClean="0"/>
                        <a:t>0</a:t>
                      </a:r>
                      <a:endParaRPr lang="en-US" dirty="0"/>
                    </a:p>
                  </a:txBody>
                  <a:tcPr/>
                </a:tc>
                <a:tc>
                  <a:txBody>
                    <a:bodyPr/>
                    <a:lstStyle/>
                    <a:p>
                      <a:pPr algn="ctr"/>
                      <a:r>
                        <a:rPr lang="en-US" dirty="0" smtClean="0"/>
                        <a:t>160</a:t>
                      </a:r>
                      <a:endParaRPr lang="en-US" dirty="0"/>
                    </a:p>
                  </a:txBody>
                  <a:tcPr/>
                </a:tc>
                <a:tc>
                  <a:txBody>
                    <a:bodyPr/>
                    <a:lstStyle/>
                    <a:p>
                      <a:pPr algn="ctr"/>
                      <a:r>
                        <a:rPr lang="en-US" dirty="0" smtClean="0"/>
                        <a:t>160</a:t>
                      </a:r>
                      <a:endParaRPr lang="en-US" dirty="0"/>
                    </a:p>
                  </a:txBody>
                  <a:tcPr/>
                </a:tc>
              </a:tr>
            </a:tbl>
          </a:graphicData>
        </a:graphic>
      </p:graphicFrame>
    </p:spTree>
    <p:extLst>
      <p:ext uri="{BB962C8B-B14F-4D97-AF65-F5344CB8AC3E}">
        <p14:creationId xmlns:p14="http://schemas.microsoft.com/office/powerpoint/2010/main" val="405039708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Why a Time </a:t>
            </a:r>
            <a:r>
              <a:rPr lang="en-US" dirty="0" smtClean="0"/>
              <a:t>Value of Money?</a:t>
            </a:r>
            <a:endParaRPr lang="en-US" dirty="0"/>
          </a:p>
        </p:txBody>
      </p:sp>
      <p:sp>
        <p:nvSpPr>
          <p:cNvPr id="3" name="Text Placeholder 2"/>
          <p:cNvSpPr>
            <a:spLocks noGrp="1"/>
          </p:cNvSpPr>
          <p:nvPr>
            <p:ph type="body" sz="quarter" idx="10"/>
          </p:nvPr>
        </p:nvSpPr>
        <p:spPr>
          <a:xfrm>
            <a:off x="381000" y="1411552"/>
            <a:ext cx="8382000" cy="3828740"/>
          </a:xfrm>
        </p:spPr>
        <p:txBody>
          <a:bodyPr/>
          <a:lstStyle/>
          <a:p>
            <a:r>
              <a:rPr lang="en-US" dirty="0" smtClean="0"/>
              <a:t>Factors</a:t>
            </a:r>
          </a:p>
          <a:p>
            <a:pPr lvl="1"/>
            <a:endParaRPr lang="en-US" dirty="0" smtClean="0"/>
          </a:p>
          <a:p>
            <a:pPr lvl="1"/>
            <a:r>
              <a:rPr lang="en-US" dirty="0" smtClean="0"/>
              <a:t>Opportunity </a:t>
            </a:r>
            <a:r>
              <a:rPr lang="en-US" dirty="0"/>
              <a:t>Cost</a:t>
            </a:r>
          </a:p>
          <a:p>
            <a:pPr lvl="1"/>
            <a:endParaRPr lang="en-US" dirty="0" smtClean="0"/>
          </a:p>
          <a:p>
            <a:pPr lvl="1"/>
            <a:r>
              <a:rPr lang="en-US" dirty="0" smtClean="0"/>
              <a:t>Inflation</a:t>
            </a:r>
            <a:endParaRPr lang="en-US" dirty="0"/>
          </a:p>
          <a:p>
            <a:pPr lvl="1"/>
            <a:endParaRPr lang="en-US" dirty="0" smtClean="0"/>
          </a:p>
          <a:p>
            <a:pPr lvl="1"/>
            <a:r>
              <a:rPr lang="en-US" dirty="0" smtClean="0"/>
              <a:t>Risk</a:t>
            </a:r>
          </a:p>
          <a:p>
            <a:pPr marL="0" indent="0">
              <a:buNone/>
            </a:pPr>
            <a:endParaRPr lang="en-US" dirty="0"/>
          </a:p>
        </p:txBody>
      </p:sp>
    </p:spTree>
    <p:extLst>
      <p:ext uri="{BB962C8B-B14F-4D97-AF65-F5344CB8AC3E}">
        <p14:creationId xmlns:p14="http://schemas.microsoft.com/office/powerpoint/2010/main" val="313424376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Value (FV)</a:t>
            </a:r>
            <a:endParaRPr lang="en-US" dirty="0"/>
          </a:p>
        </p:txBody>
      </p:sp>
      <p:sp>
        <p:nvSpPr>
          <p:cNvPr id="3" name="Text Placeholder 2"/>
          <p:cNvSpPr>
            <a:spLocks noGrp="1"/>
          </p:cNvSpPr>
          <p:nvPr>
            <p:ph type="body" sz="quarter" idx="10"/>
          </p:nvPr>
        </p:nvSpPr>
        <p:spPr>
          <a:xfrm>
            <a:off x="381000" y="1411552"/>
            <a:ext cx="8382000" cy="4555093"/>
          </a:xfrm>
        </p:spPr>
        <p:txBody>
          <a:bodyPr/>
          <a:lstStyle/>
          <a:p>
            <a:r>
              <a:rPr lang="en-US" dirty="0"/>
              <a:t>Compounding</a:t>
            </a:r>
          </a:p>
          <a:p>
            <a:endParaRPr lang="en-US" dirty="0"/>
          </a:p>
          <a:p>
            <a:r>
              <a:rPr lang="en-US" dirty="0"/>
              <a:t>One-Time Deposit</a:t>
            </a:r>
          </a:p>
          <a:p>
            <a:pPr lvl="1"/>
            <a:r>
              <a:rPr lang="en-US" dirty="0"/>
              <a:t>If I </a:t>
            </a:r>
            <a:r>
              <a:rPr lang="en-US" dirty="0" smtClean="0"/>
              <a:t>invest $100.00 </a:t>
            </a:r>
            <a:r>
              <a:rPr lang="en-US" dirty="0"/>
              <a:t>today, how much will I have in… </a:t>
            </a:r>
          </a:p>
          <a:p>
            <a:pPr lvl="2"/>
            <a:endParaRPr lang="en-US" dirty="0" smtClean="0"/>
          </a:p>
          <a:p>
            <a:pPr lvl="2"/>
            <a:r>
              <a:rPr lang="en-US" dirty="0" smtClean="0"/>
              <a:t>One </a:t>
            </a:r>
            <a:r>
              <a:rPr lang="en-US" dirty="0"/>
              <a:t>Year? </a:t>
            </a:r>
          </a:p>
          <a:p>
            <a:pPr lvl="2"/>
            <a:r>
              <a:rPr lang="en-US" dirty="0"/>
              <a:t>Ten Years? </a:t>
            </a:r>
          </a:p>
          <a:p>
            <a:pPr lvl="2"/>
            <a:r>
              <a:rPr lang="en-US" dirty="0"/>
              <a:t>One Hundred Years?</a:t>
            </a:r>
          </a:p>
          <a:p>
            <a:pPr marL="0" indent="0">
              <a:buNone/>
            </a:pPr>
            <a:endParaRPr lang="en-US" dirty="0"/>
          </a:p>
        </p:txBody>
      </p:sp>
    </p:spTree>
    <p:extLst>
      <p:ext uri="{BB962C8B-B14F-4D97-AF65-F5344CB8AC3E}">
        <p14:creationId xmlns:p14="http://schemas.microsoft.com/office/powerpoint/2010/main" val="322949023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Value Calculation</a:t>
            </a:r>
            <a:endParaRPr lang="en-US" dirty="0"/>
          </a:p>
        </p:txBody>
      </p:sp>
      <p:sp>
        <p:nvSpPr>
          <p:cNvPr id="3" name="Text Placeholder 2"/>
          <p:cNvSpPr>
            <a:spLocks noGrp="1"/>
          </p:cNvSpPr>
          <p:nvPr>
            <p:ph type="body" sz="quarter" idx="10"/>
          </p:nvPr>
        </p:nvSpPr>
        <p:spPr>
          <a:xfrm>
            <a:off x="381000" y="1411552"/>
            <a:ext cx="8382000" cy="4505849"/>
          </a:xfrm>
        </p:spPr>
        <p:txBody>
          <a:bodyPr/>
          <a:lstStyle/>
          <a:p>
            <a:r>
              <a:rPr lang="en-US" dirty="0"/>
              <a:t>How much </a:t>
            </a:r>
            <a:r>
              <a:rPr lang="en-US" dirty="0" smtClean="0"/>
              <a:t>is it worth after </a:t>
            </a:r>
            <a:r>
              <a:rPr lang="en-US" dirty="0"/>
              <a:t>one year?</a:t>
            </a:r>
          </a:p>
          <a:p>
            <a:pPr lvl="1"/>
            <a:r>
              <a:rPr lang="en-US" dirty="0"/>
              <a:t>Interest rate (r) is 10</a:t>
            </a:r>
            <a:r>
              <a:rPr lang="en-US" dirty="0" smtClean="0"/>
              <a:t>%</a:t>
            </a:r>
            <a:endParaRPr lang="en-US" dirty="0"/>
          </a:p>
          <a:p>
            <a:pPr marL="0" indent="0">
              <a:buNone/>
            </a:pPr>
            <a:r>
              <a:rPr lang="en-US" dirty="0"/>
              <a:t> </a:t>
            </a:r>
          </a:p>
          <a:p>
            <a:pPr marL="0" indent="0">
              <a:buNone/>
            </a:pPr>
            <a:r>
              <a:rPr lang="en-US" sz="2800" dirty="0"/>
              <a:t>$100.00 × (1 + 10%) = $100.00 × 1.1 = </a:t>
            </a:r>
            <a:r>
              <a:rPr lang="en-US" sz="2800" dirty="0">
                <a:solidFill>
                  <a:srgbClr val="FF0000"/>
                </a:solidFill>
              </a:rPr>
              <a:t>$110.00</a:t>
            </a:r>
          </a:p>
          <a:p>
            <a:pPr marL="0" indent="0">
              <a:buNone/>
            </a:pPr>
            <a:endParaRPr lang="en-US" dirty="0" smtClean="0"/>
          </a:p>
          <a:p>
            <a:r>
              <a:rPr lang="en-US" dirty="0"/>
              <a:t>Reasoning:</a:t>
            </a:r>
          </a:p>
          <a:p>
            <a:pPr lvl="1"/>
            <a:r>
              <a:rPr lang="en-US" dirty="0"/>
              <a:t>Multiply by </a:t>
            </a:r>
            <a:r>
              <a:rPr lang="en-US" dirty="0" smtClean="0"/>
              <a:t>1 </a:t>
            </a:r>
            <a:r>
              <a:rPr lang="en-US" dirty="0" smtClean="0">
                <a:sym typeface="Wingdings 3" panose="05040102010807070707" pitchFamily="18" charset="2"/>
              </a:rPr>
              <a:t></a:t>
            </a:r>
            <a:r>
              <a:rPr lang="en-US" dirty="0" smtClean="0"/>
              <a:t> </a:t>
            </a:r>
            <a:r>
              <a:rPr lang="en-US" dirty="0"/>
              <a:t>Still have Original Deposit</a:t>
            </a:r>
          </a:p>
          <a:p>
            <a:pPr lvl="1"/>
            <a:r>
              <a:rPr lang="en-US" dirty="0"/>
              <a:t>Multiply by </a:t>
            </a:r>
            <a:r>
              <a:rPr lang="en-US" dirty="0" smtClean="0"/>
              <a:t>0.10</a:t>
            </a:r>
            <a:r>
              <a:rPr lang="en-US" dirty="0"/>
              <a:t> </a:t>
            </a:r>
            <a:r>
              <a:rPr lang="en-US" dirty="0">
                <a:sym typeface="Wingdings 3" panose="05040102010807070707" pitchFamily="18" charset="2"/>
              </a:rPr>
              <a:t></a:t>
            </a:r>
            <a:r>
              <a:rPr lang="en-US" dirty="0"/>
              <a:t> </a:t>
            </a:r>
            <a:r>
              <a:rPr lang="en-US" dirty="0" smtClean="0"/>
              <a:t>Interest</a:t>
            </a:r>
            <a:endParaRPr lang="en-US" dirty="0"/>
          </a:p>
          <a:p>
            <a:pPr marL="0" indent="0">
              <a:buNone/>
            </a:pPr>
            <a:endParaRPr lang="en-US" dirty="0"/>
          </a:p>
        </p:txBody>
      </p:sp>
    </p:spTree>
    <p:extLst>
      <p:ext uri="{BB962C8B-B14F-4D97-AF65-F5344CB8AC3E}">
        <p14:creationId xmlns:p14="http://schemas.microsoft.com/office/powerpoint/2010/main" val="164213861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FV after Multiple Years</a:t>
            </a:r>
            <a:endParaRPr lang="en-US" dirty="0"/>
          </a:p>
        </p:txBody>
      </p:sp>
      <p:sp>
        <p:nvSpPr>
          <p:cNvPr id="3" name="Text Placeholder 2"/>
          <p:cNvSpPr>
            <a:spLocks noGrp="1"/>
          </p:cNvSpPr>
          <p:nvPr>
            <p:ph type="body" sz="quarter" idx="10"/>
          </p:nvPr>
        </p:nvSpPr>
        <p:spPr>
          <a:xfrm>
            <a:off x="381000" y="1411552"/>
            <a:ext cx="8382000" cy="2474524"/>
          </a:xfrm>
        </p:spPr>
        <p:txBody>
          <a:bodyPr/>
          <a:lstStyle/>
          <a:p>
            <a:r>
              <a:rPr lang="en-US" dirty="0"/>
              <a:t>How much do I have in two years?</a:t>
            </a:r>
          </a:p>
          <a:p>
            <a:pPr lvl="1"/>
            <a:r>
              <a:rPr lang="en-US" dirty="0"/>
              <a:t>$110.00 at t = 1 and r = 10%</a:t>
            </a:r>
          </a:p>
          <a:p>
            <a:endParaRPr lang="en-US" dirty="0"/>
          </a:p>
          <a:p>
            <a:pPr marL="0" indent="0">
              <a:buNone/>
            </a:pPr>
            <a:r>
              <a:rPr lang="en-US" sz="2800" dirty="0" smtClean="0"/>
              <a:t>$</a:t>
            </a:r>
            <a:r>
              <a:rPr lang="en-US" sz="2800" dirty="0"/>
              <a:t>110.00 × (1 + 10%) = $110.00 × 1.1 = </a:t>
            </a:r>
            <a:r>
              <a:rPr lang="en-US" sz="2800" dirty="0">
                <a:solidFill>
                  <a:srgbClr val="FF0000"/>
                </a:solidFill>
              </a:rPr>
              <a:t>$121.00</a:t>
            </a:r>
          </a:p>
          <a:p>
            <a:endParaRPr lang="en-US" dirty="0"/>
          </a:p>
        </p:txBody>
      </p:sp>
      <p:graphicFrame>
        <p:nvGraphicFramePr>
          <p:cNvPr id="4" name="Group 81"/>
          <p:cNvGraphicFramePr>
            <a:graphicFrameLocks/>
          </p:cNvGraphicFramePr>
          <p:nvPr>
            <p:extLst>
              <p:ext uri="{D42A27DB-BD31-4B8C-83A1-F6EECF244321}">
                <p14:modId xmlns:p14="http://schemas.microsoft.com/office/powerpoint/2010/main" val="3116536669"/>
              </p:ext>
            </p:extLst>
          </p:nvPr>
        </p:nvGraphicFramePr>
        <p:xfrm>
          <a:off x="1905000" y="3733800"/>
          <a:ext cx="5181600" cy="2011680"/>
        </p:xfrm>
        <a:graphic>
          <a:graphicData uri="http://schemas.openxmlformats.org/drawingml/2006/table">
            <a:tbl>
              <a:tblPr/>
              <a:tblGrid>
                <a:gridCol w="914400"/>
                <a:gridCol w="3276600"/>
                <a:gridCol w="990600"/>
              </a:tblGrid>
              <a:tr h="165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chemeClr val="tx1"/>
                          </a:solidFill>
                          <a:effectLst/>
                          <a:latin typeface="Century Gothic" pitchFamily="34" charset="0"/>
                        </a:rPr>
                        <a:t>Year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chemeClr val="tx1"/>
                          </a:solidFill>
                          <a:effectLst/>
                          <a:latin typeface="Century Gothic" pitchFamily="34" charset="0"/>
                        </a:rPr>
                        <a:t>Calculation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chemeClr val="tx1"/>
                          </a:solidFill>
                          <a:effectLst/>
                          <a:latin typeface="Century Gothic" pitchFamily="34" charset="0"/>
                        </a:rPr>
                        <a:t>Value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5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latin typeface="Century Gothic"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latin typeface="Century Gothic"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rPr>
                        <a:t>$100.00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5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rPr>
                        <a:t>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latin typeface="Century Gothic" pitchFamily="34" charset="0"/>
                        </a:rPr>
                        <a:t>$100.00(1.10)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rPr>
                        <a:t>$110.00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5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rPr>
                        <a:t>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latin typeface="Century Gothic" pitchFamily="34" charset="0"/>
                        </a:rPr>
                        <a:t>$100.00(1.10)(1.10)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rPr>
                        <a:t>$121.00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5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rPr>
                        <a:t>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latin typeface="Century Gothic" pitchFamily="34" charset="0"/>
                        </a:rPr>
                        <a:t>$100.00(1.10)(1.10)(1.10)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latin typeface="Century Gothic" pitchFamily="34" charset="0"/>
                        </a:rPr>
                        <a:t>$133.10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5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rPr>
                        <a:t>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tx1"/>
                          </a:solidFill>
                          <a:effectLst/>
                          <a:latin typeface="Century Gothic" pitchFamily="34" charset="0"/>
                        </a:rPr>
                        <a:t>$100.00(1.10)(1.10)(1.10)(1.10)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tx1"/>
                          </a:solidFill>
                          <a:effectLst/>
                          <a:latin typeface="Century Gothic" pitchFamily="34" charset="0"/>
                        </a:rPr>
                        <a:t>$146.41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35419943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Compound Interest</a:t>
            </a:r>
            <a:endParaRPr lang="en-US" dirty="0"/>
          </a:p>
        </p:txBody>
      </p:sp>
      <p:sp>
        <p:nvSpPr>
          <p:cNvPr id="3" name="Text Placeholder 2"/>
          <p:cNvSpPr>
            <a:spLocks noGrp="1"/>
          </p:cNvSpPr>
          <p:nvPr>
            <p:ph type="body" sz="quarter" idx="10"/>
          </p:nvPr>
        </p:nvSpPr>
        <p:spPr>
          <a:xfrm>
            <a:off x="381000" y="1411552"/>
            <a:ext cx="8382000" cy="5386090"/>
          </a:xfrm>
        </p:spPr>
        <p:txBody>
          <a:bodyPr/>
          <a:lstStyle/>
          <a:p>
            <a:r>
              <a:rPr lang="en-US" dirty="0"/>
              <a:t>In Year 2 we have $121.00 </a:t>
            </a:r>
          </a:p>
          <a:p>
            <a:pPr>
              <a:buNone/>
            </a:pPr>
            <a:endParaRPr lang="en-US" dirty="0"/>
          </a:p>
          <a:p>
            <a:pPr>
              <a:buNone/>
            </a:pPr>
            <a:r>
              <a:rPr lang="en-US" dirty="0"/>
              <a:t>	</a:t>
            </a:r>
            <a:r>
              <a:rPr lang="en-US" sz="2800" dirty="0"/>
              <a:t>$100	Original Deposit</a:t>
            </a:r>
          </a:p>
          <a:p>
            <a:pPr>
              <a:buNone/>
            </a:pPr>
            <a:r>
              <a:rPr lang="en-US" sz="2800" dirty="0"/>
              <a:t>	    10	Interest on Deposit in Year 1</a:t>
            </a:r>
          </a:p>
          <a:p>
            <a:pPr>
              <a:buNone/>
            </a:pPr>
            <a:r>
              <a:rPr lang="en-US" sz="2800" dirty="0"/>
              <a:t>	    10	Interest on Deposit in Year 2</a:t>
            </a:r>
          </a:p>
          <a:p>
            <a:pPr>
              <a:buNone/>
            </a:pPr>
            <a:r>
              <a:rPr lang="en-US" sz="2800" dirty="0"/>
              <a:t>	</a:t>
            </a:r>
            <a:r>
              <a:rPr lang="en-US" sz="2800" u="sng" dirty="0">
                <a:solidFill>
                  <a:srgbClr val="FF0000"/>
                </a:solidFill>
              </a:rPr>
              <a:t>      1</a:t>
            </a:r>
            <a:r>
              <a:rPr lang="en-US" sz="2800" dirty="0">
                <a:solidFill>
                  <a:srgbClr val="FF0000"/>
                </a:solidFill>
              </a:rPr>
              <a:t>	Interest on ‘Year 1 Interest’ in Year 2</a:t>
            </a:r>
          </a:p>
          <a:p>
            <a:pPr>
              <a:buNone/>
            </a:pPr>
            <a:r>
              <a:rPr lang="en-US" sz="2800" dirty="0"/>
              <a:t>    $121	Total</a:t>
            </a:r>
          </a:p>
          <a:p>
            <a:pPr>
              <a:buNone/>
            </a:pPr>
            <a:endParaRPr lang="en-US" sz="2800" dirty="0"/>
          </a:p>
          <a:p>
            <a:pPr lvl="1"/>
            <a:r>
              <a:rPr lang="en-US" dirty="0"/>
              <a:t>‘Interest on Interest’</a:t>
            </a:r>
          </a:p>
          <a:p>
            <a:pPr lvl="1"/>
            <a:r>
              <a:rPr lang="en-US" dirty="0"/>
              <a:t>Simple Interest: $120 in Year 2</a:t>
            </a:r>
            <a:endParaRPr lang="en-US" sz="3200" dirty="0"/>
          </a:p>
          <a:p>
            <a:pPr marL="0" indent="0">
              <a:buNone/>
            </a:pPr>
            <a:endParaRPr lang="en-US" dirty="0"/>
          </a:p>
        </p:txBody>
      </p:sp>
    </p:spTree>
    <p:extLst>
      <p:ext uri="{BB962C8B-B14F-4D97-AF65-F5344CB8AC3E}">
        <p14:creationId xmlns:p14="http://schemas.microsoft.com/office/powerpoint/2010/main" val="179551209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Value Formula</a:t>
            </a:r>
            <a:endParaRPr lang="en-US" dirty="0"/>
          </a:p>
        </p:txBody>
      </p:sp>
      <p:sp>
        <p:nvSpPr>
          <p:cNvPr id="3" name="Text Placeholder 2"/>
          <p:cNvSpPr>
            <a:spLocks noGrp="1"/>
          </p:cNvSpPr>
          <p:nvPr>
            <p:ph type="body" sz="quarter" idx="10"/>
          </p:nvPr>
        </p:nvSpPr>
        <p:spPr>
          <a:xfrm>
            <a:off x="381000" y="1411552"/>
            <a:ext cx="8382000" cy="4776692"/>
          </a:xfrm>
        </p:spPr>
        <p:txBody>
          <a:bodyPr/>
          <a:lstStyle/>
          <a:p>
            <a:r>
              <a:rPr lang="en-US" dirty="0"/>
              <a:t>Even better we can construct a formula</a:t>
            </a:r>
            <a:r>
              <a:rPr lang="en-US" dirty="0" smtClean="0"/>
              <a:t>:</a:t>
            </a:r>
          </a:p>
          <a:p>
            <a:endParaRPr lang="en-US" dirty="0" smtClean="0"/>
          </a:p>
          <a:p>
            <a:endParaRPr lang="en-US" dirty="0"/>
          </a:p>
          <a:p>
            <a:endParaRPr lang="en-US" dirty="0" smtClean="0"/>
          </a:p>
          <a:p>
            <a:pPr marL="0" indent="0">
              <a:buNone/>
            </a:pPr>
            <a:endParaRPr lang="en-US" dirty="0"/>
          </a:p>
          <a:p>
            <a:endParaRPr lang="en-US" dirty="0" smtClean="0"/>
          </a:p>
          <a:p>
            <a:endParaRPr lang="en-US" dirty="0" smtClean="0"/>
          </a:p>
          <a:p>
            <a:r>
              <a:rPr lang="en-US" dirty="0" smtClean="0"/>
              <a:t>In </a:t>
            </a:r>
            <a:r>
              <a:rPr lang="en-US" dirty="0"/>
              <a:t>practice, we will use our calculators.</a:t>
            </a:r>
          </a:p>
          <a:p>
            <a:pPr marL="0" indent="0">
              <a:buNone/>
            </a:pPr>
            <a:endParaRPr lang="en-US" dirty="0" smtClean="0"/>
          </a:p>
        </p:txBody>
      </p:sp>
      <p:graphicFrame>
        <p:nvGraphicFramePr>
          <p:cNvPr id="4" name="Object 2"/>
          <p:cNvGraphicFramePr>
            <a:graphicFrameLocks noChangeAspect="1"/>
          </p:cNvGraphicFramePr>
          <p:nvPr>
            <p:extLst>
              <p:ext uri="{D42A27DB-BD31-4B8C-83A1-F6EECF244321}">
                <p14:modId xmlns:p14="http://schemas.microsoft.com/office/powerpoint/2010/main" val="3019238016"/>
              </p:ext>
            </p:extLst>
          </p:nvPr>
        </p:nvGraphicFramePr>
        <p:xfrm>
          <a:off x="2438400" y="2286000"/>
          <a:ext cx="3578225" cy="908050"/>
        </p:xfrm>
        <a:graphic>
          <a:graphicData uri="http://schemas.openxmlformats.org/presentationml/2006/ole">
            <mc:AlternateContent xmlns:mc="http://schemas.openxmlformats.org/markup-compatibility/2006">
              <mc:Choice xmlns:v="urn:schemas-microsoft-com:vml" Requires="v">
                <p:oleObj spid="_x0000_s1038" name="Equation" r:id="rId4" imgW="1079280" imgH="279360" progId="Equation.DSMT4">
                  <p:embed/>
                </p:oleObj>
              </mc:Choice>
              <mc:Fallback>
                <p:oleObj name="Equation" r:id="rId4" imgW="1079280" imgH="279360" progId="Equation.DSMT4">
                  <p:embed/>
                  <p:pic>
                    <p:nvPicPr>
                      <p:cNvPr id="0" name=""/>
                      <p:cNvPicPr>
                        <a:picLocks noChangeAspect="1" noChangeArrowheads="1"/>
                      </p:cNvPicPr>
                      <p:nvPr/>
                    </p:nvPicPr>
                    <p:blipFill>
                      <a:blip r:embed="rId5"/>
                      <a:srcRect/>
                      <a:stretch>
                        <a:fillRect/>
                      </a:stretch>
                    </p:blipFill>
                    <p:spPr bwMode="auto">
                      <a:xfrm>
                        <a:off x="2438400" y="2286000"/>
                        <a:ext cx="3578225" cy="908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990418333"/>
              </p:ext>
            </p:extLst>
          </p:nvPr>
        </p:nvGraphicFramePr>
        <p:xfrm>
          <a:off x="3227388" y="3352800"/>
          <a:ext cx="2000250" cy="1093788"/>
        </p:xfrm>
        <a:graphic>
          <a:graphicData uri="http://schemas.openxmlformats.org/presentationml/2006/ole">
            <mc:AlternateContent xmlns:mc="http://schemas.openxmlformats.org/markup-compatibility/2006">
              <mc:Choice xmlns:v="urn:schemas-microsoft-com:vml" Requires="v">
                <p:oleObj spid="_x0000_s1039" name="Equation" r:id="rId6" imgW="1587240" imgH="863280" progId="Equation.DSMT4">
                  <p:embed/>
                </p:oleObj>
              </mc:Choice>
              <mc:Fallback>
                <p:oleObj name="Equation" r:id="rId6" imgW="1587240" imgH="863280" progId="Equation.DSMT4">
                  <p:embed/>
                  <p:pic>
                    <p:nvPicPr>
                      <p:cNvPr id="0" name=""/>
                      <p:cNvPicPr>
                        <a:picLocks noChangeAspect="1" noChangeArrowheads="1"/>
                      </p:cNvPicPr>
                      <p:nvPr/>
                    </p:nvPicPr>
                    <p:blipFill>
                      <a:blip r:embed="rId7"/>
                      <a:srcRect/>
                      <a:stretch>
                        <a:fillRect/>
                      </a:stretch>
                    </p:blipFill>
                    <p:spPr bwMode="auto">
                      <a:xfrm>
                        <a:off x="3227388" y="3352800"/>
                        <a:ext cx="2000250"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6004154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126</TotalTime>
  <Words>715</Words>
  <Application>Microsoft Office PowerPoint</Application>
  <PresentationFormat>On-screen Show (4:3)</PresentationFormat>
  <Paragraphs>176</Paragraphs>
  <Slides>16</Slides>
  <Notes>13</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2</vt:i4>
      </vt:variant>
      <vt:variant>
        <vt:lpstr>Slide Titles</vt:lpstr>
      </vt:variant>
      <vt:variant>
        <vt:i4>16</vt:i4>
      </vt:variant>
    </vt:vector>
  </HeadingPairs>
  <TitlesOfParts>
    <vt:vector size="26" baseType="lpstr">
      <vt:lpstr>Arial</vt:lpstr>
      <vt:lpstr>Calibri</vt:lpstr>
      <vt:lpstr>Century Gothic</vt:lpstr>
      <vt:lpstr>Courier New</vt:lpstr>
      <vt:lpstr>Wingdings</vt:lpstr>
      <vt:lpstr>Wingdings 3</vt:lpstr>
      <vt:lpstr>Blue Segoe 4-3 template-template_April-17-2007</vt:lpstr>
      <vt:lpstr>White with Courier font for code slides</vt:lpstr>
      <vt:lpstr>Equation</vt:lpstr>
      <vt:lpstr>MathType 6.0 Equation</vt:lpstr>
      <vt:lpstr>Video 2 (Topic 2.1): Compounding versus       Discounting </vt:lpstr>
      <vt:lpstr>Topics</vt:lpstr>
      <vt:lpstr>Comparing Cash Flows</vt:lpstr>
      <vt:lpstr>Why a Time Value of Money?</vt:lpstr>
      <vt:lpstr>Future Value (FV)</vt:lpstr>
      <vt:lpstr>Future Value Calculation</vt:lpstr>
      <vt:lpstr>FV after Multiple Years</vt:lpstr>
      <vt:lpstr>Compound Interest</vt:lpstr>
      <vt:lpstr>Future Value Formula</vt:lpstr>
      <vt:lpstr>Geometric Increase</vt:lpstr>
      <vt:lpstr>Present Value (PV)</vt:lpstr>
      <vt:lpstr>Present Value Calculation</vt:lpstr>
      <vt:lpstr>PV after Multiple Years</vt:lpstr>
      <vt:lpstr>Present Value Formula</vt:lpstr>
      <vt:lpstr>Geometric Decrease</vt:lpstr>
      <vt:lpstr>Video 2 (Topic 2.1): Compounding versus       Discounting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Microsoft account</cp:lastModifiedBy>
  <cp:revision>18</cp:revision>
  <dcterms:created xsi:type="dcterms:W3CDTF">2014-06-29T21:19:00Z</dcterms:created>
  <dcterms:modified xsi:type="dcterms:W3CDTF">2014-06-30T20:08:03Z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