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62" r:id="rId4"/>
    <p:sldId id="259" r:id="rId5"/>
    <p:sldId id="264" r:id="rId6"/>
    <p:sldId id="265" r:id="rId7"/>
    <p:sldId id="266" r:id="rId8"/>
    <p:sldId id="267" r:id="rId9"/>
    <p:sldId id="268" r:id="rId10"/>
    <p:sldId id="269" r:id="rId11"/>
    <p:sldId id="270" r:id="rId12"/>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29" autoAdjust="0"/>
    <p:restoredTop sz="94660"/>
  </p:normalViewPr>
  <p:slideViewPr>
    <p:cSldViewPr>
      <p:cViewPr varScale="1">
        <p:scale>
          <a:sx n="118" d="100"/>
          <a:sy n="118" d="100"/>
        </p:scale>
        <p:origin x="13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6AE6-D131-4182-8B4B-D8C160C8C95C}" type="datetimeFigureOut">
              <a:rPr lang="en-US" smtClean="0"/>
              <a:t>7/19/2014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7/19/2014 9:47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4093594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808766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3</a:t>
            </a:fld>
            <a:endParaRPr lang="en-US"/>
          </a:p>
        </p:txBody>
      </p:sp>
    </p:spTree>
    <p:extLst>
      <p:ext uri="{BB962C8B-B14F-4D97-AF65-F5344CB8AC3E}">
        <p14:creationId xmlns:p14="http://schemas.microsoft.com/office/powerpoint/2010/main" val="287708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4</a:t>
            </a:fld>
            <a:endParaRPr lang="en-US"/>
          </a:p>
        </p:txBody>
      </p:sp>
    </p:spTree>
    <p:extLst>
      <p:ext uri="{BB962C8B-B14F-4D97-AF65-F5344CB8AC3E}">
        <p14:creationId xmlns:p14="http://schemas.microsoft.com/office/powerpoint/2010/main" val="2714019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5</a:t>
            </a:fld>
            <a:endParaRPr lang="en-US"/>
          </a:p>
        </p:txBody>
      </p:sp>
    </p:spTree>
    <p:extLst>
      <p:ext uri="{BB962C8B-B14F-4D97-AF65-F5344CB8AC3E}">
        <p14:creationId xmlns:p14="http://schemas.microsoft.com/office/powerpoint/2010/main" val="2826828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6</a:t>
            </a:fld>
            <a:endParaRPr lang="en-US"/>
          </a:p>
        </p:txBody>
      </p:sp>
    </p:spTree>
    <p:extLst>
      <p:ext uri="{BB962C8B-B14F-4D97-AF65-F5344CB8AC3E}">
        <p14:creationId xmlns:p14="http://schemas.microsoft.com/office/powerpoint/2010/main" val="1595823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7</a:t>
            </a:fld>
            <a:endParaRPr lang="en-US"/>
          </a:p>
        </p:txBody>
      </p:sp>
    </p:spTree>
    <p:extLst>
      <p:ext uri="{BB962C8B-B14F-4D97-AF65-F5344CB8AC3E}">
        <p14:creationId xmlns:p14="http://schemas.microsoft.com/office/powerpoint/2010/main" val="1291632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8</a:t>
            </a:fld>
            <a:endParaRPr lang="en-US"/>
          </a:p>
        </p:txBody>
      </p:sp>
    </p:spTree>
    <p:extLst>
      <p:ext uri="{BB962C8B-B14F-4D97-AF65-F5344CB8AC3E}">
        <p14:creationId xmlns:p14="http://schemas.microsoft.com/office/powerpoint/2010/main" val="3042127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7/19/2014 9:47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1524110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590800"/>
          </a:xfrm>
        </p:spPr>
        <p:txBody>
          <a:bodyPr/>
          <a:lstStyle/>
          <a:p>
            <a:r>
              <a:rPr lang="en-US" dirty="0" smtClean="0"/>
              <a:t>Video 21 (Topic 4.3):</a:t>
            </a:r>
            <a:br>
              <a:rPr lang="en-US" dirty="0" smtClean="0"/>
            </a:br>
            <a:r>
              <a:rPr lang="en-US" dirty="0" smtClean="0">
                <a:effectLst/>
              </a:rPr>
              <a:t>Interest Rates and </a:t>
            </a:r>
            <a:r>
              <a:rPr lang="en-US" dirty="0">
                <a:effectLst/>
              </a:rPr>
              <a:t>Risk </a:t>
            </a:r>
            <a:r>
              <a:rPr lang="en-US" dirty="0" smtClean="0">
                <a:effectLst/>
              </a:rPr>
              <a:t>Premia</a:t>
            </a:r>
            <a:endParaRPr lang="en-US" dirty="0"/>
          </a:p>
        </p:txBody>
      </p:sp>
    </p:spTree>
    <p:extLst>
      <p:ext uri="{BB962C8B-B14F-4D97-AF65-F5344CB8AC3E}">
        <p14:creationId xmlns:p14="http://schemas.microsoft.com/office/powerpoint/2010/main" val="200858745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4733604"/>
          </a:xfrm>
        </p:spPr>
        <p:txBody>
          <a:bodyPr/>
          <a:lstStyle/>
          <a:p>
            <a:pPr marL="514350" indent="-514350">
              <a:buFont typeface="+mj-lt"/>
              <a:buAutoNum type="arabicPeriod"/>
            </a:pPr>
            <a:r>
              <a:rPr lang="en-US" sz="2400" dirty="0" smtClean="0"/>
              <a:t>Decomposition of the Interest Rate</a:t>
            </a:r>
          </a:p>
          <a:p>
            <a:pPr marL="514350" indent="-514350">
              <a:buFont typeface="+mj-lt"/>
              <a:buAutoNum type="arabicPeriod"/>
            </a:pPr>
            <a:endParaRPr lang="en-US" sz="2400" dirty="0"/>
          </a:p>
          <a:p>
            <a:pPr marL="514350" indent="-514350">
              <a:buFont typeface="+mj-lt"/>
              <a:buAutoNum type="arabicPeriod"/>
            </a:pPr>
            <a:r>
              <a:rPr lang="en-US" sz="2400" dirty="0" smtClean="0"/>
              <a:t>Real Risk Free Rate (r</a:t>
            </a:r>
            <a:r>
              <a:rPr lang="en-US" sz="2400" baseline="30000" dirty="0"/>
              <a:t>*</a:t>
            </a:r>
            <a:r>
              <a:rPr lang="en-US" sz="2400" dirty="0" smtClean="0"/>
              <a:t>)</a:t>
            </a:r>
          </a:p>
          <a:p>
            <a:pPr marL="514350" indent="-514350">
              <a:buFont typeface="+mj-lt"/>
              <a:buAutoNum type="arabicPeriod"/>
            </a:pPr>
            <a:endParaRPr lang="en-US" sz="2400" dirty="0"/>
          </a:p>
          <a:p>
            <a:pPr marL="514350" indent="-514350">
              <a:buFont typeface="+mj-lt"/>
              <a:buAutoNum type="arabicPeriod"/>
            </a:pPr>
            <a:r>
              <a:rPr lang="en-US" sz="2400" dirty="0" smtClean="0"/>
              <a:t>Premia</a:t>
            </a:r>
          </a:p>
          <a:p>
            <a:pPr marL="514350" indent="-514350">
              <a:buFont typeface="+mj-lt"/>
              <a:buAutoNum type="arabicPeriod"/>
            </a:pPr>
            <a:endParaRPr lang="en-US" sz="2400" dirty="0" smtClean="0"/>
          </a:p>
          <a:p>
            <a:pPr marL="1031875" lvl="1" indent="-514350">
              <a:buFont typeface="+mj-lt"/>
              <a:buAutoNum type="arabicPeriod"/>
            </a:pPr>
            <a:r>
              <a:rPr lang="en-US" sz="2000" dirty="0" smtClean="0"/>
              <a:t>Inflation Premium (IP)</a:t>
            </a:r>
          </a:p>
          <a:p>
            <a:pPr marL="1031875" lvl="1" indent="-514350">
              <a:buFont typeface="+mj-lt"/>
              <a:buAutoNum type="arabicPeriod"/>
            </a:pPr>
            <a:endParaRPr lang="en-US" sz="2000" dirty="0" smtClean="0"/>
          </a:p>
          <a:p>
            <a:pPr marL="1031875" lvl="1" indent="-514350">
              <a:buFont typeface="+mj-lt"/>
              <a:buAutoNum type="arabicPeriod"/>
            </a:pPr>
            <a:r>
              <a:rPr lang="en-US" sz="2000" dirty="0" smtClean="0"/>
              <a:t>Default Risk Premium (DRP)</a:t>
            </a:r>
          </a:p>
          <a:p>
            <a:pPr marL="1031875" lvl="1" indent="-514350">
              <a:buFont typeface="+mj-lt"/>
              <a:buAutoNum type="arabicPeriod"/>
            </a:pPr>
            <a:endParaRPr lang="en-US" sz="2000" dirty="0" smtClean="0"/>
          </a:p>
          <a:p>
            <a:pPr marL="1031875" lvl="1" indent="-514350">
              <a:buFont typeface="+mj-lt"/>
              <a:buAutoNum type="arabicPeriod"/>
            </a:pPr>
            <a:r>
              <a:rPr lang="en-US" sz="2000" dirty="0" smtClean="0"/>
              <a:t>Liquidity Premium (LP)</a:t>
            </a:r>
          </a:p>
          <a:p>
            <a:pPr marL="1031875" lvl="1" indent="-514350">
              <a:buFont typeface="+mj-lt"/>
              <a:buAutoNum type="arabicPeriod"/>
            </a:pPr>
            <a:endParaRPr lang="en-US" sz="2000" dirty="0" smtClean="0"/>
          </a:p>
          <a:p>
            <a:pPr marL="1031875" lvl="1" indent="-514350">
              <a:buFont typeface="+mj-lt"/>
              <a:buAutoNum type="arabicPeriod"/>
            </a:pPr>
            <a:r>
              <a:rPr lang="en-US" sz="2000" dirty="0" smtClean="0"/>
              <a:t>Maturity Risk Premium (MRP)</a:t>
            </a:r>
            <a:endParaRPr lang="en-US" sz="2400" dirty="0" smtClean="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txBox="1">
            <a:spLocks/>
          </p:cNvSpPr>
          <p:nvPr/>
        </p:nvSpPr>
        <p:spPr>
          <a:xfrm>
            <a:off x="561109" y="1662980"/>
            <a:ext cx="8382000" cy="3705630"/>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dirty="0" smtClean="0"/>
              <a:t>Market Rate of Interest</a:t>
            </a:r>
          </a:p>
          <a:p>
            <a:pPr marL="0" indent="0">
              <a:buNone/>
            </a:pPr>
            <a:endParaRPr lang="en-US" sz="2800" dirty="0" smtClean="0"/>
          </a:p>
          <a:p>
            <a:pPr marL="0" indent="0">
              <a:buNone/>
            </a:pPr>
            <a:r>
              <a:rPr lang="en-US" sz="2800" dirty="0" smtClean="0"/>
              <a:t>r</a:t>
            </a:r>
            <a:r>
              <a:rPr lang="en-US" sz="2800" baseline="-25000" dirty="0" smtClean="0"/>
              <a:t>d</a:t>
            </a:r>
            <a:r>
              <a:rPr lang="en-US" sz="2800" dirty="0" smtClean="0"/>
              <a:t> = r</a:t>
            </a:r>
            <a:r>
              <a:rPr lang="en-US" sz="2800" baseline="30000" dirty="0" smtClean="0"/>
              <a:t>*</a:t>
            </a:r>
            <a:r>
              <a:rPr lang="en-US" sz="2800" dirty="0" smtClean="0"/>
              <a:t> + IP + DRP + </a:t>
            </a:r>
            <a:r>
              <a:rPr lang="en-US" sz="2800" dirty="0" smtClean="0"/>
              <a:t>LP</a:t>
            </a:r>
            <a:endParaRPr lang="en-US" sz="2800" dirty="0" smtClean="0"/>
          </a:p>
          <a:p>
            <a:pPr marL="0" indent="0">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r>
              <a:rPr lang="en-US" sz="2800" dirty="0" smtClean="0"/>
              <a:t>		</a:t>
            </a:r>
            <a:r>
              <a:rPr lang="en-US" sz="2800" dirty="0" smtClean="0"/>
              <a:t>Liquidity </a:t>
            </a:r>
            <a:r>
              <a:rPr lang="en-US" sz="2800" dirty="0" smtClean="0"/>
              <a:t>Risk Premium</a:t>
            </a:r>
          </a:p>
        </p:txBody>
      </p:sp>
      <p:sp>
        <p:nvSpPr>
          <p:cNvPr id="6" name="Text Placeholder 2"/>
          <p:cNvSpPr txBox="1">
            <a:spLocks/>
          </p:cNvSpPr>
          <p:nvPr/>
        </p:nvSpPr>
        <p:spPr>
          <a:xfrm>
            <a:off x="583276" y="1662980"/>
            <a:ext cx="8382000" cy="3231654"/>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dirty="0"/>
              <a:t>Market Rate of </a:t>
            </a:r>
            <a:r>
              <a:rPr lang="en-US" sz="2800" dirty="0" smtClean="0"/>
              <a:t>Interest</a:t>
            </a:r>
          </a:p>
          <a:p>
            <a:pPr marL="0" indent="0">
              <a:buNone/>
            </a:pPr>
            <a:endParaRPr lang="en-US" sz="2800" dirty="0"/>
          </a:p>
          <a:p>
            <a:pPr marL="0" indent="0">
              <a:buNone/>
            </a:pPr>
            <a:r>
              <a:rPr lang="en-US" sz="2800" dirty="0" smtClean="0"/>
              <a:t>r</a:t>
            </a:r>
            <a:r>
              <a:rPr lang="en-US" sz="2800" baseline="-25000" dirty="0" smtClean="0"/>
              <a:t>d</a:t>
            </a:r>
            <a:r>
              <a:rPr lang="en-US" sz="2800" dirty="0" smtClean="0"/>
              <a:t> = r</a:t>
            </a:r>
            <a:r>
              <a:rPr lang="en-US" sz="2800" baseline="30000" dirty="0" smtClean="0"/>
              <a:t>*</a:t>
            </a:r>
            <a:r>
              <a:rPr lang="en-US" sz="2800" dirty="0" smtClean="0"/>
              <a:t> + IP + DRP</a:t>
            </a:r>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r>
              <a:rPr lang="en-US" sz="2800" dirty="0" smtClean="0"/>
              <a:t>		Default Risk Premium</a:t>
            </a:r>
          </a:p>
        </p:txBody>
      </p:sp>
      <p:sp>
        <p:nvSpPr>
          <p:cNvPr id="8" name="Text Placeholder 2"/>
          <p:cNvSpPr txBox="1">
            <a:spLocks/>
          </p:cNvSpPr>
          <p:nvPr/>
        </p:nvSpPr>
        <p:spPr>
          <a:xfrm>
            <a:off x="586047" y="1662980"/>
            <a:ext cx="8382000" cy="1335750"/>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dirty="0" smtClean="0"/>
              <a:t>Market Rate of Interest</a:t>
            </a:r>
          </a:p>
          <a:p>
            <a:pPr marL="0" indent="0">
              <a:buNone/>
            </a:pPr>
            <a:endParaRPr lang="en-US" sz="2800" dirty="0" smtClean="0"/>
          </a:p>
          <a:p>
            <a:pPr marL="0" indent="0">
              <a:buNone/>
            </a:pPr>
            <a:r>
              <a:rPr lang="en-US" sz="2800" dirty="0" smtClean="0"/>
              <a:t>r</a:t>
            </a:r>
            <a:r>
              <a:rPr lang="en-US" sz="2800" baseline="-25000" dirty="0" smtClean="0"/>
              <a:t>d</a:t>
            </a:r>
            <a:r>
              <a:rPr lang="en-US" sz="2800" dirty="0" smtClean="0"/>
              <a:t> =</a:t>
            </a:r>
          </a:p>
        </p:txBody>
      </p:sp>
      <p:sp>
        <p:nvSpPr>
          <p:cNvPr id="2" name="Title 1"/>
          <p:cNvSpPr>
            <a:spLocks noGrp="1"/>
          </p:cNvSpPr>
          <p:nvPr>
            <p:ph type="title"/>
          </p:nvPr>
        </p:nvSpPr>
        <p:spPr>
          <a:xfrm>
            <a:off x="381000" y="230188"/>
            <a:ext cx="8382000" cy="553998"/>
          </a:xfrm>
        </p:spPr>
        <p:txBody>
          <a:bodyPr/>
          <a:lstStyle/>
          <a:p>
            <a:r>
              <a:rPr lang="en-US" sz="4000" dirty="0"/>
              <a:t>Decomposition of the Interest </a:t>
            </a:r>
            <a:r>
              <a:rPr lang="en-US" sz="4000" dirty="0" smtClean="0"/>
              <a:t>Rate</a:t>
            </a:r>
            <a:r>
              <a:rPr lang="en-US" sz="4000" baseline="-25000" dirty="0" smtClean="0"/>
              <a:t>▪</a:t>
            </a:r>
            <a:endParaRPr lang="en-US" sz="4000" baseline="-25000" dirty="0"/>
          </a:p>
        </p:txBody>
      </p:sp>
      <p:sp>
        <p:nvSpPr>
          <p:cNvPr id="3" name="Text Placeholder 2"/>
          <p:cNvSpPr>
            <a:spLocks noGrp="1"/>
          </p:cNvSpPr>
          <p:nvPr>
            <p:ph type="body" sz="quarter" idx="10"/>
          </p:nvPr>
        </p:nvSpPr>
        <p:spPr>
          <a:xfrm>
            <a:off x="572192" y="1671747"/>
            <a:ext cx="8382000" cy="2283702"/>
          </a:xfrm>
        </p:spPr>
        <p:txBody>
          <a:bodyPr/>
          <a:lstStyle/>
          <a:p>
            <a:pPr marL="0" indent="0">
              <a:buNone/>
            </a:pPr>
            <a:r>
              <a:rPr lang="en-US" sz="2800" dirty="0"/>
              <a:t>Market Rate of </a:t>
            </a:r>
            <a:r>
              <a:rPr lang="en-US" sz="2800" dirty="0" smtClean="0"/>
              <a:t>Interest</a:t>
            </a:r>
          </a:p>
          <a:p>
            <a:pPr marL="0" indent="0">
              <a:buNone/>
            </a:pPr>
            <a:endParaRPr lang="en-US" sz="2800" dirty="0"/>
          </a:p>
          <a:p>
            <a:pPr marL="0" indent="0">
              <a:buNone/>
            </a:pPr>
            <a:r>
              <a:rPr lang="en-US" sz="2800" dirty="0" smtClean="0"/>
              <a:t>r</a:t>
            </a:r>
            <a:r>
              <a:rPr lang="en-US" sz="2800" baseline="-25000" dirty="0" smtClean="0"/>
              <a:t>d</a:t>
            </a:r>
            <a:r>
              <a:rPr lang="en-US" sz="2800" dirty="0" smtClean="0"/>
              <a:t> </a:t>
            </a:r>
            <a:r>
              <a:rPr lang="en-US" sz="2800" dirty="0"/>
              <a:t>= r</a:t>
            </a:r>
            <a:r>
              <a:rPr lang="en-US" sz="2800" baseline="30000" dirty="0"/>
              <a:t>*</a:t>
            </a:r>
            <a:r>
              <a:rPr lang="en-US" sz="2800" dirty="0"/>
              <a:t> </a:t>
            </a:r>
            <a:r>
              <a:rPr lang="en-US" sz="2800" dirty="0" smtClean="0"/>
              <a:t>			</a:t>
            </a:r>
          </a:p>
          <a:p>
            <a:pPr marL="0" indent="0">
              <a:buNone/>
            </a:pPr>
            <a:endParaRPr lang="en-US" sz="2800" dirty="0" smtClean="0"/>
          </a:p>
          <a:p>
            <a:pPr marL="0" indent="0">
              <a:buNone/>
            </a:pPr>
            <a:r>
              <a:rPr lang="en-US" sz="2800" dirty="0"/>
              <a:t>	</a:t>
            </a:r>
            <a:r>
              <a:rPr lang="en-US" sz="2800" dirty="0" smtClean="0"/>
              <a:t>	Real Risk Free Rate</a:t>
            </a:r>
          </a:p>
        </p:txBody>
      </p:sp>
      <p:sp>
        <p:nvSpPr>
          <p:cNvPr id="7" name="Text Placeholder 2"/>
          <p:cNvSpPr txBox="1">
            <a:spLocks/>
          </p:cNvSpPr>
          <p:nvPr/>
        </p:nvSpPr>
        <p:spPr>
          <a:xfrm>
            <a:off x="9372600" y="4267200"/>
            <a:ext cx="8382000" cy="3705630"/>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dirty="0"/>
              <a:t>Market Rate of </a:t>
            </a:r>
            <a:r>
              <a:rPr lang="en-US" sz="2800" dirty="0" smtClean="0"/>
              <a:t>Interest</a:t>
            </a:r>
          </a:p>
          <a:p>
            <a:pPr marL="0" indent="0">
              <a:buNone/>
            </a:pPr>
            <a:endParaRPr lang="en-US" sz="2800" dirty="0"/>
          </a:p>
          <a:p>
            <a:pPr marL="0" indent="0">
              <a:buFontTx/>
              <a:buNone/>
            </a:pPr>
            <a:r>
              <a:rPr lang="en-US" sz="2800" dirty="0" smtClean="0"/>
              <a:t>r</a:t>
            </a:r>
            <a:r>
              <a:rPr lang="en-US" sz="2800" baseline="-25000" dirty="0" smtClean="0"/>
              <a:t>d</a:t>
            </a:r>
            <a:r>
              <a:rPr lang="en-US" sz="2800" dirty="0" smtClean="0"/>
              <a:t> = r</a:t>
            </a:r>
            <a:r>
              <a:rPr lang="en-US" sz="2800" baseline="30000" dirty="0"/>
              <a:t>*</a:t>
            </a:r>
            <a:r>
              <a:rPr lang="en-US" sz="2800" dirty="0" smtClean="0"/>
              <a:t> + IP + DRP + LP</a:t>
            </a:r>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r>
              <a:rPr lang="en-US" sz="2800" dirty="0" smtClean="0"/>
              <a:t>		Liquidity Premium</a:t>
            </a:r>
          </a:p>
        </p:txBody>
      </p:sp>
      <p:sp>
        <p:nvSpPr>
          <p:cNvPr id="9" name="TextBox 8"/>
          <p:cNvSpPr txBox="1"/>
          <p:nvPr/>
        </p:nvSpPr>
        <p:spPr>
          <a:xfrm>
            <a:off x="346364" y="5842586"/>
            <a:ext cx="8382000" cy="461665"/>
          </a:xfrm>
          <a:prstGeom prst="rect">
            <a:avLst/>
          </a:prstGeom>
          <a:noFill/>
        </p:spPr>
        <p:txBody>
          <a:bodyPr wrap="square" rtlCol="0">
            <a:spAutoFit/>
          </a:bodyPr>
          <a:lstStyle/>
          <a:p>
            <a:r>
              <a:rPr lang="en-US" sz="2400" dirty="0" smtClean="0">
                <a:latin typeface="Century Gothic" panose="020B0502020202020204" pitchFamily="34" charset="0"/>
              </a:rPr>
              <a:t>Recall Nominal vs. Real Distinction from Economics</a:t>
            </a:r>
            <a:endParaRPr lang="en-US" sz="2400" dirty="0">
              <a:latin typeface="Century Gothic" panose="020B0502020202020204" pitchFamily="34" charset="0"/>
            </a:endParaRPr>
          </a:p>
        </p:txBody>
      </p:sp>
      <p:sp>
        <p:nvSpPr>
          <p:cNvPr id="5" name="Text Placeholder 2"/>
          <p:cNvSpPr txBox="1">
            <a:spLocks/>
          </p:cNvSpPr>
          <p:nvPr/>
        </p:nvSpPr>
        <p:spPr>
          <a:xfrm>
            <a:off x="558338" y="1671747"/>
            <a:ext cx="8382000" cy="2757678"/>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dirty="0"/>
              <a:t>Market Rate of </a:t>
            </a:r>
            <a:r>
              <a:rPr lang="en-US" sz="2800" dirty="0" smtClean="0"/>
              <a:t>Interest</a:t>
            </a:r>
          </a:p>
          <a:p>
            <a:pPr marL="0" indent="0">
              <a:buNone/>
            </a:pPr>
            <a:endParaRPr lang="en-US" sz="2800" dirty="0"/>
          </a:p>
          <a:p>
            <a:pPr marL="0" indent="0">
              <a:buNone/>
            </a:pPr>
            <a:r>
              <a:rPr lang="en-US" sz="2800" dirty="0" smtClean="0"/>
              <a:t>r</a:t>
            </a:r>
            <a:r>
              <a:rPr lang="en-US" sz="2800" baseline="-25000" dirty="0" smtClean="0"/>
              <a:t>d</a:t>
            </a:r>
            <a:r>
              <a:rPr lang="en-US" sz="2800" dirty="0" smtClean="0"/>
              <a:t> </a:t>
            </a:r>
            <a:r>
              <a:rPr lang="en-US" sz="2800" dirty="0"/>
              <a:t>= r</a:t>
            </a:r>
            <a:r>
              <a:rPr lang="en-US" sz="2800" baseline="30000" dirty="0"/>
              <a:t>*</a:t>
            </a:r>
            <a:r>
              <a:rPr lang="en-US" sz="2800" dirty="0"/>
              <a:t> </a:t>
            </a:r>
            <a:r>
              <a:rPr lang="en-US" sz="2800" dirty="0" smtClean="0"/>
              <a:t>+ IP</a:t>
            </a:r>
          </a:p>
          <a:p>
            <a:pPr marL="0" indent="0">
              <a:buFontTx/>
              <a:buNone/>
            </a:pPr>
            <a:endParaRPr lang="en-US" sz="2800" dirty="0" smtClean="0"/>
          </a:p>
          <a:p>
            <a:pPr marL="0" indent="0">
              <a:buFontTx/>
              <a:buNone/>
            </a:pPr>
            <a:endParaRPr lang="en-US" sz="2800" dirty="0" smtClean="0"/>
          </a:p>
          <a:p>
            <a:pPr marL="0" indent="0">
              <a:buFontTx/>
              <a:buNone/>
            </a:pPr>
            <a:r>
              <a:rPr lang="en-US" sz="2800" dirty="0" smtClean="0"/>
              <a:t>		Inflation Premium</a:t>
            </a:r>
          </a:p>
        </p:txBody>
      </p:sp>
      <p:sp>
        <p:nvSpPr>
          <p:cNvPr id="10" name="Text Placeholder 2"/>
          <p:cNvSpPr txBox="1">
            <a:spLocks/>
          </p:cNvSpPr>
          <p:nvPr/>
        </p:nvSpPr>
        <p:spPr>
          <a:xfrm>
            <a:off x="580505" y="1662980"/>
            <a:ext cx="8382000" cy="4179606"/>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dirty="0" smtClean="0"/>
              <a:t>Market Rate of Interest</a:t>
            </a:r>
          </a:p>
          <a:p>
            <a:pPr marL="0" indent="0">
              <a:buNone/>
            </a:pPr>
            <a:endParaRPr lang="en-US" sz="2800" dirty="0" smtClean="0"/>
          </a:p>
          <a:p>
            <a:pPr marL="0" indent="0">
              <a:buNone/>
            </a:pPr>
            <a:r>
              <a:rPr lang="en-US" sz="2800" dirty="0" smtClean="0"/>
              <a:t>r</a:t>
            </a:r>
            <a:r>
              <a:rPr lang="en-US" sz="2800" baseline="-25000" dirty="0" smtClean="0"/>
              <a:t>d</a:t>
            </a:r>
            <a:r>
              <a:rPr lang="en-US" sz="2800" dirty="0" smtClean="0"/>
              <a:t> = r</a:t>
            </a:r>
            <a:r>
              <a:rPr lang="en-US" sz="2800" baseline="30000" dirty="0" smtClean="0"/>
              <a:t>*</a:t>
            </a:r>
            <a:r>
              <a:rPr lang="en-US" sz="2800" dirty="0" smtClean="0"/>
              <a:t> + IP + DRP + LP + MRP</a:t>
            </a:r>
          </a:p>
          <a:p>
            <a:pPr marL="0" indent="0">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r>
              <a:rPr lang="en-US" sz="2800" dirty="0" smtClean="0"/>
              <a:t>		</a:t>
            </a:r>
            <a:endParaRPr lang="en-US" sz="2800" dirty="0" smtClean="0"/>
          </a:p>
          <a:p>
            <a:pPr marL="0" indent="0">
              <a:buFontTx/>
              <a:buNone/>
            </a:pPr>
            <a:r>
              <a:rPr lang="en-US" sz="2800" dirty="0"/>
              <a:t>	</a:t>
            </a:r>
            <a:r>
              <a:rPr lang="en-US" sz="2800" dirty="0" smtClean="0"/>
              <a:t>	</a:t>
            </a:r>
            <a:r>
              <a:rPr lang="en-US" sz="2800" dirty="0" smtClean="0"/>
              <a:t>Maturity </a:t>
            </a:r>
            <a:r>
              <a:rPr lang="en-US" sz="2800" dirty="0" smtClean="0"/>
              <a:t>Risk Premium</a:t>
            </a:r>
          </a:p>
        </p:txBody>
      </p:sp>
    </p:spTree>
    <p:extLst>
      <p:ext uri="{BB962C8B-B14F-4D97-AF65-F5344CB8AC3E}">
        <p14:creationId xmlns:p14="http://schemas.microsoft.com/office/powerpoint/2010/main" val="15904704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0">
                                            <p:txEl>
                                              <p:pRg st="2" end="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0">
                                            <p:txEl>
                                              <p:pRg st="7" end="7"/>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Real Risk </a:t>
            </a:r>
            <a:r>
              <a:rPr lang="en-US" dirty="0"/>
              <a:t>Free Rate (</a:t>
            </a:r>
            <a:r>
              <a:rPr lang="en-US" dirty="0" smtClean="0"/>
              <a:t>r</a:t>
            </a:r>
            <a:r>
              <a:rPr lang="en-US" baseline="30000" dirty="0" smtClean="0"/>
              <a:t>*</a:t>
            </a:r>
            <a:r>
              <a:rPr lang="en-US" dirty="0" smtClean="0"/>
              <a:t>)</a:t>
            </a:r>
            <a:endParaRPr lang="en-US" dirty="0"/>
          </a:p>
        </p:txBody>
      </p:sp>
      <p:sp>
        <p:nvSpPr>
          <p:cNvPr id="7" name="Text Placeholder 6"/>
          <p:cNvSpPr>
            <a:spLocks noGrp="1"/>
          </p:cNvSpPr>
          <p:nvPr>
            <p:ph type="body" sz="quarter" idx="10"/>
          </p:nvPr>
        </p:nvSpPr>
        <p:spPr>
          <a:xfrm>
            <a:off x="381000" y="1411552"/>
            <a:ext cx="8382000" cy="3693319"/>
          </a:xfrm>
        </p:spPr>
        <p:txBody>
          <a:bodyPr/>
          <a:lstStyle/>
          <a:p>
            <a:r>
              <a:rPr lang="en-US" dirty="0"/>
              <a:t>Compensation for Opportunity </a:t>
            </a:r>
            <a:r>
              <a:rPr lang="en-US" dirty="0" smtClean="0"/>
              <a:t>Cost</a:t>
            </a:r>
          </a:p>
          <a:p>
            <a:endParaRPr lang="en-US" dirty="0"/>
          </a:p>
          <a:p>
            <a:r>
              <a:rPr lang="en-US" dirty="0" smtClean="0"/>
              <a:t>Contrast </a:t>
            </a:r>
            <a:r>
              <a:rPr lang="en-US" dirty="0" smtClean="0"/>
              <a:t>Nominal Risk Free Rate (r</a:t>
            </a:r>
            <a:r>
              <a:rPr lang="en-US" baseline="-25000" dirty="0" smtClean="0"/>
              <a:t>f</a:t>
            </a:r>
            <a:r>
              <a:rPr lang="en-US" dirty="0" smtClean="0"/>
              <a:t>)</a:t>
            </a:r>
          </a:p>
          <a:p>
            <a:endParaRPr lang="en-US" dirty="0"/>
          </a:p>
          <a:p>
            <a:r>
              <a:rPr lang="en-US" dirty="0" smtClean="0"/>
              <a:t>Rate without Inflation</a:t>
            </a:r>
          </a:p>
          <a:p>
            <a:endParaRPr lang="en-US" dirty="0"/>
          </a:p>
          <a:p>
            <a:r>
              <a:rPr lang="en-US" dirty="0" smtClean="0"/>
              <a:t>Proxy: TIPS</a:t>
            </a:r>
            <a:endParaRPr lang="en-US" dirty="0"/>
          </a:p>
        </p:txBody>
      </p:sp>
    </p:spTree>
    <p:extLst>
      <p:ext uri="{BB962C8B-B14F-4D97-AF65-F5344CB8AC3E}">
        <p14:creationId xmlns:p14="http://schemas.microsoft.com/office/powerpoint/2010/main" val="331164604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a:t>Inflation Premium (IP)</a:t>
            </a:r>
          </a:p>
        </p:txBody>
      </p:sp>
      <p:sp>
        <p:nvSpPr>
          <p:cNvPr id="7" name="Text Placeholder 6"/>
          <p:cNvSpPr>
            <a:spLocks noGrp="1"/>
          </p:cNvSpPr>
          <p:nvPr>
            <p:ph type="body" sz="quarter" idx="10"/>
          </p:nvPr>
        </p:nvSpPr>
        <p:spPr>
          <a:xfrm>
            <a:off x="381000" y="1411552"/>
            <a:ext cx="8382000" cy="4770537"/>
          </a:xfrm>
        </p:spPr>
        <p:txBody>
          <a:bodyPr/>
          <a:lstStyle/>
          <a:p>
            <a:r>
              <a:rPr lang="en-US" sz="2800" dirty="0" smtClean="0"/>
              <a:t>Compensation for Inflation</a:t>
            </a:r>
          </a:p>
          <a:p>
            <a:endParaRPr lang="en-US" sz="2800" dirty="0"/>
          </a:p>
          <a:p>
            <a:r>
              <a:rPr lang="en-US" sz="2800" dirty="0" smtClean="0"/>
              <a:t>Average Expected Inflation over the </a:t>
            </a:r>
            <a:r>
              <a:rPr lang="en-US" sz="2800" dirty="0"/>
              <a:t>T</a:t>
            </a:r>
            <a:r>
              <a:rPr lang="en-US" sz="2800" dirty="0" smtClean="0"/>
              <a:t>ime Horizon</a:t>
            </a:r>
          </a:p>
          <a:p>
            <a:pPr lvl="1"/>
            <a:r>
              <a:rPr lang="en-US" sz="2400" dirty="0" smtClean="0"/>
              <a:t>Distinguish Actual Inflation from Expected Inflation</a:t>
            </a:r>
          </a:p>
          <a:p>
            <a:pPr lvl="1"/>
            <a:r>
              <a:rPr lang="en-US" sz="2400" dirty="0" smtClean="0"/>
              <a:t>Future, not Past Inflation</a:t>
            </a:r>
          </a:p>
          <a:p>
            <a:pPr lvl="1"/>
            <a:endParaRPr lang="en-US" sz="2400" dirty="0"/>
          </a:p>
          <a:p>
            <a:r>
              <a:rPr lang="en-US" sz="2800" dirty="0" smtClean="0"/>
              <a:t>Proxy: Short Term Treasury Bills</a:t>
            </a:r>
          </a:p>
          <a:p>
            <a:endParaRPr lang="en-US" sz="2800" dirty="0"/>
          </a:p>
          <a:p>
            <a:pPr marL="396875" lvl="1">
              <a:buBlip>
                <a:blip r:embed="rId3"/>
              </a:buBlip>
            </a:pPr>
            <a:r>
              <a:rPr lang="en-US" sz="2800" dirty="0" smtClean="0"/>
              <a:t>NOTE: </a:t>
            </a:r>
            <a:r>
              <a:rPr lang="en-US" dirty="0" smtClean="0"/>
              <a:t>Nominal </a:t>
            </a:r>
            <a:r>
              <a:rPr lang="en-US" dirty="0"/>
              <a:t>Risk Free Rate (</a:t>
            </a:r>
            <a:r>
              <a:rPr lang="en-US" dirty="0" smtClean="0"/>
              <a:t>r</a:t>
            </a:r>
            <a:r>
              <a:rPr lang="en-US" baseline="-25000" dirty="0" smtClean="0"/>
              <a:t>f</a:t>
            </a:r>
            <a:r>
              <a:rPr lang="en-US" dirty="0" smtClean="0"/>
              <a:t>)</a:t>
            </a:r>
          </a:p>
          <a:p>
            <a:pPr marL="741363" lvl="2">
              <a:buBlip>
                <a:blip r:embed="rId3"/>
              </a:buBlip>
            </a:pPr>
            <a:r>
              <a:rPr lang="en-US" dirty="0" smtClean="0"/>
              <a:t>r</a:t>
            </a:r>
            <a:r>
              <a:rPr lang="en-US" baseline="-25000" dirty="0" smtClean="0"/>
              <a:t>f</a:t>
            </a:r>
            <a:r>
              <a:rPr lang="en-US" dirty="0" smtClean="0"/>
              <a:t> </a:t>
            </a:r>
            <a:r>
              <a:rPr lang="en-US" dirty="0"/>
              <a:t>= r</a:t>
            </a:r>
            <a:r>
              <a:rPr lang="en-US" baseline="30000" dirty="0"/>
              <a:t>*</a:t>
            </a:r>
            <a:r>
              <a:rPr lang="en-US" dirty="0"/>
              <a:t> + </a:t>
            </a:r>
            <a:r>
              <a:rPr lang="en-US" dirty="0" smtClean="0"/>
              <a:t>IP</a:t>
            </a:r>
            <a:endParaRPr lang="en-US" sz="2400" dirty="0"/>
          </a:p>
        </p:txBody>
      </p:sp>
    </p:spTree>
    <p:extLst>
      <p:ext uri="{BB962C8B-B14F-4D97-AF65-F5344CB8AC3E}">
        <p14:creationId xmlns:p14="http://schemas.microsoft.com/office/powerpoint/2010/main" val="261398497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a:t>Default Risk Premium (DRP)</a:t>
            </a:r>
          </a:p>
        </p:txBody>
      </p:sp>
      <p:sp>
        <p:nvSpPr>
          <p:cNvPr id="7" name="Text Placeholder 6"/>
          <p:cNvSpPr>
            <a:spLocks noGrp="1"/>
          </p:cNvSpPr>
          <p:nvPr>
            <p:ph type="body" sz="quarter" idx="10"/>
          </p:nvPr>
        </p:nvSpPr>
        <p:spPr>
          <a:xfrm>
            <a:off x="383697" y="1295400"/>
            <a:ext cx="8382000" cy="5423023"/>
          </a:xfrm>
        </p:spPr>
        <p:txBody>
          <a:bodyPr/>
          <a:lstStyle/>
          <a:p>
            <a:r>
              <a:rPr lang="en-US" dirty="0" smtClean="0"/>
              <a:t>Compensation for Default Risk</a:t>
            </a:r>
          </a:p>
          <a:p>
            <a:endParaRPr lang="en-US" dirty="0"/>
          </a:p>
          <a:p>
            <a:r>
              <a:rPr lang="en-US" dirty="0" smtClean="0"/>
              <a:t>Default Risk: Possibility that a Firm will Default on their Bonds</a:t>
            </a:r>
          </a:p>
          <a:p>
            <a:endParaRPr lang="en-US" dirty="0"/>
          </a:p>
          <a:p>
            <a:r>
              <a:rPr lang="en-US" dirty="0" smtClean="0"/>
              <a:t>Factors:</a:t>
            </a:r>
          </a:p>
          <a:p>
            <a:pPr lvl="1"/>
            <a:r>
              <a:rPr lang="en-US" dirty="0" smtClean="0"/>
              <a:t>Indenture Clauses</a:t>
            </a:r>
          </a:p>
          <a:p>
            <a:pPr lvl="1"/>
            <a:r>
              <a:rPr lang="en-US" dirty="0" smtClean="0"/>
              <a:t>Collateral</a:t>
            </a:r>
          </a:p>
          <a:p>
            <a:pPr lvl="1"/>
            <a:r>
              <a:rPr lang="en-US" dirty="0" smtClean="0"/>
              <a:t>Seniority</a:t>
            </a:r>
          </a:p>
          <a:p>
            <a:pPr lvl="1"/>
            <a:r>
              <a:rPr lang="en-US" dirty="0" smtClean="0"/>
              <a:t>Bonds Ratings (Later Video)</a:t>
            </a:r>
          </a:p>
          <a:p>
            <a:pPr lvl="1"/>
            <a:endParaRPr lang="en-US" dirty="0"/>
          </a:p>
        </p:txBody>
      </p:sp>
    </p:spTree>
    <p:extLst>
      <p:ext uri="{BB962C8B-B14F-4D97-AF65-F5344CB8AC3E}">
        <p14:creationId xmlns:p14="http://schemas.microsoft.com/office/powerpoint/2010/main" val="252026301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a:t>Liquidity Premium (LP)</a:t>
            </a:r>
          </a:p>
        </p:txBody>
      </p:sp>
      <p:sp>
        <p:nvSpPr>
          <p:cNvPr id="7" name="Text Placeholder 6"/>
          <p:cNvSpPr>
            <a:spLocks noGrp="1"/>
          </p:cNvSpPr>
          <p:nvPr>
            <p:ph type="body" sz="quarter" idx="10"/>
          </p:nvPr>
        </p:nvSpPr>
        <p:spPr>
          <a:xfrm>
            <a:off x="381000" y="1411552"/>
            <a:ext cx="8382000" cy="4801314"/>
          </a:xfrm>
        </p:spPr>
        <p:txBody>
          <a:bodyPr/>
          <a:lstStyle/>
          <a:p>
            <a:r>
              <a:rPr lang="en-US" dirty="0" smtClean="0"/>
              <a:t>Compensation for Lack of Liquidity</a:t>
            </a:r>
          </a:p>
          <a:p>
            <a:endParaRPr lang="en-US" dirty="0"/>
          </a:p>
          <a:p>
            <a:r>
              <a:rPr lang="en-US" dirty="0" smtClean="0"/>
              <a:t>‘Liquidity’: Ability to Convert Asset into Cash In a Short Time at Fair Market Value</a:t>
            </a:r>
          </a:p>
          <a:p>
            <a:endParaRPr lang="en-US" dirty="0"/>
          </a:p>
          <a:p>
            <a:r>
              <a:rPr lang="en-US" dirty="0" smtClean="0"/>
              <a:t>Liquidity Different for Different Bond Markets</a:t>
            </a:r>
          </a:p>
          <a:p>
            <a:pPr lvl="1"/>
            <a:r>
              <a:rPr lang="en-US" dirty="0" smtClean="0"/>
              <a:t>E.g., Long Term Bonds Generally Less Liquid than Short Term Bonds</a:t>
            </a:r>
            <a:endParaRPr lang="en-US" dirty="0"/>
          </a:p>
        </p:txBody>
      </p:sp>
    </p:spTree>
    <p:extLst>
      <p:ext uri="{BB962C8B-B14F-4D97-AF65-F5344CB8AC3E}">
        <p14:creationId xmlns:p14="http://schemas.microsoft.com/office/powerpoint/2010/main" val="194008800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a:t>Maturity Risk Premium (MRP)</a:t>
            </a:r>
          </a:p>
        </p:txBody>
      </p:sp>
      <p:sp>
        <p:nvSpPr>
          <p:cNvPr id="7" name="Text Placeholder 6"/>
          <p:cNvSpPr>
            <a:spLocks noGrp="1"/>
          </p:cNvSpPr>
          <p:nvPr>
            <p:ph type="body" sz="quarter" idx="10"/>
          </p:nvPr>
        </p:nvSpPr>
        <p:spPr>
          <a:xfrm>
            <a:off x="381000" y="1411552"/>
            <a:ext cx="8382000" cy="4813625"/>
          </a:xfrm>
        </p:spPr>
        <p:txBody>
          <a:bodyPr/>
          <a:lstStyle/>
          <a:p>
            <a:r>
              <a:rPr lang="en-US" dirty="0" smtClean="0"/>
              <a:t>Compensation for Sensitivity to Interest Rate Risk</a:t>
            </a:r>
          </a:p>
          <a:p>
            <a:endParaRPr lang="en-US" dirty="0"/>
          </a:p>
          <a:p>
            <a:r>
              <a:rPr lang="en-US" dirty="0" smtClean="0"/>
              <a:t>Longer Bond, Greater Sensitivity</a:t>
            </a:r>
          </a:p>
          <a:p>
            <a:endParaRPr lang="en-US" dirty="0"/>
          </a:p>
          <a:p>
            <a:r>
              <a:rPr lang="en-US" dirty="0" smtClean="0"/>
              <a:t>Interest Rate Risk</a:t>
            </a:r>
          </a:p>
          <a:p>
            <a:pPr lvl="1"/>
            <a:r>
              <a:rPr lang="en-US" dirty="0" smtClean="0"/>
              <a:t>Price Risk</a:t>
            </a:r>
          </a:p>
          <a:p>
            <a:pPr lvl="1"/>
            <a:r>
              <a:rPr lang="en-US" dirty="0" smtClean="0"/>
              <a:t>Reinvestment Risk</a:t>
            </a:r>
          </a:p>
          <a:p>
            <a:pPr lvl="1"/>
            <a:endParaRPr lang="en-US" dirty="0"/>
          </a:p>
          <a:p>
            <a:pPr lvl="2"/>
            <a:r>
              <a:rPr lang="en-US" sz="2000" dirty="0" smtClean="0"/>
              <a:t>NOTE: Terminology here differs from the textbook</a:t>
            </a:r>
            <a:endParaRPr lang="en-US" sz="2000" dirty="0"/>
          </a:p>
        </p:txBody>
      </p:sp>
    </p:spTree>
    <p:extLst>
      <p:ext uri="{BB962C8B-B14F-4D97-AF65-F5344CB8AC3E}">
        <p14:creationId xmlns:p14="http://schemas.microsoft.com/office/powerpoint/2010/main" val="296084921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590800"/>
          </a:xfrm>
        </p:spPr>
        <p:txBody>
          <a:bodyPr/>
          <a:lstStyle/>
          <a:p>
            <a:r>
              <a:rPr lang="en-US" dirty="0" smtClean="0"/>
              <a:t>Video 21 (Topic 4.3):</a:t>
            </a:r>
            <a:br>
              <a:rPr lang="en-US" dirty="0" smtClean="0"/>
            </a:br>
            <a:r>
              <a:rPr lang="en-US" dirty="0" smtClean="0">
                <a:effectLst/>
              </a:rPr>
              <a:t>Interest Rates and </a:t>
            </a:r>
            <a:r>
              <a:rPr lang="en-US" dirty="0">
                <a:effectLst/>
              </a:rPr>
              <a:t>Risk </a:t>
            </a:r>
            <a:r>
              <a:rPr lang="en-US" dirty="0" smtClean="0">
                <a:effectLst/>
              </a:rPr>
              <a:t>Premia</a:t>
            </a:r>
            <a:endParaRPr lang="en-US" dirty="0"/>
          </a:p>
        </p:txBody>
      </p:sp>
    </p:spTree>
    <p:extLst>
      <p:ext uri="{BB962C8B-B14F-4D97-AF65-F5344CB8AC3E}">
        <p14:creationId xmlns:p14="http://schemas.microsoft.com/office/powerpoint/2010/main" val="752994961"/>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6"/>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944</TotalTime>
  <Words>555</Words>
  <Application>Microsoft Office PowerPoint</Application>
  <PresentationFormat>On-screen Show (4:3)</PresentationFormat>
  <Paragraphs>131</Paragraphs>
  <Slides>9</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Century Gothic</vt:lpstr>
      <vt:lpstr>Courier New</vt:lpstr>
      <vt:lpstr>Wingdings</vt:lpstr>
      <vt:lpstr>Blue Segoe 4-3 template-template_April-17-2007</vt:lpstr>
      <vt:lpstr>White with Courier font for code slides</vt:lpstr>
      <vt:lpstr>Video 21 (Topic 4.3): Interest Rates and Risk Premia</vt:lpstr>
      <vt:lpstr>Topics</vt:lpstr>
      <vt:lpstr>Decomposition of the Interest Rate▪</vt:lpstr>
      <vt:lpstr>Real Risk Free Rate (r*)</vt:lpstr>
      <vt:lpstr>Inflation Premium (IP)</vt:lpstr>
      <vt:lpstr>Default Risk Premium (DRP)</vt:lpstr>
      <vt:lpstr>Liquidity Premium (LP)</vt:lpstr>
      <vt:lpstr>Maturity Risk Premium (MRP)</vt:lpstr>
      <vt:lpstr>Video 21 (Topic 4.3): Interest Rates and Risk Premia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Lawrence Schrenk</cp:lastModifiedBy>
  <cp:revision>154</cp:revision>
  <dcterms:created xsi:type="dcterms:W3CDTF">2014-06-29T21:19:00Z</dcterms:created>
  <dcterms:modified xsi:type="dcterms:W3CDTF">2014-07-19T15:09:59Z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