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62" r:id="rId4"/>
    <p:sldId id="259" r:id="rId5"/>
    <p:sldId id="271" r:id="rId6"/>
    <p:sldId id="272" r:id="rId7"/>
    <p:sldId id="273" r:id="rId8"/>
    <p:sldId id="274" r:id="rId9"/>
    <p:sldId id="277" r:id="rId10"/>
    <p:sldId id="278" r:id="rId11"/>
    <p:sldId id="279" r:id="rId12"/>
    <p:sldId id="280" r:id="rId13"/>
    <p:sldId id="283" r:id="rId14"/>
    <p:sldId id="282" r:id="rId15"/>
    <p:sldId id="275" r:id="rId16"/>
  </p:sldIdLst>
  <p:sldSz cx="9144000" cy="6858000" type="screen4x3"/>
  <p:notesSz cx="7315200" cy="96012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7/19/2014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7/19/2014 5:04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093594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C58F5D-A698-4189-89B8-779F6C1F55DE}" type="slidenum">
              <a:rPr lang="en-US"/>
              <a:pPr/>
              <a:t>10</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80250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C58F5D-A698-4189-89B8-779F6C1F55DE}" type="slidenum">
              <a:rPr lang="en-US"/>
              <a:pPr/>
              <a:t>11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64899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E0EAB4-0FF1-46A0-970B-36A33C914F3D}" type="slidenum">
              <a:rPr lang="en-US"/>
              <a:pPr/>
              <a:t>12</a:t>
            </a:fld>
            <a:endParaRPr lang="en-US"/>
          </a:p>
        </p:txBody>
      </p:sp>
      <p:sp>
        <p:nvSpPr>
          <p:cNvPr id="834562" name="Rectangle 2"/>
          <p:cNvSpPr>
            <a:spLocks noGrp="1" noRot="1" noChangeAspect="1" noChangeArrowheads="1" noTextEdit="1"/>
          </p:cNvSpPr>
          <p:nvPr>
            <p:ph type="sldImg"/>
          </p:nvPr>
        </p:nvSpPr>
        <p:spPr>
          <a:ln/>
        </p:spPr>
      </p:sp>
      <p:sp>
        <p:nvSpPr>
          <p:cNvPr id="83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78706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7/19/2014 5:04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529196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787590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08899" name="Rectangle 3"/>
          <p:cNvSpPr>
            <a:spLocks noGrp="1" noChangeArrowheads="1"/>
          </p:cNvSpPr>
          <p:nvPr>
            <p:ph type="body" idx="1"/>
          </p:nvPr>
        </p:nvSpPr>
        <p:spPr bwMode="auto">
          <a:xfrm>
            <a:off x="731520" y="4560570"/>
            <a:ext cx="5852160" cy="432054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633321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09923" name="Rectangle 3"/>
          <p:cNvSpPr>
            <a:spLocks noGrp="1" noChangeArrowheads="1"/>
          </p:cNvSpPr>
          <p:nvPr>
            <p:ph type="body" idx="1"/>
          </p:nvPr>
        </p:nvSpPr>
        <p:spPr bwMode="auto">
          <a:xfrm>
            <a:off x="731520" y="4560570"/>
            <a:ext cx="5852160" cy="432054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18242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210947" name="Rectangle 3"/>
          <p:cNvSpPr>
            <a:spLocks noGrp="1" noChangeArrowheads="1"/>
          </p:cNvSpPr>
          <p:nvPr>
            <p:ph type="body" idx="1"/>
          </p:nvPr>
        </p:nvSpPr>
        <p:spPr bwMode="auto">
          <a:xfrm>
            <a:off x="731520" y="4560570"/>
            <a:ext cx="5852160" cy="432054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99128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2826541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953512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38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79243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63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1210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2407F599-CDA6-432E-AAD6-AE3BC36DB9FA}" type="slidenum">
              <a:rPr lang="en-US"/>
              <a:pPr/>
              <a:t>‹#›</a:t>
            </a:fld>
            <a:endParaRPr lang="en-US"/>
          </a:p>
        </p:txBody>
      </p:sp>
    </p:spTree>
    <p:extLst>
      <p:ext uri="{BB962C8B-B14F-4D97-AF65-F5344CB8AC3E}">
        <p14:creationId xmlns:p14="http://schemas.microsoft.com/office/powerpoint/2010/main" val="4028482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22 (Topic 4.4):</a:t>
            </a:r>
            <a:br>
              <a:rPr lang="en-US" dirty="0" smtClean="0"/>
            </a:br>
            <a:r>
              <a:rPr lang="en-US" dirty="0" smtClean="0">
                <a:effectLst/>
              </a:rPr>
              <a:t>Term Structure, Junk Bonds, and Bankruptcy</a:t>
            </a:r>
            <a:endParaRPr lang="en-US" dirty="0"/>
          </a:p>
        </p:txBody>
      </p:sp>
    </p:spTree>
    <p:extLst>
      <p:ext uri="{BB962C8B-B14F-4D97-AF65-F5344CB8AC3E}">
        <p14:creationId xmlns:p14="http://schemas.microsoft.com/office/powerpoint/2010/main" val="200858745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a:xfrm>
            <a:off x="304800" y="230188"/>
            <a:ext cx="8686800" cy="1329595"/>
          </a:xfrm>
        </p:spPr>
        <p:txBody>
          <a:bodyPr/>
          <a:lstStyle/>
          <a:p>
            <a:r>
              <a:rPr lang="en-US" dirty="0" smtClean="0"/>
              <a:t>Bankruptcy vs. Financial </a:t>
            </a:r>
            <a:r>
              <a:rPr lang="en-US" dirty="0"/>
              <a:t>Distress</a:t>
            </a:r>
          </a:p>
        </p:txBody>
      </p:sp>
      <p:sp>
        <p:nvSpPr>
          <p:cNvPr id="796675" name="Rectangle 3"/>
          <p:cNvSpPr>
            <a:spLocks noGrp="1" noChangeArrowheads="1"/>
          </p:cNvSpPr>
          <p:nvPr>
            <p:ph type="body" idx="1"/>
          </p:nvPr>
        </p:nvSpPr>
        <p:spPr>
          <a:xfrm>
            <a:off x="457200" y="1676400"/>
            <a:ext cx="8229600" cy="4302716"/>
          </a:xfrm>
        </p:spPr>
        <p:txBody>
          <a:bodyPr/>
          <a:lstStyle/>
          <a:p>
            <a:r>
              <a:rPr lang="en-US" dirty="0" smtClean="0"/>
              <a:t>Bankruptcy</a:t>
            </a:r>
            <a:endParaRPr lang="en-US" dirty="0"/>
          </a:p>
          <a:p>
            <a:pPr lvl="1"/>
            <a:endParaRPr lang="en-US" dirty="0" smtClean="0"/>
          </a:p>
          <a:p>
            <a:pPr lvl="1"/>
            <a:r>
              <a:rPr lang="en-US" dirty="0" smtClean="0"/>
              <a:t>Cannot Pay Creditors</a:t>
            </a:r>
          </a:p>
          <a:p>
            <a:pPr lvl="1"/>
            <a:endParaRPr lang="en-US" dirty="0" smtClean="0"/>
          </a:p>
          <a:p>
            <a:pPr lvl="1"/>
            <a:r>
              <a:rPr lang="en-US" dirty="0" smtClean="0"/>
              <a:t>Formal Legal Proceeding</a:t>
            </a:r>
          </a:p>
          <a:p>
            <a:pPr lvl="1"/>
            <a:endParaRPr lang="en-US" dirty="0"/>
          </a:p>
          <a:p>
            <a:pPr lvl="1"/>
            <a:r>
              <a:rPr lang="en-US" dirty="0" smtClean="0"/>
              <a:t>Transfer of Ownership</a:t>
            </a:r>
          </a:p>
          <a:p>
            <a:pPr lvl="1"/>
            <a:endParaRPr lang="en-US" dirty="0"/>
          </a:p>
          <a:p>
            <a:r>
              <a:rPr lang="en-US" dirty="0"/>
              <a:t>Financial </a:t>
            </a:r>
            <a:r>
              <a:rPr lang="en-US" dirty="0" smtClean="0"/>
              <a:t>Distress</a:t>
            </a:r>
          </a:p>
        </p:txBody>
      </p:sp>
    </p:spTree>
    <p:extLst>
      <p:ext uri="{BB962C8B-B14F-4D97-AF65-F5344CB8AC3E}">
        <p14:creationId xmlns:p14="http://schemas.microsoft.com/office/powerpoint/2010/main" val="90733041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lstStyle/>
          <a:p>
            <a:r>
              <a:rPr lang="en-US" dirty="0" smtClean="0"/>
              <a:t>Costs</a:t>
            </a:r>
            <a:endParaRPr lang="en-US" dirty="0"/>
          </a:p>
        </p:txBody>
      </p:sp>
      <p:sp>
        <p:nvSpPr>
          <p:cNvPr id="796675" name="Rectangle 3"/>
          <p:cNvSpPr>
            <a:spLocks noGrp="1" noChangeArrowheads="1"/>
          </p:cNvSpPr>
          <p:nvPr>
            <p:ph type="body" idx="1"/>
          </p:nvPr>
        </p:nvSpPr>
        <p:spPr>
          <a:xfrm>
            <a:off x="457200" y="1676400"/>
            <a:ext cx="8229600" cy="4370427"/>
          </a:xfrm>
        </p:spPr>
        <p:txBody>
          <a:bodyPr/>
          <a:lstStyle/>
          <a:p>
            <a:r>
              <a:rPr lang="en-US" dirty="0"/>
              <a:t>Direct Costs</a:t>
            </a:r>
          </a:p>
          <a:p>
            <a:pPr lvl="1"/>
            <a:endParaRPr lang="en-US" dirty="0" smtClean="0"/>
          </a:p>
          <a:p>
            <a:pPr lvl="1"/>
            <a:r>
              <a:rPr lang="en-US" dirty="0" smtClean="0"/>
              <a:t>Legal </a:t>
            </a:r>
            <a:r>
              <a:rPr lang="en-US" dirty="0"/>
              <a:t>and </a:t>
            </a:r>
            <a:r>
              <a:rPr lang="en-US" dirty="0" smtClean="0"/>
              <a:t>Administrative Costs </a:t>
            </a:r>
          </a:p>
          <a:p>
            <a:endParaRPr lang="en-US" dirty="0" smtClean="0"/>
          </a:p>
          <a:p>
            <a:r>
              <a:rPr lang="en-US" dirty="0" smtClean="0"/>
              <a:t>Indirect </a:t>
            </a:r>
            <a:r>
              <a:rPr lang="en-US" dirty="0"/>
              <a:t>Costs</a:t>
            </a:r>
          </a:p>
          <a:p>
            <a:pPr lvl="1"/>
            <a:endParaRPr lang="en-US" dirty="0" smtClean="0"/>
          </a:p>
          <a:p>
            <a:pPr lvl="1"/>
            <a:r>
              <a:rPr lang="en-US" dirty="0" smtClean="0"/>
              <a:t>Impaired Ability to Conduct Business</a:t>
            </a:r>
          </a:p>
          <a:p>
            <a:pPr lvl="1"/>
            <a:endParaRPr lang="en-US" dirty="0" smtClean="0"/>
          </a:p>
          <a:p>
            <a:pPr lvl="1"/>
            <a:r>
              <a:rPr lang="en-US" dirty="0" smtClean="0"/>
              <a:t>Agency Costs</a:t>
            </a:r>
            <a:endParaRPr lang="en-US" dirty="0"/>
          </a:p>
        </p:txBody>
      </p:sp>
    </p:spTree>
    <p:extLst>
      <p:ext uri="{BB962C8B-B14F-4D97-AF65-F5344CB8AC3E}">
        <p14:creationId xmlns:p14="http://schemas.microsoft.com/office/powerpoint/2010/main" val="38653819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3538" name="Rectangle 2"/>
          <p:cNvSpPr>
            <a:spLocks noGrp="1" noChangeArrowheads="1"/>
          </p:cNvSpPr>
          <p:nvPr>
            <p:ph type="title"/>
          </p:nvPr>
        </p:nvSpPr>
        <p:spPr/>
        <p:txBody>
          <a:bodyPr/>
          <a:lstStyle/>
          <a:p>
            <a:r>
              <a:rPr lang="en-US" dirty="0" smtClean="0"/>
              <a:t>Bankruptcy </a:t>
            </a:r>
            <a:r>
              <a:rPr lang="en-US" dirty="0"/>
              <a:t>Process</a:t>
            </a:r>
          </a:p>
        </p:txBody>
      </p:sp>
      <p:sp>
        <p:nvSpPr>
          <p:cNvPr id="833539" name="Rectangle 3"/>
          <p:cNvSpPr>
            <a:spLocks noGrp="1" noChangeArrowheads="1"/>
          </p:cNvSpPr>
          <p:nvPr>
            <p:ph type="body" idx="1"/>
          </p:nvPr>
        </p:nvSpPr>
        <p:spPr>
          <a:xfrm>
            <a:off x="228600" y="1066800"/>
            <a:ext cx="8686800" cy="5181600"/>
          </a:xfrm>
        </p:spPr>
        <p:txBody>
          <a:bodyPr>
            <a:normAutofit/>
          </a:bodyPr>
          <a:lstStyle/>
          <a:p>
            <a:pPr marL="342900" indent="-342900">
              <a:lnSpc>
                <a:spcPct val="90000"/>
              </a:lnSpc>
            </a:pPr>
            <a:r>
              <a:rPr lang="en-US" dirty="0"/>
              <a:t>Liquidation</a:t>
            </a:r>
          </a:p>
          <a:p>
            <a:pPr marL="742950" lvl="1" indent="-285750">
              <a:lnSpc>
                <a:spcPct val="90000"/>
              </a:lnSpc>
            </a:pPr>
            <a:r>
              <a:rPr lang="en-US" dirty="0"/>
              <a:t>Chapter 7 </a:t>
            </a:r>
            <a:r>
              <a:rPr lang="en-US" dirty="0" smtClean="0"/>
              <a:t>(Federal </a:t>
            </a:r>
            <a:r>
              <a:rPr lang="en-US" dirty="0"/>
              <a:t>Bankruptcy Reform Act of </a:t>
            </a:r>
            <a:r>
              <a:rPr lang="en-US" dirty="0" smtClean="0"/>
              <a:t>1978)</a:t>
            </a:r>
            <a:endParaRPr lang="en-US" dirty="0"/>
          </a:p>
          <a:p>
            <a:pPr marL="742950" lvl="1" indent="-285750">
              <a:lnSpc>
                <a:spcPct val="90000"/>
              </a:lnSpc>
            </a:pPr>
            <a:r>
              <a:rPr lang="en-US" dirty="0" smtClean="0"/>
              <a:t>Assets Sold, Proceedings Distributed</a:t>
            </a:r>
          </a:p>
          <a:p>
            <a:pPr marL="742950" lvl="1" indent="-285750">
              <a:lnSpc>
                <a:spcPct val="90000"/>
              </a:lnSpc>
            </a:pPr>
            <a:r>
              <a:rPr lang="en-US" dirty="0" smtClean="0"/>
              <a:t>Absolute </a:t>
            </a:r>
            <a:r>
              <a:rPr lang="en-US" dirty="0"/>
              <a:t>Priority </a:t>
            </a:r>
            <a:r>
              <a:rPr lang="en-US" dirty="0" smtClean="0"/>
              <a:t>Rule (APR)</a:t>
            </a:r>
          </a:p>
          <a:p>
            <a:pPr marL="742950" lvl="1" indent="-285750">
              <a:lnSpc>
                <a:spcPct val="90000"/>
              </a:lnSpc>
            </a:pPr>
            <a:r>
              <a:rPr lang="en-US" dirty="0" smtClean="0"/>
              <a:t>‘Strategic’ Bankruptcy</a:t>
            </a:r>
          </a:p>
          <a:p>
            <a:pPr marL="742950" lvl="1" indent="-285750">
              <a:lnSpc>
                <a:spcPct val="90000"/>
              </a:lnSpc>
            </a:pPr>
            <a:endParaRPr lang="en-US" dirty="0"/>
          </a:p>
          <a:p>
            <a:pPr marL="342900" indent="-342900">
              <a:lnSpc>
                <a:spcPct val="90000"/>
              </a:lnSpc>
            </a:pPr>
            <a:r>
              <a:rPr lang="en-US" dirty="0"/>
              <a:t>Reorganization</a:t>
            </a:r>
          </a:p>
          <a:p>
            <a:pPr marL="742950" lvl="1" indent="-285750"/>
            <a:r>
              <a:rPr lang="en-US" dirty="0"/>
              <a:t>Chapter 11 (Federal Bankruptcy Reform Act of 1978)</a:t>
            </a:r>
          </a:p>
          <a:p>
            <a:pPr marL="742950" lvl="1" indent="-285750">
              <a:lnSpc>
                <a:spcPct val="90000"/>
              </a:lnSpc>
            </a:pPr>
            <a:r>
              <a:rPr lang="en-US" dirty="0" smtClean="0"/>
              <a:t>Restructuring with provision </a:t>
            </a:r>
            <a:r>
              <a:rPr lang="en-US" dirty="0"/>
              <a:t>to repay creditors</a:t>
            </a:r>
          </a:p>
        </p:txBody>
      </p:sp>
    </p:spTree>
    <p:extLst>
      <p:ext uri="{BB962C8B-B14F-4D97-AF65-F5344CB8AC3E}">
        <p14:creationId xmlns:p14="http://schemas.microsoft.com/office/powerpoint/2010/main" val="173521112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590800"/>
          </a:xfrm>
        </p:spPr>
        <p:txBody>
          <a:bodyPr/>
          <a:lstStyle/>
          <a:p>
            <a:r>
              <a:rPr lang="en-US" dirty="0" smtClean="0"/>
              <a:t>Video 22 (Topic 4.4):</a:t>
            </a:r>
            <a:br>
              <a:rPr lang="en-US" dirty="0" smtClean="0"/>
            </a:br>
            <a:r>
              <a:rPr lang="en-US" dirty="0" smtClean="0">
                <a:effectLst/>
              </a:rPr>
              <a:t>Term Structure, Junk Bonds, and Bankruptcy</a:t>
            </a:r>
            <a:endParaRPr lang="en-US" dirty="0"/>
          </a:p>
        </p:txBody>
      </p:sp>
    </p:spTree>
    <p:extLst>
      <p:ext uri="{BB962C8B-B14F-4D97-AF65-F5344CB8AC3E}">
        <p14:creationId xmlns:p14="http://schemas.microsoft.com/office/powerpoint/2010/main" val="9643080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2609945"/>
          </a:xfrm>
        </p:spPr>
        <p:txBody>
          <a:bodyPr/>
          <a:lstStyle/>
          <a:p>
            <a:pPr marL="514350" indent="-514350">
              <a:buFont typeface="+mj-lt"/>
              <a:buAutoNum type="arabicPeriod"/>
            </a:pPr>
            <a:r>
              <a:rPr lang="en-US" dirty="0"/>
              <a:t>Term Structure of Interest Rates </a:t>
            </a: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Junk Bonds</a:t>
            </a:r>
          </a:p>
          <a:p>
            <a:pPr marL="514350" indent="-514350">
              <a:buFont typeface="+mj-lt"/>
              <a:buAutoNum type="arabicPeriod"/>
            </a:pPr>
            <a:endParaRPr lang="en-US" dirty="0"/>
          </a:p>
          <a:p>
            <a:pPr marL="514350" indent="-514350">
              <a:buFont typeface="+mj-lt"/>
              <a:buAutoNum type="arabicPeriod"/>
            </a:pPr>
            <a:r>
              <a:rPr lang="en-US" dirty="0" smtClean="0"/>
              <a:t>Bankruptcy</a:t>
            </a:r>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ormAutofit fontScale="90000"/>
          </a:bodyPr>
          <a:lstStyle/>
          <a:p>
            <a:r>
              <a:rPr lang="en-US" dirty="0"/>
              <a:t>Term Structure of Interest Rates </a:t>
            </a:r>
          </a:p>
        </p:txBody>
      </p:sp>
      <p:sp>
        <p:nvSpPr>
          <p:cNvPr id="197635" name="Rectangle 3"/>
          <p:cNvSpPr>
            <a:spLocks noGrp="1" noChangeArrowheads="1"/>
          </p:cNvSpPr>
          <p:nvPr>
            <p:ph type="body" idx="1"/>
          </p:nvPr>
        </p:nvSpPr>
        <p:spPr>
          <a:xfrm>
            <a:off x="381000" y="1676400"/>
            <a:ext cx="8382000" cy="4495800"/>
          </a:xfrm>
        </p:spPr>
        <p:txBody>
          <a:bodyPr>
            <a:normAutofit/>
          </a:bodyPr>
          <a:lstStyle/>
          <a:p>
            <a:r>
              <a:rPr lang="en-US" dirty="0" smtClean="0"/>
              <a:t>Term Structure of Interest Rates</a:t>
            </a:r>
          </a:p>
          <a:p>
            <a:pPr lvl="1"/>
            <a:endParaRPr lang="en-US" dirty="0" smtClean="0"/>
          </a:p>
          <a:p>
            <a:r>
              <a:rPr lang="en-US" dirty="0" smtClean="0"/>
              <a:t>Yield Curve</a:t>
            </a:r>
          </a:p>
          <a:p>
            <a:endParaRPr lang="en-US" dirty="0"/>
          </a:p>
          <a:p>
            <a:r>
              <a:rPr lang="en-US" dirty="0" smtClean="0"/>
              <a:t>Long Term vs. Short Term</a:t>
            </a:r>
          </a:p>
          <a:p>
            <a:endParaRPr lang="en-US" dirty="0"/>
          </a:p>
          <a:p>
            <a:r>
              <a:rPr lang="en-US" dirty="0" smtClean="0"/>
              <a:t>Treasury Securities (Usually)</a:t>
            </a:r>
            <a:endParaRPr lang="en-US" dirty="0"/>
          </a:p>
          <a:p>
            <a:endParaRPr lang="en-US" dirty="0"/>
          </a:p>
        </p:txBody>
      </p:sp>
    </p:spTree>
    <p:extLst>
      <p:ext uri="{BB962C8B-B14F-4D97-AF65-F5344CB8AC3E}">
        <p14:creationId xmlns:p14="http://schemas.microsoft.com/office/powerpoint/2010/main" val="93695375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normAutofit/>
          </a:bodyPr>
          <a:lstStyle/>
          <a:p>
            <a:r>
              <a:rPr lang="en-US" dirty="0"/>
              <a:t>Yield Curve</a:t>
            </a:r>
          </a:p>
        </p:txBody>
      </p:sp>
      <p:sp>
        <p:nvSpPr>
          <p:cNvPr id="198659" name="Rectangle 3"/>
          <p:cNvSpPr>
            <a:spLocks noGrp="1" noChangeArrowheads="1"/>
          </p:cNvSpPr>
          <p:nvPr>
            <p:ph type="body" sz="half" idx="1"/>
          </p:nvPr>
        </p:nvSpPr>
        <p:spPr>
          <a:xfrm>
            <a:off x="533400" y="5381368"/>
            <a:ext cx="7924800" cy="1212640"/>
          </a:xfrm>
        </p:spPr>
        <p:txBody>
          <a:bodyPr/>
          <a:lstStyle/>
          <a:p>
            <a:pPr marL="517525" lvl="1" indent="0">
              <a:buNone/>
            </a:pPr>
            <a:r>
              <a:rPr lang="en-US" sz="2400" dirty="0" smtClean="0"/>
              <a:t>NOTE: 	Annual Returns on Bonds (</a:t>
            </a:r>
            <a:r>
              <a:rPr lang="en-US" sz="2400" i="1" dirty="0" smtClean="0"/>
              <a:t>not</a:t>
            </a:r>
            <a:r>
              <a:rPr lang="en-US" sz="2400" dirty="0" smtClean="0"/>
              <a:t> HPR) versus</a:t>
            </a:r>
          </a:p>
          <a:p>
            <a:pPr marL="517525" lvl="1" indent="0">
              <a:buNone/>
            </a:pPr>
            <a:r>
              <a:rPr lang="en-US" sz="2400" dirty="0" smtClean="0"/>
              <a:t>		Maturities (</a:t>
            </a:r>
            <a:r>
              <a:rPr lang="en-US" sz="2400" i="1" dirty="0" smtClean="0"/>
              <a:t>not</a:t>
            </a:r>
            <a:r>
              <a:rPr lang="en-US" sz="2400" dirty="0" smtClean="0"/>
              <a:t> Time)</a:t>
            </a:r>
          </a:p>
          <a:p>
            <a:endParaRPr lang="en-US" sz="2800" dirty="0"/>
          </a:p>
        </p:txBody>
      </p:sp>
      <p:pic>
        <p:nvPicPr>
          <p:cNvPr id="198663" name="Picture 7"/>
          <p:cNvPicPr>
            <a:picLocks noChangeAspect="1" noChangeArrowheads="1"/>
          </p:cNvPicPr>
          <p:nvPr/>
        </p:nvPicPr>
        <p:blipFill>
          <a:blip r:embed="rId3" cstate="print"/>
          <a:srcRect/>
          <a:stretch>
            <a:fillRect/>
          </a:stretch>
        </p:blipFill>
        <p:spPr bwMode="auto">
          <a:xfrm>
            <a:off x="457200" y="891749"/>
            <a:ext cx="8396802" cy="4518451"/>
          </a:xfrm>
          <a:prstGeom prst="rect">
            <a:avLst/>
          </a:prstGeom>
          <a:noFill/>
          <a:ln w="12700">
            <a:noFill/>
            <a:miter lim="800000"/>
            <a:headEnd type="none" w="sm" len="sm"/>
            <a:tailEnd type="none" w="sm" len="sm"/>
          </a:ln>
          <a:effectLst/>
        </p:spPr>
      </p:pic>
    </p:spTree>
    <p:extLst>
      <p:ext uri="{BB962C8B-B14F-4D97-AF65-F5344CB8AC3E}">
        <p14:creationId xmlns:p14="http://schemas.microsoft.com/office/powerpoint/2010/main" val="3088396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normAutofit/>
          </a:bodyPr>
          <a:lstStyle/>
          <a:p>
            <a:r>
              <a:rPr lang="en-US" dirty="0"/>
              <a:t>Yield Curve</a:t>
            </a:r>
          </a:p>
        </p:txBody>
      </p:sp>
      <p:sp>
        <p:nvSpPr>
          <p:cNvPr id="200707" name="Rectangle 3"/>
          <p:cNvSpPr>
            <a:spLocks noGrp="1" noChangeArrowheads="1"/>
          </p:cNvSpPr>
          <p:nvPr>
            <p:ph type="body" idx="1"/>
          </p:nvPr>
        </p:nvSpPr>
        <p:spPr>
          <a:xfrm>
            <a:off x="372762" y="1295400"/>
            <a:ext cx="8382000" cy="5392245"/>
          </a:xfrm>
        </p:spPr>
        <p:txBody>
          <a:bodyPr/>
          <a:lstStyle/>
          <a:p>
            <a:r>
              <a:rPr lang="en-US" sz="2800" dirty="0"/>
              <a:t>Yield Curve </a:t>
            </a:r>
            <a:r>
              <a:rPr lang="en-US" sz="2800" dirty="0" smtClean="0"/>
              <a:t>Shapes: </a:t>
            </a:r>
          </a:p>
          <a:p>
            <a:endParaRPr lang="en-US" sz="2800" dirty="0"/>
          </a:p>
          <a:p>
            <a:pPr lvl="1"/>
            <a:r>
              <a:rPr lang="en-US" sz="2400" dirty="0"/>
              <a:t>Upward </a:t>
            </a:r>
            <a:r>
              <a:rPr lang="en-US" sz="2400" dirty="0">
                <a:sym typeface="Symbol"/>
              </a:rPr>
              <a:t> </a:t>
            </a:r>
            <a:r>
              <a:rPr lang="en-US" sz="2400" dirty="0" smtClean="0"/>
              <a:t>Normal Yield Curve</a:t>
            </a:r>
            <a:endParaRPr lang="en-US" sz="2400" dirty="0"/>
          </a:p>
          <a:p>
            <a:pPr lvl="1"/>
            <a:endParaRPr lang="en-US" sz="2400" dirty="0"/>
          </a:p>
          <a:p>
            <a:pPr lvl="1"/>
            <a:r>
              <a:rPr lang="en-US" sz="2400" dirty="0"/>
              <a:t>Downward </a:t>
            </a:r>
            <a:r>
              <a:rPr lang="en-US" sz="2400" dirty="0">
                <a:sym typeface="Symbol"/>
              </a:rPr>
              <a:t> </a:t>
            </a:r>
            <a:r>
              <a:rPr lang="en-US" sz="2400" dirty="0" smtClean="0"/>
              <a:t>‘Inverted’ Yield Curve</a:t>
            </a:r>
          </a:p>
          <a:p>
            <a:pPr lvl="1"/>
            <a:endParaRPr lang="en-US" sz="2400" dirty="0"/>
          </a:p>
          <a:p>
            <a:r>
              <a:rPr lang="en-US" sz="2800" dirty="0" smtClean="0"/>
              <a:t>Yield Curve Shape Theories:</a:t>
            </a:r>
          </a:p>
          <a:p>
            <a:endParaRPr lang="en-US" sz="2800" dirty="0"/>
          </a:p>
          <a:p>
            <a:pPr lvl="1"/>
            <a:r>
              <a:rPr lang="en-US" sz="2400" dirty="0" smtClean="0"/>
              <a:t>Pure </a:t>
            </a:r>
            <a:r>
              <a:rPr lang="en-US" sz="2400" dirty="0"/>
              <a:t>Expectations </a:t>
            </a:r>
            <a:r>
              <a:rPr lang="en-US" sz="2400" dirty="0" smtClean="0"/>
              <a:t>Hypothesis</a:t>
            </a:r>
          </a:p>
          <a:p>
            <a:pPr lvl="1"/>
            <a:endParaRPr lang="en-US" sz="2400" dirty="0"/>
          </a:p>
          <a:p>
            <a:pPr lvl="1"/>
            <a:r>
              <a:rPr lang="en-US" sz="2400" dirty="0" smtClean="0"/>
              <a:t>Premia: Liquidity (LP), Maturity (MRP), Default (DRP)</a:t>
            </a:r>
          </a:p>
          <a:p>
            <a:pPr lvl="1">
              <a:buNone/>
            </a:pPr>
            <a:endParaRPr lang="en-US" sz="2400" dirty="0"/>
          </a:p>
        </p:txBody>
      </p:sp>
    </p:spTree>
    <p:extLst>
      <p:ext uri="{BB962C8B-B14F-4D97-AF65-F5344CB8AC3E}">
        <p14:creationId xmlns:p14="http://schemas.microsoft.com/office/powerpoint/2010/main" val="406839640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763000" cy="4525963"/>
          </a:xfrm>
        </p:spPr>
        <p:txBody>
          <a:bodyPr>
            <a:normAutofit/>
          </a:bodyPr>
          <a:lstStyle/>
          <a:p>
            <a:pPr>
              <a:spcBef>
                <a:spcPct val="0"/>
              </a:spcBef>
              <a:defRPr/>
            </a:pPr>
            <a:r>
              <a:rPr lang="en-US" sz="3200" dirty="0" smtClean="0"/>
              <a:t>Yield Curve Shape a Function of Future Interest Rates</a:t>
            </a:r>
          </a:p>
          <a:p>
            <a:pPr>
              <a:spcBef>
                <a:spcPct val="0"/>
              </a:spcBef>
              <a:defRPr/>
            </a:pPr>
            <a:endParaRPr lang="en-US" dirty="0"/>
          </a:p>
          <a:p>
            <a:pPr lvl="1">
              <a:spcBef>
                <a:spcPct val="0"/>
              </a:spcBef>
              <a:defRPr/>
            </a:pPr>
            <a:r>
              <a:rPr lang="en-US" sz="2800" dirty="0" smtClean="0"/>
              <a:t>Expected Inflation</a:t>
            </a:r>
          </a:p>
          <a:p>
            <a:pPr>
              <a:spcBef>
                <a:spcPct val="0"/>
              </a:spcBef>
              <a:defRPr/>
            </a:pPr>
            <a:endParaRPr lang="en-US" sz="3200" dirty="0" smtClean="0"/>
          </a:p>
          <a:p>
            <a:pPr>
              <a:spcBef>
                <a:spcPct val="0"/>
              </a:spcBef>
              <a:defRPr/>
            </a:pPr>
            <a:r>
              <a:rPr lang="en-US" sz="3200" dirty="0" smtClean="0"/>
              <a:t>Increase Expected </a:t>
            </a:r>
            <a:r>
              <a:rPr lang="en-US" sz="3200" dirty="0" smtClean="0">
                <a:sym typeface="Symbol"/>
              </a:rPr>
              <a:t> </a:t>
            </a:r>
            <a:r>
              <a:rPr lang="en-US" sz="3200" dirty="0" smtClean="0"/>
              <a:t>LT &gt; ST</a:t>
            </a:r>
          </a:p>
          <a:p>
            <a:pPr>
              <a:spcBef>
                <a:spcPct val="0"/>
              </a:spcBef>
              <a:defRPr/>
            </a:pPr>
            <a:endParaRPr lang="en-US" sz="3200" dirty="0" smtClean="0"/>
          </a:p>
          <a:p>
            <a:pPr>
              <a:spcBef>
                <a:spcPct val="0"/>
              </a:spcBef>
              <a:defRPr/>
            </a:pPr>
            <a:r>
              <a:rPr lang="en-US" sz="3200" dirty="0" smtClean="0"/>
              <a:t>LT Rates Average of ST Rates</a:t>
            </a:r>
          </a:p>
          <a:p>
            <a:pPr>
              <a:spcBef>
                <a:spcPct val="0"/>
              </a:spcBef>
              <a:defRPr/>
            </a:pPr>
            <a:endParaRPr lang="en-US" dirty="0"/>
          </a:p>
          <a:p>
            <a:pPr>
              <a:spcBef>
                <a:spcPct val="0"/>
              </a:spcBef>
              <a:defRPr/>
            </a:pPr>
            <a:r>
              <a:rPr lang="en-US" sz="3200" dirty="0" smtClean="0"/>
              <a:t>Implied Future Rates</a:t>
            </a:r>
          </a:p>
          <a:p>
            <a:pPr>
              <a:spcBef>
                <a:spcPct val="0"/>
              </a:spcBef>
              <a:defRPr/>
            </a:pP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Pure Expectations Hypothesis</a:t>
            </a:r>
            <a:endParaRPr lang="en-US" dirty="0"/>
          </a:p>
        </p:txBody>
      </p:sp>
    </p:spTree>
    <p:extLst>
      <p:ext uri="{BB962C8B-B14F-4D97-AF65-F5344CB8AC3E}">
        <p14:creationId xmlns:p14="http://schemas.microsoft.com/office/powerpoint/2010/main" val="1943861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763000" cy="4525963"/>
          </a:xfrm>
        </p:spPr>
        <p:txBody>
          <a:bodyPr>
            <a:normAutofit lnSpcReduction="10000"/>
          </a:bodyPr>
          <a:lstStyle/>
          <a:p>
            <a:pPr>
              <a:spcBef>
                <a:spcPct val="0"/>
              </a:spcBef>
              <a:defRPr/>
            </a:pPr>
            <a:r>
              <a:rPr lang="en-US" sz="3200" dirty="0" smtClean="0"/>
              <a:t>What are Junk Bonds?</a:t>
            </a:r>
          </a:p>
          <a:p>
            <a:pPr>
              <a:spcBef>
                <a:spcPct val="0"/>
              </a:spcBef>
              <a:defRPr/>
            </a:pPr>
            <a:endParaRPr lang="en-US" dirty="0"/>
          </a:p>
          <a:p>
            <a:pPr lvl="1">
              <a:spcBef>
                <a:spcPct val="0"/>
              </a:spcBef>
              <a:defRPr/>
            </a:pPr>
            <a:r>
              <a:rPr lang="en-US" sz="2800" dirty="0" smtClean="0"/>
              <a:t>‘High Yield’ Bonds</a:t>
            </a:r>
          </a:p>
          <a:p>
            <a:pPr lvl="1">
              <a:spcBef>
                <a:spcPct val="0"/>
              </a:spcBef>
              <a:defRPr/>
            </a:pPr>
            <a:endParaRPr lang="en-US" dirty="0"/>
          </a:p>
          <a:p>
            <a:pPr lvl="1">
              <a:spcBef>
                <a:spcPct val="0"/>
              </a:spcBef>
              <a:defRPr/>
            </a:pPr>
            <a:r>
              <a:rPr lang="en-US" sz="2800" dirty="0" smtClean="0"/>
              <a:t>Versus ‘Fallen Angels’</a:t>
            </a:r>
          </a:p>
          <a:p>
            <a:pPr lvl="1">
              <a:spcBef>
                <a:spcPct val="0"/>
              </a:spcBef>
              <a:defRPr/>
            </a:pPr>
            <a:endParaRPr lang="en-US" sz="2800" dirty="0" smtClean="0"/>
          </a:p>
          <a:p>
            <a:pPr lvl="1">
              <a:spcBef>
                <a:spcPct val="0"/>
              </a:spcBef>
              <a:defRPr/>
            </a:pPr>
            <a:r>
              <a:rPr lang="en-US" dirty="0" smtClean="0"/>
              <a:t>Compare with IPO’s</a:t>
            </a:r>
            <a:endParaRPr lang="en-US" sz="2800" dirty="0" smtClean="0"/>
          </a:p>
          <a:p>
            <a:pPr>
              <a:spcBef>
                <a:spcPct val="0"/>
              </a:spcBef>
              <a:defRPr/>
            </a:pPr>
            <a:endParaRPr lang="en-US" sz="3200" dirty="0" smtClean="0"/>
          </a:p>
          <a:p>
            <a:pPr>
              <a:spcBef>
                <a:spcPct val="0"/>
              </a:spcBef>
              <a:defRPr/>
            </a:pPr>
            <a:r>
              <a:rPr lang="en-US" dirty="0"/>
              <a:t>Michael Milken </a:t>
            </a:r>
            <a:r>
              <a:rPr lang="en-US" dirty="0" smtClean="0"/>
              <a:t>and Drexel </a:t>
            </a:r>
            <a:r>
              <a:rPr lang="en-US" dirty="0"/>
              <a:t>Burnham Lambert</a:t>
            </a:r>
            <a:endParaRPr lang="en-US" sz="3200" dirty="0" smtClean="0"/>
          </a:p>
          <a:p>
            <a:pPr>
              <a:spcBef>
                <a:spcPct val="0"/>
              </a:spcBef>
              <a:defRPr/>
            </a:pPr>
            <a:endParaRPr lang="en-US" sz="3200" dirty="0" smtClean="0"/>
          </a:p>
          <a:p>
            <a:pPr>
              <a:spcBef>
                <a:spcPct val="0"/>
              </a:spcBef>
              <a:defRPr/>
            </a:pPr>
            <a:r>
              <a:rPr lang="en-US" sz="3200" dirty="0" smtClean="0"/>
              <a:t>Leveraged Buyouts</a:t>
            </a:r>
          </a:p>
          <a:p>
            <a:pPr>
              <a:spcBef>
                <a:spcPct val="0"/>
              </a:spcBef>
              <a:defRPr/>
            </a:pP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Junk Bonds</a:t>
            </a:r>
            <a:endParaRPr lang="en-US" dirty="0"/>
          </a:p>
        </p:txBody>
      </p:sp>
    </p:spTree>
    <p:extLst>
      <p:ext uri="{BB962C8B-B14F-4D97-AF65-F5344CB8AC3E}">
        <p14:creationId xmlns:p14="http://schemas.microsoft.com/office/powerpoint/2010/main" val="34665086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t>Bond Rating Agencies</a:t>
            </a:r>
          </a:p>
        </p:txBody>
      </p:sp>
      <p:sp>
        <p:nvSpPr>
          <p:cNvPr id="151555" name="Rectangle 3"/>
          <p:cNvSpPr>
            <a:spLocks noGrp="1" noChangeArrowheads="1"/>
          </p:cNvSpPr>
          <p:nvPr>
            <p:ph type="body" idx="1"/>
          </p:nvPr>
        </p:nvSpPr>
        <p:spPr/>
        <p:txBody>
          <a:bodyPr/>
          <a:lstStyle/>
          <a:p>
            <a:pPr marL="609600" indent="-609600"/>
            <a:r>
              <a:rPr lang="en-US" dirty="0"/>
              <a:t>Agencies</a:t>
            </a:r>
          </a:p>
          <a:p>
            <a:pPr marL="990600" lvl="1" indent="-533400"/>
            <a:r>
              <a:rPr lang="en-US" dirty="0"/>
              <a:t>Standard &amp; Poor's </a:t>
            </a:r>
          </a:p>
          <a:p>
            <a:pPr marL="990600" lvl="1" indent="-533400"/>
            <a:r>
              <a:rPr lang="en-US" dirty="0"/>
              <a:t>Moody's </a:t>
            </a:r>
          </a:p>
          <a:p>
            <a:pPr marL="990600" lvl="1" indent="-533400"/>
            <a:r>
              <a:rPr lang="en-US" dirty="0"/>
              <a:t>Fitch Ratings </a:t>
            </a:r>
            <a:endParaRPr lang="en-US" dirty="0" smtClean="0"/>
          </a:p>
          <a:p>
            <a:pPr marL="990600" lvl="1" indent="-533400"/>
            <a:endParaRPr lang="en-US" dirty="0"/>
          </a:p>
          <a:p>
            <a:pPr marL="609600" indent="-609600"/>
            <a:r>
              <a:rPr lang="en-US" dirty="0" smtClean="0"/>
              <a:t>Distinction</a:t>
            </a:r>
          </a:p>
          <a:p>
            <a:pPr marL="1009650" lvl="1" indent="-609600"/>
            <a:r>
              <a:rPr lang="en-US" dirty="0" smtClean="0"/>
              <a:t>Investment </a:t>
            </a:r>
            <a:r>
              <a:rPr lang="en-US" dirty="0"/>
              <a:t>Grade </a:t>
            </a:r>
            <a:r>
              <a:rPr lang="en-US" dirty="0" smtClean="0"/>
              <a:t>Bonds</a:t>
            </a:r>
            <a:endParaRPr lang="en-US" dirty="0"/>
          </a:p>
          <a:p>
            <a:pPr marL="1009650" lvl="1" indent="-609600"/>
            <a:r>
              <a:rPr lang="en-US" dirty="0"/>
              <a:t>Junk Bonds</a:t>
            </a:r>
          </a:p>
        </p:txBody>
      </p:sp>
    </p:spTree>
    <p:extLst>
      <p:ext uri="{BB962C8B-B14F-4D97-AF65-F5344CB8AC3E}">
        <p14:creationId xmlns:p14="http://schemas.microsoft.com/office/powerpoint/2010/main" val="220616693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dirty="0"/>
              <a:t>Bond </a:t>
            </a:r>
            <a:r>
              <a:rPr lang="en-US" dirty="0" smtClean="0"/>
              <a:t>Ratings</a:t>
            </a:r>
            <a:endParaRPr lang="en-US" dirty="0"/>
          </a:p>
        </p:txBody>
      </p:sp>
      <p:sp>
        <p:nvSpPr>
          <p:cNvPr id="181251" name="Rectangle 3"/>
          <p:cNvSpPr>
            <a:spLocks noGrp="1" noChangeArrowheads="1"/>
          </p:cNvSpPr>
          <p:nvPr>
            <p:ph type="body" idx="1"/>
          </p:nvPr>
        </p:nvSpPr>
        <p:spPr>
          <a:xfrm>
            <a:off x="381000" y="1295400"/>
            <a:ext cx="8382000" cy="4876800"/>
          </a:xfrm>
        </p:spPr>
        <p:txBody>
          <a:bodyPr>
            <a:normAutofit fontScale="92500" lnSpcReduction="20000"/>
          </a:bodyPr>
          <a:lstStyle/>
          <a:p>
            <a:pPr>
              <a:lnSpc>
                <a:spcPct val="80000"/>
              </a:lnSpc>
            </a:pPr>
            <a:r>
              <a:rPr lang="en-US" sz="2400" b="1" dirty="0"/>
              <a:t>Standard &amp; Poor's </a:t>
            </a:r>
            <a:r>
              <a:rPr lang="en-US" sz="2400" b="1" dirty="0" smtClean="0"/>
              <a:t>System</a:t>
            </a:r>
          </a:p>
          <a:p>
            <a:pPr>
              <a:lnSpc>
                <a:spcPct val="80000"/>
              </a:lnSpc>
            </a:pPr>
            <a:endParaRPr lang="en-US" sz="2400" b="1" dirty="0"/>
          </a:p>
          <a:p>
            <a:pPr lvl="1">
              <a:lnSpc>
                <a:spcPct val="80000"/>
              </a:lnSpc>
            </a:pPr>
            <a:r>
              <a:rPr lang="en-US" sz="1800" b="1" dirty="0"/>
              <a:t>Investment </a:t>
            </a:r>
            <a:r>
              <a:rPr lang="en-US" sz="1800" b="1" dirty="0" smtClean="0"/>
              <a:t>Grade</a:t>
            </a:r>
          </a:p>
          <a:p>
            <a:pPr lvl="1">
              <a:lnSpc>
                <a:spcPct val="80000"/>
              </a:lnSpc>
            </a:pPr>
            <a:endParaRPr lang="en-US" sz="1800" dirty="0"/>
          </a:p>
          <a:p>
            <a:pPr lvl="2">
              <a:lnSpc>
                <a:spcPct val="80000"/>
              </a:lnSpc>
            </a:pPr>
            <a:r>
              <a:rPr lang="en-US" sz="1800" b="1" dirty="0"/>
              <a:t>AAA</a:t>
            </a:r>
            <a:r>
              <a:rPr lang="en-US" sz="1800" dirty="0"/>
              <a:t>: the best quality companies, reliable and stable </a:t>
            </a:r>
          </a:p>
          <a:p>
            <a:pPr lvl="2">
              <a:lnSpc>
                <a:spcPct val="80000"/>
              </a:lnSpc>
            </a:pPr>
            <a:r>
              <a:rPr lang="en-US" sz="1800" b="1" dirty="0" smtClean="0"/>
              <a:t>AA</a:t>
            </a:r>
            <a:r>
              <a:rPr lang="en-US" sz="1800" dirty="0" smtClean="0"/>
              <a:t>: </a:t>
            </a:r>
            <a:r>
              <a:rPr lang="en-US" sz="1800" dirty="0"/>
              <a:t>quality companies, a bit higher risk than AAA </a:t>
            </a:r>
          </a:p>
          <a:p>
            <a:pPr lvl="2">
              <a:lnSpc>
                <a:spcPct val="80000"/>
              </a:lnSpc>
            </a:pPr>
            <a:r>
              <a:rPr lang="en-US" sz="1800" b="1" dirty="0"/>
              <a:t>A</a:t>
            </a:r>
            <a:r>
              <a:rPr lang="en-US" sz="1800" dirty="0"/>
              <a:t>: economic situation can affect finance </a:t>
            </a:r>
          </a:p>
          <a:p>
            <a:pPr lvl="2">
              <a:lnSpc>
                <a:spcPct val="80000"/>
              </a:lnSpc>
            </a:pPr>
            <a:r>
              <a:rPr lang="en-US" sz="1800" b="1" dirty="0"/>
              <a:t>BBB</a:t>
            </a:r>
            <a:r>
              <a:rPr lang="en-US" sz="1800" dirty="0"/>
              <a:t>: medium class companies, which are satisfactory at the moment </a:t>
            </a:r>
          </a:p>
          <a:p>
            <a:pPr lvl="1">
              <a:lnSpc>
                <a:spcPct val="80000"/>
              </a:lnSpc>
            </a:pPr>
            <a:r>
              <a:rPr lang="en-US" sz="1800" b="1" dirty="0"/>
              <a:t>Non-Investment </a:t>
            </a:r>
            <a:r>
              <a:rPr lang="en-US" sz="1800" b="1" dirty="0" smtClean="0"/>
              <a:t>Grade</a:t>
            </a:r>
          </a:p>
          <a:p>
            <a:pPr lvl="1">
              <a:lnSpc>
                <a:spcPct val="80000"/>
              </a:lnSpc>
            </a:pPr>
            <a:endParaRPr lang="en-US" sz="1800" dirty="0" smtClean="0"/>
          </a:p>
          <a:p>
            <a:pPr lvl="2">
              <a:lnSpc>
                <a:spcPct val="80000"/>
              </a:lnSpc>
            </a:pPr>
            <a:r>
              <a:rPr lang="en-US" sz="1800" b="1" dirty="0" smtClean="0"/>
              <a:t>BB</a:t>
            </a:r>
            <a:r>
              <a:rPr lang="en-US" sz="1800" dirty="0" smtClean="0"/>
              <a:t>: more prone to changes in the economy </a:t>
            </a:r>
          </a:p>
          <a:p>
            <a:pPr lvl="2">
              <a:lnSpc>
                <a:spcPct val="80000"/>
              </a:lnSpc>
            </a:pPr>
            <a:r>
              <a:rPr lang="en-US" sz="1800" b="1" dirty="0" smtClean="0"/>
              <a:t>B</a:t>
            </a:r>
            <a:r>
              <a:rPr lang="en-US" sz="1800" dirty="0"/>
              <a:t>: financial situation varies noticeably </a:t>
            </a:r>
          </a:p>
          <a:p>
            <a:pPr lvl="2">
              <a:lnSpc>
                <a:spcPct val="80000"/>
              </a:lnSpc>
            </a:pPr>
            <a:r>
              <a:rPr lang="en-US" sz="1800" b="1" dirty="0"/>
              <a:t>CCC</a:t>
            </a:r>
            <a:r>
              <a:rPr lang="en-US" sz="1800" dirty="0"/>
              <a:t>: currently vulnerable and dependent on favorable economic conditions to meet its commitments </a:t>
            </a:r>
          </a:p>
          <a:p>
            <a:pPr lvl="2">
              <a:lnSpc>
                <a:spcPct val="80000"/>
              </a:lnSpc>
            </a:pPr>
            <a:r>
              <a:rPr lang="en-US" sz="1800" b="1" dirty="0"/>
              <a:t>CC</a:t>
            </a:r>
            <a:r>
              <a:rPr lang="en-US" sz="1800" dirty="0"/>
              <a:t>: highly vulnerable, very speculative bonds </a:t>
            </a:r>
          </a:p>
          <a:p>
            <a:pPr lvl="2">
              <a:lnSpc>
                <a:spcPct val="80000"/>
              </a:lnSpc>
            </a:pPr>
            <a:r>
              <a:rPr lang="en-US" sz="1800" b="1" dirty="0"/>
              <a:t>C</a:t>
            </a:r>
            <a:r>
              <a:rPr lang="en-US" sz="1800" dirty="0"/>
              <a:t>: highly vulnerable, perhaps in bankruptcy or in arrears but still continuing to pay out on obligations </a:t>
            </a:r>
          </a:p>
          <a:p>
            <a:pPr lvl="2">
              <a:lnSpc>
                <a:spcPct val="80000"/>
              </a:lnSpc>
            </a:pPr>
            <a:r>
              <a:rPr lang="en-US" sz="1800" b="1" dirty="0"/>
              <a:t>CI</a:t>
            </a:r>
            <a:r>
              <a:rPr lang="en-US" sz="1800" dirty="0"/>
              <a:t>: past due on interest </a:t>
            </a:r>
          </a:p>
          <a:p>
            <a:pPr lvl="2">
              <a:lnSpc>
                <a:spcPct val="80000"/>
              </a:lnSpc>
            </a:pPr>
            <a:r>
              <a:rPr lang="en-US" sz="1800" b="1" dirty="0"/>
              <a:t>R</a:t>
            </a:r>
            <a:r>
              <a:rPr lang="en-US" sz="1800" dirty="0"/>
              <a:t>: under regulatory supervision due to its financial situation </a:t>
            </a:r>
          </a:p>
          <a:p>
            <a:pPr lvl="2">
              <a:lnSpc>
                <a:spcPct val="80000"/>
              </a:lnSpc>
            </a:pPr>
            <a:r>
              <a:rPr lang="en-US" sz="1800" b="1" dirty="0"/>
              <a:t>SD</a:t>
            </a:r>
            <a:r>
              <a:rPr lang="en-US" sz="1800" dirty="0"/>
              <a:t>: has selectively defaulted on some obligations </a:t>
            </a:r>
          </a:p>
          <a:p>
            <a:pPr lvl="2">
              <a:lnSpc>
                <a:spcPct val="80000"/>
              </a:lnSpc>
            </a:pPr>
            <a:r>
              <a:rPr lang="en-US" sz="1800" b="1" dirty="0"/>
              <a:t>D</a:t>
            </a:r>
            <a:r>
              <a:rPr lang="en-US" sz="1800" dirty="0"/>
              <a:t>: has defaulted on obligations and S&amp;P believes that it will generally default on most or all obligations </a:t>
            </a:r>
          </a:p>
          <a:p>
            <a:pPr lvl="2">
              <a:lnSpc>
                <a:spcPct val="80000"/>
              </a:lnSpc>
            </a:pPr>
            <a:r>
              <a:rPr lang="en-US" sz="1800" b="1" dirty="0"/>
              <a:t>NR</a:t>
            </a:r>
            <a:r>
              <a:rPr lang="en-US" sz="1800" dirty="0"/>
              <a:t>: not rated </a:t>
            </a:r>
          </a:p>
          <a:p>
            <a:pPr>
              <a:lnSpc>
                <a:spcPct val="80000"/>
              </a:lnSpc>
            </a:pPr>
            <a:endParaRPr lang="en-US" sz="1400" dirty="0"/>
          </a:p>
        </p:txBody>
      </p:sp>
    </p:spTree>
    <p:extLst>
      <p:ext uri="{BB962C8B-B14F-4D97-AF65-F5344CB8AC3E}">
        <p14:creationId xmlns:p14="http://schemas.microsoft.com/office/powerpoint/2010/main" val="3839816959"/>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974</TotalTime>
  <Words>620</Words>
  <Application>Microsoft Office PowerPoint</Application>
  <PresentationFormat>On-screen Show (4:3)</PresentationFormat>
  <Paragraphs>133</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Century Gothic</vt:lpstr>
      <vt:lpstr>Courier New</vt:lpstr>
      <vt:lpstr>Symbol</vt:lpstr>
      <vt:lpstr>Wingdings</vt:lpstr>
      <vt:lpstr>Blue Segoe 4-3 template-template_April-17-2007</vt:lpstr>
      <vt:lpstr>White with Courier font for code slides</vt:lpstr>
      <vt:lpstr>Video 22 (Topic 4.4): Term Structure, Junk Bonds, and Bankruptcy</vt:lpstr>
      <vt:lpstr>Topics</vt:lpstr>
      <vt:lpstr>Term Structure of Interest Rates </vt:lpstr>
      <vt:lpstr>Yield Curve</vt:lpstr>
      <vt:lpstr>Yield Curve</vt:lpstr>
      <vt:lpstr>Pure Expectations Hypothesis</vt:lpstr>
      <vt:lpstr>Junk Bonds</vt:lpstr>
      <vt:lpstr>Bond Rating Agencies</vt:lpstr>
      <vt:lpstr>Bond Ratings</vt:lpstr>
      <vt:lpstr>Bankruptcy vs. Financial Distress</vt:lpstr>
      <vt:lpstr>Costs</vt:lpstr>
      <vt:lpstr>Bankruptcy Process</vt:lpstr>
      <vt:lpstr>Video 22 (Topic 4.4): Term Structure, Junk Bonds, and Bankruptcy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159</cp:revision>
  <dcterms:created xsi:type="dcterms:W3CDTF">2014-06-29T21:19:00Z</dcterms:created>
  <dcterms:modified xsi:type="dcterms:W3CDTF">2014-07-19T22:20:39Z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