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76" r:id="rId4"/>
    <p:sldId id="259" r:id="rId5"/>
    <p:sldId id="283" r:id="rId6"/>
    <p:sldId id="293" r:id="rId7"/>
    <p:sldId id="292" r:id="rId8"/>
    <p:sldId id="281" r:id="rId9"/>
    <p:sldId id="284" r:id="rId10"/>
    <p:sldId id="285" r:id="rId11"/>
    <p:sldId id="287" r:id="rId12"/>
    <p:sldId id="289" r:id="rId13"/>
    <p:sldId id="290" r:id="rId14"/>
    <p:sldId id="291" r:id="rId15"/>
    <p:sldId id="282" r:id="rId16"/>
  </p:sldIdLst>
  <p:sldSz cx="9144000" cy="6858000" type="screen4x3"/>
  <p:notesSz cx="7315200" cy="96012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7/19/2014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7/19/2014 6:46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39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964095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49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75967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60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903217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7/19/2014 6:46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932977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416595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530221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500044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4179622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1938942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88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9707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98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707878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19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69903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3B80772C-0D10-422D-A1B7-C5CFD693CF1C}" type="slidenum">
              <a:rPr lang="en-US"/>
              <a:pPr/>
              <a:t>‹#›</a:t>
            </a:fld>
            <a:endParaRPr lang="en-US"/>
          </a:p>
        </p:txBody>
      </p:sp>
    </p:spTree>
    <p:extLst>
      <p:ext uri="{BB962C8B-B14F-4D97-AF65-F5344CB8AC3E}">
        <p14:creationId xmlns:p14="http://schemas.microsoft.com/office/powerpoint/2010/main" val="101062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0.xml"/><Relationship Id="rId7" Type="http://schemas.openxmlformats.org/officeDocument/2006/relationships/image" Target="../media/image12.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1.wmf"/><Relationship Id="rId4" Type="http://schemas.openxmlformats.org/officeDocument/2006/relationships/oleObject" Target="../embeddings/oleObject4.bin"/><Relationship Id="rId9"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26 (Topic 5.4):</a:t>
            </a:r>
            <a:br>
              <a:rPr lang="en-US" dirty="0" smtClean="0"/>
            </a:br>
            <a:r>
              <a:rPr lang="en-US" dirty="0" smtClean="0">
                <a:effectLst/>
              </a:rPr>
              <a:t>Preferred Stock</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z="3800"/>
              <a:t>‘Implied’ Required Rate of Return</a:t>
            </a:r>
          </a:p>
        </p:txBody>
      </p:sp>
      <p:sp>
        <p:nvSpPr>
          <p:cNvPr id="242691" name="Rectangle 3"/>
          <p:cNvSpPr>
            <a:spLocks noGrp="1" noChangeArrowheads="1"/>
          </p:cNvSpPr>
          <p:nvPr>
            <p:ph type="body" idx="1"/>
          </p:nvPr>
        </p:nvSpPr>
        <p:spPr/>
        <p:txBody>
          <a:bodyPr>
            <a:normAutofit/>
          </a:bodyPr>
          <a:lstStyle/>
          <a:p>
            <a:r>
              <a:rPr lang="en-US" sz="2800" dirty="0" smtClean="0"/>
              <a:t>If </a:t>
            </a:r>
            <a:r>
              <a:rPr lang="en-US" sz="2800" dirty="0"/>
              <a:t>the stock (common or preferred) is modeled as a </a:t>
            </a:r>
            <a:r>
              <a:rPr lang="en-US" sz="2800" dirty="0" smtClean="0"/>
              <a:t>(growing) perpetuity</a:t>
            </a:r>
            <a:r>
              <a:rPr lang="en-US" sz="2800" dirty="0"/>
              <a:t>, </a:t>
            </a:r>
            <a:endParaRPr lang="en-US" sz="2800" dirty="0" smtClean="0"/>
          </a:p>
          <a:p>
            <a:r>
              <a:rPr lang="en-US" sz="2800" dirty="0" smtClean="0"/>
              <a:t>Solve </a:t>
            </a:r>
            <a:r>
              <a:rPr lang="en-US" sz="2800" dirty="0"/>
              <a:t>the equation for i</a:t>
            </a:r>
            <a:r>
              <a:rPr lang="en-US" sz="2800" dirty="0" smtClean="0"/>
              <a:t>) the </a:t>
            </a:r>
            <a:r>
              <a:rPr lang="en-US" sz="2800" dirty="0"/>
              <a:t>‘</a:t>
            </a:r>
            <a:r>
              <a:rPr lang="en-US" sz="2800" dirty="0" smtClean="0"/>
              <a:t>implied’ required </a:t>
            </a:r>
            <a:r>
              <a:rPr lang="en-US" sz="2800" dirty="0"/>
              <a:t>rate of return or </a:t>
            </a:r>
            <a:r>
              <a:rPr lang="en-US" sz="2800" dirty="0" smtClean="0"/>
              <a:t>ii) </a:t>
            </a:r>
            <a:r>
              <a:rPr lang="en-US" sz="2800" dirty="0"/>
              <a:t>the </a:t>
            </a:r>
            <a:r>
              <a:rPr lang="en-US" sz="2800" dirty="0" smtClean="0"/>
              <a:t>‘implied’ growth rate:</a:t>
            </a:r>
            <a:endParaRPr lang="en-US" sz="2800" dirty="0"/>
          </a:p>
          <a:p>
            <a:pPr>
              <a:buFont typeface="Wingdings" pitchFamily="2" charset="2"/>
              <a:buNone/>
            </a:pPr>
            <a:r>
              <a:rPr lang="en-US" dirty="0"/>
              <a:t>	</a:t>
            </a:r>
          </a:p>
        </p:txBody>
      </p:sp>
      <p:sp>
        <p:nvSpPr>
          <p:cNvPr id="242693" name="Rectangle 5"/>
          <p:cNvSpPr>
            <a:spLocks noChangeArrowheads="1"/>
          </p:cNvSpPr>
          <p:nvPr/>
        </p:nvSpPr>
        <p:spPr bwMode="auto">
          <a:xfrm>
            <a:off x="0" y="0"/>
            <a:ext cx="9144000" cy="0"/>
          </a:xfrm>
          <a:prstGeom prst="rect">
            <a:avLst/>
          </a:prstGeom>
          <a:noFill/>
          <a:ln w="12700" algn="ctr">
            <a:noFill/>
            <a:miter lim="800000"/>
            <a:headEnd type="none" w="sm" len="sm"/>
            <a:tailEnd type="none" w="sm" len="sm"/>
          </a:ln>
          <a:effectLst/>
        </p:spPr>
        <p:txBody>
          <a:bodyPr wrap="none" anchor="ctr">
            <a:spAutoFit/>
          </a:bodyPr>
          <a:lstStyle/>
          <a:p>
            <a:endParaRPr lang="en-US"/>
          </a:p>
        </p:txBody>
      </p:sp>
      <p:graphicFrame>
        <p:nvGraphicFramePr>
          <p:cNvPr id="242692" name="Object 4"/>
          <p:cNvGraphicFramePr>
            <a:graphicFrameLocks noChangeAspect="1"/>
          </p:cNvGraphicFramePr>
          <p:nvPr>
            <p:extLst>
              <p:ext uri="{D42A27DB-BD31-4B8C-83A1-F6EECF244321}">
                <p14:modId xmlns:p14="http://schemas.microsoft.com/office/powerpoint/2010/main" val="3236971681"/>
              </p:ext>
            </p:extLst>
          </p:nvPr>
        </p:nvGraphicFramePr>
        <p:xfrm>
          <a:off x="1676400" y="3810000"/>
          <a:ext cx="5330825" cy="928687"/>
        </p:xfrm>
        <a:graphic>
          <a:graphicData uri="http://schemas.openxmlformats.org/presentationml/2006/ole">
            <mc:AlternateContent xmlns:mc="http://schemas.openxmlformats.org/markup-compatibility/2006">
              <mc:Choice xmlns:v="urn:schemas-microsoft-com:vml" Requires="v">
                <p:oleObj spid="_x0000_s3086" name="Equation" r:id="rId4" imgW="2336760" imgH="406080" progId="Equation.DSMT4">
                  <p:embed/>
                </p:oleObj>
              </mc:Choice>
              <mc:Fallback>
                <p:oleObj name="Equation" r:id="rId4" imgW="2336760" imgH="406080" progId="Equation.DSMT4">
                  <p:embed/>
                  <p:pic>
                    <p:nvPicPr>
                      <p:cNvPr id="0" name=""/>
                      <p:cNvPicPr>
                        <a:picLocks noChangeAspect="1" noChangeArrowheads="1"/>
                      </p:cNvPicPr>
                      <p:nvPr/>
                    </p:nvPicPr>
                    <p:blipFill>
                      <a:blip r:embed="rId5"/>
                      <a:srcRect/>
                      <a:stretch>
                        <a:fillRect/>
                      </a:stretch>
                    </p:blipFill>
                    <p:spPr bwMode="auto">
                      <a:xfrm>
                        <a:off x="1676400" y="3810000"/>
                        <a:ext cx="5330825" cy="928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2694" name="Object 6"/>
          <p:cNvGraphicFramePr>
            <a:graphicFrameLocks noChangeAspect="1"/>
          </p:cNvGraphicFramePr>
          <p:nvPr>
            <p:extLst/>
          </p:nvPr>
        </p:nvGraphicFramePr>
        <p:xfrm>
          <a:off x="6138863" y="5289550"/>
          <a:ext cx="260350" cy="406400"/>
        </p:xfrm>
        <a:graphic>
          <a:graphicData uri="http://schemas.openxmlformats.org/presentationml/2006/ole">
            <mc:AlternateContent xmlns:mc="http://schemas.openxmlformats.org/markup-compatibility/2006">
              <mc:Choice xmlns:v="urn:schemas-microsoft-com:vml" Requires="v">
                <p:oleObj spid="_x0000_s3087" name="Equation" r:id="rId6" imgW="114120" imgH="177480" progId="Equation.DSMT4">
                  <p:embed/>
                </p:oleObj>
              </mc:Choice>
              <mc:Fallback>
                <p:oleObj name="Equation" r:id="rId6" imgW="114120" imgH="177480" progId="Equation.DSMT4">
                  <p:embed/>
                  <p:pic>
                    <p:nvPicPr>
                      <p:cNvPr id="0" name=""/>
                      <p:cNvPicPr>
                        <a:picLocks noChangeAspect="1" noChangeArrowheads="1"/>
                      </p:cNvPicPr>
                      <p:nvPr/>
                    </p:nvPicPr>
                    <p:blipFill>
                      <a:blip r:embed="rId7"/>
                      <a:srcRect/>
                      <a:stretch>
                        <a:fillRect/>
                      </a:stretch>
                    </p:blipFill>
                    <p:spPr bwMode="auto">
                      <a:xfrm>
                        <a:off x="6138863" y="5289550"/>
                        <a:ext cx="26035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831872824"/>
              </p:ext>
            </p:extLst>
          </p:nvPr>
        </p:nvGraphicFramePr>
        <p:xfrm>
          <a:off x="3851275" y="4848225"/>
          <a:ext cx="2268538" cy="1090613"/>
        </p:xfrm>
        <a:graphic>
          <a:graphicData uri="http://schemas.openxmlformats.org/presentationml/2006/ole">
            <mc:AlternateContent xmlns:mc="http://schemas.openxmlformats.org/markup-compatibility/2006">
              <mc:Choice xmlns:v="urn:schemas-microsoft-com:vml" Requires="v">
                <p:oleObj spid="_x0000_s3088" name="Equation" r:id="rId8" imgW="1803240" imgH="863280" progId="Equation.DSMT4">
                  <p:embed/>
                </p:oleObj>
              </mc:Choice>
              <mc:Fallback>
                <p:oleObj name="Equation" r:id="rId8" imgW="1803240" imgH="863280" progId="Equation.DSMT4">
                  <p:embed/>
                  <p:pic>
                    <p:nvPicPr>
                      <p:cNvPr id="0" name=""/>
                      <p:cNvPicPr>
                        <a:picLocks noChangeAspect="1" noChangeArrowheads="1"/>
                      </p:cNvPicPr>
                      <p:nvPr/>
                    </p:nvPicPr>
                    <p:blipFill>
                      <a:blip r:embed="rId9"/>
                      <a:srcRect/>
                      <a:stretch>
                        <a:fillRect/>
                      </a:stretch>
                    </p:blipFill>
                    <p:spPr bwMode="auto">
                      <a:xfrm>
                        <a:off x="3851275" y="4848225"/>
                        <a:ext cx="2268538"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0166461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195263" y="228600"/>
            <a:ext cx="8015287" cy="1052596"/>
          </a:xfrm>
        </p:spPr>
        <p:txBody>
          <a:bodyPr/>
          <a:lstStyle/>
          <a:p>
            <a:r>
              <a:rPr lang="en-US" sz="3800" dirty="0"/>
              <a:t>‘Implied’ Required Rate of </a:t>
            </a:r>
            <a:r>
              <a:rPr lang="en-US" sz="3800" dirty="0" smtClean="0"/>
              <a:t>Return: Example</a:t>
            </a:r>
            <a:endParaRPr lang="en-US" sz="3800" dirty="0"/>
          </a:p>
        </p:txBody>
      </p:sp>
      <p:sp>
        <p:nvSpPr>
          <p:cNvPr id="243715" name="Rectangle 3"/>
          <p:cNvSpPr>
            <a:spLocks noGrp="1" noChangeArrowheads="1"/>
          </p:cNvSpPr>
          <p:nvPr>
            <p:ph type="body" sz="half" idx="1"/>
          </p:nvPr>
        </p:nvSpPr>
        <p:spPr>
          <a:xfrm>
            <a:off x="609600" y="1600200"/>
            <a:ext cx="7772400" cy="1661993"/>
          </a:xfrm>
        </p:spPr>
        <p:txBody>
          <a:bodyPr/>
          <a:lstStyle/>
          <a:p>
            <a:r>
              <a:rPr lang="en-US" sz="3000" dirty="0" smtClean="0"/>
              <a:t>If </a:t>
            </a:r>
            <a:r>
              <a:rPr lang="en-US" sz="3000" dirty="0"/>
              <a:t>a share is selling for $75 and it is paying a constant, annual dividend of $</a:t>
            </a:r>
            <a:r>
              <a:rPr lang="en-US" sz="3000" dirty="0" smtClean="0"/>
              <a:t>6.00. What discount rate must the market be using to arrive at that price?</a:t>
            </a:r>
            <a:endParaRPr lang="en-US" sz="3000" dirty="0"/>
          </a:p>
        </p:txBody>
      </p:sp>
      <p:graphicFrame>
        <p:nvGraphicFramePr>
          <p:cNvPr id="243716" name="Object 4"/>
          <p:cNvGraphicFramePr>
            <a:graphicFrameLocks noGrp="1" noChangeAspect="1"/>
          </p:cNvGraphicFramePr>
          <p:nvPr>
            <p:ph sz="half" idx="2"/>
            <p:extLst>
              <p:ext uri="{D42A27DB-BD31-4B8C-83A1-F6EECF244321}">
                <p14:modId xmlns:p14="http://schemas.microsoft.com/office/powerpoint/2010/main" val="4159427794"/>
              </p:ext>
            </p:extLst>
          </p:nvPr>
        </p:nvGraphicFramePr>
        <p:xfrm>
          <a:off x="2133600" y="3962400"/>
          <a:ext cx="4127050" cy="1524000"/>
        </p:xfrm>
        <a:graphic>
          <a:graphicData uri="http://schemas.openxmlformats.org/presentationml/2006/ole">
            <mc:AlternateContent xmlns:mc="http://schemas.openxmlformats.org/markup-compatibility/2006">
              <mc:Choice xmlns:v="urn:schemas-microsoft-com:vml" Requires="v">
                <p:oleObj spid="_x0000_s4102" name="Equation" r:id="rId4" imgW="1066680" imgH="393480" progId="Equation.DSMT4">
                  <p:embed/>
                </p:oleObj>
              </mc:Choice>
              <mc:Fallback>
                <p:oleObj name="Equation" r:id="rId4" imgW="1066680" imgH="393480" progId="Equation.DSMT4">
                  <p:embed/>
                  <p:pic>
                    <p:nvPicPr>
                      <p:cNvPr id="0" name=""/>
                      <p:cNvPicPr>
                        <a:picLocks noChangeAspect="1" noChangeArrowheads="1"/>
                      </p:cNvPicPr>
                      <p:nvPr/>
                    </p:nvPicPr>
                    <p:blipFill>
                      <a:blip r:embed="rId5"/>
                      <a:srcRect/>
                      <a:stretch>
                        <a:fillRect/>
                      </a:stretch>
                    </p:blipFill>
                    <p:spPr bwMode="auto">
                      <a:xfrm>
                        <a:off x="2133600" y="3962400"/>
                        <a:ext cx="4127050" cy="1524000"/>
                      </a:xfrm>
                      <a:prstGeom prst="rect">
                        <a:avLst/>
                      </a:prstGeom>
                      <a:noFill/>
                      <a:extLst/>
                    </p:spPr>
                  </p:pic>
                </p:oleObj>
              </mc:Fallback>
            </mc:AlternateContent>
          </a:graphicData>
        </a:graphic>
      </p:graphicFrame>
    </p:spTree>
    <p:extLst>
      <p:ext uri="{BB962C8B-B14F-4D97-AF65-F5344CB8AC3E}">
        <p14:creationId xmlns:p14="http://schemas.microsoft.com/office/powerpoint/2010/main" val="1938892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sz="3800"/>
              <a:t>‘Implied’ Required Rate of Return</a:t>
            </a:r>
          </a:p>
        </p:txBody>
      </p:sp>
      <p:sp>
        <p:nvSpPr>
          <p:cNvPr id="245763" name="Rectangle 3"/>
          <p:cNvSpPr>
            <a:spLocks noGrp="1" noChangeArrowheads="1"/>
          </p:cNvSpPr>
          <p:nvPr>
            <p:ph type="body" idx="1"/>
          </p:nvPr>
        </p:nvSpPr>
        <p:spPr>
          <a:xfrm>
            <a:off x="381000" y="1676400"/>
            <a:ext cx="8382000" cy="4419600"/>
          </a:xfrm>
        </p:spPr>
        <p:txBody>
          <a:bodyPr>
            <a:normAutofit/>
          </a:bodyPr>
          <a:lstStyle/>
          <a:p>
            <a:r>
              <a:rPr lang="en-US" dirty="0"/>
              <a:t>If the stock dividends are not constant, </a:t>
            </a:r>
            <a:endParaRPr lang="en-US" dirty="0" smtClean="0"/>
          </a:p>
          <a:p>
            <a:endParaRPr lang="en-US" dirty="0" smtClean="0"/>
          </a:p>
          <a:p>
            <a:r>
              <a:rPr lang="en-US" dirty="0" smtClean="0"/>
              <a:t>The </a:t>
            </a:r>
            <a:r>
              <a:rPr lang="en-US" dirty="0"/>
              <a:t>implied </a:t>
            </a:r>
            <a:r>
              <a:rPr lang="en-US" dirty="0" smtClean="0"/>
              <a:t>rate </a:t>
            </a:r>
            <a:r>
              <a:rPr lang="en-US" dirty="0"/>
              <a:t>of return </a:t>
            </a:r>
            <a:r>
              <a:rPr lang="en-US" dirty="0" smtClean="0"/>
              <a:t>is </a:t>
            </a:r>
            <a:r>
              <a:rPr lang="en-US" dirty="0" smtClean="0"/>
              <a:t>the internal </a:t>
            </a:r>
            <a:r>
              <a:rPr lang="en-US" dirty="0"/>
              <a:t>rate of return (IRR) </a:t>
            </a:r>
            <a:endParaRPr lang="en-US" dirty="0" smtClean="0"/>
          </a:p>
          <a:p>
            <a:endParaRPr lang="en-US" dirty="0" smtClean="0"/>
          </a:p>
          <a:p>
            <a:pPr lvl="1"/>
            <a:r>
              <a:rPr lang="en-US" dirty="0" smtClean="0"/>
              <a:t>The </a:t>
            </a:r>
            <a:r>
              <a:rPr lang="en-US" dirty="0"/>
              <a:t>IRR calculation </a:t>
            </a:r>
            <a:r>
              <a:rPr lang="en-US" dirty="0" smtClean="0"/>
              <a:t>(in a later topic) is analogous to </a:t>
            </a:r>
            <a:r>
              <a:rPr lang="en-US" dirty="0"/>
              <a:t>finding the YTM of a bond</a:t>
            </a:r>
            <a:r>
              <a:rPr lang="en-US" dirty="0" smtClean="0"/>
              <a:t>.</a:t>
            </a:r>
          </a:p>
          <a:p>
            <a:pPr lvl="1"/>
            <a:endParaRPr lang="en-US" dirty="0"/>
          </a:p>
          <a:p>
            <a:pPr lvl="1"/>
            <a:r>
              <a:rPr lang="en-US" dirty="0" smtClean="0"/>
              <a:t>There is a calculator function for IRR.</a:t>
            </a:r>
            <a:endParaRPr lang="en-US" dirty="0"/>
          </a:p>
        </p:txBody>
      </p:sp>
    </p:spTree>
    <p:extLst>
      <p:ext uri="{BB962C8B-B14F-4D97-AF65-F5344CB8AC3E}">
        <p14:creationId xmlns:p14="http://schemas.microsoft.com/office/powerpoint/2010/main" val="142867862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26 (Topic 5.4):</a:t>
            </a:r>
            <a:br>
              <a:rPr lang="en-US" dirty="0" smtClean="0"/>
            </a:br>
            <a:r>
              <a:rPr lang="en-US" dirty="0" smtClean="0">
                <a:effectLst/>
              </a:rPr>
              <a:t>Preferred Stock</a:t>
            </a:r>
            <a:endParaRPr lang="en-US" dirty="0"/>
          </a:p>
        </p:txBody>
      </p:sp>
    </p:spTree>
    <p:extLst>
      <p:ext uri="{BB962C8B-B14F-4D97-AF65-F5344CB8AC3E}">
        <p14:creationId xmlns:p14="http://schemas.microsoft.com/office/powerpoint/2010/main" val="51690509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151632"/>
          </a:xfrm>
        </p:spPr>
        <p:txBody>
          <a:bodyPr/>
          <a:lstStyle/>
          <a:p>
            <a:pPr marL="514350" indent="-514350">
              <a:buFont typeface="+mj-lt"/>
              <a:buAutoNum type="arabicPeriod"/>
            </a:pPr>
            <a:r>
              <a:rPr lang="en-US" dirty="0" smtClean="0"/>
              <a:t>What is Preferred Stock?</a:t>
            </a:r>
          </a:p>
          <a:p>
            <a:pPr marL="514350" indent="-514350">
              <a:buFont typeface="+mj-lt"/>
              <a:buAutoNum type="arabicPeriod"/>
            </a:pPr>
            <a:endParaRPr lang="en-US" dirty="0"/>
          </a:p>
          <a:p>
            <a:pPr marL="514350" indent="-514350">
              <a:buFont typeface="+mj-lt"/>
              <a:buAutoNum type="arabicPeriod"/>
            </a:pPr>
            <a:r>
              <a:rPr lang="en-US" dirty="0" smtClean="0"/>
              <a:t>Valuing Preferred Shares</a:t>
            </a:r>
          </a:p>
          <a:p>
            <a:pPr marL="514350" indent="-514350">
              <a:buFont typeface="+mj-lt"/>
              <a:buAutoNum type="arabicPeriod"/>
            </a:pPr>
            <a:endParaRPr lang="en-US" dirty="0"/>
          </a:p>
          <a:p>
            <a:pPr marL="514350" indent="-514350">
              <a:buFont typeface="+mj-lt"/>
              <a:buAutoNum type="arabicPeriod"/>
            </a:pPr>
            <a:r>
              <a:rPr lang="en-US" dirty="0" smtClean="0"/>
              <a:t>‘Implied’ Rate of Return</a:t>
            </a:r>
          </a:p>
          <a:p>
            <a:pPr marL="514350" indent="-514350">
              <a:buFont typeface="+mj-lt"/>
              <a:buAutoNum type="arabicPeriod"/>
            </a:pP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marL="800100" indent="-800100"/>
            <a:r>
              <a:rPr lang="en-US"/>
              <a:t>Preferred Shares (PS) Features </a:t>
            </a:r>
          </a:p>
        </p:txBody>
      </p:sp>
      <p:sp>
        <p:nvSpPr>
          <p:cNvPr id="152579" name="Rectangle 3"/>
          <p:cNvSpPr>
            <a:spLocks noGrp="1" noChangeArrowheads="1"/>
          </p:cNvSpPr>
          <p:nvPr>
            <p:ph type="body" idx="1"/>
          </p:nvPr>
        </p:nvSpPr>
        <p:spPr>
          <a:xfrm>
            <a:off x="381000" y="1676400"/>
            <a:ext cx="8382000" cy="3557897"/>
          </a:xfrm>
        </p:spPr>
        <p:txBody>
          <a:bodyPr/>
          <a:lstStyle/>
          <a:p>
            <a:pPr marL="660400" indent="-660400"/>
            <a:r>
              <a:rPr lang="en-US" dirty="0" smtClean="0"/>
              <a:t>Fixed Dividend</a:t>
            </a:r>
          </a:p>
          <a:p>
            <a:pPr marL="1177925" lvl="1" indent="-660400"/>
            <a:r>
              <a:rPr lang="en-US" dirty="0" smtClean="0"/>
              <a:t>Cumulative vs. Non-Cumulative</a:t>
            </a:r>
            <a:endParaRPr lang="en-US" dirty="0"/>
          </a:p>
          <a:p>
            <a:pPr marL="660400" indent="-660400"/>
            <a:endParaRPr lang="en-US" dirty="0" smtClean="0"/>
          </a:p>
          <a:p>
            <a:pPr marL="660400" indent="-660400"/>
            <a:r>
              <a:rPr lang="en-US" dirty="0" smtClean="0"/>
              <a:t>Maturity</a:t>
            </a:r>
          </a:p>
          <a:p>
            <a:pPr marL="1177925" lvl="1" indent="-660400"/>
            <a:r>
              <a:rPr lang="en-US" dirty="0" smtClean="0"/>
              <a:t>Infinite or Finite</a:t>
            </a:r>
          </a:p>
          <a:p>
            <a:pPr marL="660400" indent="-660400"/>
            <a:endParaRPr lang="en-US" dirty="0"/>
          </a:p>
          <a:p>
            <a:pPr marL="660400" indent="-660400"/>
            <a:r>
              <a:rPr lang="en-US" dirty="0" smtClean="0"/>
              <a:t>Uses</a:t>
            </a:r>
            <a:endParaRPr lang="en-US" dirty="0"/>
          </a:p>
        </p:txBody>
      </p:sp>
    </p:spTree>
    <p:extLst>
      <p:ext uri="{BB962C8B-B14F-4D97-AF65-F5344CB8AC3E}">
        <p14:creationId xmlns:p14="http://schemas.microsoft.com/office/powerpoint/2010/main" val="32384855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marL="800100" indent="-800100"/>
            <a:r>
              <a:rPr lang="en-US" dirty="0" smtClean="0"/>
              <a:t>History</a:t>
            </a:r>
            <a:endParaRPr lang="en-US" dirty="0"/>
          </a:p>
        </p:txBody>
      </p:sp>
      <p:pic>
        <p:nvPicPr>
          <p:cNvPr id="4" name="Picture 3"/>
          <p:cNvPicPr>
            <a:picLocks noChangeAspect="1"/>
          </p:cNvPicPr>
          <p:nvPr/>
        </p:nvPicPr>
        <p:blipFill>
          <a:blip r:embed="rId3"/>
          <a:stretch>
            <a:fillRect/>
          </a:stretch>
        </p:blipFill>
        <p:spPr>
          <a:xfrm>
            <a:off x="1219200" y="1066800"/>
            <a:ext cx="6477000" cy="4728456"/>
          </a:xfrm>
          <a:prstGeom prst="rect">
            <a:avLst/>
          </a:prstGeom>
        </p:spPr>
      </p:pic>
    </p:spTree>
    <p:extLst>
      <p:ext uri="{BB962C8B-B14F-4D97-AF65-F5344CB8AC3E}">
        <p14:creationId xmlns:p14="http://schemas.microsoft.com/office/powerpoint/2010/main" val="404117715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686800" cy="1329595"/>
          </a:xfrm>
        </p:spPr>
        <p:txBody>
          <a:bodyPr/>
          <a:lstStyle/>
          <a:p>
            <a:r>
              <a:rPr lang="en-US" dirty="0"/>
              <a:t>Cumulative </a:t>
            </a:r>
            <a:r>
              <a:rPr lang="en-US" dirty="0" smtClean="0"/>
              <a:t>vs.  </a:t>
            </a:r>
            <a:r>
              <a:rPr lang="en-US" dirty="0"/>
              <a:t>Noncumulative </a:t>
            </a:r>
          </a:p>
        </p:txBody>
      </p:sp>
      <p:sp>
        <p:nvSpPr>
          <p:cNvPr id="3" name="Text Placeholder 2"/>
          <p:cNvSpPr>
            <a:spLocks noGrp="1"/>
          </p:cNvSpPr>
          <p:nvPr>
            <p:ph type="body" sz="quarter" idx="10"/>
          </p:nvPr>
        </p:nvSpPr>
        <p:spPr>
          <a:xfrm>
            <a:off x="381000" y="1411552"/>
            <a:ext cx="8382000" cy="4653582"/>
          </a:xfrm>
        </p:spPr>
        <p:txBody>
          <a:bodyPr/>
          <a:lstStyle/>
          <a:p>
            <a:r>
              <a:rPr lang="en-US" dirty="0"/>
              <a:t>Cumulative </a:t>
            </a:r>
            <a:endParaRPr lang="en-US" dirty="0" smtClean="0"/>
          </a:p>
          <a:p>
            <a:pPr lvl="1"/>
            <a:endParaRPr lang="en-US" dirty="0" smtClean="0"/>
          </a:p>
          <a:p>
            <a:pPr lvl="1"/>
            <a:r>
              <a:rPr lang="en-US" dirty="0" smtClean="0"/>
              <a:t>Dividends </a:t>
            </a:r>
            <a:r>
              <a:rPr lang="en-US" dirty="0"/>
              <a:t>accumulate and require payment </a:t>
            </a:r>
            <a:r>
              <a:rPr lang="en-US" dirty="0" smtClean="0"/>
              <a:t>before </a:t>
            </a:r>
            <a:r>
              <a:rPr lang="en-US" dirty="0"/>
              <a:t>any dividends </a:t>
            </a:r>
            <a:r>
              <a:rPr lang="en-US" dirty="0" smtClean="0"/>
              <a:t>paid </a:t>
            </a:r>
            <a:r>
              <a:rPr lang="en-US" dirty="0"/>
              <a:t>to common stockholders</a:t>
            </a:r>
            <a:endParaRPr lang="en-US" dirty="0" smtClean="0"/>
          </a:p>
          <a:p>
            <a:endParaRPr lang="en-US" dirty="0" smtClean="0"/>
          </a:p>
          <a:p>
            <a:r>
              <a:rPr lang="en-US" dirty="0" smtClean="0"/>
              <a:t>Noncumulative</a:t>
            </a:r>
          </a:p>
          <a:p>
            <a:endParaRPr lang="en-US" dirty="0" smtClean="0"/>
          </a:p>
          <a:p>
            <a:pPr lvl="1"/>
            <a:r>
              <a:rPr lang="en-US" dirty="0" smtClean="0"/>
              <a:t>Not </a:t>
            </a:r>
            <a:r>
              <a:rPr lang="en-US" dirty="0"/>
              <a:t>necessary to provide for passed </a:t>
            </a:r>
            <a:r>
              <a:rPr lang="en-US" dirty="0" smtClean="0"/>
              <a:t>dividends (only current)</a:t>
            </a:r>
            <a:endParaRPr lang="en-US" dirty="0"/>
          </a:p>
        </p:txBody>
      </p:sp>
    </p:spTree>
    <p:extLst>
      <p:ext uri="{BB962C8B-B14F-4D97-AF65-F5344CB8AC3E}">
        <p14:creationId xmlns:p14="http://schemas.microsoft.com/office/powerpoint/2010/main" val="180169685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a:t>
            </a:r>
            <a:endParaRPr lang="en-US" dirty="0"/>
          </a:p>
        </p:txBody>
      </p:sp>
      <p:sp>
        <p:nvSpPr>
          <p:cNvPr id="3" name="Text Placeholder 2"/>
          <p:cNvSpPr>
            <a:spLocks noGrp="1"/>
          </p:cNvSpPr>
          <p:nvPr>
            <p:ph type="body" sz="quarter" idx="10"/>
          </p:nvPr>
        </p:nvSpPr>
        <p:spPr>
          <a:xfrm>
            <a:off x="381000" y="1411552"/>
            <a:ext cx="8382000" cy="4370427"/>
          </a:xfrm>
        </p:spPr>
        <p:txBody>
          <a:bodyPr/>
          <a:lstStyle/>
          <a:p>
            <a:r>
              <a:rPr lang="en-US" dirty="0" smtClean="0"/>
              <a:t>Pros</a:t>
            </a:r>
          </a:p>
          <a:p>
            <a:pPr lvl="1"/>
            <a:r>
              <a:rPr lang="en-US" dirty="0" smtClean="0"/>
              <a:t>Cash Dividend Preference</a:t>
            </a:r>
          </a:p>
          <a:p>
            <a:pPr lvl="1"/>
            <a:endParaRPr lang="en-US" dirty="0" smtClean="0"/>
          </a:p>
          <a:p>
            <a:pPr lvl="1"/>
            <a:r>
              <a:rPr lang="en-US" dirty="0" smtClean="0"/>
              <a:t>Liquidation Preference</a:t>
            </a:r>
            <a:endParaRPr lang="en-US" dirty="0"/>
          </a:p>
          <a:p>
            <a:endParaRPr lang="en-US" dirty="0" smtClean="0"/>
          </a:p>
          <a:p>
            <a:r>
              <a:rPr lang="en-US" dirty="0" smtClean="0"/>
              <a:t>Cons</a:t>
            </a:r>
            <a:endParaRPr lang="en-US" dirty="0"/>
          </a:p>
          <a:p>
            <a:pPr lvl="1"/>
            <a:r>
              <a:rPr lang="en-US" dirty="0" smtClean="0"/>
              <a:t>No Voting</a:t>
            </a:r>
            <a:endParaRPr lang="en-US" dirty="0"/>
          </a:p>
          <a:p>
            <a:pPr lvl="1"/>
            <a:endParaRPr lang="en-US" dirty="0" smtClean="0"/>
          </a:p>
          <a:p>
            <a:pPr lvl="1"/>
            <a:r>
              <a:rPr lang="en-US" dirty="0" smtClean="0"/>
              <a:t>No </a:t>
            </a:r>
            <a:r>
              <a:rPr lang="en-US" dirty="0"/>
              <a:t>U</a:t>
            </a:r>
            <a:r>
              <a:rPr lang="en-US" dirty="0" smtClean="0"/>
              <a:t>pside Risk</a:t>
            </a:r>
            <a:endParaRPr lang="en-US" dirty="0"/>
          </a:p>
        </p:txBody>
      </p:sp>
    </p:spTree>
    <p:extLst>
      <p:ext uri="{BB962C8B-B14F-4D97-AF65-F5344CB8AC3E}">
        <p14:creationId xmlns:p14="http://schemas.microsoft.com/office/powerpoint/2010/main" val="409577328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pPr marL="800100" indent="-800100"/>
            <a:r>
              <a:rPr lang="en-US"/>
              <a:t>Valuing Preferred Stock</a:t>
            </a:r>
          </a:p>
        </p:txBody>
      </p:sp>
      <p:sp>
        <p:nvSpPr>
          <p:cNvPr id="235523" name="Rectangle 3"/>
          <p:cNvSpPr>
            <a:spLocks noGrp="1" noChangeArrowheads="1"/>
          </p:cNvSpPr>
          <p:nvPr>
            <p:ph type="body" idx="1"/>
          </p:nvPr>
        </p:nvSpPr>
        <p:spPr/>
        <p:txBody>
          <a:bodyPr>
            <a:normAutofit/>
          </a:bodyPr>
          <a:lstStyle/>
          <a:p>
            <a:r>
              <a:rPr lang="en-US" sz="3200" dirty="0"/>
              <a:t>Unlike common stock, the cash flows on preferred stock are typically of the form of a perpetuity, so we can use that formula for pricing:</a:t>
            </a:r>
          </a:p>
        </p:txBody>
      </p:sp>
      <p:sp>
        <p:nvSpPr>
          <p:cNvPr id="235525" name="Rectangle 5"/>
          <p:cNvSpPr>
            <a:spLocks noChangeArrowheads="1"/>
          </p:cNvSpPr>
          <p:nvPr/>
        </p:nvSpPr>
        <p:spPr bwMode="auto">
          <a:xfrm>
            <a:off x="0" y="0"/>
            <a:ext cx="9144000" cy="0"/>
          </a:xfrm>
          <a:prstGeom prst="rect">
            <a:avLst/>
          </a:prstGeom>
          <a:noFill/>
          <a:ln w="12700" algn="ctr">
            <a:noFill/>
            <a:miter lim="800000"/>
            <a:headEnd type="none" w="sm" len="sm"/>
            <a:tailEnd type="none" w="sm" len="sm"/>
          </a:ln>
          <a:effectLst/>
        </p:spPr>
        <p:txBody>
          <a:bodyPr wrap="none" anchor="ctr">
            <a:spAutoFit/>
          </a:bodyPr>
          <a:lstStyle/>
          <a:p>
            <a:endParaRPr lang="en-US"/>
          </a:p>
        </p:txBody>
      </p:sp>
      <p:graphicFrame>
        <p:nvGraphicFramePr>
          <p:cNvPr id="235524" name="Object 4"/>
          <p:cNvGraphicFramePr>
            <a:graphicFrameLocks noChangeAspect="1"/>
          </p:cNvGraphicFramePr>
          <p:nvPr>
            <p:extLst>
              <p:ext uri="{D42A27DB-BD31-4B8C-83A1-F6EECF244321}">
                <p14:modId xmlns:p14="http://schemas.microsoft.com/office/powerpoint/2010/main" val="1876981827"/>
              </p:ext>
            </p:extLst>
          </p:nvPr>
        </p:nvGraphicFramePr>
        <p:xfrm>
          <a:off x="2362200" y="3581400"/>
          <a:ext cx="2362200" cy="1611313"/>
        </p:xfrm>
        <a:graphic>
          <a:graphicData uri="http://schemas.openxmlformats.org/presentationml/2006/ole">
            <mc:AlternateContent xmlns:mc="http://schemas.openxmlformats.org/markup-compatibility/2006">
              <mc:Choice xmlns:v="urn:schemas-microsoft-com:vml" Requires="v">
                <p:oleObj spid="_x0000_s1034" name="Equation" r:id="rId4" imgW="634680" imgH="431640" progId="Equation.DSMT4">
                  <p:embed/>
                </p:oleObj>
              </mc:Choice>
              <mc:Fallback>
                <p:oleObj name="Equation" r:id="rId4" imgW="634680" imgH="431640" progId="Equation.DSMT4">
                  <p:embed/>
                  <p:pic>
                    <p:nvPicPr>
                      <p:cNvPr id="0" name=""/>
                      <p:cNvPicPr>
                        <a:picLocks noChangeAspect="1" noChangeArrowheads="1"/>
                      </p:cNvPicPr>
                      <p:nvPr/>
                    </p:nvPicPr>
                    <p:blipFill>
                      <a:blip r:embed="rId5"/>
                      <a:srcRect/>
                      <a:stretch>
                        <a:fillRect/>
                      </a:stretch>
                    </p:blipFill>
                    <p:spPr bwMode="auto">
                      <a:xfrm>
                        <a:off x="2362200" y="3581400"/>
                        <a:ext cx="2362200" cy="161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480817727"/>
              </p:ext>
            </p:extLst>
          </p:nvPr>
        </p:nvGraphicFramePr>
        <p:xfrm>
          <a:off x="3136900" y="5249863"/>
          <a:ext cx="3419475" cy="881062"/>
        </p:xfrm>
        <a:graphic>
          <a:graphicData uri="http://schemas.openxmlformats.org/presentationml/2006/ole">
            <mc:AlternateContent xmlns:mc="http://schemas.openxmlformats.org/markup-compatibility/2006">
              <mc:Choice xmlns:v="urn:schemas-microsoft-com:vml" Requires="v">
                <p:oleObj spid="_x0000_s1035" name="Equation" r:id="rId6" imgW="2717640" imgH="698400" progId="Equation.DSMT4">
                  <p:embed/>
                </p:oleObj>
              </mc:Choice>
              <mc:Fallback>
                <p:oleObj name="Equation" r:id="rId6" imgW="2717640" imgH="698400" progId="Equation.DSMT4">
                  <p:embed/>
                  <p:pic>
                    <p:nvPicPr>
                      <p:cNvPr id="0" name=""/>
                      <p:cNvPicPr>
                        <a:picLocks noChangeAspect="1" noChangeArrowheads="1"/>
                      </p:cNvPicPr>
                      <p:nvPr/>
                    </p:nvPicPr>
                    <p:blipFill>
                      <a:blip r:embed="rId7"/>
                      <a:srcRect/>
                      <a:stretch>
                        <a:fillRect/>
                      </a:stretch>
                    </p:blipFill>
                    <p:spPr bwMode="auto">
                      <a:xfrm>
                        <a:off x="3136900" y="5249863"/>
                        <a:ext cx="3419475"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6113627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a:t>Valuing Preferred Stock</a:t>
            </a:r>
          </a:p>
        </p:txBody>
      </p:sp>
      <p:sp>
        <p:nvSpPr>
          <p:cNvPr id="236547" name="Rectangle 3"/>
          <p:cNvSpPr>
            <a:spLocks noGrp="1" noChangeArrowheads="1"/>
          </p:cNvSpPr>
          <p:nvPr>
            <p:ph type="body" sz="half" idx="1"/>
          </p:nvPr>
        </p:nvSpPr>
        <p:spPr>
          <a:xfrm>
            <a:off x="609600" y="1600200"/>
            <a:ext cx="7696200" cy="1676400"/>
          </a:xfrm>
        </p:spPr>
        <p:txBody>
          <a:bodyPr/>
          <a:lstStyle/>
          <a:p>
            <a:r>
              <a:rPr lang="en-US" sz="2800" dirty="0"/>
              <a:t>EXAMPLE</a:t>
            </a:r>
          </a:p>
          <a:p>
            <a:pPr lvl="1"/>
            <a:r>
              <a:rPr lang="en-US" sz="2600" dirty="0"/>
              <a:t>If a preferred share pays an annual dividend of $3.00 and r = 15%, then</a:t>
            </a:r>
          </a:p>
        </p:txBody>
      </p:sp>
      <p:graphicFrame>
        <p:nvGraphicFramePr>
          <p:cNvPr id="236548" name="Object 4"/>
          <p:cNvGraphicFramePr>
            <a:graphicFrameLocks noGrp="1" noChangeAspect="1"/>
          </p:cNvGraphicFramePr>
          <p:nvPr>
            <p:ph sz="half" idx="2"/>
            <p:extLst>
              <p:ext uri="{D42A27DB-BD31-4B8C-83A1-F6EECF244321}">
                <p14:modId xmlns:p14="http://schemas.microsoft.com/office/powerpoint/2010/main" val="3084730701"/>
              </p:ext>
            </p:extLst>
          </p:nvPr>
        </p:nvGraphicFramePr>
        <p:xfrm>
          <a:off x="2133600" y="3505200"/>
          <a:ext cx="4724400" cy="1355725"/>
        </p:xfrm>
        <a:graphic>
          <a:graphicData uri="http://schemas.openxmlformats.org/presentationml/2006/ole">
            <mc:AlternateContent xmlns:mc="http://schemas.openxmlformats.org/markup-compatibility/2006">
              <mc:Choice xmlns:v="urn:schemas-microsoft-com:vml" Requires="v">
                <p:oleObj spid="_x0000_s2054" name="Equation" r:id="rId4" imgW="1371600" imgH="393480" progId="Equation.DSMT4">
                  <p:embed/>
                </p:oleObj>
              </mc:Choice>
              <mc:Fallback>
                <p:oleObj name="Equation" r:id="rId4" imgW="1371600" imgH="393480" progId="Equation.DSMT4">
                  <p:embed/>
                  <p:pic>
                    <p:nvPicPr>
                      <p:cNvPr id="0" name=""/>
                      <p:cNvPicPr>
                        <a:picLocks noChangeAspect="1" noChangeArrowheads="1"/>
                      </p:cNvPicPr>
                      <p:nvPr/>
                    </p:nvPicPr>
                    <p:blipFill>
                      <a:blip r:embed="rId5"/>
                      <a:srcRect/>
                      <a:stretch>
                        <a:fillRect/>
                      </a:stretch>
                    </p:blipFill>
                    <p:spPr bwMode="auto">
                      <a:xfrm>
                        <a:off x="2133600" y="3505200"/>
                        <a:ext cx="4724400" cy="135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5649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marL="800100" indent="-800100"/>
            <a:r>
              <a:rPr lang="en-US" sz="3800" dirty="0"/>
              <a:t>‘Implied’ Required Rate of Return</a:t>
            </a:r>
          </a:p>
        </p:txBody>
      </p:sp>
      <p:sp>
        <p:nvSpPr>
          <p:cNvPr id="240643" name="Rectangle 3"/>
          <p:cNvSpPr>
            <a:spLocks noGrp="1" noChangeArrowheads="1"/>
          </p:cNvSpPr>
          <p:nvPr>
            <p:ph type="body" idx="1"/>
          </p:nvPr>
        </p:nvSpPr>
        <p:spPr>
          <a:xfrm>
            <a:off x="304800" y="1143000"/>
            <a:ext cx="8382000" cy="5105400"/>
          </a:xfrm>
        </p:spPr>
        <p:txBody>
          <a:bodyPr>
            <a:normAutofit fontScale="77500" lnSpcReduction="20000"/>
          </a:bodyPr>
          <a:lstStyle/>
          <a:p>
            <a:pPr>
              <a:lnSpc>
                <a:spcPct val="90000"/>
              </a:lnSpc>
            </a:pPr>
            <a:r>
              <a:rPr lang="en-US" dirty="0"/>
              <a:t>The term ‘implied’ sometimes has a semi-technical </a:t>
            </a:r>
            <a:r>
              <a:rPr lang="en-US" dirty="0" smtClean="0"/>
              <a:t>meaning.</a:t>
            </a:r>
          </a:p>
          <a:p>
            <a:pPr marL="0" indent="0">
              <a:lnSpc>
                <a:spcPct val="90000"/>
              </a:lnSpc>
              <a:buNone/>
            </a:pPr>
            <a:endParaRPr lang="en-US" dirty="0" smtClean="0"/>
          </a:p>
          <a:p>
            <a:pPr>
              <a:lnSpc>
                <a:spcPct val="90000"/>
              </a:lnSpc>
            </a:pPr>
            <a:r>
              <a:rPr lang="en-US" dirty="0" smtClean="0"/>
              <a:t>Normally, we </a:t>
            </a:r>
            <a:r>
              <a:rPr lang="en-US" dirty="0"/>
              <a:t>use a formula </a:t>
            </a:r>
            <a:r>
              <a:rPr lang="en-US" dirty="0" smtClean="0"/>
              <a:t>to find the price.</a:t>
            </a:r>
          </a:p>
          <a:p>
            <a:endParaRPr lang="en-US" dirty="0" smtClean="0"/>
          </a:p>
          <a:p>
            <a:r>
              <a:rPr lang="en-US" dirty="0" smtClean="0"/>
              <a:t>We  could the </a:t>
            </a:r>
            <a:r>
              <a:rPr lang="en-US" dirty="0"/>
              <a:t>market price to estimate what the </a:t>
            </a:r>
            <a:r>
              <a:rPr lang="en-US" dirty="0" smtClean="0"/>
              <a:t>market </a:t>
            </a:r>
            <a:r>
              <a:rPr lang="en-US" dirty="0"/>
              <a:t>assumes to be one of the ‘implied’ input variables</a:t>
            </a:r>
          </a:p>
          <a:p>
            <a:pPr>
              <a:lnSpc>
                <a:spcPct val="90000"/>
              </a:lnSpc>
            </a:pPr>
            <a:endParaRPr lang="en-US" dirty="0" smtClean="0"/>
          </a:p>
          <a:p>
            <a:r>
              <a:rPr lang="en-US" dirty="0"/>
              <a:t>We have already used this in the YTM of bonds.</a:t>
            </a:r>
          </a:p>
          <a:p>
            <a:pPr lvl="1"/>
            <a:r>
              <a:rPr lang="en-US" dirty="0"/>
              <a:t>Given the market price of a bond, what ‘implied’ discount rate, i.e., YTM</a:t>
            </a:r>
          </a:p>
          <a:p>
            <a:pPr lvl="1"/>
            <a:endParaRPr lang="en-US" dirty="0"/>
          </a:p>
          <a:p>
            <a:pPr lvl="1"/>
            <a:r>
              <a:rPr lang="en-US" dirty="0"/>
              <a:t>What discount rate must the market apply to arrive at the market price.</a:t>
            </a:r>
          </a:p>
          <a:p>
            <a:pPr lvl="1"/>
            <a:endParaRPr lang="en-US" dirty="0"/>
          </a:p>
          <a:p>
            <a:pPr lvl="1"/>
            <a:r>
              <a:rPr lang="en-US" dirty="0"/>
              <a:t>YTM is the implied required rate of return on a bond.</a:t>
            </a:r>
          </a:p>
        </p:txBody>
      </p:sp>
    </p:spTree>
    <p:extLst>
      <p:ext uri="{BB962C8B-B14F-4D97-AF65-F5344CB8AC3E}">
        <p14:creationId xmlns:p14="http://schemas.microsoft.com/office/powerpoint/2010/main" val="3347259474"/>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1214</TotalTime>
  <Words>619</Words>
  <Application>Microsoft Office PowerPoint</Application>
  <PresentationFormat>On-screen Show (4:3)</PresentationFormat>
  <Paragraphs>84</Paragraphs>
  <Slides>13</Slides>
  <Notes>13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Century Gothic</vt:lpstr>
      <vt:lpstr>Courier New</vt:lpstr>
      <vt:lpstr>Wingdings</vt:lpstr>
      <vt:lpstr>Blue Segoe 4-3 template-template_April-17-2007</vt:lpstr>
      <vt:lpstr>White with Courier font for code slides</vt:lpstr>
      <vt:lpstr>Equation</vt:lpstr>
      <vt:lpstr>Video 26 (Topic 5.4): Preferred Stock</vt:lpstr>
      <vt:lpstr>Topics</vt:lpstr>
      <vt:lpstr>Preferred Shares (PS) Features </vt:lpstr>
      <vt:lpstr>History</vt:lpstr>
      <vt:lpstr>Cumulative vs.  Noncumulative </vt:lpstr>
      <vt:lpstr>Pros and Cons</vt:lpstr>
      <vt:lpstr>Valuing Preferred Stock</vt:lpstr>
      <vt:lpstr>Valuing Preferred Stock</vt:lpstr>
      <vt:lpstr>‘Implied’ Required Rate of Return</vt:lpstr>
      <vt:lpstr>‘Implied’ Required Rate of Return</vt:lpstr>
      <vt:lpstr>‘Implied’ Required Rate of Return: Example</vt:lpstr>
      <vt:lpstr>‘Implied’ Required Rate of Return</vt:lpstr>
      <vt:lpstr>Video 26 (Topic 5.4): Preferred Stock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201</cp:revision>
  <dcterms:created xsi:type="dcterms:W3CDTF">2014-06-29T21:19:00Z</dcterms:created>
  <dcterms:modified xsi:type="dcterms:W3CDTF">2014-07-20T00:02:51Z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