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8"/>
  </p:notesMasterIdLst>
  <p:sldIdLst>
    <p:sldId id="276" r:id="rId4"/>
    <p:sldId id="259" r:id="rId5"/>
    <p:sldId id="300" r:id="rId6"/>
    <p:sldId id="301" r:id="rId7"/>
    <p:sldId id="289" r:id="rId8"/>
    <p:sldId id="291" r:id="rId9"/>
    <p:sldId id="292" r:id="rId10"/>
    <p:sldId id="293" r:id="rId11"/>
    <p:sldId id="294" r:id="rId12"/>
    <p:sldId id="295" r:id="rId13"/>
    <p:sldId id="298" r:id="rId14"/>
    <p:sldId id="302" r:id="rId15"/>
    <p:sldId id="299" r:id="rId16"/>
    <p:sldId id="284" r:id="rId17"/>
  </p:sldIdLst>
  <p:sldSz cx="9144000" cy="6858000" type="screen4x3"/>
  <p:notesSz cx="7315200" cy="96012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6473" autoAdjust="0"/>
  </p:normalViewPr>
  <p:slideViewPr>
    <p:cSldViewPr>
      <p:cViewPr varScale="1">
        <p:scale>
          <a:sx n="118" d="100"/>
          <a:sy n="118" d="100"/>
        </p:scale>
        <p:origin x="13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2.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tags" Target="tags/tag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A656AE6-D131-4182-8B4B-D8C160C8C95C}" type="datetimeFigureOut">
              <a:rPr lang="en-US" smtClean="0"/>
              <a:t>7/24/2014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7/24/2014 11:06 AM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324187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C8DDB7-24F3-4E2C-BD9C-4C61B5963CEF}" type="slidenum">
              <a:rPr lang="en-US" altLang="en-US"/>
              <a:pPr/>
              <a:t>10</a:t>
            </a:fld>
            <a:endParaRPr lang="en-US" alt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94291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8ACF1E-6ACD-4B81-A23A-2F731437C817}" type="slidenum">
              <a:rPr lang="en-US" altLang="en-US"/>
              <a:pPr/>
              <a:t>11</a:t>
            </a:fld>
            <a:endParaRPr lang="en-US" alt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272847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486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5157437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057AC4-4D0D-44FF-816D-079B415D5AA9}" type="slidenum">
              <a:rPr lang="en-US" altLang="en-US"/>
              <a:pPr/>
              <a:t>13</a:t>
            </a:fld>
            <a:endParaRPr lang="en-US" alt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76334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7/24/2014 11:06 AM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3347186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a:t>
            </a:fld>
            <a:endParaRPr lang="en-US"/>
          </a:p>
        </p:txBody>
      </p:sp>
    </p:spTree>
    <p:extLst>
      <p:ext uri="{BB962C8B-B14F-4D97-AF65-F5344CB8AC3E}">
        <p14:creationId xmlns:p14="http://schemas.microsoft.com/office/powerpoint/2010/main" val="3451517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12.</a:t>
            </a:r>
            <a:fld id="{683EC531-281C-40AC-9252-643806C3236C}" type="slidenum">
              <a:rPr lang="en-US" altLang="en-US">
                <a:latin typeface="Times New Roman" panose="02020603050405020304" pitchFamily="18" charset="0"/>
              </a:rPr>
              <a:pPr/>
              <a:t>3</a:t>
            </a:fld>
            <a:endParaRPr lang="en-US" altLang="en-US">
              <a:latin typeface="Times New Roman" panose="02020603050405020304"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3" eaLnBrk="1" hangingPunct="1"/>
            <a:endParaRPr lang="en-US" altLang="en-US" dirty="0" smtClean="0"/>
          </a:p>
        </p:txBody>
      </p:sp>
    </p:spTree>
    <p:extLst>
      <p:ext uri="{BB962C8B-B14F-4D97-AF65-F5344CB8AC3E}">
        <p14:creationId xmlns:p14="http://schemas.microsoft.com/office/powerpoint/2010/main" val="2293452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4</a:t>
            </a:fld>
            <a:endParaRPr lang="en-US"/>
          </a:p>
        </p:txBody>
      </p:sp>
    </p:spTree>
    <p:extLst>
      <p:ext uri="{BB962C8B-B14F-4D97-AF65-F5344CB8AC3E}">
        <p14:creationId xmlns:p14="http://schemas.microsoft.com/office/powerpoint/2010/main" val="3642809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486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610795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893E5E-B698-44BA-A641-C710FA9E4084}" type="slidenum">
              <a:rPr lang="en-US" altLang="en-US"/>
              <a:pPr/>
              <a:t>6</a:t>
            </a:fld>
            <a:endParaRPr lang="en-US" altLang="en-U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79386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C05519-33BA-439B-8718-5F2A0DE2465C}" type="slidenum">
              <a:rPr lang="en-US" altLang="en-US"/>
              <a:pPr/>
              <a:t>7</a:t>
            </a:fld>
            <a:endParaRPr lang="en-US" alt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04699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8</a:t>
            </a:fld>
            <a:endParaRPr lang="en-US"/>
          </a:p>
        </p:txBody>
      </p:sp>
    </p:spTree>
    <p:extLst>
      <p:ext uri="{BB962C8B-B14F-4D97-AF65-F5344CB8AC3E}">
        <p14:creationId xmlns:p14="http://schemas.microsoft.com/office/powerpoint/2010/main" val="92668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057AC4-4D0D-44FF-816D-079B415D5AA9}" type="slidenum">
              <a:rPr lang="en-US" altLang="en-US"/>
              <a:pPr/>
              <a:t>9</a:t>
            </a:fld>
            <a:endParaRPr lang="en-US" alt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6265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971800"/>
          </a:xfrm>
        </p:spPr>
        <p:txBody>
          <a:bodyPr/>
          <a:lstStyle/>
          <a:p>
            <a:r>
              <a:rPr lang="en-US" dirty="0" smtClean="0"/>
              <a:t>Video 27 (Topic 6.1):</a:t>
            </a:r>
            <a:br>
              <a:rPr lang="en-US" dirty="0" smtClean="0"/>
            </a:br>
            <a:r>
              <a:rPr lang="en-US" dirty="0" smtClean="0"/>
              <a:t>The </a:t>
            </a:r>
            <a:r>
              <a:rPr lang="en-US" dirty="0" smtClean="0">
                <a:effectLst/>
              </a:rPr>
              <a:t>Cost of Capital</a:t>
            </a:r>
            <a:endParaRPr lang="en-US" dirty="0"/>
          </a:p>
        </p:txBody>
      </p:sp>
    </p:spTree>
    <p:extLst>
      <p:ext uri="{BB962C8B-B14F-4D97-AF65-F5344CB8AC3E}">
        <p14:creationId xmlns:p14="http://schemas.microsoft.com/office/powerpoint/2010/main" val="143724595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altLang="en-US"/>
              <a:t>Cost of Capital</a:t>
            </a:r>
          </a:p>
        </p:txBody>
      </p:sp>
      <p:sp>
        <p:nvSpPr>
          <p:cNvPr id="95235" name="Rectangle 3"/>
          <p:cNvSpPr>
            <a:spLocks noGrp="1" noChangeArrowheads="1"/>
          </p:cNvSpPr>
          <p:nvPr>
            <p:ph type="body" idx="1"/>
          </p:nvPr>
        </p:nvSpPr>
        <p:spPr>
          <a:xfrm>
            <a:off x="228600" y="1066800"/>
            <a:ext cx="8382000" cy="4641271"/>
          </a:xfrm>
        </p:spPr>
        <p:txBody>
          <a:bodyPr/>
          <a:lstStyle/>
          <a:p>
            <a:pPr>
              <a:lnSpc>
                <a:spcPct val="80000"/>
              </a:lnSpc>
            </a:pPr>
            <a:r>
              <a:rPr lang="en-US" altLang="en-US" sz="2900" dirty="0"/>
              <a:t>Company Cost of Capital (</a:t>
            </a:r>
            <a:r>
              <a:rPr lang="en-US" altLang="en-US" sz="2900" dirty="0" err="1" smtClean="0"/>
              <a:t>CoC</a:t>
            </a:r>
            <a:r>
              <a:rPr lang="en-US" altLang="en-US" sz="2900" dirty="0"/>
              <a:t>) is the required return on the existing firm </a:t>
            </a:r>
            <a:r>
              <a:rPr lang="en-US" altLang="en-US" sz="2900" dirty="0" smtClean="0"/>
              <a:t>assets based </a:t>
            </a:r>
            <a:r>
              <a:rPr lang="en-US" altLang="en-US" sz="2900" dirty="0"/>
              <a:t>on </a:t>
            </a:r>
            <a:r>
              <a:rPr lang="en-US" altLang="en-US" sz="2900" dirty="0" smtClean="0"/>
              <a:t>their risk.</a:t>
            </a:r>
          </a:p>
          <a:p>
            <a:pPr>
              <a:lnSpc>
                <a:spcPct val="80000"/>
              </a:lnSpc>
            </a:pPr>
            <a:endParaRPr lang="en-US" altLang="en-US" sz="2900" dirty="0" smtClean="0"/>
          </a:p>
          <a:p>
            <a:pPr>
              <a:lnSpc>
                <a:spcPct val="80000"/>
              </a:lnSpc>
            </a:pPr>
            <a:r>
              <a:rPr lang="en-US" altLang="en-US" sz="2900" dirty="0" smtClean="0"/>
              <a:t>The </a:t>
            </a:r>
            <a:r>
              <a:rPr lang="en-US" altLang="en-US" sz="2900" dirty="0"/>
              <a:t>risk of firm’s overall assets is equal to the weighted average risks of firm’s debt, preferred stock and common equity.</a:t>
            </a:r>
          </a:p>
          <a:p>
            <a:pPr>
              <a:lnSpc>
                <a:spcPct val="80000"/>
              </a:lnSpc>
            </a:pPr>
            <a:endParaRPr lang="en-US" altLang="en-US" sz="2900" dirty="0" smtClean="0"/>
          </a:p>
          <a:p>
            <a:pPr>
              <a:lnSpc>
                <a:spcPct val="80000"/>
              </a:lnSpc>
            </a:pPr>
            <a:r>
              <a:rPr lang="en-US" altLang="en-US" sz="2900" dirty="0" smtClean="0"/>
              <a:t>Thus </a:t>
            </a:r>
            <a:r>
              <a:rPr lang="en-US" altLang="en-US" sz="2900" dirty="0"/>
              <a:t>the cost of capital of a firm equals the weighted </a:t>
            </a:r>
            <a:r>
              <a:rPr lang="en-US" altLang="en-US" sz="2900" dirty="0" smtClean="0"/>
              <a:t>average (WACC) </a:t>
            </a:r>
            <a:r>
              <a:rPr lang="en-US" altLang="en-US" sz="2900" dirty="0"/>
              <a:t>of the cost of debt, the cost of preferred stock, and the cost of common equity.</a:t>
            </a:r>
          </a:p>
        </p:txBody>
      </p:sp>
    </p:spTree>
    <p:extLst>
      <p:ext uri="{BB962C8B-B14F-4D97-AF65-F5344CB8AC3E}">
        <p14:creationId xmlns:p14="http://schemas.microsoft.com/office/powerpoint/2010/main" val="262891163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ltLang="en-US"/>
              <a:t>Firm Cost of Capital = WACC</a:t>
            </a:r>
          </a:p>
        </p:txBody>
      </p:sp>
      <p:sp>
        <p:nvSpPr>
          <p:cNvPr id="83971" name="Rectangle 3"/>
          <p:cNvSpPr>
            <a:spLocks noGrp="1" noChangeArrowheads="1"/>
          </p:cNvSpPr>
          <p:nvPr>
            <p:ph type="body" idx="1"/>
          </p:nvPr>
        </p:nvSpPr>
        <p:spPr/>
        <p:txBody>
          <a:bodyPr/>
          <a:lstStyle/>
          <a:p>
            <a:r>
              <a:rPr lang="en-US" altLang="en-US"/>
              <a:t>WACC is the weighted average of the after-tax cost of each of the sources capital used by a firm to finance its project, where the weight reflects the proportion of total financing raised from each source.</a:t>
            </a:r>
          </a:p>
          <a:p>
            <a:endParaRPr lang="en-US" altLang="en-US"/>
          </a:p>
        </p:txBody>
      </p:sp>
    </p:spTree>
    <p:extLst>
      <p:ext uri="{BB962C8B-B14F-4D97-AF65-F5344CB8AC3E}">
        <p14:creationId xmlns:p14="http://schemas.microsoft.com/office/powerpoint/2010/main" val="257605329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dirty="0" smtClean="0"/>
              <a:t>Sources of Capital</a:t>
            </a:r>
            <a:endParaRPr lang="en-US" dirty="0"/>
          </a:p>
        </p:txBody>
      </p:sp>
      <p:sp>
        <p:nvSpPr>
          <p:cNvPr id="150531" name="Rectangle 3"/>
          <p:cNvSpPr>
            <a:spLocks noGrp="1" noChangeArrowheads="1"/>
          </p:cNvSpPr>
          <p:nvPr>
            <p:ph type="body" idx="1"/>
          </p:nvPr>
        </p:nvSpPr>
        <p:spPr>
          <a:xfrm>
            <a:off x="304800" y="1066800"/>
            <a:ext cx="8382000" cy="4573560"/>
          </a:xfrm>
        </p:spPr>
        <p:txBody>
          <a:bodyPr/>
          <a:lstStyle/>
          <a:p>
            <a:pPr marL="660400" indent="-660400"/>
            <a:r>
              <a:rPr lang="en-US" dirty="0" smtClean="0"/>
              <a:t>Internal</a:t>
            </a:r>
          </a:p>
          <a:p>
            <a:pPr marL="1060450" lvl="1" indent="-660400"/>
            <a:r>
              <a:rPr lang="en-US" dirty="0" smtClean="0"/>
              <a:t>Retained Earnings</a:t>
            </a:r>
            <a:endParaRPr lang="en-US" dirty="0"/>
          </a:p>
          <a:p>
            <a:pPr marL="660400" indent="-660400"/>
            <a:endParaRPr lang="en-US" dirty="0" smtClean="0"/>
          </a:p>
          <a:p>
            <a:pPr marL="660400" indent="-660400"/>
            <a:r>
              <a:rPr lang="en-US" dirty="0" smtClean="0"/>
              <a:t>External</a:t>
            </a:r>
          </a:p>
          <a:p>
            <a:pPr marL="1060450" lvl="1" indent="-660400"/>
            <a:r>
              <a:rPr lang="en-US" dirty="0" smtClean="0"/>
              <a:t>Debt</a:t>
            </a:r>
          </a:p>
          <a:p>
            <a:pPr marL="1060450" lvl="1" indent="-660400"/>
            <a:r>
              <a:rPr lang="en-US" dirty="0" smtClean="0"/>
              <a:t>Equity</a:t>
            </a:r>
          </a:p>
          <a:p>
            <a:pPr marL="660400" indent="-660400"/>
            <a:endParaRPr lang="en-US" dirty="0" smtClean="0"/>
          </a:p>
          <a:p>
            <a:pPr marL="660400" indent="-660400"/>
            <a:r>
              <a:rPr lang="en-US" dirty="0" smtClean="0"/>
              <a:t>Pecking Order</a:t>
            </a:r>
          </a:p>
          <a:p>
            <a:pPr marL="0" indent="0">
              <a:buNone/>
            </a:pPr>
            <a:endParaRPr lang="en-US" dirty="0" smtClean="0"/>
          </a:p>
        </p:txBody>
      </p:sp>
    </p:spTree>
    <p:extLst>
      <p:ext uri="{BB962C8B-B14F-4D97-AF65-F5344CB8AC3E}">
        <p14:creationId xmlns:p14="http://schemas.microsoft.com/office/powerpoint/2010/main" val="350745013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381000" y="228600"/>
            <a:ext cx="8686800" cy="664797"/>
          </a:xfrm>
        </p:spPr>
        <p:txBody>
          <a:bodyPr/>
          <a:lstStyle/>
          <a:p>
            <a:r>
              <a:rPr lang="en-US" dirty="0"/>
              <a:t>WACC Formula</a:t>
            </a:r>
            <a:endParaRPr lang="en-US" altLang="en-US" dirty="0"/>
          </a:p>
        </p:txBody>
      </p:sp>
      <p:sp>
        <p:nvSpPr>
          <p:cNvPr id="91139" name="Rectangle 3"/>
          <p:cNvSpPr>
            <a:spLocks noGrp="1" noChangeArrowheads="1"/>
          </p:cNvSpPr>
          <p:nvPr>
            <p:ph type="body" idx="1"/>
          </p:nvPr>
        </p:nvSpPr>
        <p:spPr>
          <a:xfrm>
            <a:off x="914400" y="2895600"/>
            <a:ext cx="7772400" cy="3276600"/>
          </a:xfrm>
        </p:spPr>
        <p:txBody>
          <a:bodyPr/>
          <a:lstStyle/>
          <a:p>
            <a:r>
              <a:rPr lang="en-US" altLang="en-US" dirty="0"/>
              <a:t>Weights (Weighted Average)</a:t>
            </a:r>
          </a:p>
          <a:p>
            <a:r>
              <a:rPr lang="en-US" altLang="en-US" dirty="0"/>
              <a:t>Required Returns</a:t>
            </a:r>
          </a:p>
          <a:p>
            <a:r>
              <a:rPr lang="en-US" altLang="en-US" dirty="0"/>
              <a:t>Tax Effect</a:t>
            </a:r>
          </a:p>
          <a:p>
            <a:endParaRPr lang="en-US" altLang="en-US" dirty="0"/>
          </a:p>
          <a:p>
            <a:pPr marL="1208088" lvl="3" indent="0">
              <a:buNone/>
            </a:pPr>
            <a:r>
              <a:rPr lang="en-US" altLang="en-US" dirty="0" err="1"/>
              <a:t>w</a:t>
            </a:r>
            <a:r>
              <a:rPr lang="en-US" altLang="en-US" baseline="-25000" dirty="0" err="1"/>
              <a:t>i</a:t>
            </a:r>
            <a:r>
              <a:rPr lang="en-US" altLang="en-US" dirty="0"/>
              <a:t> = weight of asset</a:t>
            </a:r>
          </a:p>
          <a:p>
            <a:pPr marL="1208088" lvl="3" indent="0">
              <a:buNone/>
            </a:pPr>
            <a:r>
              <a:rPr lang="en-US" altLang="en-US" dirty="0" err="1"/>
              <a:t>r</a:t>
            </a:r>
            <a:r>
              <a:rPr lang="en-US" altLang="en-US" baseline="-25000" dirty="0" err="1"/>
              <a:t>i</a:t>
            </a:r>
            <a:r>
              <a:rPr lang="en-US" altLang="en-US" dirty="0"/>
              <a:t> = return on asset</a:t>
            </a:r>
          </a:p>
          <a:p>
            <a:pPr marL="1208088" lvl="3" indent="0">
              <a:buNone/>
            </a:pPr>
            <a:r>
              <a:rPr lang="en-US" altLang="en-US" dirty="0">
                <a:latin typeface="Symbol" panose="05050102010706020507" pitchFamily="18" charset="2"/>
              </a:rPr>
              <a:t>t</a:t>
            </a:r>
            <a:r>
              <a:rPr lang="en-US" altLang="en-US" baseline="-25000" dirty="0"/>
              <a:t>c</a:t>
            </a:r>
            <a:r>
              <a:rPr lang="en-US" altLang="en-US" dirty="0"/>
              <a:t> = corporate tax rate</a:t>
            </a:r>
          </a:p>
          <a:p>
            <a:pPr marL="0" indent="0">
              <a:lnSpc>
                <a:spcPct val="90000"/>
              </a:lnSpc>
              <a:buNone/>
            </a:pPr>
            <a:endParaRPr lang="en-US" altLang="en-US" dirty="0"/>
          </a:p>
        </p:txBody>
      </p:sp>
      <p:graphicFrame>
        <p:nvGraphicFramePr>
          <p:cNvPr id="4" name="Content Placeholder 3"/>
          <p:cNvGraphicFramePr>
            <a:graphicFrameLocks noChangeAspect="1"/>
          </p:cNvGraphicFramePr>
          <p:nvPr>
            <p:extLst>
              <p:ext uri="{D42A27DB-BD31-4B8C-83A1-F6EECF244321}">
                <p14:modId xmlns:p14="http://schemas.microsoft.com/office/powerpoint/2010/main" val="1560261170"/>
              </p:ext>
            </p:extLst>
          </p:nvPr>
        </p:nvGraphicFramePr>
        <p:xfrm>
          <a:off x="762000" y="1676400"/>
          <a:ext cx="7499350" cy="762000"/>
        </p:xfrm>
        <a:graphic>
          <a:graphicData uri="http://schemas.openxmlformats.org/presentationml/2006/ole">
            <mc:AlternateContent xmlns:mc="http://schemas.openxmlformats.org/markup-compatibility/2006">
              <mc:Choice xmlns:v="urn:schemas-microsoft-com:vml" Requires="v">
                <p:oleObj spid="_x0000_s2058" name="Equation" r:id="rId4" imgW="2374560" imgH="241200" progId="Equation.DSMT4">
                  <p:embed/>
                </p:oleObj>
              </mc:Choice>
              <mc:Fallback>
                <p:oleObj name="Equation" r:id="rId4" imgW="2374560" imgH="241200" progId="Equation.DSMT4">
                  <p:embed/>
                  <p:pic>
                    <p:nvPicPr>
                      <p:cNvPr id="0" name=""/>
                      <p:cNvPicPr>
                        <a:picLocks noChangeAspect="1" noChangeArrowheads="1"/>
                      </p:cNvPicPr>
                      <p:nvPr/>
                    </p:nvPicPr>
                    <p:blipFill>
                      <a:blip r:embed="rId5"/>
                      <a:srcRect/>
                      <a:stretch>
                        <a:fillRect/>
                      </a:stretch>
                    </p:blipFill>
                    <p:spPr bwMode="auto">
                      <a:xfrm>
                        <a:off x="762000" y="1676400"/>
                        <a:ext cx="749935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22093849"/>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971800"/>
          </a:xfrm>
        </p:spPr>
        <p:txBody>
          <a:bodyPr/>
          <a:lstStyle/>
          <a:p>
            <a:r>
              <a:rPr lang="en-US" dirty="0" smtClean="0"/>
              <a:t>Video 27 (Topic 6.1):</a:t>
            </a:r>
            <a:br>
              <a:rPr lang="en-US" dirty="0" smtClean="0"/>
            </a:br>
            <a:r>
              <a:rPr lang="en-US" dirty="0" smtClean="0"/>
              <a:t>The </a:t>
            </a:r>
            <a:r>
              <a:rPr lang="en-US" dirty="0" smtClean="0">
                <a:effectLst/>
              </a:rPr>
              <a:t>Cost of Capital</a:t>
            </a:r>
            <a:endParaRPr lang="en-US" dirty="0"/>
          </a:p>
        </p:txBody>
      </p:sp>
    </p:spTree>
    <p:extLst>
      <p:ext uri="{BB962C8B-B14F-4D97-AF65-F5344CB8AC3E}">
        <p14:creationId xmlns:p14="http://schemas.microsoft.com/office/powerpoint/2010/main" val="302957961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3053144"/>
          </a:xfrm>
        </p:spPr>
        <p:txBody>
          <a:bodyPr/>
          <a:lstStyle/>
          <a:p>
            <a:pPr marL="514350" indent="-514350">
              <a:buFont typeface="+mj-lt"/>
              <a:buAutoNum type="arabicPeriod"/>
            </a:pPr>
            <a:r>
              <a:rPr lang="en-US" dirty="0"/>
              <a:t>What is the Cost of Capital</a:t>
            </a:r>
            <a:r>
              <a:rPr lang="en-US" dirty="0" smtClean="0"/>
              <a:t>?</a:t>
            </a:r>
          </a:p>
          <a:p>
            <a:pPr marL="514350" indent="-514350">
              <a:buFont typeface="+mj-lt"/>
              <a:buAutoNum type="arabicPeriod"/>
            </a:pPr>
            <a:endParaRPr lang="en-US" dirty="0"/>
          </a:p>
          <a:p>
            <a:pPr marL="514350" indent="-514350">
              <a:buFont typeface="+mj-lt"/>
              <a:buAutoNum type="arabicPeriod"/>
            </a:pPr>
            <a:r>
              <a:rPr lang="en-US" dirty="0" smtClean="0"/>
              <a:t>Importance of Cost of Capital</a:t>
            </a:r>
          </a:p>
          <a:p>
            <a:pPr marL="514350" indent="-514350">
              <a:buFont typeface="+mj-lt"/>
              <a:buAutoNum type="arabicPeriod"/>
            </a:pPr>
            <a:endParaRPr lang="en-US" dirty="0"/>
          </a:p>
          <a:p>
            <a:pPr marL="514350" indent="-514350">
              <a:buFont typeface="+mj-lt"/>
              <a:buAutoNum type="arabicPeriod"/>
            </a:pPr>
            <a:r>
              <a:rPr lang="en-US" dirty="0" smtClean="0"/>
              <a:t>Weighted Average Cost of Capital (WACC)</a:t>
            </a:r>
            <a:endParaRPr lang="en-US" dirty="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dirty="0" smtClean="0"/>
              <a:t>Cost of Capital Is Important</a:t>
            </a:r>
          </a:p>
        </p:txBody>
      </p:sp>
      <p:sp>
        <p:nvSpPr>
          <p:cNvPr id="8195" name="Rectangle 3"/>
          <p:cNvSpPr>
            <a:spLocks noGrp="1" noChangeArrowheads="1"/>
          </p:cNvSpPr>
          <p:nvPr>
            <p:ph type="body" idx="1"/>
          </p:nvPr>
        </p:nvSpPr>
        <p:spPr>
          <a:xfrm>
            <a:off x="381000" y="1371600"/>
            <a:ext cx="8150225" cy="4395049"/>
          </a:xfrm>
        </p:spPr>
        <p:txBody>
          <a:bodyPr/>
          <a:lstStyle/>
          <a:p>
            <a:pPr eaLnBrk="1" hangingPunct="1">
              <a:lnSpc>
                <a:spcPct val="90000"/>
              </a:lnSpc>
            </a:pPr>
            <a:r>
              <a:rPr lang="en-US" altLang="en-US" sz="2800" dirty="0" smtClean="0"/>
              <a:t>Return on assets depends on their risk</a:t>
            </a:r>
          </a:p>
          <a:p>
            <a:pPr eaLnBrk="1" hangingPunct="1">
              <a:lnSpc>
                <a:spcPct val="90000"/>
              </a:lnSpc>
            </a:pPr>
            <a:endParaRPr lang="en-US" altLang="en-US" sz="2800" dirty="0" smtClean="0"/>
          </a:p>
          <a:p>
            <a:pPr eaLnBrk="1" hangingPunct="1">
              <a:lnSpc>
                <a:spcPct val="90000"/>
              </a:lnSpc>
            </a:pPr>
            <a:r>
              <a:rPr lang="en-US" altLang="en-US" sz="2800" dirty="0" smtClean="0"/>
              <a:t>Return to an investor is the same as the cost to the company</a:t>
            </a:r>
          </a:p>
          <a:p>
            <a:pPr eaLnBrk="1" hangingPunct="1">
              <a:lnSpc>
                <a:spcPct val="90000"/>
              </a:lnSpc>
            </a:pPr>
            <a:endParaRPr lang="en-US" altLang="en-US" sz="2800" dirty="0" smtClean="0"/>
          </a:p>
          <a:p>
            <a:pPr eaLnBrk="1" hangingPunct="1">
              <a:lnSpc>
                <a:spcPct val="90000"/>
              </a:lnSpc>
            </a:pPr>
            <a:r>
              <a:rPr lang="en-US" altLang="en-US" sz="2800" dirty="0" smtClean="0"/>
              <a:t>Cost of capital indicates of how market views the risk of our assets</a:t>
            </a:r>
          </a:p>
          <a:p>
            <a:pPr eaLnBrk="1" hangingPunct="1">
              <a:lnSpc>
                <a:spcPct val="90000"/>
              </a:lnSpc>
            </a:pPr>
            <a:endParaRPr lang="en-US" altLang="en-US" sz="2800" dirty="0" smtClean="0"/>
          </a:p>
          <a:p>
            <a:pPr eaLnBrk="1" hangingPunct="1">
              <a:lnSpc>
                <a:spcPct val="90000"/>
              </a:lnSpc>
            </a:pPr>
            <a:r>
              <a:rPr lang="en-US" altLang="en-US" sz="2800" dirty="0" smtClean="0"/>
              <a:t>Can help determine required return for capital budgeting projects</a:t>
            </a:r>
          </a:p>
        </p:txBody>
      </p:sp>
    </p:spTree>
    <p:extLst>
      <p:ext uri="{BB962C8B-B14F-4D97-AF65-F5344CB8AC3E}">
        <p14:creationId xmlns:p14="http://schemas.microsoft.com/office/powerpoint/2010/main" val="45143069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Required Return</a:t>
            </a:r>
          </a:p>
        </p:txBody>
      </p:sp>
      <p:sp>
        <p:nvSpPr>
          <p:cNvPr id="9219" name="Rectangle 3"/>
          <p:cNvSpPr>
            <a:spLocks noGrp="1" noChangeArrowheads="1"/>
          </p:cNvSpPr>
          <p:nvPr>
            <p:ph type="body" idx="1"/>
          </p:nvPr>
        </p:nvSpPr>
        <p:spPr>
          <a:xfrm>
            <a:off x="381000" y="1676400"/>
            <a:ext cx="8382000" cy="3447098"/>
          </a:xfrm>
        </p:spPr>
        <p:txBody>
          <a:bodyPr/>
          <a:lstStyle/>
          <a:p>
            <a:pPr eaLnBrk="1" hangingPunct="1">
              <a:lnSpc>
                <a:spcPct val="90000"/>
              </a:lnSpc>
            </a:pPr>
            <a:r>
              <a:rPr lang="en-US" altLang="en-US" sz="2800" dirty="0" smtClean="0"/>
              <a:t>Required return is the appropriate discount rate and is based on the risk of cash flows</a:t>
            </a:r>
          </a:p>
          <a:p>
            <a:pPr eaLnBrk="1" hangingPunct="1">
              <a:lnSpc>
                <a:spcPct val="90000"/>
              </a:lnSpc>
            </a:pPr>
            <a:endParaRPr lang="en-US" altLang="en-US" sz="2800" dirty="0" smtClean="0"/>
          </a:p>
          <a:p>
            <a:pPr eaLnBrk="1" hangingPunct="1">
              <a:lnSpc>
                <a:spcPct val="90000"/>
              </a:lnSpc>
            </a:pPr>
            <a:r>
              <a:rPr lang="en-US" altLang="en-US" sz="2800" dirty="0" smtClean="0"/>
              <a:t>Must know the required return before we can compute the value of an investment</a:t>
            </a:r>
          </a:p>
          <a:p>
            <a:pPr eaLnBrk="1" hangingPunct="1">
              <a:lnSpc>
                <a:spcPct val="90000"/>
              </a:lnSpc>
            </a:pPr>
            <a:endParaRPr lang="en-US" altLang="en-US" sz="2800" dirty="0" smtClean="0"/>
          </a:p>
          <a:p>
            <a:pPr eaLnBrk="1" hangingPunct="1">
              <a:lnSpc>
                <a:spcPct val="90000"/>
              </a:lnSpc>
            </a:pPr>
            <a:r>
              <a:rPr lang="en-US" altLang="en-US" sz="2800" dirty="0" smtClean="0"/>
              <a:t>Must earn at least the required return to compensate our investors</a:t>
            </a:r>
          </a:p>
        </p:txBody>
      </p:sp>
    </p:spTree>
    <p:extLst>
      <p:ext uri="{BB962C8B-B14F-4D97-AF65-F5344CB8AC3E}">
        <p14:creationId xmlns:p14="http://schemas.microsoft.com/office/powerpoint/2010/main" val="234850536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dirty="0" smtClean="0"/>
              <a:t>Capital as ‘Cost’</a:t>
            </a:r>
            <a:endParaRPr lang="en-US" dirty="0"/>
          </a:p>
        </p:txBody>
      </p:sp>
      <p:sp>
        <p:nvSpPr>
          <p:cNvPr id="150531" name="Rectangle 3"/>
          <p:cNvSpPr>
            <a:spLocks noGrp="1" noChangeArrowheads="1"/>
          </p:cNvSpPr>
          <p:nvPr>
            <p:ph type="body" idx="1"/>
          </p:nvPr>
        </p:nvSpPr>
        <p:spPr>
          <a:xfrm>
            <a:off x="228600" y="1828800"/>
            <a:ext cx="8382000" cy="3262432"/>
          </a:xfrm>
        </p:spPr>
        <p:txBody>
          <a:bodyPr/>
          <a:lstStyle/>
          <a:p>
            <a:pPr marL="660400" indent="-660400"/>
            <a:r>
              <a:rPr lang="en-US" sz="4000" dirty="0" smtClean="0"/>
              <a:t>Capital as Firm Input</a:t>
            </a:r>
          </a:p>
          <a:p>
            <a:pPr marL="660400" indent="-660400"/>
            <a:endParaRPr lang="en-US" sz="4000" dirty="0"/>
          </a:p>
          <a:p>
            <a:pPr marL="660400" indent="-660400"/>
            <a:r>
              <a:rPr lang="en-US" sz="4000" dirty="0"/>
              <a:t>Minimize Cost </a:t>
            </a:r>
            <a:r>
              <a:rPr lang="en-US" sz="4000" dirty="0" smtClean="0"/>
              <a:t>of Inputs</a:t>
            </a:r>
          </a:p>
          <a:p>
            <a:pPr marL="660400" indent="-660400"/>
            <a:endParaRPr lang="en-US" sz="4000" dirty="0"/>
          </a:p>
          <a:p>
            <a:pPr marL="660400" indent="-660400"/>
            <a:r>
              <a:rPr lang="en-US" sz="4000" dirty="0" smtClean="0"/>
              <a:t>Minimize Cost of Capital</a:t>
            </a:r>
            <a:endParaRPr lang="en-US" sz="4000" dirty="0"/>
          </a:p>
        </p:txBody>
      </p:sp>
    </p:spTree>
    <p:extLst>
      <p:ext uri="{BB962C8B-B14F-4D97-AF65-F5344CB8AC3E}">
        <p14:creationId xmlns:p14="http://schemas.microsoft.com/office/powerpoint/2010/main" val="376966860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381000" y="214313"/>
            <a:ext cx="8562975" cy="664797"/>
          </a:xfrm>
        </p:spPr>
        <p:txBody>
          <a:bodyPr/>
          <a:lstStyle/>
          <a:p>
            <a:r>
              <a:rPr lang="en-US" altLang="en-US" dirty="0" smtClean="0"/>
              <a:t>Financial Decisions</a:t>
            </a:r>
            <a:endParaRPr lang="en-US" altLang="en-US" dirty="0"/>
          </a:p>
        </p:txBody>
      </p:sp>
      <p:sp>
        <p:nvSpPr>
          <p:cNvPr id="82947" name="Rectangle 3"/>
          <p:cNvSpPr>
            <a:spLocks noGrp="1" noChangeArrowheads="1"/>
          </p:cNvSpPr>
          <p:nvPr>
            <p:ph type="body" idx="1"/>
          </p:nvPr>
        </p:nvSpPr>
        <p:spPr>
          <a:xfrm>
            <a:off x="304800" y="1371600"/>
            <a:ext cx="8382000" cy="3557897"/>
          </a:xfrm>
        </p:spPr>
        <p:txBody>
          <a:bodyPr/>
          <a:lstStyle/>
          <a:p>
            <a:r>
              <a:rPr lang="en-US" altLang="en-US" sz="4000" dirty="0" smtClean="0"/>
              <a:t>Whether </a:t>
            </a:r>
            <a:r>
              <a:rPr lang="en-US" altLang="en-US" sz="4000" dirty="0"/>
              <a:t>to invest in some potential projects. </a:t>
            </a:r>
          </a:p>
          <a:p>
            <a:endParaRPr lang="en-US" altLang="en-US" sz="4000" dirty="0" smtClean="0"/>
          </a:p>
          <a:p>
            <a:r>
              <a:rPr lang="en-US" altLang="en-US" sz="4000" dirty="0" smtClean="0"/>
              <a:t>For </a:t>
            </a:r>
            <a:r>
              <a:rPr lang="en-US" altLang="en-US" sz="4000" dirty="0"/>
              <a:t>example, should a firm buy a new production line?</a:t>
            </a:r>
          </a:p>
          <a:p>
            <a:endParaRPr lang="en-US" altLang="en-US" dirty="0"/>
          </a:p>
        </p:txBody>
      </p:sp>
    </p:spTree>
    <p:extLst>
      <p:ext uri="{BB962C8B-B14F-4D97-AF65-F5344CB8AC3E}">
        <p14:creationId xmlns:p14="http://schemas.microsoft.com/office/powerpoint/2010/main" val="22518764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304800" y="214313"/>
            <a:ext cx="8639175" cy="637097"/>
          </a:xfrm>
        </p:spPr>
        <p:txBody>
          <a:bodyPr/>
          <a:lstStyle/>
          <a:p>
            <a:r>
              <a:rPr lang="en-US" altLang="en-US" sz="4600" dirty="0"/>
              <a:t>Discount </a:t>
            </a:r>
            <a:r>
              <a:rPr lang="en-US" altLang="en-US" sz="4600" dirty="0" smtClean="0"/>
              <a:t>Rate = Required Return</a:t>
            </a:r>
            <a:endParaRPr lang="en-US" altLang="en-US" sz="4600" dirty="0"/>
          </a:p>
        </p:txBody>
      </p:sp>
      <p:sp>
        <p:nvSpPr>
          <p:cNvPr id="100355" name="Rectangle 3"/>
          <p:cNvSpPr>
            <a:spLocks noGrp="1" noChangeArrowheads="1"/>
          </p:cNvSpPr>
          <p:nvPr>
            <p:ph type="body" idx="1"/>
          </p:nvPr>
        </p:nvSpPr>
        <p:spPr>
          <a:xfrm>
            <a:off x="323007" y="1219200"/>
            <a:ext cx="8382000" cy="4431983"/>
          </a:xfrm>
        </p:spPr>
        <p:txBody>
          <a:bodyPr/>
          <a:lstStyle/>
          <a:p>
            <a:pPr marL="258763" indent="-258763">
              <a:lnSpc>
                <a:spcPct val="80000"/>
              </a:lnSpc>
            </a:pPr>
            <a:r>
              <a:rPr lang="en-US" altLang="en-US" sz="3600" dirty="0"/>
              <a:t>From </a:t>
            </a:r>
            <a:r>
              <a:rPr lang="en-US" altLang="en-US" sz="3600" dirty="0" smtClean="0"/>
              <a:t>a project</a:t>
            </a:r>
            <a:r>
              <a:rPr lang="en-US" altLang="en-US" sz="3600" dirty="0"/>
              <a:t>, </a:t>
            </a:r>
            <a:r>
              <a:rPr lang="en-US" altLang="en-US" sz="3600" dirty="0" smtClean="0"/>
              <a:t>must earn </a:t>
            </a:r>
            <a:r>
              <a:rPr lang="en-US" altLang="en-US" sz="3600" dirty="0"/>
              <a:t>at least the required </a:t>
            </a:r>
            <a:r>
              <a:rPr lang="en-US" altLang="en-US" sz="3600" dirty="0" smtClean="0"/>
              <a:t>return</a:t>
            </a:r>
            <a:endParaRPr lang="en-US" altLang="en-US" sz="3600" dirty="0"/>
          </a:p>
          <a:p>
            <a:pPr marL="258763" indent="-258763">
              <a:lnSpc>
                <a:spcPct val="80000"/>
              </a:lnSpc>
            </a:pPr>
            <a:endParaRPr lang="en-US" altLang="en-US" sz="3600" dirty="0" smtClean="0"/>
          </a:p>
          <a:p>
            <a:pPr marL="258763" indent="-258763">
              <a:lnSpc>
                <a:spcPct val="80000"/>
              </a:lnSpc>
            </a:pPr>
            <a:r>
              <a:rPr lang="en-US" altLang="en-US" sz="3600" dirty="0" smtClean="0"/>
              <a:t>Required </a:t>
            </a:r>
            <a:r>
              <a:rPr lang="en-US" altLang="en-US" sz="3600" dirty="0"/>
              <a:t>return is the same as the appropriate discount rate </a:t>
            </a:r>
            <a:r>
              <a:rPr lang="en-US" altLang="en-US" sz="3600" dirty="0" smtClean="0"/>
              <a:t>based </a:t>
            </a:r>
            <a:r>
              <a:rPr lang="en-US" altLang="en-US" sz="3600" dirty="0"/>
              <a:t>on the risk of </a:t>
            </a:r>
            <a:r>
              <a:rPr lang="en-US" altLang="en-US" sz="3600" dirty="0" smtClean="0"/>
              <a:t>the </a:t>
            </a:r>
            <a:r>
              <a:rPr lang="en-US" altLang="en-US" sz="3600" dirty="0"/>
              <a:t>project.</a:t>
            </a:r>
          </a:p>
          <a:p>
            <a:pPr marL="258763" indent="-258763">
              <a:lnSpc>
                <a:spcPct val="80000"/>
              </a:lnSpc>
            </a:pPr>
            <a:endParaRPr lang="en-US" altLang="en-US" sz="3600" dirty="0"/>
          </a:p>
          <a:p>
            <a:pPr marL="258763" indent="-258763">
              <a:lnSpc>
                <a:spcPct val="80000"/>
              </a:lnSpc>
            </a:pPr>
            <a:r>
              <a:rPr lang="en-US" altLang="en-US" sz="3600" dirty="0"/>
              <a:t>How to decide the appropriate discount </a:t>
            </a:r>
            <a:r>
              <a:rPr lang="en-US" altLang="en-US" sz="3600" dirty="0" smtClean="0"/>
              <a:t>rate?</a:t>
            </a:r>
            <a:endParaRPr lang="en-US" altLang="en-US" sz="3600" dirty="0"/>
          </a:p>
        </p:txBody>
      </p:sp>
    </p:spTree>
    <p:extLst>
      <p:ext uri="{BB962C8B-B14F-4D97-AF65-F5344CB8AC3E}">
        <p14:creationId xmlns:p14="http://schemas.microsoft.com/office/powerpoint/2010/main" val="106682921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r>
              <a:rPr lang="en-US" altLang="en-US" dirty="0"/>
              <a:t>Required </a:t>
            </a:r>
            <a:r>
              <a:rPr lang="en-US" altLang="en-US" dirty="0" smtClean="0"/>
              <a:t>Rate of Return</a:t>
            </a:r>
            <a:endParaRPr lang="en-US" altLang="en-US" dirty="0"/>
          </a:p>
        </p:txBody>
      </p:sp>
      <p:sp>
        <p:nvSpPr>
          <p:cNvPr id="217091" name="Rectangle 3"/>
          <p:cNvSpPr>
            <a:spLocks noGrp="1" noChangeArrowheads="1"/>
          </p:cNvSpPr>
          <p:nvPr>
            <p:ph type="body" idx="1"/>
          </p:nvPr>
        </p:nvSpPr>
        <p:spPr>
          <a:xfrm>
            <a:off x="381000" y="1219200"/>
            <a:ext cx="8382000" cy="5361468"/>
          </a:xfrm>
        </p:spPr>
        <p:txBody>
          <a:bodyPr/>
          <a:lstStyle/>
          <a:p>
            <a:r>
              <a:rPr lang="en-US" altLang="en-US" sz="4000" dirty="0" smtClean="0"/>
              <a:t>Also called:</a:t>
            </a:r>
          </a:p>
          <a:p>
            <a:endParaRPr lang="en-US" altLang="en-US" sz="4000" dirty="0" smtClean="0"/>
          </a:p>
          <a:p>
            <a:pPr lvl="1"/>
            <a:r>
              <a:rPr lang="en-US" altLang="en-US" sz="3600" dirty="0" smtClean="0"/>
              <a:t>Cost </a:t>
            </a:r>
            <a:r>
              <a:rPr lang="en-US" altLang="en-US" sz="3600" dirty="0"/>
              <a:t>of </a:t>
            </a:r>
            <a:r>
              <a:rPr lang="en-US" altLang="en-US" sz="3600" dirty="0" smtClean="0"/>
              <a:t>Capital</a:t>
            </a:r>
          </a:p>
          <a:p>
            <a:pPr lvl="1"/>
            <a:endParaRPr lang="en-US" altLang="en-US" sz="3600" dirty="0"/>
          </a:p>
          <a:p>
            <a:pPr lvl="1"/>
            <a:r>
              <a:rPr lang="en-US" altLang="en-US" sz="3600" dirty="0"/>
              <a:t>Hurdle </a:t>
            </a:r>
            <a:r>
              <a:rPr lang="en-US" altLang="en-US" sz="3600" dirty="0" smtClean="0"/>
              <a:t>Rate</a:t>
            </a:r>
          </a:p>
          <a:p>
            <a:pPr lvl="1"/>
            <a:endParaRPr lang="en-US" altLang="en-US" sz="3600" dirty="0"/>
          </a:p>
          <a:p>
            <a:pPr lvl="1"/>
            <a:r>
              <a:rPr lang="en-US" altLang="en-US" sz="3600" dirty="0"/>
              <a:t>Discount </a:t>
            </a:r>
            <a:r>
              <a:rPr lang="en-US" altLang="en-US" sz="3600" dirty="0" smtClean="0"/>
              <a:t>Rate</a:t>
            </a:r>
            <a:endParaRPr lang="en-US" altLang="en-US" sz="3600" dirty="0"/>
          </a:p>
          <a:p>
            <a:endParaRPr lang="en-US" altLang="en-US" dirty="0"/>
          </a:p>
          <a:p>
            <a:endParaRPr lang="en-US" altLang="en-US" dirty="0"/>
          </a:p>
        </p:txBody>
      </p:sp>
    </p:spTree>
    <p:extLst>
      <p:ext uri="{BB962C8B-B14F-4D97-AF65-F5344CB8AC3E}">
        <p14:creationId xmlns:p14="http://schemas.microsoft.com/office/powerpoint/2010/main" val="155880961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381000" y="228600"/>
            <a:ext cx="8686800" cy="664797"/>
          </a:xfrm>
        </p:spPr>
        <p:txBody>
          <a:bodyPr/>
          <a:lstStyle/>
          <a:p>
            <a:r>
              <a:rPr lang="en-US" altLang="en-US" dirty="0"/>
              <a:t>Estimate </a:t>
            </a:r>
            <a:r>
              <a:rPr lang="en-US" altLang="en-US" dirty="0" smtClean="0"/>
              <a:t>Project Discount Rate</a:t>
            </a:r>
            <a:endParaRPr lang="en-US" altLang="en-US" dirty="0"/>
          </a:p>
        </p:txBody>
      </p:sp>
      <p:sp>
        <p:nvSpPr>
          <p:cNvPr id="91139" name="Rectangle 3"/>
          <p:cNvSpPr>
            <a:spLocks noGrp="1" noChangeArrowheads="1"/>
          </p:cNvSpPr>
          <p:nvPr>
            <p:ph type="body" idx="1"/>
          </p:nvPr>
        </p:nvSpPr>
        <p:spPr>
          <a:xfrm>
            <a:off x="381000" y="1143000"/>
            <a:ext cx="7772400" cy="5269135"/>
          </a:xfrm>
        </p:spPr>
        <p:txBody>
          <a:bodyPr/>
          <a:lstStyle/>
          <a:p>
            <a:pPr>
              <a:lnSpc>
                <a:spcPct val="90000"/>
              </a:lnSpc>
            </a:pPr>
            <a:r>
              <a:rPr lang="en-US" altLang="en-US" dirty="0"/>
              <a:t>One </a:t>
            </a:r>
            <a:r>
              <a:rPr lang="en-US" altLang="en-US" dirty="0" smtClean="0"/>
              <a:t>possibility: </a:t>
            </a:r>
            <a:r>
              <a:rPr lang="en-US" altLang="en-US" i="1" dirty="0" smtClean="0"/>
              <a:t>Assume</a:t>
            </a:r>
            <a:r>
              <a:rPr lang="en-US" altLang="en-US" dirty="0" smtClean="0"/>
              <a:t> the </a:t>
            </a:r>
            <a:r>
              <a:rPr lang="en-US" altLang="en-US" dirty="0"/>
              <a:t>new project has the same risk as the existing </a:t>
            </a:r>
            <a:r>
              <a:rPr lang="en-US" altLang="en-US" dirty="0" smtClean="0"/>
              <a:t>firm.</a:t>
            </a:r>
            <a:endParaRPr lang="en-US" altLang="en-US" dirty="0"/>
          </a:p>
          <a:p>
            <a:pPr>
              <a:lnSpc>
                <a:spcPct val="90000"/>
              </a:lnSpc>
            </a:pPr>
            <a:endParaRPr lang="en-US" altLang="en-US" dirty="0" smtClean="0"/>
          </a:p>
          <a:p>
            <a:pPr>
              <a:lnSpc>
                <a:spcPct val="90000"/>
              </a:lnSpc>
            </a:pPr>
            <a:r>
              <a:rPr lang="en-US" altLang="en-US" dirty="0" smtClean="0"/>
              <a:t>Use required </a:t>
            </a:r>
            <a:r>
              <a:rPr lang="en-US" altLang="en-US" dirty="0"/>
              <a:t>return on the firm’s existing </a:t>
            </a:r>
            <a:r>
              <a:rPr lang="en-US" altLang="en-US" dirty="0" smtClean="0"/>
              <a:t>assets as </a:t>
            </a:r>
            <a:r>
              <a:rPr lang="en-US" altLang="en-US" dirty="0"/>
              <a:t>the discount rate for the new project. </a:t>
            </a:r>
            <a:endParaRPr lang="en-US" altLang="en-US" dirty="0" smtClean="0"/>
          </a:p>
          <a:p>
            <a:pPr>
              <a:lnSpc>
                <a:spcPct val="90000"/>
              </a:lnSpc>
            </a:pPr>
            <a:endParaRPr lang="en-US" altLang="en-US" dirty="0"/>
          </a:p>
          <a:p>
            <a:pPr>
              <a:lnSpc>
                <a:spcPct val="90000"/>
              </a:lnSpc>
            </a:pPr>
            <a:r>
              <a:rPr lang="en-US" altLang="en-US" dirty="0" smtClean="0"/>
              <a:t>But what if </a:t>
            </a:r>
            <a:r>
              <a:rPr lang="en-US" altLang="en-US" dirty="0"/>
              <a:t>the new project has risk very different from the existing </a:t>
            </a:r>
            <a:r>
              <a:rPr lang="en-US" altLang="en-US" dirty="0" smtClean="0"/>
              <a:t>business?</a:t>
            </a:r>
            <a:endParaRPr lang="en-US" altLang="en-US" dirty="0"/>
          </a:p>
        </p:txBody>
      </p:sp>
    </p:spTree>
    <p:extLst>
      <p:ext uri="{BB962C8B-B14F-4D97-AF65-F5344CB8AC3E}">
        <p14:creationId xmlns:p14="http://schemas.microsoft.com/office/powerpoint/2010/main" val="521457326"/>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62"/>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1258</TotalTime>
  <Words>664</Words>
  <Application>Microsoft Office PowerPoint</Application>
  <PresentationFormat>On-screen Show (4:3)</PresentationFormat>
  <Paragraphs>101</Paragraphs>
  <Slides>14</Slides>
  <Notes>14</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24" baseType="lpstr">
      <vt:lpstr>Arial</vt:lpstr>
      <vt:lpstr>Calibri</vt:lpstr>
      <vt:lpstr>Century Gothic</vt:lpstr>
      <vt:lpstr>Courier New</vt:lpstr>
      <vt:lpstr>Symbol</vt:lpstr>
      <vt:lpstr>Times New Roman</vt:lpstr>
      <vt:lpstr>Wingdings</vt:lpstr>
      <vt:lpstr>Blue Segoe 4-3 template-template_April-17-2007</vt:lpstr>
      <vt:lpstr>White with Courier font for code slides</vt:lpstr>
      <vt:lpstr>Equation</vt:lpstr>
      <vt:lpstr>Video 27 (Topic 6.1): The Cost of Capital</vt:lpstr>
      <vt:lpstr>Topics</vt:lpstr>
      <vt:lpstr>Cost of Capital Is Important</vt:lpstr>
      <vt:lpstr>Required Return</vt:lpstr>
      <vt:lpstr>Capital as ‘Cost’</vt:lpstr>
      <vt:lpstr>Financial Decisions</vt:lpstr>
      <vt:lpstr>Discount Rate = Required Return</vt:lpstr>
      <vt:lpstr>Required Rate of Return</vt:lpstr>
      <vt:lpstr>Estimate Project Discount Rate</vt:lpstr>
      <vt:lpstr>Cost of Capital</vt:lpstr>
      <vt:lpstr>Firm Cost of Capital = WACC</vt:lpstr>
      <vt:lpstr>Sources of Capital</vt:lpstr>
      <vt:lpstr>WACC Formula</vt:lpstr>
      <vt:lpstr>Video 27 (Topic 6.1): The Cost of Capital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Lawrence Schrenk</cp:lastModifiedBy>
  <cp:revision>211</cp:revision>
  <dcterms:created xsi:type="dcterms:W3CDTF">2014-06-29T21:19:00Z</dcterms:created>
  <dcterms:modified xsi:type="dcterms:W3CDTF">2014-07-24T16:26:34Z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