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76" r:id="rId4"/>
    <p:sldId id="259" r:id="rId5"/>
    <p:sldId id="287" r:id="rId6"/>
    <p:sldId id="285" r:id="rId7"/>
    <p:sldId id="286" r:id="rId8"/>
    <p:sldId id="288" r:id="rId9"/>
    <p:sldId id="289" r:id="rId10"/>
  </p:sldIdLst>
  <p:sldSz cx="9144000" cy="6858000" type="screen4x3"/>
  <p:notesSz cx="7315200" cy="96012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11:43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32632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3</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1044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2461626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2309977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130795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11:46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92991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13380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29 (Topic 6.3):</a:t>
            </a:r>
            <a:br>
              <a:rPr lang="en-US" dirty="0" smtClean="0"/>
            </a:br>
            <a:r>
              <a:rPr lang="en-US" dirty="0" smtClean="0"/>
              <a:t>The </a:t>
            </a:r>
            <a:r>
              <a:rPr lang="en-US" dirty="0" smtClean="0">
                <a:effectLst/>
              </a:rPr>
              <a:t>Cost of Preferred </a:t>
            </a:r>
            <a:r>
              <a:rPr lang="en-US" dirty="0" smtClean="0">
                <a:effectLst/>
              </a:rPr>
              <a:t>Stock</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1526572"/>
          </a:xfrm>
        </p:spPr>
        <p:txBody>
          <a:bodyPr/>
          <a:lstStyle/>
          <a:p>
            <a:pPr marL="514350" indent="-514350">
              <a:buFont typeface="+mj-lt"/>
              <a:buAutoNum type="arabicPeriod"/>
            </a:pPr>
            <a:r>
              <a:rPr lang="en-US" dirty="0" smtClean="0"/>
              <a:t>What is the Cost of Preferred Stock?</a:t>
            </a:r>
          </a:p>
          <a:p>
            <a:pPr marL="514350" indent="-514350">
              <a:buFont typeface="+mj-lt"/>
              <a:buAutoNum type="arabicPeriod"/>
            </a:pPr>
            <a:endParaRPr lang="en-US" dirty="0"/>
          </a:p>
          <a:p>
            <a:pPr marL="514350" indent="-514350">
              <a:buFont typeface="+mj-lt"/>
              <a:buAutoNum type="arabicPeriod"/>
            </a:pPr>
            <a:r>
              <a:rPr lang="en-US" dirty="0"/>
              <a:t>Calculating the Cost of Preferred Stock</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228600"/>
            <a:ext cx="8686800" cy="664797"/>
          </a:xfrm>
        </p:spPr>
        <p:txBody>
          <a:bodyPr/>
          <a:lstStyle/>
          <a:p>
            <a:r>
              <a:rPr lang="en-US" dirty="0" smtClean="0"/>
              <a:t>Cost of Preferred Stock</a:t>
            </a:r>
            <a:endParaRPr lang="en-US" altLang="en-US" dirty="0"/>
          </a:p>
        </p:txBody>
      </p:sp>
      <p:sp>
        <p:nvSpPr>
          <p:cNvPr id="91139" name="Rectangle 3"/>
          <p:cNvSpPr>
            <a:spLocks noGrp="1" noChangeArrowheads="1"/>
          </p:cNvSpPr>
          <p:nvPr>
            <p:ph type="body" idx="1"/>
          </p:nvPr>
        </p:nvSpPr>
        <p:spPr>
          <a:xfrm>
            <a:off x="914400" y="2895600"/>
            <a:ext cx="7772400" cy="2954655"/>
          </a:xfrm>
        </p:spPr>
        <p:txBody>
          <a:bodyPr/>
          <a:lstStyle/>
          <a:p>
            <a:r>
              <a:rPr lang="en-US" altLang="en-US" dirty="0" smtClean="0"/>
              <a:t>Cost to the Firm to Secure Preferred Stock Financing</a:t>
            </a:r>
          </a:p>
          <a:p>
            <a:endParaRPr lang="en-US" altLang="en-US" dirty="0"/>
          </a:p>
          <a:p>
            <a:r>
              <a:rPr lang="en-US" altLang="en-US" dirty="0" smtClean="0"/>
              <a:t>Required Rate of Return to </a:t>
            </a:r>
            <a:r>
              <a:rPr lang="en-US" altLang="en-US" dirty="0"/>
              <a:t>Preferred Stock </a:t>
            </a:r>
            <a:r>
              <a:rPr lang="en-US" altLang="en-US" dirty="0" smtClean="0"/>
              <a:t>Holders</a:t>
            </a:r>
          </a:p>
          <a:p>
            <a:pPr marL="0" indent="0">
              <a:lnSpc>
                <a:spcPct val="90000"/>
              </a:lnSpc>
              <a:buNone/>
            </a:pPr>
            <a:endParaRPr lang="en-US" altLang="en-US" dirty="0"/>
          </a:p>
        </p:txBody>
      </p:sp>
      <p:graphicFrame>
        <p:nvGraphicFramePr>
          <p:cNvPr id="4" name="Content Placeholder 3"/>
          <p:cNvGraphicFramePr>
            <a:graphicFrameLocks noChangeAspect="1"/>
          </p:cNvGraphicFramePr>
          <p:nvPr>
            <p:extLst>
              <p:ext uri="{D42A27DB-BD31-4B8C-83A1-F6EECF244321}">
                <p14:modId xmlns:p14="http://schemas.microsoft.com/office/powerpoint/2010/main" val="1932052912"/>
              </p:ext>
            </p:extLst>
          </p:nvPr>
        </p:nvGraphicFramePr>
        <p:xfrm>
          <a:off x="762000" y="1676400"/>
          <a:ext cx="7499350" cy="762000"/>
        </p:xfrm>
        <a:graphic>
          <a:graphicData uri="http://schemas.openxmlformats.org/presentationml/2006/ole">
            <mc:AlternateContent xmlns:mc="http://schemas.openxmlformats.org/markup-compatibility/2006">
              <mc:Choice xmlns:v="urn:schemas-microsoft-com:vml" Requires="v">
                <p:oleObj spid="_x0000_s3079" name="Equation" r:id="rId4" imgW="2374560" imgH="241200" progId="Equation.DSMT4">
                  <p:embed/>
                </p:oleObj>
              </mc:Choice>
              <mc:Fallback>
                <p:oleObj name="Equation" r:id="rId4" imgW="2374560" imgH="241200" progId="Equation.DSMT4">
                  <p:embed/>
                  <p:pic>
                    <p:nvPicPr>
                      <p:cNvPr id="0" name=""/>
                      <p:cNvPicPr>
                        <a:picLocks noChangeAspect="1" noChangeArrowheads="1"/>
                      </p:cNvPicPr>
                      <p:nvPr/>
                    </p:nvPicPr>
                    <p:blipFill>
                      <a:blip r:embed="rId5"/>
                      <a:srcRect/>
                      <a:stretch>
                        <a:fillRect/>
                      </a:stretch>
                    </p:blipFill>
                    <p:spPr bwMode="auto">
                      <a:xfrm>
                        <a:off x="762000" y="1676400"/>
                        <a:ext cx="749935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81809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9465"/>
            <a:ext cx="8229600" cy="1143000"/>
          </a:xfrm>
        </p:spPr>
        <p:txBody>
          <a:bodyPr>
            <a:normAutofit fontScale="90000"/>
          </a:bodyPr>
          <a:lstStyle/>
          <a:p>
            <a:r>
              <a:rPr lang="en-US" dirty="0" smtClean="0"/>
              <a:t>Calculating the Cost of Preferred Stock</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46002502"/>
              </p:ext>
            </p:extLst>
          </p:nvPr>
        </p:nvGraphicFramePr>
        <p:xfrm>
          <a:off x="2667000" y="4572000"/>
          <a:ext cx="3289300" cy="1322502"/>
        </p:xfrm>
        <a:graphic>
          <a:graphicData uri="http://schemas.openxmlformats.org/presentationml/2006/ole">
            <mc:AlternateContent xmlns:mc="http://schemas.openxmlformats.org/markup-compatibility/2006">
              <mc:Choice xmlns:v="urn:schemas-microsoft-com:vml" Requires="v">
                <p:oleObj spid="_x0000_s1032" name="Equation" r:id="rId4" imgW="1168200" imgH="469800" progId="Equation.DSMT4">
                  <p:embed/>
                </p:oleObj>
              </mc:Choice>
              <mc:Fallback>
                <p:oleObj name="Equation" r:id="rId4" imgW="1168200" imgH="469800" progId="Equation.DSMT4">
                  <p:embed/>
                  <p:pic>
                    <p:nvPicPr>
                      <p:cNvPr id="0" name=""/>
                      <p:cNvPicPr>
                        <a:picLocks noChangeAspect="1" noChangeArrowheads="1"/>
                      </p:cNvPicPr>
                      <p:nvPr/>
                    </p:nvPicPr>
                    <p:blipFill>
                      <a:blip r:embed="rId5"/>
                      <a:srcRect/>
                      <a:stretch>
                        <a:fillRect/>
                      </a:stretch>
                    </p:blipFill>
                    <p:spPr bwMode="auto">
                      <a:xfrm>
                        <a:off x="2667000" y="4572000"/>
                        <a:ext cx="3289300" cy="1322502"/>
                      </a:xfrm>
                      <a:prstGeom prst="rect">
                        <a:avLst/>
                      </a:prstGeom>
                      <a:noFill/>
                      <a:extLst/>
                    </p:spPr>
                  </p:pic>
                </p:oleObj>
              </mc:Fallback>
            </mc:AlternateContent>
          </a:graphicData>
        </a:graphic>
      </p:graphicFrame>
      <p:sp>
        <p:nvSpPr>
          <p:cNvPr id="5" name="Text Placeholder 4"/>
          <p:cNvSpPr>
            <a:spLocks noGrp="1"/>
          </p:cNvSpPr>
          <p:nvPr>
            <p:ph type="body" idx="1"/>
          </p:nvPr>
        </p:nvSpPr>
        <p:spPr>
          <a:xfrm>
            <a:off x="380999" y="1752600"/>
            <a:ext cx="8382000" cy="4267200"/>
          </a:xfrm>
        </p:spPr>
        <p:txBody>
          <a:bodyPr/>
          <a:lstStyle/>
          <a:p>
            <a:r>
              <a:rPr lang="en-US" dirty="0" smtClean="0"/>
              <a:t>Calculate the ‘implied’ discount rate (as we have already done).</a:t>
            </a:r>
          </a:p>
          <a:p>
            <a:pPr lvl="1"/>
            <a:r>
              <a:rPr lang="en-US" sz="1800" dirty="0" smtClean="0"/>
              <a:t>Here we assume the preferred stock has no maturity, so it is a perpetuity.</a:t>
            </a:r>
          </a:p>
          <a:p>
            <a:pPr lvl="1"/>
            <a:r>
              <a:rPr lang="en-US" sz="1800" dirty="0" smtClean="0"/>
              <a:t>If </a:t>
            </a:r>
            <a:r>
              <a:rPr lang="en-US" sz="1800" dirty="0" smtClean="0"/>
              <a:t>it </a:t>
            </a:r>
            <a:r>
              <a:rPr lang="en-US" sz="1800" dirty="0" smtClean="0"/>
              <a:t>did have a maturity, you would use the analogous reasoning for the annuity formula.</a:t>
            </a:r>
          </a:p>
          <a:p>
            <a:r>
              <a:rPr lang="en-US" dirty="0" smtClean="0"/>
              <a:t>Solve the pricing formula for ‘r’.</a:t>
            </a:r>
          </a:p>
          <a:p>
            <a:pPr marL="0" indent="0">
              <a:buNone/>
            </a:pPr>
            <a:endParaRPr lang="en-US" dirty="0"/>
          </a:p>
        </p:txBody>
      </p:sp>
    </p:spTree>
    <p:extLst>
      <p:ext uri="{BB962C8B-B14F-4D97-AF65-F5344CB8AC3E}">
        <p14:creationId xmlns:p14="http://schemas.microsoft.com/office/powerpoint/2010/main" val="1050197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9465"/>
            <a:ext cx="8229600" cy="1143000"/>
          </a:xfrm>
        </p:spPr>
        <p:txBody>
          <a:bodyPr>
            <a:normAutofit fontScale="90000"/>
          </a:bodyPr>
          <a:lstStyle/>
          <a:p>
            <a:r>
              <a:rPr lang="en-US" dirty="0" smtClean="0"/>
              <a:t>Calculating the Cost of Preferred Stock: Example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12292860"/>
              </p:ext>
            </p:extLst>
          </p:nvPr>
        </p:nvGraphicFramePr>
        <p:xfrm>
          <a:off x="1295400" y="4114800"/>
          <a:ext cx="6921253" cy="1407068"/>
        </p:xfrm>
        <a:graphic>
          <a:graphicData uri="http://schemas.openxmlformats.org/presentationml/2006/ole">
            <mc:AlternateContent xmlns:mc="http://schemas.openxmlformats.org/markup-compatibility/2006">
              <mc:Choice xmlns:v="urn:schemas-microsoft-com:vml" Requires="v">
                <p:oleObj spid="_x0000_s2056" name="Equation" r:id="rId4" imgW="2311200" imgH="469800" progId="Equation.DSMT4">
                  <p:embed/>
                </p:oleObj>
              </mc:Choice>
              <mc:Fallback>
                <p:oleObj name="Equation" r:id="rId4" imgW="2311200" imgH="469800" progId="Equation.DSMT4">
                  <p:embed/>
                  <p:pic>
                    <p:nvPicPr>
                      <p:cNvPr id="0" name=""/>
                      <p:cNvPicPr>
                        <a:picLocks noChangeAspect="1" noChangeArrowheads="1"/>
                      </p:cNvPicPr>
                      <p:nvPr/>
                    </p:nvPicPr>
                    <p:blipFill>
                      <a:blip r:embed="rId5"/>
                      <a:srcRect/>
                      <a:stretch>
                        <a:fillRect/>
                      </a:stretch>
                    </p:blipFill>
                    <p:spPr bwMode="auto">
                      <a:xfrm>
                        <a:off x="1295400" y="4114800"/>
                        <a:ext cx="6921253" cy="1407068"/>
                      </a:xfrm>
                      <a:prstGeom prst="rect">
                        <a:avLst/>
                      </a:prstGeom>
                      <a:noFill/>
                      <a:extLst/>
                    </p:spPr>
                  </p:pic>
                </p:oleObj>
              </mc:Fallback>
            </mc:AlternateContent>
          </a:graphicData>
        </a:graphic>
      </p:graphicFrame>
      <p:sp>
        <p:nvSpPr>
          <p:cNvPr id="5" name="Text Placeholder 4"/>
          <p:cNvSpPr>
            <a:spLocks noGrp="1"/>
          </p:cNvSpPr>
          <p:nvPr>
            <p:ph type="body" idx="1"/>
          </p:nvPr>
        </p:nvSpPr>
        <p:spPr>
          <a:xfrm>
            <a:off x="380999" y="1752600"/>
            <a:ext cx="8382000" cy="2314480"/>
          </a:xfrm>
        </p:spPr>
        <p:txBody>
          <a:bodyPr/>
          <a:lstStyle/>
          <a:p>
            <a:r>
              <a:rPr lang="en-US" dirty="0" smtClean="0"/>
              <a:t>A firm has issued preferred stock without a maturity that pays $8.00 annually, and its current price is $85.00. What is its implied rate of return?</a:t>
            </a:r>
            <a:endParaRPr lang="en-US" dirty="0"/>
          </a:p>
          <a:p>
            <a:endParaRPr lang="en-US" dirty="0"/>
          </a:p>
        </p:txBody>
      </p:sp>
    </p:spTree>
    <p:extLst>
      <p:ext uri="{BB962C8B-B14F-4D97-AF65-F5344CB8AC3E}">
        <p14:creationId xmlns:p14="http://schemas.microsoft.com/office/powerpoint/2010/main" val="619396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9465"/>
            <a:ext cx="8229600" cy="1143000"/>
          </a:xfrm>
        </p:spPr>
        <p:txBody>
          <a:bodyPr>
            <a:normAutofit/>
          </a:bodyPr>
          <a:lstStyle/>
          <a:p>
            <a:r>
              <a:rPr lang="en-US" dirty="0" smtClean="0"/>
              <a:t>Two Notes</a:t>
            </a:r>
            <a:endParaRPr lang="en-US" dirty="0"/>
          </a:p>
        </p:txBody>
      </p:sp>
      <p:sp>
        <p:nvSpPr>
          <p:cNvPr id="5" name="Text Placeholder 4"/>
          <p:cNvSpPr>
            <a:spLocks noGrp="1"/>
          </p:cNvSpPr>
          <p:nvPr>
            <p:ph type="body" idx="1"/>
          </p:nvPr>
        </p:nvSpPr>
        <p:spPr>
          <a:xfrm>
            <a:off x="380999" y="1752600"/>
            <a:ext cx="8382000" cy="2511457"/>
          </a:xfrm>
        </p:spPr>
        <p:txBody>
          <a:bodyPr/>
          <a:lstStyle/>
          <a:p>
            <a:r>
              <a:rPr lang="en-US" dirty="0" smtClean="0"/>
              <a:t>We do not include any flotation costs</a:t>
            </a:r>
          </a:p>
          <a:p>
            <a:endParaRPr lang="en-US" dirty="0"/>
          </a:p>
          <a:p>
            <a:r>
              <a:rPr lang="en-US" dirty="0" smtClean="0"/>
              <a:t>We assume that the preferred stock has no tax implications</a:t>
            </a:r>
            <a:endParaRPr lang="en-US" dirty="0"/>
          </a:p>
          <a:p>
            <a:endParaRPr lang="en-US" dirty="0"/>
          </a:p>
        </p:txBody>
      </p:sp>
    </p:spTree>
    <p:extLst>
      <p:ext uri="{BB962C8B-B14F-4D97-AF65-F5344CB8AC3E}">
        <p14:creationId xmlns:p14="http://schemas.microsoft.com/office/powerpoint/2010/main" val="2238815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29 (Topic 6.3):</a:t>
            </a:r>
            <a:br>
              <a:rPr lang="en-US" dirty="0" smtClean="0"/>
            </a:br>
            <a:r>
              <a:rPr lang="en-US" dirty="0" smtClean="0"/>
              <a:t>The </a:t>
            </a:r>
            <a:r>
              <a:rPr lang="en-US" dirty="0" smtClean="0">
                <a:effectLst/>
              </a:rPr>
              <a:t>Cost of Preferred </a:t>
            </a:r>
            <a:r>
              <a:rPr lang="en-US" dirty="0" smtClean="0">
                <a:effectLst/>
              </a:rPr>
              <a:t>Stock</a:t>
            </a:r>
            <a:endParaRPr lang="en-US" dirty="0"/>
          </a:p>
        </p:txBody>
      </p:sp>
    </p:spTree>
    <p:extLst>
      <p:ext uri="{BB962C8B-B14F-4D97-AF65-F5344CB8AC3E}">
        <p14:creationId xmlns:p14="http://schemas.microsoft.com/office/powerpoint/2010/main" val="3871572958"/>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1278</TotalTime>
  <Words>395</Words>
  <Application>Microsoft Office PowerPoint</Application>
  <PresentationFormat>On-screen Show (4:3)</PresentationFormat>
  <Paragraphs>40</Paragraphs>
  <Slides>7</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5"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29 (Topic 6.3): The Cost of Preferred Stock</vt:lpstr>
      <vt:lpstr>Topics</vt:lpstr>
      <vt:lpstr>Cost of Preferred Stock</vt:lpstr>
      <vt:lpstr>Calculating the Cost of Preferred Stock</vt:lpstr>
      <vt:lpstr>Calculating the Cost of Preferred Stock: Example</vt:lpstr>
      <vt:lpstr>Two Notes</vt:lpstr>
      <vt:lpstr>Video 29 (Topic 6.3): The Cost of Preferred Stock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211</cp:revision>
  <dcterms:created xsi:type="dcterms:W3CDTF">2014-06-29T21:19:00Z</dcterms:created>
  <dcterms:modified xsi:type="dcterms:W3CDTF">2014-07-24T17:03:57Z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