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76" r:id="rId4"/>
    <p:sldId id="259" r:id="rId5"/>
    <p:sldId id="284" r:id="rId6"/>
    <p:sldId id="283" r:id="rId7"/>
    <p:sldId id="287" r:id="rId8"/>
    <p:sldId id="286" r:id="rId9"/>
    <p:sldId id="288" r:id="rId10"/>
    <p:sldId id="289" r:id="rId11"/>
    <p:sldId id="291" r:id="rId12"/>
    <p:sldId id="290" r:id="rId13"/>
    <p:sldId id="285" r:id="rId14"/>
  </p:sldIdLst>
  <p:sldSz cx="9144000" cy="6858000" type="screen4x3"/>
  <p:notesSz cx="7315200" cy="96012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7/24/2014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7/24/2014 11:51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654998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7/24/2014 11:51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209657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412377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57AC4-4D0D-44FF-816D-079B415D5AA9}" type="slidenum">
              <a:rPr lang="en-US" altLang="en-US"/>
              <a:pPr/>
              <a:t>3</a:t>
            </a:fld>
            <a:endParaRPr lang="en-US" alt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1245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530221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89718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927657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075598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1064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332712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9.w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8.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30 (Topic 6.4):</a:t>
            </a:r>
            <a:br>
              <a:rPr lang="en-US" dirty="0" smtClean="0"/>
            </a:br>
            <a:r>
              <a:rPr lang="en-US" dirty="0" smtClean="0"/>
              <a:t>The </a:t>
            </a:r>
            <a:r>
              <a:rPr lang="en-US" dirty="0" smtClean="0">
                <a:effectLst/>
              </a:rPr>
              <a:t>Cost of Common Stock</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381000" y="230188"/>
            <a:ext cx="8382000" cy="664797"/>
          </a:xfrm>
        </p:spPr>
        <p:txBody>
          <a:bodyPr/>
          <a:lstStyle/>
          <a:p>
            <a:pPr marL="800100" indent="-800100"/>
            <a:r>
              <a:rPr lang="en-US" dirty="0" smtClean="0"/>
              <a:t>Alternatives</a:t>
            </a:r>
            <a:endParaRPr lang="en-US" dirty="0"/>
          </a:p>
        </p:txBody>
      </p:sp>
      <p:sp>
        <p:nvSpPr>
          <p:cNvPr id="152579" name="Rectangle 3"/>
          <p:cNvSpPr>
            <a:spLocks noGrp="1" noChangeArrowheads="1"/>
          </p:cNvSpPr>
          <p:nvPr>
            <p:ph type="body" idx="1"/>
          </p:nvPr>
        </p:nvSpPr>
        <p:spPr>
          <a:xfrm>
            <a:off x="374931" y="1371600"/>
            <a:ext cx="8382000" cy="4241161"/>
          </a:xfrm>
        </p:spPr>
        <p:txBody>
          <a:bodyPr/>
          <a:lstStyle/>
          <a:p>
            <a:pPr marL="660400" indent="-660400"/>
            <a:r>
              <a:rPr lang="en-US" dirty="0" smtClean="0"/>
              <a:t>Many of the broad range of asset pricing models can be used to find the expected return on a stock:</a:t>
            </a:r>
          </a:p>
          <a:p>
            <a:pPr marL="660400" indent="-660400"/>
            <a:endParaRPr lang="en-US" dirty="0"/>
          </a:p>
          <a:p>
            <a:pPr marL="1177925" lvl="1" indent="-660400"/>
            <a:r>
              <a:rPr lang="en-US" dirty="0" smtClean="0"/>
              <a:t>Fama-French Model</a:t>
            </a:r>
          </a:p>
          <a:p>
            <a:pPr marL="1177925" lvl="1" indent="-660400"/>
            <a:endParaRPr lang="en-US" dirty="0"/>
          </a:p>
          <a:p>
            <a:pPr marL="1177925" lvl="1" indent="-660400"/>
            <a:r>
              <a:rPr lang="en-US" dirty="0" smtClean="0"/>
              <a:t>Free Cash Flow Model</a:t>
            </a:r>
          </a:p>
          <a:p>
            <a:pPr marL="1177925" lvl="1" indent="-660400"/>
            <a:endParaRPr lang="en-US" dirty="0"/>
          </a:p>
          <a:p>
            <a:pPr marL="1177925" lvl="1" indent="-660400"/>
            <a:r>
              <a:rPr lang="en-US" dirty="0" smtClean="0"/>
              <a:t>Etc.</a:t>
            </a:r>
          </a:p>
        </p:txBody>
      </p:sp>
    </p:spTree>
    <p:extLst>
      <p:ext uri="{BB962C8B-B14F-4D97-AF65-F5344CB8AC3E}">
        <p14:creationId xmlns:p14="http://schemas.microsoft.com/office/powerpoint/2010/main" val="358097090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30 (Topic 6.4):</a:t>
            </a:r>
            <a:br>
              <a:rPr lang="en-US" dirty="0" smtClean="0"/>
            </a:br>
            <a:r>
              <a:rPr lang="en-US" dirty="0" smtClean="0"/>
              <a:t>The </a:t>
            </a:r>
            <a:r>
              <a:rPr lang="en-US" dirty="0" smtClean="0">
                <a:effectLst/>
              </a:rPr>
              <a:t>Cost of Common Stock</a:t>
            </a:r>
            <a:endParaRPr lang="en-US" dirty="0"/>
          </a:p>
        </p:txBody>
      </p:sp>
    </p:spTree>
    <p:extLst>
      <p:ext uri="{BB962C8B-B14F-4D97-AF65-F5344CB8AC3E}">
        <p14:creationId xmlns:p14="http://schemas.microsoft.com/office/powerpoint/2010/main" val="184696704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4265783"/>
          </a:xfrm>
        </p:spPr>
        <p:txBody>
          <a:bodyPr/>
          <a:lstStyle/>
          <a:p>
            <a:pPr marL="514350" indent="-514350">
              <a:buFont typeface="+mj-lt"/>
              <a:buAutoNum type="arabicPeriod"/>
            </a:pPr>
            <a:r>
              <a:rPr lang="en-US" dirty="0" smtClean="0"/>
              <a:t>What is the Cost of Common Stock?</a:t>
            </a:r>
          </a:p>
          <a:p>
            <a:pPr marL="514350" indent="-514350">
              <a:buFont typeface="+mj-lt"/>
              <a:buAutoNum type="arabicPeriod"/>
            </a:pPr>
            <a:endParaRPr lang="en-US" dirty="0"/>
          </a:p>
          <a:p>
            <a:pPr marL="514350" indent="-514350">
              <a:buFont typeface="+mj-lt"/>
              <a:buAutoNum type="arabicPeriod"/>
            </a:pPr>
            <a:r>
              <a:rPr lang="en-US" dirty="0" smtClean="0"/>
              <a:t>Calculating </a:t>
            </a:r>
            <a:r>
              <a:rPr lang="en-US" dirty="0"/>
              <a:t>the Cost of Common </a:t>
            </a:r>
            <a:r>
              <a:rPr lang="en-US" dirty="0" smtClean="0"/>
              <a:t>Stock</a:t>
            </a:r>
          </a:p>
          <a:p>
            <a:pPr marL="514350" indent="-514350">
              <a:buFont typeface="+mj-lt"/>
              <a:buAutoNum type="arabicPeriod"/>
            </a:pPr>
            <a:endParaRPr lang="en-US" dirty="0"/>
          </a:p>
          <a:p>
            <a:pPr marL="1031875" lvl="1" indent="-514350">
              <a:buFont typeface="+mj-lt"/>
              <a:buAutoNum type="arabicPeriod"/>
            </a:pPr>
            <a:r>
              <a:rPr lang="en-US" dirty="0" smtClean="0"/>
              <a:t>Using the Capital Asset Pricing Model (CAPM)</a:t>
            </a:r>
          </a:p>
          <a:p>
            <a:pPr marL="1031875" lvl="1" indent="-514350">
              <a:buFont typeface="+mj-lt"/>
              <a:buAutoNum type="arabicPeriod"/>
            </a:pPr>
            <a:endParaRPr lang="en-US" dirty="0"/>
          </a:p>
          <a:p>
            <a:pPr marL="1031875" lvl="1" indent="-514350">
              <a:buFont typeface="+mj-lt"/>
              <a:buAutoNum type="arabicPeriod"/>
            </a:pPr>
            <a:r>
              <a:rPr lang="en-US" dirty="0" smtClean="0"/>
              <a:t>Using the Discounted Dividend Model (DDM)</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81000" y="228600"/>
            <a:ext cx="8686800" cy="664797"/>
          </a:xfrm>
        </p:spPr>
        <p:txBody>
          <a:bodyPr/>
          <a:lstStyle/>
          <a:p>
            <a:r>
              <a:rPr lang="en-US" dirty="0" smtClean="0"/>
              <a:t>Cost of Common Stock</a:t>
            </a:r>
            <a:endParaRPr lang="en-US" altLang="en-US" dirty="0"/>
          </a:p>
        </p:txBody>
      </p:sp>
      <p:sp>
        <p:nvSpPr>
          <p:cNvPr id="91139" name="Rectangle 3"/>
          <p:cNvSpPr>
            <a:spLocks noGrp="1" noChangeArrowheads="1"/>
          </p:cNvSpPr>
          <p:nvPr>
            <p:ph type="body" idx="1"/>
          </p:nvPr>
        </p:nvSpPr>
        <p:spPr>
          <a:xfrm>
            <a:off x="914400" y="2895600"/>
            <a:ext cx="7772400" cy="2954655"/>
          </a:xfrm>
        </p:spPr>
        <p:txBody>
          <a:bodyPr/>
          <a:lstStyle/>
          <a:p>
            <a:r>
              <a:rPr lang="en-US" altLang="en-US" dirty="0" smtClean="0"/>
              <a:t>Cost to the Firm to Secure Common Stock Financing</a:t>
            </a:r>
          </a:p>
          <a:p>
            <a:endParaRPr lang="en-US" altLang="en-US" dirty="0"/>
          </a:p>
          <a:p>
            <a:r>
              <a:rPr lang="en-US" altLang="en-US" dirty="0" smtClean="0"/>
              <a:t>Required Rate of Return to </a:t>
            </a:r>
            <a:r>
              <a:rPr lang="en-US" altLang="en-US" dirty="0"/>
              <a:t>Common </a:t>
            </a:r>
            <a:r>
              <a:rPr lang="en-US" altLang="en-US" dirty="0" smtClean="0"/>
              <a:t>Stock Holders</a:t>
            </a:r>
          </a:p>
          <a:p>
            <a:pPr marL="0" indent="0">
              <a:lnSpc>
                <a:spcPct val="90000"/>
              </a:lnSpc>
              <a:buNone/>
            </a:pPr>
            <a:endParaRPr lang="en-US" altLang="en-US" dirty="0"/>
          </a:p>
        </p:txBody>
      </p:sp>
      <p:graphicFrame>
        <p:nvGraphicFramePr>
          <p:cNvPr id="4" name="Content Placeholder 3"/>
          <p:cNvGraphicFramePr>
            <a:graphicFrameLocks noChangeAspect="1"/>
          </p:cNvGraphicFramePr>
          <p:nvPr>
            <p:extLst>
              <p:ext uri="{D42A27DB-BD31-4B8C-83A1-F6EECF244321}">
                <p14:modId xmlns:p14="http://schemas.microsoft.com/office/powerpoint/2010/main" val="3837765286"/>
              </p:ext>
            </p:extLst>
          </p:nvPr>
        </p:nvGraphicFramePr>
        <p:xfrm>
          <a:off x="762000" y="1676400"/>
          <a:ext cx="7499350" cy="762000"/>
        </p:xfrm>
        <a:graphic>
          <a:graphicData uri="http://schemas.openxmlformats.org/presentationml/2006/ole">
            <mc:AlternateContent xmlns:mc="http://schemas.openxmlformats.org/markup-compatibility/2006">
              <mc:Choice xmlns:v="urn:schemas-microsoft-com:vml" Requires="v">
                <p:oleObj spid="_x0000_s1035" name="Equation" r:id="rId4" imgW="2374560" imgH="241200" progId="Equation.DSMT4">
                  <p:embed/>
                </p:oleObj>
              </mc:Choice>
              <mc:Fallback>
                <p:oleObj name="Equation" r:id="rId4" imgW="2374560" imgH="241200" progId="Equation.DSMT4">
                  <p:embed/>
                  <p:pic>
                    <p:nvPicPr>
                      <p:cNvPr id="0" name=""/>
                      <p:cNvPicPr>
                        <a:picLocks noChangeAspect="1" noChangeArrowheads="1"/>
                      </p:cNvPicPr>
                      <p:nvPr/>
                    </p:nvPicPr>
                    <p:blipFill>
                      <a:blip r:embed="rId5"/>
                      <a:srcRect/>
                      <a:stretch>
                        <a:fillRect/>
                      </a:stretch>
                    </p:blipFill>
                    <p:spPr bwMode="auto">
                      <a:xfrm>
                        <a:off x="762000" y="1676400"/>
                        <a:ext cx="749935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646320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381000" y="228600"/>
            <a:ext cx="8382000" cy="1329595"/>
          </a:xfrm>
        </p:spPr>
        <p:txBody>
          <a:bodyPr/>
          <a:lstStyle/>
          <a:p>
            <a:pPr marL="800100" indent="-800100"/>
            <a:r>
              <a:rPr lang="en-US" dirty="0" smtClean="0"/>
              <a:t>Valuing the Cost of Common Stock: CAPM</a:t>
            </a:r>
            <a:endParaRPr lang="en-US" dirty="0"/>
          </a:p>
        </p:txBody>
      </p:sp>
      <p:sp>
        <p:nvSpPr>
          <p:cNvPr id="152579" name="Rectangle 3"/>
          <p:cNvSpPr>
            <a:spLocks noGrp="1" noChangeArrowheads="1"/>
          </p:cNvSpPr>
          <p:nvPr>
            <p:ph type="body" idx="1"/>
          </p:nvPr>
        </p:nvSpPr>
        <p:spPr>
          <a:xfrm>
            <a:off x="381000" y="2133600"/>
            <a:ext cx="8382000" cy="2856167"/>
          </a:xfrm>
        </p:spPr>
        <p:txBody>
          <a:bodyPr/>
          <a:lstStyle/>
          <a:p>
            <a:pPr marL="660400" indent="-660400"/>
            <a:r>
              <a:rPr lang="en-US" dirty="0" smtClean="0"/>
              <a:t>The Capital Asset Pricing Model (CAPM) estimates the cost of common stock</a:t>
            </a:r>
          </a:p>
          <a:p>
            <a:pPr marL="660400" indent="-660400"/>
            <a:endParaRPr lang="en-US" dirty="0"/>
          </a:p>
          <a:p>
            <a:pPr marL="660400" indent="-660400"/>
            <a:r>
              <a:rPr lang="en-US" dirty="0" smtClean="0"/>
              <a:t>CAPM is the expected return given a certain level of exposure to market risk</a:t>
            </a:r>
            <a:endParaRPr lang="en-US" dirty="0"/>
          </a:p>
        </p:txBody>
      </p:sp>
    </p:spTree>
    <p:extLst>
      <p:ext uri="{BB962C8B-B14F-4D97-AF65-F5344CB8AC3E}">
        <p14:creationId xmlns:p14="http://schemas.microsoft.com/office/powerpoint/2010/main" val="323848557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381000" y="230188"/>
            <a:ext cx="8382000" cy="1329595"/>
          </a:xfrm>
        </p:spPr>
        <p:txBody>
          <a:bodyPr/>
          <a:lstStyle/>
          <a:p>
            <a:pPr marL="800100" indent="-800100"/>
            <a:r>
              <a:rPr lang="en-US" dirty="0" smtClean="0"/>
              <a:t>Valuing the Cost of Common Stock: CAPM–Example</a:t>
            </a:r>
            <a:endParaRPr lang="en-US" dirty="0"/>
          </a:p>
        </p:txBody>
      </p:sp>
      <p:sp>
        <p:nvSpPr>
          <p:cNvPr id="152579" name="Rectangle 3"/>
          <p:cNvSpPr>
            <a:spLocks noGrp="1" noChangeArrowheads="1"/>
          </p:cNvSpPr>
          <p:nvPr>
            <p:ph type="body" idx="1"/>
          </p:nvPr>
        </p:nvSpPr>
        <p:spPr>
          <a:xfrm>
            <a:off x="381000" y="1981200"/>
            <a:ext cx="8382000" cy="4087273"/>
          </a:xfrm>
        </p:spPr>
        <p:txBody>
          <a:bodyPr/>
          <a:lstStyle/>
          <a:p>
            <a:pPr marL="660400" indent="-660400"/>
            <a:r>
              <a:rPr lang="en-US" dirty="0" smtClean="0"/>
              <a:t>Your firm has a beta of 1.2, while the risk premium on the market is 8% and the risk free rate is 3%. What is the return on common equity?</a:t>
            </a:r>
          </a:p>
          <a:p>
            <a:pPr marL="660400" indent="-660400"/>
            <a:endParaRPr lang="en-US" dirty="0" smtClean="0"/>
          </a:p>
          <a:p>
            <a:pPr marL="660400" indent="-660400"/>
            <a:r>
              <a:rPr lang="en-US" dirty="0" smtClean="0"/>
              <a:t>3% + 1.2 x 8% = 12.6%</a:t>
            </a:r>
          </a:p>
          <a:p>
            <a:pPr marL="1177925" lvl="1" indent="-660400"/>
            <a:endParaRPr lang="en-US" sz="2000" dirty="0" smtClean="0"/>
          </a:p>
          <a:p>
            <a:pPr marL="1177925" lvl="1" indent="-660400"/>
            <a:r>
              <a:rPr lang="en-US" sz="2000" dirty="0" smtClean="0"/>
              <a:t>NOTE: 8% is the risk premium on the market, </a:t>
            </a:r>
            <a:r>
              <a:rPr lang="en-US" sz="2000" i="1" dirty="0" smtClean="0"/>
              <a:t>not</a:t>
            </a:r>
            <a:r>
              <a:rPr lang="en-US" sz="2000" dirty="0" smtClean="0"/>
              <a:t> the return on the market, so the risk free rate has already been subtracted.</a:t>
            </a:r>
            <a:endParaRPr lang="en-US" sz="2000" dirty="0"/>
          </a:p>
        </p:txBody>
      </p:sp>
    </p:spTree>
    <p:extLst>
      <p:ext uri="{BB962C8B-B14F-4D97-AF65-F5344CB8AC3E}">
        <p14:creationId xmlns:p14="http://schemas.microsoft.com/office/powerpoint/2010/main" val="97663014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381000" y="230188"/>
            <a:ext cx="8382000" cy="1329595"/>
          </a:xfrm>
        </p:spPr>
        <p:txBody>
          <a:bodyPr/>
          <a:lstStyle/>
          <a:p>
            <a:pPr marL="800100" indent="-800100"/>
            <a:r>
              <a:rPr lang="en-US" dirty="0" smtClean="0"/>
              <a:t>Valuing the Cost of Common Stock: DDM</a:t>
            </a:r>
            <a:endParaRPr lang="en-US" dirty="0"/>
          </a:p>
        </p:txBody>
      </p:sp>
      <p:sp>
        <p:nvSpPr>
          <p:cNvPr id="152579" name="Rectangle 3"/>
          <p:cNvSpPr>
            <a:spLocks noGrp="1" noChangeArrowheads="1"/>
          </p:cNvSpPr>
          <p:nvPr>
            <p:ph type="body" idx="1"/>
          </p:nvPr>
        </p:nvSpPr>
        <p:spPr>
          <a:xfrm>
            <a:off x="381000" y="1828800"/>
            <a:ext cx="8382000" cy="3299365"/>
          </a:xfrm>
        </p:spPr>
        <p:txBody>
          <a:bodyPr/>
          <a:lstStyle/>
          <a:p>
            <a:pPr marL="660400" indent="-660400"/>
            <a:r>
              <a:rPr lang="en-US" dirty="0" smtClean="0"/>
              <a:t>The Discounted Dividend Model (DDM) can estimate the cost of common stock</a:t>
            </a:r>
          </a:p>
          <a:p>
            <a:pPr marL="660400" indent="-660400"/>
            <a:endParaRPr lang="en-US" dirty="0"/>
          </a:p>
          <a:p>
            <a:pPr marL="660400" indent="-660400"/>
            <a:r>
              <a:rPr lang="en-US" dirty="0" smtClean="0"/>
              <a:t>Find the discount rate that makes the present value of dividends equal to the market price.</a:t>
            </a:r>
          </a:p>
        </p:txBody>
      </p:sp>
    </p:spTree>
    <p:extLst>
      <p:ext uri="{BB962C8B-B14F-4D97-AF65-F5344CB8AC3E}">
        <p14:creationId xmlns:p14="http://schemas.microsoft.com/office/powerpoint/2010/main" val="402716105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381000" y="230188"/>
            <a:ext cx="8382000" cy="1329595"/>
          </a:xfrm>
        </p:spPr>
        <p:txBody>
          <a:bodyPr/>
          <a:lstStyle/>
          <a:p>
            <a:pPr marL="800100" indent="-800100"/>
            <a:r>
              <a:rPr lang="en-US" dirty="0" smtClean="0"/>
              <a:t>Valuing the Cost of Common Stock: DDM</a:t>
            </a:r>
            <a:endParaRPr lang="en-US" dirty="0"/>
          </a:p>
        </p:txBody>
      </p:sp>
      <p:sp>
        <p:nvSpPr>
          <p:cNvPr id="152579" name="Rectangle 3"/>
          <p:cNvSpPr>
            <a:spLocks noGrp="1" noChangeArrowheads="1"/>
          </p:cNvSpPr>
          <p:nvPr>
            <p:ph type="body" idx="1"/>
          </p:nvPr>
        </p:nvSpPr>
        <p:spPr>
          <a:xfrm>
            <a:off x="381000" y="1676400"/>
            <a:ext cx="8382000" cy="3256276"/>
          </a:xfrm>
        </p:spPr>
        <p:txBody>
          <a:bodyPr/>
          <a:lstStyle/>
          <a:p>
            <a:pPr marL="660400" indent="-660400"/>
            <a:r>
              <a:rPr lang="en-US" dirty="0" smtClean="0"/>
              <a:t>If the dividend is constant or constantly growing, solve the equation for r.</a:t>
            </a:r>
          </a:p>
          <a:p>
            <a:pPr marL="1177925" lvl="1" indent="-660400"/>
            <a:r>
              <a:rPr lang="en-US" dirty="0" smtClean="0"/>
              <a:t>Constant Dividend:</a:t>
            </a:r>
          </a:p>
          <a:p>
            <a:pPr marL="1177925" lvl="1" indent="-660400"/>
            <a:endParaRPr lang="en-US" dirty="0"/>
          </a:p>
          <a:p>
            <a:pPr marL="1177925" lvl="1" indent="-660400"/>
            <a:endParaRPr lang="en-US" dirty="0" smtClean="0"/>
          </a:p>
          <a:p>
            <a:pPr marL="1177925" lvl="1" indent="-660400"/>
            <a:endParaRPr lang="en-US" dirty="0" smtClean="0"/>
          </a:p>
          <a:p>
            <a:pPr marL="1177925" lvl="1" indent="-660400"/>
            <a:r>
              <a:rPr lang="en-US" dirty="0" smtClean="0"/>
              <a:t>Growing Dividend:</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284694664"/>
              </p:ext>
            </p:extLst>
          </p:nvPr>
        </p:nvGraphicFramePr>
        <p:xfrm>
          <a:off x="2667000" y="3299818"/>
          <a:ext cx="2686050" cy="1062221"/>
        </p:xfrm>
        <a:graphic>
          <a:graphicData uri="http://schemas.openxmlformats.org/presentationml/2006/ole">
            <mc:AlternateContent xmlns:mc="http://schemas.openxmlformats.org/markup-compatibility/2006">
              <mc:Choice xmlns:v="urn:schemas-microsoft-com:vml" Requires="v">
                <p:oleObj spid="_x0000_s2062" name="Equation" r:id="rId4" imgW="1091880" imgH="431640" progId="Equation.DSMT4">
                  <p:embed/>
                </p:oleObj>
              </mc:Choice>
              <mc:Fallback>
                <p:oleObj name="Equation" r:id="rId4" imgW="1091880" imgH="431640" progId="Equation.DSMT4">
                  <p:embed/>
                  <p:pic>
                    <p:nvPicPr>
                      <p:cNvPr id="0" name=""/>
                      <p:cNvPicPr/>
                      <p:nvPr/>
                    </p:nvPicPr>
                    <p:blipFill>
                      <a:blip r:embed="rId5"/>
                      <a:stretch>
                        <a:fillRect/>
                      </a:stretch>
                    </p:blipFill>
                    <p:spPr>
                      <a:xfrm>
                        <a:off x="2667000" y="3299818"/>
                        <a:ext cx="2686050" cy="1062221"/>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716800898"/>
              </p:ext>
            </p:extLst>
          </p:nvPr>
        </p:nvGraphicFramePr>
        <p:xfrm>
          <a:off x="2667000" y="4953487"/>
          <a:ext cx="3810000" cy="1062037"/>
        </p:xfrm>
        <a:graphic>
          <a:graphicData uri="http://schemas.openxmlformats.org/presentationml/2006/ole">
            <mc:AlternateContent xmlns:mc="http://schemas.openxmlformats.org/markup-compatibility/2006">
              <mc:Choice xmlns:v="urn:schemas-microsoft-com:vml" Requires="v">
                <p:oleObj spid="_x0000_s2063" name="Equation" r:id="rId6" imgW="1549080" imgH="431640" progId="Equation.DSMT4">
                  <p:embed/>
                </p:oleObj>
              </mc:Choice>
              <mc:Fallback>
                <p:oleObj name="Equation" r:id="rId6" imgW="1549080" imgH="431640" progId="Equation.DSMT4">
                  <p:embed/>
                  <p:pic>
                    <p:nvPicPr>
                      <p:cNvPr id="0" name=""/>
                      <p:cNvPicPr/>
                      <p:nvPr/>
                    </p:nvPicPr>
                    <p:blipFill>
                      <a:blip r:embed="rId7"/>
                      <a:stretch>
                        <a:fillRect/>
                      </a:stretch>
                    </p:blipFill>
                    <p:spPr>
                      <a:xfrm>
                        <a:off x="2667000" y="4953487"/>
                        <a:ext cx="3810000" cy="1062037"/>
                      </a:xfrm>
                      <a:prstGeom prst="rect">
                        <a:avLst/>
                      </a:prstGeom>
                    </p:spPr>
                  </p:pic>
                </p:oleObj>
              </mc:Fallback>
            </mc:AlternateContent>
          </a:graphicData>
        </a:graphic>
      </p:graphicFrame>
    </p:spTree>
    <p:extLst>
      <p:ext uri="{BB962C8B-B14F-4D97-AF65-F5344CB8AC3E}">
        <p14:creationId xmlns:p14="http://schemas.microsoft.com/office/powerpoint/2010/main" val="149076060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381000" y="230188"/>
            <a:ext cx="8382000" cy="1329595"/>
          </a:xfrm>
        </p:spPr>
        <p:txBody>
          <a:bodyPr/>
          <a:lstStyle/>
          <a:p>
            <a:pPr marL="800100" indent="-800100"/>
            <a:r>
              <a:rPr lang="en-US" dirty="0" smtClean="0"/>
              <a:t>Valuing the Cost of Common Stock: </a:t>
            </a:r>
            <a:r>
              <a:rPr lang="en-US" dirty="0" err="1" smtClean="0"/>
              <a:t>DDM</a:t>
            </a:r>
            <a:r>
              <a:rPr lang="en-US" dirty="0" smtClean="0"/>
              <a:t>–Example</a:t>
            </a:r>
            <a:endParaRPr lang="en-US" dirty="0"/>
          </a:p>
        </p:txBody>
      </p:sp>
      <p:sp>
        <p:nvSpPr>
          <p:cNvPr id="152579" name="Rectangle 3"/>
          <p:cNvSpPr>
            <a:spLocks noGrp="1" noChangeArrowheads="1"/>
          </p:cNvSpPr>
          <p:nvPr>
            <p:ph type="body" idx="1"/>
          </p:nvPr>
        </p:nvSpPr>
        <p:spPr>
          <a:xfrm>
            <a:off x="381000" y="1676400"/>
            <a:ext cx="8382000" cy="1772793"/>
          </a:xfrm>
        </p:spPr>
        <p:txBody>
          <a:bodyPr/>
          <a:lstStyle/>
          <a:p>
            <a:pPr marL="660400" indent="-660400"/>
            <a:r>
              <a:rPr lang="en-US" dirty="0" smtClean="0"/>
              <a:t>What is the expected return on a stock if it is expected to pay a dividend of $4.00 per year forever, and it is now selling for $57.00?</a:t>
            </a:r>
          </a:p>
        </p:txBody>
      </p:sp>
      <p:graphicFrame>
        <p:nvGraphicFramePr>
          <p:cNvPr id="2" name="Object 1"/>
          <p:cNvGraphicFramePr>
            <a:graphicFrameLocks noChangeAspect="1"/>
          </p:cNvGraphicFramePr>
          <p:nvPr>
            <p:extLst>
              <p:ext uri="{D42A27DB-BD31-4B8C-83A1-F6EECF244321}">
                <p14:modId xmlns:p14="http://schemas.microsoft.com/office/powerpoint/2010/main" val="386392160"/>
              </p:ext>
            </p:extLst>
          </p:nvPr>
        </p:nvGraphicFramePr>
        <p:xfrm>
          <a:off x="1752600" y="4114800"/>
          <a:ext cx="5651166" cy="1152528"/>
        </p:xfrm>
        <a:graphic>
          <a:graphicData uri="http://schemas.openxmlformats.org/presentationml/2006/ole">
            <mc:AlternateContent xmlns:mc="http://schemas.openxmlformats.org/markup-compatibility/2006">
              <mc:Choice xmlns:v="urn:schemas-microsoft-com:vml" Requires="v">
                <p:oleObj spid="_x0000_s3081" name="Equation" r:id="rId4" imgW="1930320" imgH="393480" progId="Equation.DSMT4">
                  <p:embed/>
                </p:oleObj>
              </mc:Choice>
              <mc:Fallback>
                <p:oleObj name="Equation" r:id="rId4" imgW="1930320" imgH="393480" progId="Equation.DSMT4">
                  <p:embed/>
                  <p:pic>
                    <p:nvPicPr>
                      <p:cNvPr id="0" name=""/>
                      <p:cNvPicPr/>
                      <p:nvPr/>
                    </p:nvPicPr>
                    <p:blipFill>
                      <a:blip r:embed="rId5"/>
                      <a:stretch>
                        <a:fillRect/>
                      </a:stretch>
                    </p:blipFill>
                    <p:spPr>
                      <a:xfrm>
                        <a:off x="1752600" y="4114800"/>
                        <a:ext cx="5651166" cy="1152528"/>
                      </a:xfrm>
                      <a:prstGeom prst="rect">
                        <a:avLst/>
                      </a:prstGeom>
                    </p:spPr>
                  </p:pic>
                </p:oleObj>
              </mc:Fallback>
            </mc:AlternateContent>
          </a:graphicData>
        </a:graphic>
      </p:graphicFrame>
    </p:spTree>
    <p:extLst>
      <p:ext uri="{BB962C8B-B14F-4D97-AF65-F5344CB8AC3E}">
        <p14:creationId xmlns:p14="http://schemas.microsoft.com/office/powerpoint/2010/main" val="161696389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381000" y="230188"/>
            <a:ext cx="8382000" cy="1329595"/>
          </a:xfrm>
        </p:spPr>
        <p:txBody>
          <a:bodyPr/>
          <a:lstStyle/>
          <a:p>
            <a:pPr marL="800100" indent="-800100"/>
            <a:r>
              <a:rPr lang="en-US" dirty="0" smtClean="0"/>
              <a:t>Valuing the Cost of Common Stock: </a:t>
            </a:r>
            <a:r>
              <a:rPr lang="en-US" dirty="0" err="1" smtClean="0"/>
              <a:t>DDM</a:t>
            </a:r>
            <a:r>
              <a:rPr lang="en-US" dirty="0" smtClean="0"/>
              <a:t>–Mixed Model</a:t>
            </a:r>
            <a:endParaRPr lang="en-US" dirty="0"/>
          </a:p>
        </p:txBody>
      </p:sp>
      <p:sp>
        <p:nvSpPr>
          <p:cNvPr id="152579" name="Rectangle 3"/>
          <p:cNvSpPr>
            <a:spLocks noGrp="1" noChangeArrowheads="1"/>
          </p:cNvSpPr>
          <p:nvPr>
            <p:ph type="body" idx="1"/>
          </p:nvPr>
        </p:nvSpPr>
        <p:spPr>
          <a:xfrm>
            <a:off x="381000" y="1676400"/>
            <a:ext cx="8382000" cy="3299365"/>
          </a:xfrm>
        </p:spPr>
        <p:txBody>
          <a:bodyPr/>
          <a:lstStyle/>
          <a:p>
            <a:pPr marL="660400" indent="-660400"/>
            <a:r>
              <a:rPr lang="en-US" dirty="0" smtClean="0"/>
              <a:t>If the </a:t>
            </a:r>
            <a:r>
              <a:rPr lang="en-US" dirty="0" smtClean="0"/>
              <a:t>dividend has a </a:t>
            </a:r>
            <a:r>
              <a:rPr lang="en-US" dirty="0" smtClean="0"/>
              <a:t>more complex pattern, similar to what we saw in the mixed model, </a:t>
            </a:r>
            <a:r>
              <a:rPr lang="en-US" dirty="0" smtClean="0"/>
              <a:t>use the </a:t>
            </a:r>
            <a:r>
              <a:rPr lang="en-US" dirty="0" smtClean="0"/>
              <a:t>Internal Rate of Return (IRR</a:t>
            </a:r>
            <a:r>
              <a:rPr lang="en-US" dirty="0" smtClean="0"/>
              <a:t>).</a:t>
            </a:r>
            <a:endParaRPr lang="en-US" dirty="0" smtClean="0"/>
          </a:p>
          <a:p>
            <a:pPr marL="660400" indent="-660400"/>
            <a:endParaRPr lang="en-US" dirty="0"/>
          </a:p>
          <a:p>
            <a:pPr marL="660400" indent="-660400"/>
            <a:r>
              <a:rPr lang="en-US" dirty="0" smtClean="0"/>
              <a:t>We </a:t>
            </a:r>
            <a:r>
              <a:rPr lang="en-US" dirty="0"/>
              <a:t>will cover Internal Rate of Return (IRR) </a:t>
            </a:r>
            <a:r>
              <a:rPr lang="en-US" dirty="0" smtClean="0"/>
              <a:t>later in the course.</a:t>
            </a:r>
          </a:p>
        </p:txBody>
      </p:sp>
    </p:spTree>
    <p:extLst>
      <p:ext uri="{BB962C8B-B14F-4D97-AF65-F5344CB8AC3E}">
        <p14:creationId xmlns:p14="http://schemas.microsoft.com/office/powerpoint/2010/main" val="2104292516"/>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1254</TotalTime>
  <Words>596</Words>
  <Application>Microsoft Office PowerPoint</Application>
  <PresentationFormat>On-screen Show (4:3)</PresentationFormat>
  <Paragraphs>65</Paragraphs>
  <Slides>11</Slides>
  <Notes>11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9" baseType="lpstr">
      <vt:lpstr>Arial</vt:lpstr>
      <vt:lpstr>Calibri</vt:lpstr>
      <vt:lpstr>Century Gothic</vt:lpstr>
      <vt:lpstr>Courier New</vt:lpstr>
      <vt:lpstr>Wingdings</vt:lpstr>
      <vt:lpstr>Blue Segoe 4-3 template-template_April-17-2007</vt:lpstr>
      <vt:lpstr>White with Courier font for code slides</vt:lpstr>
      <vt:lpstr>Equation</vt:lpstr>
      <vt:lpstr>Video 30 (Topic 6.4): The Cost of Common Stock</vt:lpstr>
      <vt:lpstr>Topics</vt:lpstr>
      <vt:lpstr>Cost of Common Stock</vt:lpstr>
      <vt:lpstr>Valuing the Cost of Common Stock: CAPM</vt:lpstr>
      <vt:lpstr>Valuing the Cost of Common Stock: CAPM–Example</vt:lpstr>
      <vt:lpstr>Valuing the Cost of Common Stock: DDM</vt:lpstr>
      <vt:lpstr>Valuing the Cost of Common Stock: DDM</vt:lpstr>
      <vt:lpstr>Valuing the Cost of Common Stock: DDM–Example</vt:lpstr>
      <vt:lpstr>Valuing the Cost of Common Stock: DDM–Mixed Model</vt:lpstr>
      <vt:lpstr>Alternatives</vt:lpstr>
      <vt:lpstr>Video 30 (Topic 6.4): The Cost of Common Stock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215</cp:revision>
  <dcterms:created xsi:type="dcterms:W3CDTF">2014-06-29T21:19:00Z</dcterms:created>
  <dcterms:modified xsi:type="dcterms:W3CDTF">2014-07-24T17:03:48Z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