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71" r:id="rId4"/>
    <p:sldId id="259" r:id="rId5"/>
    <p:sldId id="260" r:id="rId6"/>
    <p:sldId id="273" r:id="rId7"/>
    <p:sldId id="274" r:id="rId8"/>
    <p:sldId id="275" r:id="rId9"/>
    <p:sldId id="280" r:id="rId10"/>
    <p:sldId id="276" r:id="rId11"/>
    <p:sldId id="277" r:id="rId12"/>
    <p:sldId id="278" r:id="rId13"/>
    <p:sldId id="279"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249" autoAdjust="0"/>
    <p:restoredTop sz="94660"/>
  </p:normalViewPr>
  <p:slideViewPr>
    <p:cSldViewPr>
      <p:cViewPr varScale="1">
        <p:scale>
          <a:sx n="122" d="100"/>
          <a:sy n="122" d="100"/>
        </p:scale>
        <p:origin x="207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6/30/2014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6/30/2014 6:24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284136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10</a:t>
            </a:fld>
            <a:endParaRPr lang="en-US"/>
          </a:p>
        </p:txBody>
      </p:sp>
    </p:spTree>
    <p:extLst>
      <p:ext uri="{BB962C8B-B14F-4D97-AF65-F5344CB8AC3E}">
        <p14:creationId xmlns:p14="http://schemas.microsoft.com/office/powerpoint/2010/main" val="406886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11</a:t>
            </a:fld>
            <a:endParaRPr lang="en-US"/>
          </a:p>
        </p:txBody>
      </p:sp>
    </p:spTree>
    <p:extLst>
      <p:ext uri="{BB962C8B-B14F-4D97-AF65-F5344CB8AC3E}">
        <p14:creationId xmlns:p14="http://schemas.microsoft.com/office/powerpoint/2010/main" val="1588790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6/30/2014 6:24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629777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3720879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a:t>
            </a:fld>
            <a:endParaRPr lang="en-US"/>
          </a:p>
        </p:txBody>
      </p:sp>
    </p:spTree>
    <p:extLst>
      <p:ext uri="{BB962C8B-B14F-4D97-AF65-F5344CB8AC3E}">
        <p14:creationId xmlns:p14="http://schemas.microsoft.com/office/powerpoint/2010/main" val="4282773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1731684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5</a:t>
            </a:fld>
            <a:endParaRPr lang="en-US"/>
          </a:p>
        </p:txBody>
      </p:sp>
    </p:spTree>
    <p:extLst>
      <p:ext uri="{BB962C8B-B14F-4D97-AF65-F5344CB8AC3E}">
        <p14:creationId xmlns:p14="http://schemas.microsoft.com/office/powerpoint/2010/main" val="274801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3386698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7</a:t>
            </a:fld>
            <a:endParaRPr lang="en-US"/>
          </a:p>
        </p:txBody>
      </p:sp>
    </p:spTree>
    <p:extLst>
      <p:ext uri="{BB962C8B-B14F-4D97-AF65-F5344CB8AC3E}">
        <p14:creationId xmlns:p14="http://schemas.microsoft.com/office/powerpoint/2010/main" val="2073228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8</a:t>
            </a:fld>
            <a:endParaRPr lang="en-US"/>
          </a:p>
        </p:txBody>
      </p:sp>
    </p:spTree>
    <p:extLst>
      <p:ext uri="{BB962C8B-B14F-4D97-AF65-F5344CB8AC3E}">
        <p14:creationId xmlns:p14="http://schemas.microsoft.com/office/powerpoint/2010/main" val="1199079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9</a:t>
            </a:fld>
            <a:endParaRPr lang="en-US"/>
          </a:p>
        </p:txBody>
      </p:sp>
    </p:spTree>
    <p:extLst>
      <p:ext uri="{BB962C8B-B14F-4D97-AF65-F5344CB8AC3E}">
        <p14:creationId xmlns:p14="http://schemas.microsoft.com/office/powerpoint/2010/main" val="4232712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5.wmf"/><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4.wmf"/><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8.w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1.wmf"/><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10.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vmlDrawing" Target="../drawings/vmlDrawing5.vml"/><Relationship Id="rId5" Type="http://schemas.openxmlformats.org/officeDocument/2006/relationships/image" Target="../media/image13.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4 (Topic 2.2.2):</a:t>
            </a:r>
            <a:br>
              <a:rPr lang="en-US" dirty="0" smtClean="0"/>
            </a:br>
            <a:r>
              <a:rPr lang="en-US" dirty="0" smtClean="0">
                <a:effectLst/>
              </a:rPr>
              <a:t>Perpetuities</a:t>
            </a:r>
            <a:r>
              <a:rPr lang="en-US" dirty="0" smtClean="0"/>
              <a:t/>
            </a:r>
            <a:br>
              <a:rPr lang="en-US" dirty="0" smtClean="0"/>
            </a:br>
            <a:endParaRPr lang="en-US" dirty="0"/>
          </a:p>
        </p:txBody>
      </p:sp>
    </p:spTree>
    <p:extLst>
      <p:ext uri="{BB962C8B-B14F-4D97-AF65-F5344CB8AC3E}">
        <p14:creationId xmlns:p14="http://schemas.microsoft.com/office/powerpoint/2010/main" val="2818341890"/>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Cash Flow and </a:t>
            </a:r>
            <a:r>
              <a:rPr lang="en-US" dirty="0" smtClean="0"/>
              <a:t>Rate </a:t>
            </a:r>
            <a:r>
              <a:rPr lang="en-US" dirty="0"/>
              <a:t>Problems</a:t>
            </a:r>
          </a:p>
        </p:txBody>
      </p:sp>
      <p:sp>
        <p:nvSpPr>
          <p:cNvPr id="3" name="Text Placeholder 2"/>
          <p:cNvSpPr>
            <a:spLocks noGrp="1"/>
          </p:cNvSpPr>
          <p:nvPr>
            <p:ph type="body" sz="quarter" idx="10"/>
          </p:nvPr>
        </p:nvSpPr>
        <p:spPr>
          <a:xfrm>
            <a:off x="381000" y="1411552"/>
            <a:ext cx="8382000" cy="6629507"/>
          </a:xfrm>
        </p:spPr>
        <p:txBody>
          <a:bodyPr/>
          <a:lstStyle/>
          <a:p>
            <a:r>
              <a:rPr lang="en-US" sz="3000" dirty="0"/>
              <a:t>A perpetuity is valued at $5,000 and the interest rate is 7%. What is its cash flow</a:t>
            </a:r>
            <a:r>
              <a:rPr lang="en-US" sz="3000" dirty="0" smtClean="0"/>
              <a:t>?</a:t>
            </a:r>
          </a:p>
          <a:p>
            <a:pPr lvl="1"/>
            <a:r>
              <a:rPr lang="en-US" sz="2600" dirty="0" smtClean="0"/>
              <a:t>Solve the formula for ‘C’</a:t>
            </a:r>
            <a:endParaRPr lang="en-US" sz="2600" dirty="0"/>
          </a:p>
          <a:p>
            <a:endParaRPr lang="en-US" sz="3000" dirty="0" smtClean="0"/>
          </a:p>
          <a:p>
            <a:pPr marL="0" indent="0">
              <a:buNone/>
            </a:pPr>
            <a:endParaRPr lang="en-US" sz="3000" dirty="0"/>
          </a:p>
          <a:p>
            <a:r>
              <a:rPr lang="en-US" sz="3000" dirty="0"/>
              <a:t>A perpetuity valued at $5,000 has a cash flow </a:t>
            </a:r>
            <a:r>
              <a:rPr lang="en-US" sz="3000" dirty="0" smtClean="0"/>
              <a:t>of $400</a:t>
            </a:r>
            <a:r>
              <a:rPr lang="en-US" sz="3000" dirty="0"/>
              <a:t>. Find the </a:t>
            </a:r>
            <a:r>
              <a:rPr lang="en-US" sz="3000" dirty="0" smtClean="0"/>
              <a:t>discount rate.</a:t>
            </a:r>
            <a:endParaRPr lang="en-US" sz="3000" dirty="0" smtClean="0"/>
          </a:p>
          <a:p>
            <a:pPr lvl="1"/>
            <a:r>
              <a:rPr lang="en-US" sz="2600" dirty="0" smtClean="0"/>
              <a:t>Solve the formula for ‘r’</a:t>
            </a:r>
            <a:endParaRPr lang="en-US" sz="2600" dirty="0"/>
          </a:p>
          <a:p>
            <a:pPr marL="517525" lvl="1" indent="0">
              <a:buNone/>
            </a:pPr>
            <a:endParaRPr lang="en-US" dirty="0" smtClean="0"/>
          </a:p>
          <a:p>
            <a:pPr marL="517525" lvl="1" indent="0">
              <a:buNone/>
            </a:pPr>
            <a:endParaRPr lang="en-US" dirty="0"/>
          </a:p>
          <a:p>
            <a:pPr lvl="1"/>
            <a:endParaRPr lang="en-US" dirty="0" smtClean="0"/>
          </a:p>
          <a:p>
            <a:pPr marL="517525" lvl="1" indent="0">
              <a:buNone/>
            </a:pPr>
            <a:endParaRPr lang="en-US" dirty="0"/>
          </a:p>
          <a:p>
            <a:endParaRPr lang="en-US" dirty="0"/>
          </a:p>
          <a:p>
            <a:endParaRPr lang="en-US" dirty="0"/>
          </a:p>
        </p:txBody>
      </p:sp>
      <p:graphicFrame>
        <p:nvGraphicFramePr>
          <p:cNvPr id="6" name="Object 6"/>
          <p:cNvGraphicFramePr>
            <a:graphicFrameLocks noChangeAspect="1"/>
          </p:cNvGraphicFramePr>
          <p:nvPr>
            <p:extLst>
              <p:ext uri="{D42A27DB-BD31-4B8C-83A1-F6EECF244321}">
                <p14:modId xmlns:p14="http://schemas.microsoft.com/office/powerpoint/2010/main" val="2384106708"/>
              </p:ext>
            </p:extLst>
          </p:nvPr>
        </p:nvGraphicFramePr>
        <p:xfrm>
          <a:off x="990600" y="2672995"/>
          <a:ext cx="7797800" cy="1055687"/>
        </p:xfrm>
        <a:graphic>
          <a:graphicData uri="http://schemas.openxmlformats.org/presentationml/2006/ole">
            <mc:AlternateContent xmlns:mc="http://schemas.openxmlformats.org/markup-compatibility/2006">
              <mc:Choice xmlns:v="urn:schemas-microsoft-com:vml" Requires="v">
                <p:oleObj spid="_x0000_s7188" name="Equation" r:id="rId4" imgW="2984400" imgH="393480" progId="Equation.DSMT4">
                  <p:embed/>
                </p:oleObj>
              </mc:Choice>
              <mc:Fallback>
                <p:oleObj name="Equation" r:id="rId4" imgW="2984400" imgH="393480" progId="Equation.DSMT4">
                  <p:embed/>
                  <p:pic>
                    <p:nvPicPr>
                      <p:cNvPr id="0" name=""/>
                      <p:cNvPicPr>
                        <a:picLocks noChangeAspect="1" noChangeArrowheads="1"/>
                      </p:cNvPicPr>
                      <p:nvPr/>
                    </p:nvPicPr>
                    <p:blipFill>
                      <a:blip r:embed="rId5"/>
                      <a:srcRect/>
                      <a:stretch>
                        <a:fillRect/>
                      </a:stretch>
                    </p:blipFill>
                    <p:spPr bwMode="auto">
                      <a:xfrm>
                        <a:off x="990600" y="2672995"/>
                        <a:ext cx="7797800" cy="1055687"/>
                      </a:xfrm>
                      <a:prstGeom prst="rect">
                        <a:avLst/>
                      </a:prstGeom>
                      <a:noFill/>
                      <a:extLst/>
                    </p:spPr>
                  </p:pic>
                </p:oleObj>
              </mc:Fallback>
            </mc:AlternateContent>
          </a:graphicData>
        </a:graphic>
      </p:graphicFrame>
      <p:graphicFrame>
        <p:nvGraphicFramePr>
          <p:cNvPr id="7" name="Object 4"/>
          <p:cNvGraphicFramePr>
            <a:graphicFrameLocks noChangeAspect="1"/>
          </p:cNvGraphicFramePr>
          <p:nvPr>
            <p:extLst>
              <p:ext uri="{D42A27DB-BD31-4B8C-83A1-F6EECF244321}">
                <p14:modId xmlns:p14="http://schemas.microsoft.com/office/powerpoint/2010/main" val="3846529908"/>
              </p:ext>
            </p:extLst>
          </p:nvPr>
        </p:nvGraphicFramePr>
        <p:xfrm>
          <a:off x="990600" y="5105400"/>
          <a:ext cx="6351588" cy="1036638"/>
        </p:xfrm>
        <a:graphic>
          <a:graphicData uri="http://schemas.openxmlformats.org/presentationml/2006/ole">
            <mc:AlternateContent xmlns:mc="http://schemas.openxmlformats.org/markup-compatibility/2006">
              <mc:Choice xmlns:v="urn:schemas-microsoft-com:vml" Requires="v">
                <p:oleObj spid="_x0000_s7189" name="Equation" r:id="rId6" imgW="2463480" imgH="393480" progId="Equation.DSMT4">
                  <p:embed/>
                </p:oleObj>
              </mc:Choice>
              <mc:Fallback>
                <p:oleObj name="Equation" r:id="rId6" imgW="2463480" imgH="393480" progId="Equation.DSMT4">
                  <p:embed/>
                  <p:pic>
                    <p:nvPicPr>
                      <p:cNvPr id="0" name=""/>
                      <p:cNvPicPr>
                        <a:picLocks noChangeAspect="1" noChangeArrowheads="1"/>
                      </p:cNvPicPr>
                      <p:nvPr/>
                    </p:nvPicPr>
                    <p:blipFill>
                      <a:blip r:embed="rId7"/>
                      <a:srcRect/>
                      <a:stretch>
                        <a:fillRect/>
                      </a:stretch>
                    </p:blipFill>
                    <p:spPr bwMode="auto">
                      <a:xfrm>
                        <a:off x="990600" y="5105400"/>
                        <a:ext cx="6351588" cy="1036638"/>
                      </a:xfrm>
                      <a:prstGeom prst="rect">
                        <a:avLst/>
                      </a:prstGeom>
                      <a:noFill/>
                      <a:extLst/>
                    </p:spPr>
                  </p:pic>
                </p:oleObj>
              </mc:Fallback>
            </mc:AlternateContent>
          </a:graphicData>
        </a:graphic>
      </p:graphicFrame>
    </p:spTree>
    <p:extLst>
      <p:ext uri="{BB962C8B-B14F-4D97-AF65-F5344CB8AC3E}">
        <p14:creationId xmlns:p14="http://schemas.microsoft.com/office/powerpoint/2010/main" val="341627156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Using Perpetuities</a:t>
            </a:r>
            <a:endParaRPr lang="en-US" dirty="0"/>
          </a:p>
        </p:txBody>
      </p:sp>
      <p:sp>
        <p:nvSpPr>
          <p:cNvPr id="3" name="Text Placeholder 2"/>
          <p:cNvSpPr>
            <a:spLocks noGrp="1"/>
          </p:cNvSpPr>
          <p:nvPr>
            <p:ph type="body" sz="quarter" idx="10"/>
          </p:nvPr>
        </p:nvSpPr>
        <p:spPr>
          <a:xfrm>
            <a:off x="381000" y="1411552"/>
            <a:ext cx="8382000" cy="4004173"/>
          </a:xfrm>
        </p:spPr>
        <p:txBody>
          <a:bodyPr/>
          <a:lstStyle/>
          <a:p>
            <a:r>
              <a:rPr lang="en-US" sz="3000" dirty="0" smtClean="0"/>
              <a:t>Perpetuity Assets</a:t>
            </a:r>
          </a:p>
          <a:p>
            <a:pPr lvl="1"/>
            <a:r>
              <a:rPr lang="en-US" sz="2600" dirty="0" smtClean="0"/>
              <a:t>British ‘</a:t>
            </a:r>
            <a:r>
              <a:rPr lang="en-US" sz="2600" dirty="0" err="1" smtClean="0"/>
              <a:t>consol</a:t>
            </a:r>
            <a:r>
              <a:rPr lang="en-US" sz="2600" dirty="0" smtClean="0"/>
              <a:t>’</a:t>
            </a:r>
          </a:p>
          <a:p>
            <a:pPr lvl="1"/>
            <a:endParaRPr lang="en-US" sz="2600" dirty="0" smtClean="0"/>
          </a:p>
          <a:p>
            <a:pPr lvl="1"/>
            <a:r>
              <a:rPr lang="en-US" sz="2600" dirty="0" smtClean="0"/>
              <a:t>Real </a:t>
            </a:r>
            <a:r>
              <a:rPr lang="en-US" sz="2600" dirty="0" smtClean="0"/>
              <a:t>Estate </a:t>
            </a:r>
          </a:p>
          <a:p>
            <a:pPr lvl="1"/>
            <a:endParaRPr lang="en-US" sz="2600" dirty="0"/>
          </a:p>
          <a:p>
            <a:r>
              <a:rPr lang="en-US" sz="3000" dirty="0" smtClean="0"/>
              <a:t>Perpetuity as a Cash Flow Pattern</a:t>
            </a:r>
          </a:p>
          <a:p>
            <a:pPr lvl="1"/>
            <a:r>
              <a:rPr lang="en-US" sz="2600" dirty="0" smtClean="0"/>
              <a:t>Stocks</a:t>
            </a:r>
          </a:p>
          <a:p>
            <a:pPr lvl="1"/>
            <a:endParaRPr lang="en-US" sz="2600" dirty="0" smtClean="0"/>
          </a:p>
          <a:p>
            <a:pPr lvl="1"/>
            <a:r>
              <a:rPr lang="en-US" sz="2600" dirty="0" smtClean="0"/>
              <a:t>Long </a:t>
            </a:r>
            <a:r>
              <a:rPr lang="en-US" sz="2600" dirty="0" smtClean="0"/>
              <a:t>Term Value of </a:t>
            </a:r>
            <a:r>
              <a:rPr lang="en-US" sz="2600" dirty="0" smtClean="0"/>
              <a:t>Projects</a:t>
            </a:r>
            <a:endParaRPr lang="en-US" dirty="0"/>
          </a:p>
        </p:txBody>
      </p:sp>
    </p:spTree>
    <p:extLst>
      <p:ext uri="{BB962C8B-B14F-4D97-AF65-F5344CB8AC3E}">
        <p14:creationId xmlns:p14="http://schemas.microsoft.com/office/powerpoint/2010/main" val="40096730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4 (Topic 2.2.2):</a:t>
            </a:r>
            <a:br>
              <a:rPr lang="en-US" dirty="0" smtClean="0"/>
            </a:br>
            <a:r>
              <a:rPr lang="en-US" dirty="0" smtClean="0">
                <a:effectLst/>
              </a:rPr>
              <a:t>Perpetuities</a:t>
            </a:r>
            <a:r>
              <a:rPr lang="en-US" dirty="0" smtClean="0"/>
              <a:t/>
            </a:r>
            <a:br>
              <a:rPr lang="en-US" dirty="0" smtClean="0"/>
            </a:br>
            <a:endParaRPr lang="en-US" dirty="0"/>
          </a:p>
        </p:txBody>
      </p:sp>
    </p:spTree>
    <p:extLst>
      <p:ext uri="{BB962C8B-B14F-4D97-AF65-F5344CB8AC3E}">
        <p14:creationId xmlns:p14="http://schemas.microsoft.com/office/powerpoint/2010/main" val="19318376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5115246"/>
          </a:xfrm>
        </p:spPr>
        <p:txBody>
          <a:bodyPr/>
          <a:lstStyle/>
          <a:p>
            <a:pPr marL="514350" indent="-514350">
              <a:buFont typeface="+mj-lt"/>
              <a:buAutoNum type="arabicPeriod"/>
            </a:pPr>
            <a:r>
              <a:rPr lang="en-US" dirty="0" smtClean="0"/>
              <a:t>What are Perpetuities?</a:t>
            </a:r>
          </a:p>
          <a:p>
            <a:pPr marL="514350" indent="-514350">
              <a:buFont typeface="+mj-lt"/>
              <a:buAutoNum type="arabicPeriod"/>
            </a:pPr>
            <a:endParaRPr lang="en-US" dirty="0" smtClean="0"/>
          </a:p>
          <a:p>
            <a:pPr marL="514350" indent="-514350">
              <a:buFont typeface="+mj-lt"/>
              <a:buAutoNum type="arabicPeriod"/>
            </a:pPr>
            <a:r>
              <a:rPr lang="en-US" dirty="0" smtClean="0"/>
              <a:t>Valuing </a:t>
            </a:r>
            <a:r>
              <a:rPr lang="en-US" dirty="0"/>
              <a:t>Perpetuities</a:t>
            </a:r>
            <a:endParaRPr lang="en-US" dirty="0" smtClean="0"/>
          </a:p>
          <a:p>
            <a:pPr marL="514350" indent="-514350">
              <a:buFont typeface="+mj-lt"/>
              <a:buAutoNum type="arabicPeriod"/>
            </a:pPr>
            <a:endParaRPr lang="en-US" dirty="0"/>
          </a:p>
          <a:p>
            <a:pPr marL="1031875" lvl="1" indent="-514350">
              <a:buFont typeface="+mj-lt"/>
              <a:buAutoNum type="arabicPeriod"/>
            </a:pPr>
            <a:r>
              <a:rPr lang="en-US" dirty="0" smtClean="0"/>
              <a:t>Constant </a:t>
            </a:r>
            <a:r>
              <a:rPr lang="en-US" dirty="0"/>
              <a:t>Perpetuities</a:t>
            </a:r>
            <a:endParaRPr lang="en-US" dirty="0" smtClean="0"/>
          </a:p>
          <a:p>
            <a:pPr marL="1031875" lvl="1" indent="-514350">
              <a:buFont typeface="+mj-lt"/>
              <a:buAutoNum type="arabicPeriod"/>
            </a:pPr>
            <a:endParaRPr lang="en-US" dirty="0" smtClean="0"/>
          </a:p>
          <a:p>
            <a:pPr marL="1031875" lvl="1" indent="-514350">
              <a:buFont typeface="+mj-lt"/>
              <a:buAutoNum type="arabicPeriod"/>
            </a:pPr>
            <a:r>
              <a:rPr lang="en-US" dirty="0" smtClean="0"/>
              <a:t>Growing </a:t>
            </a:r>
            <a:r>
              <a:rPr lang="en-US" dirty="0"/>
              <a:t>Perpetuities</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Perpetuities?</a:t>
            </a:r>
          </a:p>
        </p:txBody>
      </p:sp>
      <p:sp>
        <p:nvSpPr>
          <p:cNvPr id="3" name="Text Placeholder 2"/>
          <p:cNvSpPr>
            <a:spLocks noGrp="1"/>
          </p:cNvSpPr>
          <p:nvPr>
            <p:ph type="body" sz="quarter" idx="10"/>
          </p:nvPr>
        </p:nvSpPr>
        <p:spPr>
          <a:xfrm>
            <a:off x="381000" y="1411552"/>
            <a:ext cx="8382000" cy="4608248"/>
          </a:xfrm>
        </p:spPr>
        <p:txBody>
          <a:bodyPr/>
          <a:lstStyle/>
          <a:p>
            <a:r>
              <a:rPr lang="en-US" dirty="0" smtClean="0"/>
              <a:t>Cash Flows that are:</a:t>
            </a:r>
            <a:endParaRPr lang="en-US" dirty="0"/>
          </a:p>
          <a:p>
            <a:pPr lvl="1"/>
            <a:r>
              <a:rPr lang="en-US" dirty="0" smtClean="0"/>
              <a:t>Infinite</a:t>
            </a:r>
          </a:p>
          <a:p>
            <a:pPr lvl="1"/>
            <a:r>
              <a:rPr lang="en-US" dirty="0" smtClean="0"/>
              <a:t>Constant (or Growing at a Constant Rate)</a:t>
            </a:r>
          </a:p>
          <a:p>
            <a:pPr lvl="1"/>
            <a:r>
              <a:rPr lang="en-US" dirty="0" smtClean="0"/>
              <a:t>At </a:t>
            </a:r>
            <a:r>
              <a:rPr lang="en-US" dirty="0" smtClean="0"/>
              <a:t>Regular </a:t>
            </a:r>
            <a:r>
              <a:rPr lang="en-US" dirty="0" smtClean="0"/>
              <a:t>Intervals</a:t>
            </a:r>
          </a:p>
          <a:p>
            <a:pPr lvl="1"/>
            <a:endParaRPr lang="en-US" dirty="0" smtClean="0"/>
          </a:p>
          <a:p>
            <a:pPr lvl="1"/>
            <a:endParaRPr lang="en-US" dirty="0"/>
          </a:p>
          <a:p>
            <a:r>
              <a:rPr lang="en-US" dirty="0" smtClean="0"/>
              <a:t>Examples:</a:t>
            </a:r>
            <a:endParaRPr lang="en-US" dirty="0" smtClean="0"/>
          </a:p>
          <a:p>
            <a:pPr lvl="1"/>
            <a:r>
              <a:rPr lang="en-US" dirty="0" smtClean="0"/>
              <a:t>I promise to pay you $100 per year forever</a:t>
            </a:r>
            <a:r>
              <a:rPr lang="en-US" dirty="0" smtClean="0"/>
              <a:t>.</a:t>
            </a:r>
          </a:p>
          <a:p>
            <a:pPr lvl="1"/>
            <a:r>
              <a:rPr lang="en-US" dirty="0"/>
              <a:t>I promise to pay you $</a:t>
            </a:r>
            <a:r>
              <a:rPr lang="en-US" dirty="0" smtClean="0"/>
              <a:t>10 </a:t>
            </a:r>
            <a:r>
              <a:rPr lang="en-US" dirty="0"/>
              <a:t>per </a:t>
            </a:r>
            <a:r>
              <a:rPr lang="en-US" dirty="0" smtClean="0"/>
              <a:t>week forever</a:t>
            </a:r>
            <a:r>
              <a:rPr lang="en-US" dirty="0"/>
              <a:t>.</a:t>
            </a:r>
          </a:p>
          <a:p>
            <a:pPr lvl="1"/>
            <a:endParaRPr lang="en-US" dirty="0"/>
          </a:p>
          <a:p>
            <a:endParaRPr lang="en-US" dirty="0"/>
          </a:p>
          <a:p>
            <a:endParaRPr lang="en-US" dirty="0"/>
          </a:p>
        </p:txBody>
      </p:sp>
    </p:spTree>
    <p:extLst>
      <p:ext uri="{BB962C8B-B14F-4D97-AF65-F5344CB8AC3E}">
        <p14:creationId xmlns:p14="http://schemas.microsoft.com/office/powerpoint/2010/main" val="37376214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Valuing Constant Perpetuities</a:t>
            </a:r>
            <a:endParaRPr lang="en-US" dirty="0"/>
          </a:p>
        </p:txBody>
      </p:sp>
      <p:sp>
        <p:nvSpPr>
          <p:cNvPr id="3" name="Text Placeholder 2"/>
          <p:cNvSpPr>
            <a:spLocks noGrp="1"/>
          </p:cNvSpPr>
          <p:nvPr>
            <p:ph type="body" sz="quarter" idx="10"/>
          </p:nvPr>
        </p:nvSpPr>
        <p:spPr>
          <a:xfrm>
            <a:off x="381000" y="1411552"/>
            <a:ext cx="8382000" cy="4760648"/>
          </a:xfrm>
        </p:spPr>
        <p:txBody>
          <a:bodyPr/>
          <a:lstStyle/>
          <a:p>
            <a:r>
              <a:rPr lang="en-US" dirty="0" smtClean="0"/>
              <a:t>Formula</a:t>
            </a:r>
            <a:endParaRPr lang="en-US" dirty="0"/>
          </a:p>
          <a:p>
            <a:pPr lvl="1"/>
            <a:endParaRPr lang="en-US" dirty="0" smtClean="0"/>
          </a:p>
          <a:p>
            <a:pPr lvl="1"/>
            <a:endParaRPr lang="en-US" dirty="0"/>
          </a:p>
          <a:p>
            <a:pPr lvl="1"/>
            <a:endParaRPr lang="en-US" dirty="0" smtClean="0"/>
          </a:p>
          <a:p>
            <a:pPr marL="517525" lvl="1" indent="0">
              <a:buNone/>
            </a:pPr>
            <a:endParaRPr lang="en-US" dirty="0"/>
          </a:p>
          <a:p>
            <a:r>
              <a:rPr lang="en-US" dirty="0" smtClean="0"/>
              <a:t>Notes:</a:t>
            </a:r>
          </a:p>
          <a:p>
            <a:pPr lvl="1"/>
            <a:r>
              <a:rPr lang="en-US" dirty="0" smtClean="0"/>
              <a:t>No Financial Calculator Function</a:t>
            </a:r>
          </a:p>
          <a:p>
            <a:pPr lvl="1"/>
            <a:r>
              <a:rPr lang="en-US" dirty="0" smtClean="0"/>
              <a:t>No Future Value</a:t>
            </a:r>
          </a:p>
          <a:p>
            <a:pPr lvl="1"/>
            <a:r>
              <a:rPr lang="en-US" dirty="0" smtClean="0"/>
              <a:t>C and r are per Period</a:t>
            </a:r>
            <a:endParaRPr lang="en-US" dirty="0"/>
          </a:p>
          <a:p>
            <a:endParaRPr lang="en-US" dirty="0"/>
          </a:p>
          <a:p>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547502545"/>
              </p:ext>
            </p:extLst>
          </p:nvPr>
        </p:nvGraphicFramePr>
        <p:xfrm>
          <a:off x="3733800" y="1143000"/>
          <a:ext cx="2667000" cy="1109663"/>
        </p:xfrm>
        <a:graphic>
          <a:graphicData uri="http://schemas.openxmlformats.org/presentationml/2006/ole">
            <mc:AlternateContent xmlns:mc="http://schemas.openxmlformats.org/markup-compatibility/2006">
              <mc:Choice xmlns:v="urn:schemas-microsoft-com:vml" Requires="v">
                <p:oleObj spid="_x0000_s2072" name="Equation" r:id="rId4" imgW="965200" imgH="393700" progId="Equation.DSMT4">
                  <p:embed/>
                </p:oleObj>
              </mc:Choice>
              <mc:Fallback>
                <p:oleObj name="Equation" r:id="rId4" imgW="965200" imgH="3937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1143000"/>
                        <a:ext cx="2667000" cy="1109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923341728"/>
              </p:ext>
            </p:extLst>
          </p:nvPr>
        </p:nvGraphicFramePr>
        <p:xfrm>
          <a:off x="4343400" y="2554430"/>
          <a:ext cx="3586162" cy="852488"/>
        </p:xfrm>
        <a:graphic>
          <a:graphicData uri="http://schemas.openxmlformats.org/presentationml/2006/ole">
            <mc:AlternateContent xmlns:mc="http://schemas.openxmlformats.org/markup-compatibility/2006">
              <mc:Choice xmlns:v="urn:schemas-microsoft-com:vml" Requires="v">
                <p:oleObj spid="_x0000_s2073" name="Equation" r:id="rId6" imgW="2844720" imgH="672840" progId="Equation.DSMT4">
                  <p:embed/>
                </p:oleObj>
              </mc:Choice>
              <mc:Fallback>
                <p:oleObj name="Equation" r:id="rId6" imgW="2844720" imgH="672840" progId="Equation.DSMT4">
                  <p:embed/>
                  <p:pic>
                    <p:nvPicPr>
                      <p:cNvPr id="0" name=""/>
                      <p:cNvPicPr>
                        <a:picLocks noChangeAspect="1" noChangeArrowheads="1"/>
                      </p:cNvPicPr>
                      <p:nvPr/>
                    </p:nvPicPr>
                    <p:blipFill>
                      <a:blip r:embed="rId7"/>
                      <a:srcRect/>
                      <a:stretch>
                        <a:fillRect/>
                      </a:stretch>
                    </p:blipFill>
                    <p:spPr bwMode="auto">
                      <a:xfrm>
                        <a:off x="4343400" y="2554430"/>
                        <a:ext cx="3586162"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328220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 Perpetuity Example</a:t>
            </a:r>
            <a:endParaRPr lang="en-US" dirty="0"/>
          </a:p>
        </p:txBody>
      </p:sp>
      <p:sp>
        <p:nvSpPr>
          <p:cNvPr id="3" name="Text Placeholder 2"/>
          <p:cNvSpPr>
            <a:spLocks noGrp="1"/>
          </p:cNvSpPr>
          <p:nvPr>
            <p:ph type="body" sz="quarter" idx="10"/>
          </p:nvPr>
        </p:nvSpPr>
        <p:spPr>
          <a:xfrm>
            <a:off x="381000" y="1411552"/>
            <a:ext cx="8382000" cy="3865674"/>
          </a:xfrm>
        </p:spPr>
        <p:txBody>
          <a:bodyPr/>
          <a:lstStyle/>
          <a:p>
            <a:r>
              <a:rPr lang="en-US" dirty="0"/>
              <a:t>What is the present value of $1,000 per year </a:t>
            </a:r>
            <a:r>
              <a:rPr lang="en-US" dirty="0" smtClean="0"/>
              <a:t>forever? (r </a:t>
            </a:r>
            <a:r>
              <a:rPr lang="en-US" dirty="0"/>
              <a:t>= 10%)</a:t>
            </a:r>
          </a:p>
          <a:p>
            <a:pPr marL="517525" lvl="1" indent="0">
              <a:buNone/>
            </a:pPr>
            <a:endParaRPr lang="en-US" dirty="0" smtClean="0"/>
          </a:p>
          <a:p>
            <a:pPr lvl="1"/>
            <a:endParaRPr lang="en-US" dirty="0"/>
          </a:p>
          <a:p>
            <a:pPr lvl="1"/>
            <a:endParaRPr lang="en-US" dirty="0" smtClean="0"/>
          </a:p>
          <a:p>
            <a:pPr marL="517525" lvl="1" indent="0">
              <a:buNone/>
            </a:pPr>
            <a:endParaRPr lang="en-US" dirty="0"/>
          </a:p>
          <a:p>
            <a:endParaRPr lang="en-US" dirty="0"/>
          </a:p>
          <a:p>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1681113926"/>
              </p:ext>
            </p:extLst>
          </p:nvPr>
        </p:nvGraphicFramePr>
        <p:xfrm>
          <a:off x="1922462" y="3429000"/>
          <a:ext cx="5299075" cy="1109663"/>
        </p:xfrm>
        <a:graphic>
          <a:graphicData uri="http://schemas.openxmlformats.org/presentationml/2006/ole">
            <mc:AlternateContent xmlns:mc="http://schemas.openxmlformats.org/markup-compatibility/2006">
              <mc:Choice xmlns:v="urn:schemas-microsoft-com:vml" Requires="v">
                <p:oleObj spid="_x0000_s3086" name="Equation" r:id="rId4" imgW="1917360" imgH="393480" progId="Equation.DSMT4">
                  <p:embed/>
                </p:oleObj>
              </mc:Choice>
              <mc:Fallback>
                <p:oleObj name="Equation" r:id="rId4" imgW="1917360" imgH="393480" progId="Equation.DSMT4">
                  <p:embed/>
                  <p:pic>
                    <p:nvPicPr>
                      <p:cNvPr id="0" name=""/>
                      <p:cNvPicPr>
                        <a:picLocks noChangeAspect="1" noChangeArrowheads="1"/>
                      </p:cNvPicPr>
                      <p:nvPr/>
                    </p:nvPicPr>
                    <p:blipFill>
                      <a:blip r:embed="rId5"/>
                      <a:srcRect/>
                      <a:stretch>
                        <a:fillRect/>
                      </a:stretch>
                    </p:blipFill>
                    <p:spPr bwMode="auto">
                      <a:xfrm>
                        <a:off x="1922462" y="3429000"/>
                        <a:ext cx="5299075" cy="1109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966447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a:t>
            </a:r>
            <a:r>
              <a:rPr lang="en-US" dirty="0" smtClean="0"/>
              <a:t>Perpetuities</a:t>
            </a:r>
            <a:endParaRPr lang="en-US" dirty="0"/>
          </a:p>
        </p:txBody>
      </p:sp>
      <p:sp>
        <p:nvSpPr>
          <p:cNvPr id="3" name="Text Placeholder 2"/>
          <p:cNvSpPr>
            <a:spLocks noGrp="1"/>
          </p:cNvSpPr>
          <p:nvPr>
            <p:ph type="body" sz="quarter" idx="10"/>
          </p:nvPr>
        </p:nvSpPr>
        <p:spPr>
          <a:xfrm>
            <a:off x="381000" y="1411552"/>
            <a:ext cx="8382000" cy="4579715"/>
          </a:xfrm>
        </p:spPr>
        <p:txBody>
          <a:bodyPr/>
          <a:lstStyle/>
          <a:p>
            <a:r>
              <a:rPr lang="en-US" dirty="0" smtClean="0"/>
              <a:t>Example: I promise to pay you $100 per year growing at 3% forever.</a:t>
            </a:r>
          </a:p>
          <a:p>
            <a:endParaRPr lang="en-US" dirty="0"/>
          </a:p>
          <a:p>
            <a:r>
              <a:rPr lang="en-US" dirty="0" smtClean="0"/>
              <a:t>I am promising you the following cash flow:</a:t>
            </a:r>
          </a:p>
          <a:p>
            <a:endParaRPr lang="en-US" dirty="0" smtClean="0"/>
          </a:p>
          <a:p>
            <a:pPr marL="0" indent="0">
              <a:buNone/>
            </a:pPr>
            <a:r>
              <a:rPr lang="en-US" dirty="0" smtClean="0"/>
              <a:t>      100  100(1.03)  100(1.03)</a:t>
            </a:r>
            <a:r>
              <a:rPr lang="en-US" baseline="30000" dirty="0" smtClean="0"/>
              <a:t>2</a:t>
            </a:r>
            <a:r>
              <a:rPr lang="en-US" dirty="0" smtClean="0"/>
              <a:t>  100(1.03)</a:t>
            </a:r>
            <a:r>
              <a:rPr lang="en-US" baseline="30000" dirty="0" smtClean="0"/>
              <a:t>3</a:t>
            </a:r>
            <a:r>
              <a:rPr lang="en-US" dirty="0" smtClean="0"/>
              <a:t>…</a:t>
            </a:r>
          </a:p>
          <a:p>
            <a:pPr marL="0" indent="0">
              <a:buNone/>
            </a:pPr>
            <a:r>
              <a:rPr lang="en-US" dirty="0"/>
              <a:t> </a:t>
            </a:r>
            <a:r>
              <a:rPr lang="en-US" dirty="0" smtClean="0"/>
              <a:t>                                  or</a:t>
            </a:r>
          </a:p>
          <a:p>
            <a:pPr marL="0" indent="0">
              <a:buNone/>
            </a:pPr>
            <a:r>
              <a:rPr lang="en-US" dirty="0" smtClean="0"/>
              <a:t>      100  103.00       106.09        109.27…</a:t>
            </a:r>
            <a:endParaRPr lang="en-US" dirty="0"/>
          </a:p>
        </p:txBody>
      </p:sp>
    </p:spTree>
    <p:extLst>
      <p:ext uri="{BB962C8B-B14F-4D97-AF65-F5344CB8AC3E}">
        <p14:creationId xmlns:p14="http://schemas.microsoft.com/office/powerpoint/2010/main" val="219605747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Valuing Growing Perpetuities</a:t>
            </a:r>
            <a:endParaRPr lang="en-US" dirty="0"/>
          </a:p>
        </p:txBody>
      </p:sp>
      <p:sp>
        <p:nvSpPr>
          <p:cNvPr id="3" name="Text Placeholder 2"/>
          <p:cNvSpPr>
            <a:spLocks noGrp="1"/>
          </p:cNvSpPr>
          <p:nvPr>
            <p:ph type="body" sz="quarter" idx="10"/>
          </p:nvPr>
        </p:nvSpPr>
        <p:spPr>
          <a:xfrm>
            <a:off x="381000" y="1411552"/>
            <a:ext cx="8382000" cy="4776692"/>
          </a:xfrm>
        </p:spPr>
        <p:txBody>
          <a:bodyPr/>
          <a:lstStyle/>
          <a:p>
            <a:r>
              <a:rPr lang="en-US" dirty="0" smtClean="0"/>
              <a:t>Formula</a:t>
            </a:r>
            <a:endParaRPr lang="en-US" dirty="0"/>
          </a:p>
          <a:p>
            <a:pPr lvl="1"/>
            <a:endParaRPr lang="en-US" dirty="0" smtClean="0"/>
          </a:p>
          <a:p>
            <a:pPr lvl="1"/>
            <a:endParaRPr lang="en-US" dirty="0"/>
          </a:p>
          <a:p>
            <a:pPr lvl="1"/>
            <a:endParaRPr lang="en-US" dirty="0" smtClean="0"/>
          </a:p>
          <a:p>
            <a:pPr marL="517525" lvl="1" indent="0">
              <a:buNone/>
            </a:pPr>
            <a:endParaRPr lang="en-US" dirty="0"/>
          </a:p>
          <a:p>
            <a:r>
              <a:rPr lang="en-US" dirty="0" smtClean="0"/>
              <a:t>Notes:</a:t>
            </a:r>
          </a:p>
          <a:p>
            <a:pPr lvl="1"/>
            <a:r>
              <a:rPr lang="en-US" dirty="0" smtClean="0"/>
              <a:t>Same as Constant Perpetuity</a:t>
            </a:r>
          </a:p>
          <a:p>
            <a:pPr lvl="1"/>
            <a:r>
              <a:rPr lang="en-US" dirty="0" smtClean="0"/>
              <a:t>Growth can be Positive or Negative</a:t>
            </a:r>
          </a:p>
          <a:p>
            <a:pPr lvl="1"/>
            <a:r>
              <a:rPr lang="en-US" dirty="0" err="1" smtClean="0"/>
              <a:t>C</a:t>
            </a:r>
            <a:r>
              <a:rPr lang="en-US" baseline="-25000" dirty="0" err="1" smtClean="0"/>
              <a:t>1</a:t>
            </a:r>
            <a:r>
              <a:rPr lang="en-US" dirty="0" smtClean="0"/>
              <a:t> is Next Period’s Cash Flow</a:t>
            </a:r>
          </a:p>
          <a:p>
            <a:pPr lvl="1"/>
            <a:r>
              <a:rPr lang="en-US" dirty="0" smtClean="0"/>
              <a:t>‘g’ will never be greater then ‘r</a:t>
            </a:r>
            <a:r>
              <a:rPr lang="en-US" dirty="0" smtClean="0"/>
              <a:t>’</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865560851"/>
              </p:ext>
            </p:extLst>
          </p:nvPr>
        </p:nvGraphicFramePr>
        <p:xfrm>
          <a:off x="3276600" y="1112941"/>
          <a:ext cx="4210050" cy="1217613"/>
        </p:xfrm>
        <a:graphic>
          <a:graphicData uri="http://schemas.openxmlformats.org/presentationml/2006/ole">
            <mc:AlternateContent xmlns:mc="http://schemas.openxmlformats.org/markup-compatibility/2006">
              <mc:Choice xmlns:v="urn:schemas-microsoft-com:vml" Requires="v">
                <p:oleObj spid="_x0000_s8200" name="Equation" r:id="rId4" imgW="1523880" imgH="431640" progId="Equation.DSMT4">
                  <p:embed/>
                </p:oleObj>
              </mc:Choice>
              <mc:Fallback>
                <p:oleObj name="Equation" r:id="rId4" imgW="152388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112941"/>
                        <a:ext cx="4210050" cy="1217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59091791"/>
              </p:ext>
            </p:extLst>
          </p:nvPr>
        </p:nvGraphicFramePr>
        <p:xfrm>
          <a:off x="3886200" y="2667000"/>
          <a:ext cx="4819650" cy="1190625"/>
        </p:xfrm>
        <a:graphic>
          <a:graphicData uri="http://schemas.openxmlformats.org/presentationml/2006/ole">
            <mc:AlternateContent xmlns:mc="http://schemas.openxmlformats.org/markup-compatibility/2006">
              <mc:Choice xmlns:v="urn:schemas-microsoft-com:vml" Requires="v">
                <p:oleObj spid="_x0000_s8201" name="Equation" r:id="rId6" imgW="3822480" imgH="939600" progId="Equation.DSMT4">
                  <p:embed/>
                </p:oleObj>
              </mc:Choice>
              <mc:Fallback>
                <p:oleObj name="Equation" r:id="rId6" imgW="3822480" imgH="939600" progId="Equation.DSMT4">
                  <p:embed/>
                  <p:pic>
                    <p:nvPicPr>
                      <p:cNvPr id="0" name=""/>
                      <p:cNvPicPr>
                        <a:picLocks noChangeAspect="1" noChangeArrowheads="1"/>
                      </p:cNvPicPr>
                      <p:nvPr/>
                    </p:nvPicPr>
                    <p:blipFill>
                      <a:blip r:embed="rId7"/>
                      <a:srcRect/>
                      <a:stretch>
                        <a:fillRect/>
                      </a:stretch>
                    </p:blipFill>
                    <p:spPr bwMode="auto">
                      <a:xfrm>
                        <a:off x="3886200" y="2667000"/>
                        <a:ext cx="4819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8831624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Perpetuity Example 1</a:t>
            </a:r>
            <a:endParaRPr lang="en-US" dirty="0"/>
          </a:p>
        </p:txBody>
      </p:sp>
      <p:sp>
        <p:nvSpPr>
          <p:cNvPr id="3" name="Text Placeholder 2"/>
          <p:cNvSpPr>
            <a:spLocks noGrp="1"/>
          </p:cNvSpPr>
          <p:nvPr>
            <p:ph type="body" sz="quarter" idx="10"/>
          </p:nvPr>
        </p:nvSpPr>
        <p:spPr>
          <a:xfrm>
            <a:off x="381000" y="1411552"/>
            <a:ext cx="8382000" cy="4059573"/>
          </a:xfrm>
        </p:spPr>
        <p:txBody>
          <a:bodyPr/>
          <a:lstStyle/>
          <a:p>
            <a:pPr lvl="1"/>
            <a:r>
              <a:rPr lang="en-US" sz="2600" dirty="0"/>
              <a:t>What is the present value of </a:t>
            </a:r>
            <a:r>
              <a:rPr lang="en-US" sz="2600" dirty="0" smtClean="0"/>
              <a:t>receiving forever $1,000 </a:t>
            </a:r>
            <a:r>
              <a:rPr lang="en-US" sz="2600" dirty="0"/>
              <a:t>per year growing at 3% per </a:t>
            </a:r>
            <a:r>
              <a:rPr lang="en-US" sz="2600" dirty="0" smtClean="0"/>
              <a:t>year? </a:t>
            </a:r>
            <a:r>
              <a:rPr lang="en-US" sz="2600" dirty="0"/>
              <a:t>(r = 10%)</a:t>
            </a:r>
          </a:p>
          <a:p>
            <a:pPr marL="517525" lvl="1" indent="0">
              <a:buNone/>
            </a:pPr>
            <a:endParaRPr lang="en-US" dirty="0" smtClean="0"/>
          </a:p>
          <a:p>
            <a:pPr marL="517525" lvl="1" indent="0">
              <a:buNone/>
            </a:pPr>
            <a:endParaRPr lang="en-US" dirty="0"/>
          </a:p>
          <a:p>
            <a:pPr lvl="1"/>
            <a:endParaRPr lang="en-US" dirty="0" smtClean="0"/>
          </a:p>
          <a:p>
            <a:pPr marL="517525" lvl="1" indent="0">
              <a:buNone/>
            </a:pPr>
            <a:endParaRPr lang="en-US" dirty="0"/>
          </a:p>
          <a:p>
            <a:endParaRPr lang="en-US" dirty="0"/>
          </a:p>
          <a:p>
            <a:endParaRPr lang="en-US" dirty="0"/>
          </a:p>
        </p:txBody>
      </p:sp>
      <p:graphicFrame>
        <p:nvGraphicFramePr>
          <p:cNvPr id="5" name="Object 6"/>
          <p:cNvGraphicFramePr>
            <a:graphicFrameLocks noChangeAspect="1"/>
          </p:cNvGraphicFramePr>
          <p:nvPr>
            <p:extLst>
              <p:ext uri="{D42A27DB-BD31-4B8C-83A1-F6EECF244321}">
                <p14:modId xmlns:p14="http://schemas.microsoft.com/office/powerpoint/2010/main" val="3984482216"/>
              </p:ext>
            </p:extLst>
          </p:nvPr>
        </p:nvGraphicFramePr>
        <p:xfrm>
          <a:off x="1371600" y="3281363"/>
          <a:ext cx="6934200" cy="942975"/>
        </p:xfrm>
        <a:graphic>
          <a:graphicData uri="http://schemas.openxmlformats.org/presentationml/2006/ole">
            <mc:AlternateContent xmlns:mc="http://schemas.openxmlformats.org/markup-compatibility/2006">
              <mc:Choice xmlns:v="urn:schemas-microsoft-com:vml" Requires="v">
                <p:oleObj spid="_x0000_s5131" name="Equation" r:id="rId4" imgW="2895480" imgH="393480" progId="Equation.DSMT4">
                  <p:embed/>
                </p:oleObj>
              </mc:Choice>
              <mc:Fallback>
                <p:oleObj name="Equation" r:id="rId4" imgW="2895480" imgH="393480" progId="Equation.DSMT4">
                  <p:embed/>
                  <p:pic>
                    <p:nvPicPr>
                      <p:cNvPr id="0" name=""/>
                      <p:cNvPicPr>
                        <a:picLocks noChangeAspect="1" noChangeArrowheads="1"/>
                      </p:cNvPicPr>
                      <p:nvPr/>
                    </p:nvPicPr>
                    <p:blipFill>
                      <a:blip r:embed="rId5"/>
                      <a:srcRect/>
                      <a:stretch>
                        <a:fillRect/>
                      </a:stretch>
                    </p:blipFill>
                    <p:spPr bwMode="auto">
                      <a:xfrm>
                        <a:off x="1371600" y="3281363"/>
                        <a:ext cx="6934200" cy="94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0872830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Perpetuity Example 2</a:t>
            </a:r>
            <a:endParaRPr lang="en-US" dirty="0"/>
          </a:p>
        </p:txBody>
      </p:sp>
      <p:sp>
        <p:nvSpPr>
          <p:cNvPr id="3" name="Text Placeholder 2"/>
          <p:cNvSpPr>
            <a:spLocks noGrp="1"/>
          </p:cNvSpPr>
          <p:nvPr>
            <p:ph type="body" sz="quarter" idx="10"/>
          </p:nvPr>
        </p:nvSpPr>
        <p:spPr>
          <a:xfrm>
            <a:off x="381000" y="1411552"/>
            <a:ext cx="8382000" cy="4441216"/>
          </a:xfrm>
        </p:spPr>
        <p:txBody>
          <a:bodyPr/>
          <a:lstStyle/>
          <a:p>
            <a:pPr lvl="1"/>
            <a:r>
              <a:rPr lang="en-US" sz="2600" dirty="0"/>
              <a:t>What is the present value of receiving forever $1,000 per year </a:t>
            </a:r>
            <a:r>
              <a:rPr lang="en-US" sz="2600" i="1" dirty="0" smtClean="0"/>
              <a:t>declining</a:t>
            </a:r>
            <a:r>
              <a:rPr lang="en-US" sz="2600" dirty="0" smtClean="0"/>
              <a:t> at </a:t>
            </a:r>
            <a:r>
              <a:rPr lang="en-US" sz="2600" dirty="0"/>
              <a:t>3% per year? (r = 10%)</a:t>
            </a:r>
          </a:p>
          <a:p>
            <a:pPr marL="517525" lvl="1" indent="0">
              <a:buNone/>
            </a:pPr>
            <a:endParaRPr lang="en-US" sz="2600" dirty="0"/>
          </a:p>
          <a:p>
            <a:pPr lvl="1"/>
            <a:endParaRPr lang="en-US" sz="2600" dirty="0" smtClean="0"/>
          </a:p>
          <a:p>
            <a:pPr lvl="1"/>
            <a:endParaRPr lang="en-US" sz="2600" dirty="0"/>
          </a:p>
          <a:p>
            <a:pPr lvl="1"/>
            <a:endParaRPr lang="en-US" sz="2600" dirty="0" smtClean="0"/>
          </a:p>
          <a:p>
            <a:pPr lvl="1"/>
            <a:endParaRPr lang="en-US" sz="2600" dirty="0" smtClean="0"/>
          </a:p>
          <a:p>
            <a:pPr lvl="1"/>
            <a:r>
              <a:rPr lang="en-US" sz="2600" dirty="0" smtClean="0"/>
              <a:t>It might be better to call them ‘changing’ perpetuities, since the growth rate can be negative.</a:t>
            </a:r>
            <a:endParaRPr lang="en-US" dirty="0"/>
          </a:p>
        </p:txBody>
      </p:sp>
      <p:graphicFrame>
        <p:nvGraphicFramePr>
          <p:cNvPr id="5" name="Object 6"/>
          <p:cNvGraphicFramePr>
            <a:graphicFrameLocks noChangeAspect="1"/>
          </p:cNvGraphicFramePr>
          <p:nvPr>
            <p:extLst>
              <p:ext uri="{D42A27DB-BD31-4B8C-83A1-F6EECF244321}">
                <p14:modId xmlns:p14="http://schemas.microsoft.com/office/powerpoint/2010/main" val="1920755329"/>
              </p:ext>
            </p:extLst>
          </p:nvPr>
        </p:nvGraphicFramePr>
        <p:xfrm>
          <a:off x="1219200" y="2895600"/>
          <a:ext cx="7208838" cy="1063625"/>
        </p:xfrm>
        <a:graphic>
          <a:graphicData uri="http://schemas.openxmlformats.org/presentationml/2006/ole">
            <mc:AlternateContent xmlns:mc="http://schemas.openxmlformats.org/markup-compatibility/2006">
              <mc:Choice xmlns:v="urn:schemas-microsoft-com:vml" Requires="v">
                <p:oleObj spid="_x0000_s6155" name="Equation" r:id="rId4" imgW="3009600" imgH="444240" progId="Equation.DSMT4">
                  <p:embed/>
                </p:oleObj>
              </mc:Choice>
              <mc:Fallback>
                <p:oleObj name="Equation" r:id="rId4" imgW="3009600" imgH="444240" progId="Equation.DSMT4">
                  <p:embed/>
                  <p:pic>
                    <p:nvPicPr>
                      <p:cNvPr id="0" name=""/>
                      <p:cNvPicPr>
                        <a:picLocks noChangeAspect="1" noChangeArrowheads="1"/>
                      </p:cNvPicPr>
                      <p:nvPr/>
                    </p:nvPicPr>
                    <p:blipFill>
                      <a:blip r:embed="rId5"/>
                      <a:srcRect/>
                      <a:stretch>
                        <a:fillRect/>
                      </a:stretch>
                    </p:blipFill>
                    <p:spPr bwMode="auto">
                      <a:xfrm>
                        <a:off x="1219200" y="2895600"/>
                        <a:ext cx="7208838" cy="1063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9595944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223</TotalTime>
  <Words>572</Words>
  <Application>Microsoft Office PowerPoint</Application>
  <PresentationFormat>On-screen Show (4:3)</PresentationFormat>
  <Paragraphs>116</Paragraphs>
  <Slides>12</Slides>
  <Notes>12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2</vt:i4>
      </vt:variant>
      <vt:variant>
        <vt:lpstr>Slide Titles</vt:lpstr>
      </vt:variant>
      <vt:variant>
        <vt:i4>12</vt:i4>
      </vt:variant>
    </vt:vector>
  </HeadingPairs>
  <TitlesOfParts>
    <vt:vector size="21" baseType="lpstr">
      <vt:lpstr>Arial</vt:lpstr>
      <vt:lpstr>Calibri</vt:lpstr>
      <vt:lpstr>Century Gothic</vt:lpstr>
      <vt:lpstr>Courier New</vt:lpstr>
      <vt:lpstr>Wingdings</vt:lpstr>
      <vt:lpstr>Blue Segoe 4-3 template-template_April-17-2007</vt:lpstr>
      <vt:lpstr>White with Courier font for code slides</vt:lpstr>
      <vt:lpstr>Equation</vt:lpstr>
      <vt:lpstr>MathType 6.0 Equation</vt:lpstr>
      <vt:lpstr>Video 4 (Topic 2.2.2): Perpetuities </vt:lpstr>
      <vt:lpstr>Topics</vt:lpstr>
      <vt:lpstr>What are Perpetuities?</vt:lpstr>
      <vt:lpstr>Valuing Constant Perpetuities</vt:lpstr>
      <vt:lpstr>Constant Perpetuity Example</vt:lpstr>
      <vt:lpstr>Growing Perpetuities</vt:lpstr>
      <vt:lpstr>Valuing Growing Perpetuities</vt:lpstr>
      <vt:lpstr>Growing Perpetuity Example 1</vt:lpstr>
      <vt:lpstr>Growing Perpetuity Example 2</vt:lpstr>
      <vt:lpstr>Cash Flow and Rate Problems</vt:lpstr>
      <vt:lpstr>Using Perpetuities</vt:lpstr>
      <vt:lpstr>Video 4 (Topic 2.2.2): Perpetuities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35</cp:revision>
  <dcterms:created xsi:type="dcterms:W3CDTF">2014-06-29T21:19:00Z</dcterms:created>
  <dcterms:modified xsi:type="dcterms:W3CDTF">2014-06-30T23:21:48Z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