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79" r:id="rId4"/>
    <p:sldId id="259" r:id="rId5"/>
    <p:sldId id="284" r:id="rId6"/>
    <p:sldId id="281" r:id="rId7"/>
    <p:sldId id="283" r:id="rId8"/>
    <p:sldId id="285" r:id="rId9"/>
    <p:sldId id="286" r:id="rId10"/>
    <p:sldId id="287" r:id="rId11"/>
    <p:sldId id="280" r:id="rId12"/>
  </p:sldIdLst>
  <p:sldSz cx="9144000" cy="6858000" type="screen4x3"/>
  <p:notesSz cx="7315200" cy="96012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A656AE6-D131-4182-8B4B-D8C160C8C95C}" type="datetimeFigureOut">
              <a:rPr lang="en-US" smtClean="0"/>
              <a:t>7/31/2014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7/31/2014 1:04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045567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930142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EEA788CB-9FD0-43E2-9259-98799D3C66DE}" type="slidenum">
              <a:rPr lang="en-US"/>
              <a:pPr/>
              <a:t>3</a:t>
            </a:fld>
            <a:endParaRPr lang="en-US" dirty="0"/>
          </a:p>
        </p:txBody>
      </p:sp>
      <p:sp>
        <p:nvSpPr>
          <p:cNvPr id="179202" name="Rectangle 2"/>
          <p:cNvSpPr>
            <a:spLocks noGrp="1" noRot="1" noChangeAspect="1" noChangeArrowheads="1" noTextEdit="1"/>
          </p:cNvSpPr>
          <p:nvPr>
            <p:ph type="sldImg"/>
          </p:nvPr>
        </p:nvSpPr>
        <p:spPr>
          <a:xfrm>
            <a:off x="1195388" y="692150"/>
            <a:ext cx="4619625" cy="3463925"/>
          </a:xfrm>
          <a:ln/>
        </p:spPr>
      </p:sp>
      <p:sp>
        <p:nvSpPr>
          <p:cNvPr id="179203" name="Rectangle 3"/>
          <p:cNvSpPr>
            <a:spLocks noGrp="1" noChangeArrowheads="1"/>
          </p:cNvSpPr>
          <p:nvPr>
            <p:ph type="body" idx="1"/>
          </p:nvPr>
        </p:nvSpPr>
        <p:spPr>
          <a:xfrm>
            <a:off x="701675" y="4387768"/>
            <a:ext cx="5607050" cy="4155919"/>
          </a:xfrm>
        </p:spPr>
        <p:txBody>
          <a:bodyPr/>
          <a:lstStyle/>
          <a:p>
            <a:r>
              <a:rPr lang="en-US" dirty="0"/>
              <a:t>Figure 1-6 in FM13.</a:t>
            </a:r>
          </a:p>
        </p:txBody>
      </p:sp>
    </p:spTree>
    <p:extLst>
      <p:ext uri="{BB962C8B-B14F-4D97-AF65-F5344CB8AC3E}">
        <p14:creationId xmlns:p14="http://schemas.microsoft.com/office/powerpoint/2010/main" val="26018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F27E41-2CB5-4675-AEC4-59A158BF9903}" type="slidenum">
              <a:rPr lang="en-US"/>
              <a:pPr/>
              <a:t>4</a:t>
            </a:fld>
            <a:endParaRPr lang="en-US"/>
          </a:p>
        </p:txBody>
      </p:sp>
      <p:sp>
        <p:nvSpPr>
          <p:cNvPr id="877570" name="Rectangle 2"/>
          <p:cNvSpPr>
            <a:spLocks noGrp="1" noRot="1" noChangeAspect="1" noChangeArrowheads="1" noTextEdit="1"/>
          </p:cNvSpPr>
          <p:nvPr>
            <p:ph type="sldImg"/>
          </p:nvPr>
        </p:nvSpPr>
        <p:spPr>
          <a:ln/>
        </p:spPr>
      </p:sp>
      <p:sp>
        <p:nvSpPr>
          <p:cNvPr id="877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67417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4C3D0D-5351-49FC-9566-6EA5629BC9C7}" type="slidenum">
              <a:rPr lang="en-US"/>
              <a:pPr/>
              <a:t>5</a:t>
            </a:fld>
            <a:endParaRPr lang="en-US"/>
          </a:p>
        </p:txBody>
      </p:sp>
      <p:sp>
        <p:nvSpPr>
          <p:cNvPr id="878594" name="Rectangle 2"/>
          <p:cNvSpPr>
            <a:spLocks noGrp="1" noRot="1" noChangeAspect="1" noChangeArrowheads="1" noTextEdit="1"/>
          </p:cNvSpPr>
          <p:nvPr>
            <p:ph type="sldImg"/>
          </p:nvPr>
        </p:nvSpPr>
        <p:spPr>
          <a:ln/>
        </p:spPr>
      </p:sp>
      <p:sp>
        <p:nvSpPr>
          <p:cNvPr id="8785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86957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0635AEBD-7049-41C2-B00B-79FC2A35D21C}" type="slidenum">
              <a:rPr lang="en-US"/>
              <a:pPr/>
              <a:t>6</a:t>
            </a:fld>
            <a:endParaRPr lang="en-US" dirty="0"/>
          </a:p>
        </p:txBody>
      </p:sp>
      <p:sp>
        <p:nvSpPr>
          <p:cNvPr id="7170" name="Rectangle 2"/>
          <p:cNvSpPr>
            <a:spLocks noGrp="1" noRot="1" noChangeAspect="1" noChangeArrowheads="1" noTextEdit="1"/>
          </p:cNvSpPr>
          <p:nvPr>
            <p:ph type="sldImg"/>
          </p:nvPr>
        </p:nvSpPr>
        <p:spPr>
          <a:xfrm>
            <a:off x="1204913" y="698500"/>
            <a:ext cx="4600575" cy="3451225"/>
          </a:xfrm>
          <a:ln cap="flat"/>
        </p:spPr>
      </p:sp>
      <p:sp>
        <p:nvSpPr>
          <p:cNvPr id="7171" name="Rectangle 3"/>
          <p:cNvSpPr>
            <a:spLocks noGrp="1" noChangeArrowheads="1"/>
          </p:cNvSpPr>
          <p:nvPr>
            <p:ph type="body" idx="1"/>
          </p:nvPr>
        </p:nvSpPr>
        <p:spPr>
          <a:ln/>
        </p:spPr>
        <p:txBody>
          <a:bodyPr/>
          <a:lstStyle/>
          <a:p>
            <a:endParaRPr lang="en-US" dirty="0"/>
          </a:p>
        </p:txBody>
      </p:sp>
    </p:spTree>
    <p:extLst>
      <p:ext uri="{BB962C8B-B14F-4D97-AF65-F5344CB8AC3E}">
        <p14:creationId xmlns:p14="http://schemas.microsoft.com/office/powerpoint/2010/main" val="96211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7/31/2014 1:04 PM</a:t>
            </a:fld>
            <a:endParaRPr lang="en-US" dirty="0"/>
          </a:p>
        </p:txBody>
      </p:sp>
      <p:sp>
        <p:nvSpPr>
          <p:cNvPr id="6" name="Footer Placeholder 5"/>
          <p:cNvSpPr>
            <a:spLocks noGrp="1"/>
          </p:cNvSpPr>
          <p:nvPr>
            <p:ph type="ftr" sz="quarter" idx="12"/>
          </p:nvPr>
        </p:nvSpPr>
        <p:spPr>
          <a:xfrm>
            <a:off x="0" y="9119474"/>
            <a:ext cx="6583680" cy="48006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583680" y="9119474"/>
            <a:ext cx="729827" cy="48006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895646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endParaRPr lang="en-US" dirty="0"/>
          </a:p>
        </p:txBody>
      </p:sp>
      <p:sp>
        <p:nvSpPr>
          <p:cNvPr id="4" name="Date Placeholder 3"/>
          <p:cNvSpPr>
            <a:spLocks noGrp="1"/>
          </p:cNvSpPr>
          <p:nvPr>
            <p:ph type="dt" sz="half" idx="10"/>
          </p:nvPr>
        </p:nvSpPr>
        <p:spPr>
          <a:xfrm>
            <a:off x="1162050" y="6243638"/>
            <a:ext cx="1905000" cy="457200"/>
          </a:xfrm>
          <a:prstGeom prst="rect">
            <a:avLst/>
          </a:prstGeom>
        </p:spPr>
        <p:txBody>
          <a:bodyPr/>
          <a:lstStyle>
            <a:lvl1pPr>
              <a:defRPr/>
            </a:lvl1pPr>
          </a:lstStyle>
          <a:p>
            <a:endParaRPr lang="en-US" dirty="0"/>
          </a:p>
        </p:txBody>
      </p:sp>
      <p:sp>
        <p:nvSpPr>
          <p:cNvPr id="5" name="Footer Placeholder 4"/>
          <p:cNvSpPr>
            <a:spLocks noGrp="1"/>
          </p:cNvSpPr>
          <p:nvPr>
            <p:ph type="ftr" sz="quarter" idx="11"/>
          </p:nvPr>
        </p:nvSpPr>
        <p:spPr>
          <a:xfrm>
            <a:off x="3657600" y="6243638"/>
            <a:ext cx="2895600" cy="457200"/>
          </a:xfrm>
          <a:prstGeom prst="rect">
            <a:avLst/>
          </a:prstGeom>
        </p:spPr>
        <p:txBody>
          <a:bodyPr/>
          <a:lstStyle>
            <a:lvl1pPr>
              <a:defRPr/>
            </a:lvl1pPr>
          </a:lstStyle>
          <a:p>
            <a:endParaRPr lang="en-US" dirty="0"/>
          </a:p>
        </p:txBody>
      </p:sp>
      <p:sp>
        <p:nvSpPr>
          <p:cNvPr id="6" name="Slide Number Placeholder 5"/>
          <p:cNvSpPr>
            <a:spLocks noGrp="1"/>
          </p:cNvSpPr>
          <p:nvPr>
            <p:ph type="sldNum" sz="quarter" idx="12"/>
          </p:nvPr>
        </p:nvSpPr>
        <p:spPr>
          <a:xfrm>
            <a:off x="7042150" y="6243638"/>
            <a:ext cx="1905000" cy="457200"/>
          </a:xfrm>
          <a:prstGeom prst="rect">
            <a:avLst/>
          </a:prstGeom>
        </p:spPr>
        <p:txBody>
          <a:bodyPr/>
          <a:lstStyle>
            <a:lvl1pPr>
              <a:defRPr/>
            </a:lvl1pPr>
          </a:lstStyle>
          <a:p>
            <a:fld id="{E01A8817-E426-42E7-B22F-542930909CD4}" type="slidenum">
              <a:rPr lang="en-US"/>
              <a:pPr/>
              <a:t>‹#›</a:t>
            </a:fld>
            <a:endParaRPr lang="en-US" dirty="0"/>
          </a:p>
        </p:txBody>
      </p:sp>
    </p:spTree>
    <p:extLst>
      <p:ext uri="{BB962C8B-B14F-4D97-AF65-F5344CB8AC3E}">
        <p14:creationId xmlns:p14="http://schemas.microsoft.com/office/powerpoint/2010/main" val="4289427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dirty="0" smtClean="0"/>
              <a:t>Video 46 (Topic 9.1):</a:t>
            </a:r>
            <a:br>
              <a:rPr lang="en-US" dirty="0" smtClean="0"/>
            </a:br>
            <a:r>
              <a:rPr lang="en-US" dirty="0"/>
              <a:t>Dividend Characteristics</a:t>
            </a:r>
          </a:p>
        </p:txBody>
      </p:sp>
    </p:spTree>
    <p:extLst>
      <p:ext uri="{BB962C8B-B14F-4D97-AF65-F5344CB8AC3E}">
        <p14:creationId xmlns:p14="http://schemas.microsoft.com/office/powerpoint/2010/main" val="425086122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72908" y="1143000"/>
            <a:ext cx="8382000" cy="3231654"/>
          </a:xfrm>
        </p:spPr>
        <p:txBody>
          <a:bodyPr/>
          <a:lstStyle/>
          <a:p>
            <a:pPr marL="1031875" lvl="1" indent="-514350">
              <a:buFont typeface="+mj-lt"/>
              <a:buAutoNum type="arabicPeriod"/>
            </a:pPr>
            <a:r>
              <a:rPr lang="en-US" dirty="0" smtClean="0"/>
              <a:t>Free Cash Flow Distributions</a:t>
            </a:r>
          </a:p>
          <a:p>
            <a:pPr marL="1031875" lvl="1" indent="-514350">
              <a:buFont typeface="+mj-lt"/>
              <a:buAutoNum type="arabicPeriod"/>
            </a:pPr>
            <a:endParaRPr lang="en-US" dirty="0"/>
          </a:p>
          <a:p>
            <a:pPr marL="1031875" lvl="1" indent="-514350">
              <a:buFont typeface="+mj-lt"/>
              <a:buAutoNum type="arabicPeriod"/>
            </a:pPr>
            <a:r>
              <a:rPr lang="en-US" dirty="0" smtClean="0"/>
              <a:t>Types of Dividends</a:t>
            </a:r>
          </a:p>
          <a:p>
            <a:pPr marL="1031875" lvl="1" indent="-514350">
              <a:buFont typeface="+mj-lt"/>
              <a:buAutoNum type="arabicPeriod"/>
            </a:pPr>
            <a:endParaRPr lang="en-US" dirty="0"/>
          </a:p>
          <a:p>
            <a:pPr marL="1031875" lvl="1" indent="-514350">
              <a:buFont typeface="+mj-lt"/>
              <a:buAutoNum type="arabicPeriod"/>
            </a:pPr>
            <a:r>
              <a:rPr lang="en-US" dirty="0" smtClean="0"/>
              <a:t>The Dividend Process</a:t>
            </a:r>
          </a:p>
          <a:p>
            <a:pPr marL="1031875" lvl="1" indent="-514350">
              <a:buFont typeface="+mj-lt"/>
              <a:buAutoNum type="arabicPeriod"/>
            </a:pPr>
            <a:endParaRPr lang="en-US" dirty="0"/>
          </a:p>
          <a:p>
            <a:pPr marL="1031875" lvl="1" indent="-514350">
              <a:buFont typeface="+mj-lt"/>
              <a:buAutoNum type="arabicPeriod"/>
            </a:pPr>
            <a:r>
              <a:rPr lang="en-US" dirty="0" smtClean="0"/>
              <a:t>Distribution Policy</a:t>
            </a: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0" y="0"/>
            <a:ext cx="9144000" cy="6172200"/>
          </a:xfrm>
          <a:prstGeom prst="rect">
            <a:avLst/>
          </a:prstGeom>
          <a:noFill/>
          <a:ln w="9525">
            <a:noFill/>
            <a:miter lim="800000"/>
            <a:headEnd/>
            <a:tailEnd/>
          </a:ln>
          <a:effectLst/>
        </p:spPr>
        <p:txBody>
          <a:bodyPr wrap="none" anchor="ctr"/>
          <a:lstStyle/>
          <a:p>
            <a:endParaRPr lang="en-US" dirty="0"/>
          </a:p>
        </p:txBody>
      </p:sp>
      <p:sp>
        <p:nvSpPr>
          <p:cNvPr id="178190" name="AutoShape 14"/>
          <p:cNvSpPr>
            <a:spLocks noChangeArrowheads="1"/>
          </p:cNvSpPr>
          <p:nvPr/>
        </p:nvSpPr>
        <p:spPr bwMode="auto">
          <a:xfrm>
            <a:off x="2895600" y="2438400"/>
            <a:ext cx="2505075" cy="930275"/>
          </a:xfrm>
          <a:prstGeom prst="roundRect">
            <a:avLst>
              <a:gd name="adj" fmla="val 16667"/>
            </a:avLst>
          </a:prstGeom>
          <a:solidFill>
            <a:srgbClr val="99CCFF"/>
          </a:solidFill>
          <a:ln w="28575">
            <a:solidFill>
              <a:schemeClr val="tx2"/>
            </a:solidFill>
            <a:round/>
            <a:headEnd/>
            <a:tailEnd/>
          </a:ln>
          <a:effectLst>
            <a:prstShdw prst="shdw13" dist="71842" dir="13500000">
              <a:schemeClr val="bg2">
                <a:alpha val="50000"/>
              </a:schemeClr>
            </a:prstShdw>
          </a:effectLst>
        </p:spPr>
        <p:txBody>
          <a:bodyPr wrap="none">
            <a:spAutoFit/>
          </a:bodyPr>
          <a:lstStyle/>
          <a:p>
            <a:pPr algn="ctr"/>
            <a:r>
              <a:rPr lang="en-US" sz="2400" b="1" dirty="0">
                <a:solidFill>
                  <a:schemeClr val="tx2"/>
                </a:solidFill>
                <a:latin typeface="Tahoma" pitchFamily="34" charset="0"/>
              </a:rPr>
              <a:t>Free cash flow</a:t>
            </a:r>
          </a:p>
          <a:p>
            <a:pPr algn="ctr"/>
            <a:r>
              <a:rPr lang="en-US" sz="2400" b="1" dirty="0">
                <a:solidFill>
                  <a:schemeClr val="tx2"/>
                </a:solidFill>
                <a:latin typeface="Tahoma" pitchFamily="34" charset="0"/>
              </a:rPr>
              <a:t>(FCF)</a:t>
            </a:r>
          </a:p>
        </p:txBody>
      </p:sp>
      <p:sp>
        <p:nvSpPr>
          <p:cNvPr id="178192" name="AutoShape 16"/>
          <p:cNvSpPr>
            <a:spLocks noChangeArrowheads="1"/>
          </p:cNvSpPr>
          <p:nvPr/>
        </p:nvSpPr>
        <p:spPr bwMode="auto">
          <a:xfrm>
            <a:off x="304800" y="4800600"/>
            <a:ext cx="1204913" cy="933450"/>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Interest</a:t>
            </a:r>
          </a:p>
          <a:p>
            <a:pPr algn="ctr"/>
            <a:r>
              <a:rPr lang="en-US" sz="1600" dirty="0">
                <a:latin typeface="Tahoma" pitchFamily="34" charset="0"/>
              </a:rPr>
              <a:t>payments</a:t>
            </a:r>
          </a:p>
          <a:p>
            <a:pPr algn="ctr"/>
            <a:r>
              <a:rPr lang="en-US" sz="1600" dirty="0">
                <a:latin typeface="Tahoma" pitchFamily="34" charset="0"/>
              </a:rPr>
              <a:t>(after tax)</a:t>
            </a:r>
          </a:p>
        </p:txBody>
      </p:sp>
      <p:sp>
        <p:nvSpPr>
          <p:cNvPr id="178193" name="AutoShape 17"/>
          <p:cNvSpPr>
            <a:spLocks noChangeArrowheads="1"/>
          </p:cNvSpPr>
          <p:nvPr/>
        </p:nvSpPr>
        <p:spPr bwMode="auto">
          <a:xfrm>
            <a:off x="5181600" y="4868863"/>
            <a:ext cx="1830388" cy="796925"/>
          </a:xfrm>
          <a:prstGeom prst="roundRect">
            <a:avLst>
              <a:gd name="adj" fmla="val 16667"/>
            </a:avLst>
          </a:prstGeom>
          <a:solidFill>
            <a:schemeClr val="accent1"/>
          </a:solidFill>
          <a:ln w="28575" algn="ctr">
            <a:solidFill>
              <a:schemeClr val="tx2"/>
            </a:solidFill>
            <a:round/>
            <a:headEnd/>
            <a:tailEnd/>
          </a:ln>
          <a:effectLst>
            <a:outerShdw dist="107763" dir="13500000" algn="ctr" rotWithShape="0">
              <a:schemeClr val="bg2">
                <a:alpha val="50000"/>
              </a:schemeClr>
            </a:outerShdw>
          </a:effectLst>
        </p:spPr>
        <p:txBody>
          <a:bodyPr wrap="none">
            <a:spAutoFit/>
          </a:bodyPr>
          <a:lstStyle/>
          <a:p>
            <a:pPr algn="ctr"/>
            <a:r>
              <a:rPr lang="en-US" sz="2000" b="1" dirty="0">
                <a:solidFill>
                  <a:schemeClr val="tx2"/>
                </a:solidFill>
                <a:latin typeface="Tahoma" pitchFamily="34" charset="0"/>
              </a:rPr>
              <a:t>Stock</a:t>
            </a:r>
          </a:p>
          <a:p>
            <a:pPr algn="ctr"/>
            <a:r>
              <a:rPr lang="en-US" sz="2000" b="1" dirty="0">
                <a:solidFill>
                  <a:schemeClr val="tx2"/>
                </a:solidFill>
                <a:latin typeface="Tahoma" pitchFamily="34" charset="0"/>
              </a:rPr>
              <a:t>repurchases</a:t>
            </a:r>
          </a:p>
        </p:txBody>
      </p:sp>
      <p:sp>
        <p:nvSpPr>
          <p:cNvPr id="178194" name="AutoShape 18"/>
          <p:cNvSpPr>
            <a:spLocks noChangeArrowheads="1"/>
          </p:cNvSpPr>
          <p:nvPr/>
        </p:nvSpPr>
        <p:spPr bwMode="auto">
          <a:xfrm>
            <a:off x="1752600" y="4937125"/>
            <a:ext cx="1314450" cy="661988"/>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Principal</a:t>
            </a:r>
          </a:p>
          <a:p>
            <a:pPr algn="ctr"/>
            <a:r>
              <a:rPr lang="en-US" sz="1600" dirty="0">
                <a:latin typeface="Tahoma" pitchFamily="34" charset="0"/>
              </a:rPr>
              <a:t>repayments</a:t>
            </a:r>
          </a:p>
        </p:txBody>
      </p:sp>
      <p:sp>
        <p:nvSpPr>
          <p:cNvPr id="178195" name="AutoShape 19"/>
          <p:cNvSpPr>
            <a:spLocks noChangeArrowheads="1"/>
          </p:cNvSpPr>
          <p:nvPr/>
        </p:nvSpPr>
        <p:spPr bwMode="auto">
          <a:xfrm>
            <a:off x="3397250" y="5038725"/>
            <a:ext cx="1501775" cy="458788"/>
          </a:xfrm>
          <a:prstGeom prst="roundRect">
            <a:avLst>
              <a:gd name="adj" fmla="val 16667"/>
            </a:avLst>
          </a:prstGeom>
          <a:solidFill>
            <a:schemeClr val="accent1"/>
          </a:solidFill>
          <a:ln w="28575">
            <a:solidFill>
              <a:schemeClr val="tx2"/>
            </a:solidFill>
            <a:round/>
            <a:headEnd/>
            <a:tailEnd/>
          </a:ln>
          <a:effectLst>
            <a:outerShdw dist="107763" dir="13500000" algn="ctr" rotWithShape="0">
              <a:schemeClr val="bg2">
                <a:alpha val="50000"/>
              </a:schemeClr>
            </a:outerShdw>
          </a:effectLst>
        </p:spPr>
        <p:txBody>
          <a:bodyPr wrap="none">
            <a:spAutoFit/>
          </a:bodyPr>
          <a:lstStyle/>
          <a:p>
            <a:pPr algn="ctr"/>
            <a:r>
              <a:rPr lang="en-US" sz="2000" b="1" dirty="0">
                <a:solidFill>
                  <a:schemeClr val="tx2"/>
                </a:solidFill>
                <a:latin typeface="Tahoma" pitchFamily="34" charset="0"/>
              </a:rPr>
              <a:t>Dividends</a:t>
            </a:r>
          </a:p>
        </p:txBody>
      </p:sp>
      <p:sp>
        <p:nvSpPr>
          <p:cNvPr id="178203" name="AutoShape 27"/>
          <p:cNvSpPr>
            <a:spLocks noChangeArrowheads="1"/>
          </p:cNvSpPr>
          <p:nvPr/>
        </p:nvSpPr>
        <p:spPr bwMode="auto">
          <a:xfrm>
            <a:off x="304800" y="533400"/>
            <a:ext cx="1574800" cy="392113"/>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spcBef>
                <a:spcPct val="50000"/>
              </a:spcBef>
            </a:pPr>
            <a:r>
              <a:rPr lang="en-US" sz="1600" dirty="0">
                <a:latin typeface="Tahoma" pitchFamily="34" charset="0"/>
              </a:rPr>
              <a:t>Sales revenues</a:t>
            </a:r>
          </a:p>
        </p:txBody>
      </p:sp>
      <p:sp>
        <p:nvSpPr>
          <p:cNvPr id="178204" name="AutoShape 28"/>
          <p:cNvSpPr>
            <a:spLocks noChangeArrowheads="1"/>
          </p:cNvSpPr>
          <p:nvPr/>
        </p:nvSpPr>
        <p:spPr bwMode="auto">
          <a:xfrm>
            <a:off x="2057400" y="1066800"/>
            <a:ext cx="2570163" cy="392113"/>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spcBef>
                <a:spcPct val="50000"/>
              </a:spcBef>
            </a:pPr>
            <a:r>
              <a:rPr lang="en-US" sz="1600" dirty="0">
                <a:latin typeface="Tahoma" pitchFamily="34" charset="0"/>
              </a:rPr>
              <a:t>Operating costs and taxes</a:t>
            </a:r>
          </a:p>
        </p:txBody>
      </p:sp>
      <p:sp>
        <p:nvSpPr>
          <p:cNvPr id="178205" name="AutoShape 29"/>
          <p:cNvSpPr>
            <a:spLocks noChangeArrowheads="1"/>
          </p:cNvSpPr>
          <p:nvPr/>
        </p:nvSpPr>
        <p:spPr bwMode="auto">
          <a:xfrm>
            <a:off x="4038600" y="1600200"/>
            <a:ext cx="3951288" cy="392113"/>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spcBef>
                <a:spcPct val="50000"/>
              </a:spcBef>
            </a:pPr>
            <a:r>
              <a:rPr lang="en-US" sz="1600" dirty="0">
                <a:latin typeface="Tahoma" pitchFamily="34" charset="0"/>
              </a:rPr>
              <a:t>Required investments in operating capital</a:t>
            </a:r>
          </a:p>
        </p:txBody>
      </p:sp>
      <p:sp>
        <p:nvSpPr>
          <p:cNvPr id="178206" name="Text Box 30"/>
          <p:cNvSpPr txBox="1">
            <a:spLocks noChangeArrowheads="1"/>
          </p:cNvSpPr>
          <p:nvPr/>
        </p:nvSpPr>
        <p:spPr bwMode="auto">
          <a:xfrm>
            <a:off x="1600200" y="1066800"/>
            <a:ext cx="350838" cy="336550"/>
          </a:xfrm>
          <a:prstGeom prst="rect">
            <a:avLst/>
          </a:prstGeom>
          <a:noFill/>
          <a:ln w="9525">
            <a:noFill/>
            <a:miter lim="800000"/>
            <a:headEnd/>
            <a:tailEnd/>
          </a:ln>
          <a:effectLst/>
        </p:spPr>
        <p:txBody>
          <a:bodyPr wrap="none">
            <a:spAutoFit/>
          </a:bodyPr>
          <a:lstStyle/>
          <a:p>
            <a:pPr>
              <a:spcBef>
                <a:spcPct val="50000"/>
              </a:spcBef>
            </a:pPr>
            <a:r>
              <a:rPr lang="en-US" sz="1600" b="1" dirty="0">
                <a:latin typeface="Tahoma" pitchFamily="34" charset="0"/>
                <a:cs typeface="Tahoma" pitchFamily="34" charset="0"/>
              </a:rPr>
              <a:t>−</a:t>
            </a:r>
          </a:p>
        </p:txBody>
      </p:sp>
      <p:sp>
        <p:nvSpPr>
          <p:cNvPr id="178207" name="Text Box 31"/>
          <p:cNvSpPr txBox="1">
            <a:spLocks noChangeArrowheads="1"/>
          </p:cNvSpPr>
          <p:nvPr/>
        </p:nvSpPr>
        <p:spPr bwMode="auto">
          <a:xfrm>
            <a:off x="3657600" y="1676400"/>
            <a:ext cx="350838" cy="336550"/>
          </a:xfrm>
          <a:prstGeom prst="rect">
            <a:avLst/>
          </a:prstGeom>
          <a:noFill/>
          <a:ln w="9525">
            <a:noFill/>
            <a:miter lim="800000"/>
            <a:headEnd/>
            <a:tailEnd/>
          </a:ln>
          <a:effectLst/>
        </p:spPr>
        <p:txBody>
          <a:bodyPr wrap="none">
            <a:spAutoFit/>
          </a:bodyPr>
          <a:lstStyle/>
          <a:p>
            <a:pPr>
              <a:spcBef>
                <a:spcPct val="50000"/>
              </a:spcBef>
            </a:pPr>
            <a:r>
              <a:rPr lang="en-US" sz="1600" b="1" dirty="0">
                <a:latin typeface="Tahoma" pitchFamily="34" charset="0"/>
                <a:cs typeface="Tahoma" pitchFamily="34" charset="0"/>
              </a:rPr>
              <a:t>−</a:t>
            </a:r>
          </a:p>
        </p:txBody>
      </p:sp>
      <p:sp>
        <p:nvSpPr>
          <p:cNvPr id="178208" name="Text Box 32"/>
          <p:cNvSpPr txBox="1">
            <a:spLocks noChangeArrowheads="1"/>
          </p:cNvSpPr>
          <p:nvPr/>
        </p:nvSpPr>
        <p:spPr bwMode="auto">
          <a:xfrm>
            <a:off x="5486400" y="2667000"/>
            <a:ext cx="371475" cy="366713"/>
          </a:xfrm>
          <a:prstGeom prst="rect">
            <a:avLst/>
          </a:prstGeom>
          <a:noFill/>
          <a:ln w="9525">
            <a:noFill/>
            <a:miter lim="800000"/>
            <a:headEnd/>
            <a:tailEnd/>
          </a:ln>
          <a:effectLst/>
        </p:spPr>
        <p:txBody>
          <a:bodyPr wrap="none">
            <a:spAutoFit/>
          </a:bodyPr>
          <a:lstStyle/>
          <a:p>
            <a:pPr>
              <a:spcBef>
                <a:spcPct val="50000"/>
              </a:spcBef>
            </a:pPr>
            <a:r>
              <a:rPr lang="en-US" b="1" dirty="0">
                <a:latin typeface="Tahoma" pitchFamily="34" charset="0"/>
                <a:cs typeface="Tahoma" pitchFamily="34" charset="0"/>
              </a:rPr>
              <a:t>=</a:t>
            </a:r>
          </a:p>
        </p:txBody>
      </p:sp>
      <p:cxnSp>
        <p:nvCxnSpPr>
          <p:cNvPr id="178210" name="AutoShape 34"/>
          <p:cNvCxnSpPr>
            <a:cxnSpLocks noChangeShapeType="1"/>
            <a:stCxn id="178190" idx="2"/>
            <a:endCxn id="178218" idx="0"/>
          </p:cNvCxnSpPr>
          <p:nvPr/>
        </p:nvCxnSpPr>
        <p:spPr bwMode="auto">
          <a:xfrm rot="5400000">
            <a:off x="3979863" y="3551238"/>
            <a:ext cx="336550" cy="0"/>
          </a:xfrm>
          <a:prstGeom prst="straightConnector1">
            <a:avLst/>
          </a:prstGeom>
          <a:noFill/>
          <a:ln w="28575">
            <a:solidFill>
              <a:schemeClr val="tx1"/>
            </a:solidFill>
            <a:round/>
            <a:headEnd/>
            <a:tailEnd type="triangle" w="med" len="med"/>
          </a:ln>
          <a:effectLst/>
        </p:spPr>
      </p:cxnSp>
      <p:cxnSp>
        <p:nvCxnSpPr>
          <p:cNvPr id="178211" name="AutoShape 35"/>
          <p:cNvCxnSpPr>
            <a:cxnSpLocks noChangeShapeType="1"/>
            <a:stCxn id="178203" idx="2"/>
            <a:endCxn id="178206" idx="1"/>
          </p:cNvCxnSpPr>
          <p:nvPr/>
        </p:nvCxnSpPr>
        <p:spPr bwMode="auto">
          <a:xfrm rot="16200000" flipH="1">
            <a:off x="1198562" y="833438"/>
            <a:ext cx="295275" cy="508000"/>
          </a:xfrm>
          <a:prstGeom prst="bentConnector2">
            <a:avLst/>
          </a:prstGeom>
          <a:noFill/>
          <a:ln w="28575">
            <a:solidFill>
              <a:schemeClr val="tx1"/>
            </a:solidFill>
            <a:miter lim="800000"/>
            <a:headEnd/>
            <a:tailEnd type="triangle" w="med" len="med"/>
          </a:ln>
          <a:effectLst/>
        </p:spPr>
      </p:cxnSp>
      <p:cxnSp>
        <p:nvCxnSpPr>
          <p:cNvPr id="178212" name="AutoShape 36"/>
          <p:cNvCxnSpPr>
            <a:cxnSpLocks noChangeShapeType="1"/>
            <a:stCxn id="178204" idx="2"/>
            <a:endCxn id="178207" idx="1"/>
          </p:cNvCxnSpPr>
          <p:nvPr/>
        </p:nvCxnSpPr>
        <p:spPr bwMode="auto">
          <a:xfrm rot="16200000" flipH="1">
            <a:off x="3314700" y="1501775"/>
            <a:ext cx="371475" cy="314325"/>
          </a:xfrm>
          <a:prstGeom prst="bentConnector2">
            <a:avLst/>
          </a:prstGeom>
          <a:noFill/>
          <a:ln w="28575">
            <a:solidFill>
              <a:schemeClr val="tx1"/>
            </a:solidFill>
            <a:miter lim="800000"/>
            <a:headEnd/>
            <a:tailEnd type="triangle" w="med" len="med"/>
          </a:ln>
          <a:effectLst/>
        </p:spPr>
      </p:cxnSp>
      <p:cxnSp>
        <p:nvCxnSpPr>
          <p:cNvPr id="178213" name="AutoShape 37"/>
          <p:cNvCxnSpPr>
            <a:cxnSpLocks noChangeShapeType="1"/>
            <a:stCxn id="178205" idx="3"/>
            <a:endCxn id="178217" idx="3"/>
          </p:cNvCxnSpPr>
          <p:nvPr/>
        </p:nvCxnSpPr>
        <p:spPr bwMode="auto">
          <a:xfrm flipH="1">
            <a:off x="6897688" y="1797050"/>
            <a:ext cx="1106487" cy="1066800"/>
          </a:xfrm>
          <a:prstGeom prst="bentConnector3">
            <a:avLst>
              <a:gd name="adj1" fmla="val -19227"/>
            </a:avLst>
          </a:prstGeom>
          <a:noFill/>
          <a:ln w="28575">
            <a:solidFill>
              <a:schemeClr val="tx1"/>
            </a:solidFill>
            <a:miter lim="800000"/>
            <a:headEnd/>
            <a:tailEnd type="triangle" w="med" len="med"/>
          </a:ln>
          <a:effectLst/>
        </p:spPr>
      </p:cxnSp>
      <p:sp>
        <p:nvSpPr>
          <p:cNvPr id="178214" name="AutoShape 38"/>
          <p:cNvSpPr>
            <a:spLocks noChangeArrowheads="1"/>
          </p:cNvSpPr>
          <p:nvPr/>
        </p:nvSpPr>
        <p:spPr bwMode="auto">
          <a:xfrm rot="12961100">
            <a:off x="6400800" y="5867400"/>
            <a:ext cx="838200" cy="228600"/>
          </a:xfrm>
          <a:prstGeom prst="notchedRightArrow">
            <a:avLst>
              <a:gd name="adj1" fmla="val 50000"/>
              <a:gd name="adj2" fmla="val 91667"/>
            </a:avLst>
          </a:prstGeom>
          <a:solidFill>
            <a:schemeClr val="tx2"/>
          </a:solidFill>
          <a:ln w="9525" algn="ctr">
            <a:solidFill>
              <a:schemeClr val="tx1"/>
            </a:solidFill>
            <a:miter lim="800000"/>
            <a:headEnd/>
            <a:tailEnd/>
          </a:ln>
          <a:effectLst/>
        </p:spPr>
        <p:txBody>
          <a:bodyPr wrap="none" anchor="ctr"/>
          <a:lstStyle/>
          <a:p>
            <a:endParaRPr lang="en-US" dirty="0"/>
          </a:p>
        </p:txBody>
      </p:sp>
      <p:sp>
        <p:nvSpPr>
          <p:cNvPr id="178215" name="Text Box 39"/>
          <p:cNvSpPr txBox="1">
            <a:spLocks noChangeArrowheads="1"/>
          </p:cNvSpPr>
          <p:nvPr/>
        </p:nvSpPr>
        <p:spPr bwMode="auto">
          <a:xfrm>
            <a:off x="2384468" y="18762"/>
            <a:ext cx="4800600" cy="1015663"/>
          </a:xfrm>
          <a:prstGeom prst="rect">
            <a:avLst/>
          </a:prstGeom>
          <a:noFill/>
          <a:ln w="9525">
            <a:noFill/>
            <a:miter lim="800000"/>
            <a:headEnd/>
            <a:tailEnd/>
          </a:ln>
          <a:effectLst/>
        </p:spPr>
        <p:txBody>
          <a:bodyPr wrap="square">
            <a:spAutoFit/>
          </a:bodyPr>
          <a:lstStyle/>
          <a:p>
            <a:pPr>
              <a:spcBef>
                <a:spcPct val="50000"/>
              </a:spcBef>
            </a:pPr>
            <a:r>
              <a:rPr lang="en-US" sz="2400" b="1" dirty="0">
                <a:solidFill>
                  <a:schemeClr val="tx2"/>
                </a:solidFill>
                <a:latin typeface="Tahoma" pitchFamily="34" charset="0"/>
              </a:rPr>
              <a:t>Free Cash Flow: </a:t>
            </a:r>
            <a:endParaRPr lang="en-US" sz="2400" b="1" dirty="0" smtClean="0">
              <a:solidFill>
                <a:schemeClr val="tx2"/>
              </a:solidFill>
              <a:latin typeface="Tahoma" pitchFamily="34" charset="0"/>
            </a:endParaRPr>
          </a:p>
          <a:p>
            <a:pPr>
              <a:spcBef>
                <a:spcPct val="50000"/>
              </a:spcBef>
            </a:pPr>
            <a:r>
              <a:rPr lang="en-US" sz="2400" b="1" dirty="0" smtClean="0">
                <a:solidFill>
                  <a:schemeClr val="tx2"/>
                </a:solidFill>
                <a:latin typeface="Tahoma" pitchFamily="34" charset="0"/>
              </a:rPr>
              <a:t>Distributions </a:t>
            </a:r>
            <a:r>
              <a:rPr lang="en-US" sz="2400" b="1" dirty="0">
                <a:solidFill>
                  <a:schemeClr val="tx2"/>
                </a:solidFill>
                <a:latin typeface="Tahoma" pitchFamily="34" charset="0"/>
              </a:rPr>
              <a:t>to Shareholders</a:t>
            </a:r>
          </a:p>
        </p:txBody>
      </p:sp>
      <p:sp>
        <p:nvSpPr>
          <p:cNvPr id="178216" name="AutoShape 40"/>
          <p:cNvSpPr>
            <a:spLocks noChangeArrowheads="1"/>
          </p:cNvSpPr>
          <p:nvPr/>
        </p:nvSpPr>
        <p:spPr bwMode="auto">
          <a:xfrm>
            <a:off x="7315200" y="4800600"/>
            <a:ext cx="1366838" cy="933450"/>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Purchase of</a:t>
            </a:r>
          </a:p>
          <a:p>
            <a:pPr algn="ctr"/>
            <a:r>
              <a:rPr lang="en-US" sz="1600" dirty="0">
                <a:latin typeface="Tahoma" pitchFamily="34" charset="0"/>
              </a:rPr>
              <a:t>short-term</a:t>
            </a:r>
          </a:p>
          <a:p>
            <a:pPr algn="ctr"/>
            <a:r>
              <a:rPr lang="en-US" sz="1600" dirty="0">
                <a:latin typeface="Tahoma" pitchFamily="34" charset="0"/>
              </a:rPr>
              <a:t>investments</a:t>
            </a:r>
          </a:p>
        </p:txBody>
      </p:sp>
      <p:sp>
        <p:nvSpPr>
          <p:cNvPr id="178217" name="AutoShape 41"/>
          <p:cNvSpPr>
            <a:spLocks noChangeArrowheads="1"/>
          </p:cNvSpPr>
          <p:nvPr/>
        </p:nvSpPr>
        <p:spPr bwMode="auto">
          <a:xfrm>
            <a:off x="5943600" y="2667000"/>
            <a:ext cx="939800" cy="392113"/>
          </a:xfrm>
          <a:prstGeom prst="roundRect">
            <a:avLst>
              <a:gd name="adj" fmla="val 16667"/>
            </a:avLst>
          </a:prstGeom>
          <a:solidFill>
            <a:schemeClr val="accent2"/>
          </a:solidFill>
          <a:ln w="28575">
            <a:solidFill>
              <a:schemeClr val="tx1"/>
            </a:solidFill>
            <a:round/>
            <a:headEnd/>
            <a:tailEnd/>
          </a:ln>
          <a:effectLst/>
        </p:spPr>
        <p:txBody>
          <a:bodyPr wrap="none">
            <a:spAutoFit/>
          </a:bodyPr>
          <a:lstStyle/>
          <a:p>
            <a:pPr>
              <a:spcBef>
                <a:spcPct val="50000"/>
              </a:spcBef>
            </a:pPr>
            <a:r>
              <a:rPr lang="en-US" sz="1600" dirty="0">
                <a:latin typeface="Tahoma" pitchFamily="34" charset="0"/>
              </a:rPr>
              <a:t>Sources</a:t>
            </a:r>
          </a:p>
        </p:txBody>
      </p:sp>
      <p:sp>
        <p:nvSpPr>
          <p:cNvPr id="178218" name="AutoShape 42"/>
          <p:cNvSpPr>
            <a:spLocks noChangeArrowheads="1"/>
          </p:cNvSpPr>
          <p:nvPr/>
        </p:nvSpPr>
        <p:spPr bwMode="auto">
          <a:xfrm>
            <a:off x="3817938" y="3733800"/>
            <a:ext cx="660400" cy="392113"/>
          </a:xfrm>
          <a:prstGeom prst="roundRect">
            <a:avLst>
              <a:gd name="adj" fmla="val 16667"/>
            </a:avLst>
          </a:prstGeom>
          <a:solidFill>
            <a:schemeClr val="accent1"/>
          </a:solidFill>
          <a:ln w="28575">
            <a:solidFill>
              <a:schemeClr val="tx1"/>
            </a:solidFill>
            <a:round/>
            <a:headEnd/>
            <a:tailEnd/>
          </a:ln>
          <a:effectLst/>
        </p:spPr>
        <p:txBody>
          <a:bodyPr wrap="none">
            <a:spAutoFit/>
          </a:bodyPr>
          <a:lstStyle/>
          <a:p>
            <a:pPr algn="ctr"/>
            <a:r>
              <a:rPr lang="en-US" sz="1600" dirty="0">
                <a:latin typeface="Tahoma" pitchFamily="34" charset="0"/>
              </a:rPr>
              <a:t>Uses</a:t>
            </a:r>
          </a:p>
        </p:txBody>
      </p:sp>
      <p:cxnSp>
        <p:nvCxnSpPr>
          <p:cNvPr id="178221" name="AutoShape 45"/>
          <p:cNvCxnSpPr>
            <a:cxnSpLocks noChangeShapeType="1"/>
            <a:stCxn id="178218" idx="2"/>
            <a:endCxn id="178192" idx="0"/>
          </p:cNvCxnSpPr>
          <p:nvPr/>
        </p:nvCxnSpPr>
        <p:spPr bwMode="auto">
          <a:xfrm flipH="1">
            <a:off x="908050" y="4140200"/>
            <a:ext cx="3240088" cy="646113"/>
          </a:xfrm>
          <a:prstGeom prst="straightConnector1">
            <a:avLst/>
          </a:prstGeom>
          <a:noFill/>
          <a:ln w="28575">
            <a:solidFill>
              <a:schemeClr val="tx1"/>
            </a:solidFill>
            <a:round/>
            <a:headEnd/>
            <a:tailEnd type="triangle" w="med" len="med"/>
          </a:ln>
          <a:effectLst/>
        </p:spPr>
      </p:cxnSp>
      <p:cxnSp>
        <p:nvCxnSpPr>
          <p:cNvPr id="178222" name="AutoShape 46"/>
          <p:cNvCxnSpPr>
            <a:cxnSpLocks noChangeShapeType="1"/>
            <a:stCxn id="178218" idx="2"/>
            <a:endCxn id="178194" idx="0"/>
          </p:cNvCxnSpPr>
          <p:nvPr/>
        </p:nvCxnSpPr>
        <p:spPr bwMode="auto">
          <a:xfrm flipH="1">
            <a:off x="2409825" y="4140200"/>
            <a:ext cx="1738313" cy="782638"/>
          </a:xfrm>
          <a:prstGeom prst="straightConnector1">
            <a:avLst/>
          </a:prstGeom>
          <a:noFill/>
          <a:ln w="28575">
            <a:solidFill>
              <a:schemeClr val="tx1"/>
            </a:solidFill>
            <a:round/>
            <a:headEnd/>
            <a:tailEnd type="triangle" w="med" len="med"/>
          </a:ln>
          <a:effectLst/>
        </p:spPr>
      </p:cxnSp>
      <p:cxnSp>
        <p:nvCxnSpPr>
          <p:cNvPr id="178223" name="AutoShape 47"/>
          <p:cNvCxnSpPr>
            <a:cxnSpLocks noChangeShapeType="1"/>
            <a:stCxn id="178218" idx="2"/>
            <a:endCxn id="178195" idx="0"/>
          </p:cNvCxnSpPr>
          <p:nvPr/>
        </p:nvCxnSpPr>
        <p:spPr bwMode="auto">
          <a:xfrm>
            <a:off x="4148138" y="4140200"/>
            <a:ext cx="0" cy="884238"/>
          </a:xfrm>
          <a:prstGeom prst="straightConnector1">
            <a:avLst/>
          </a:prstGeom>
          <a:noFill/>
          <a:ln w="28575">
            <a:solidFill>
              <a:schemeClr val="tx1"/>
            </a:solidFill>
            <a:round/>
            <a:headEnd/>
            <a:tailEnd type="triangle" w="med" len="med"/>
          </a:ln>
          <a:effectLst/>
        </p:spPr>
      </p:cxnSp>
      <p:cxnSp>
        <p:nvCxnSpPr>
          <p:cNvPr id="178224" name="AutoShape 48"/>
          <p:cNvCxnSpPr>
            <a:cxnSpLocks noChangeShapeType="1"/>
            <a:stCxn id="178218" idx="2"/>
            <a:endCxn id="178193" idx="0"/>
          </p:cNvCxnSpPr>
          <p:nvPr/>
        </p:nvCxnSpPr>
        <p:spPr bwMode="auto">
          <a:xfrm>
            <a:off x="4148138" y="4140200"/>
            <a:ext cx="1949450" cy="714375"/>
          </a:xfrm>
          <a:prstGeom prst="straightConnector1">
            <a:avLst/>
          </a:prstGeom>
          <a:noFill/>
          <a:ln w="28575">
            <a:solidFill>
              <a:schemeClr val="tx1"/>
            </a:solidFill>
            <a:round/>
            <a:headEnd/>
            <a:tailEnd type="triangle" w="med" len="med"/>
          </a:ln>
          <a:effectLst/>
        </p:spPr>
      </p:cxnSp>
      <p:cxnSp>
        <p:nvCxnSpPr>
          <p:cNvPr id="178225" name="AutoShape 49"/>
          <p:cNvCxnSpPr>
            <a:cxnSpLocks noChangeShapeType="1"/>
            <a:stCxn id="178218" idx="2"/>
            <a:endCxn id="178216" idx="0"/>
          </p:cNvCxnSpPr>
          <p:nvPr/>
        </p:nvCxnSpPr>
        <p:spPr bwMode="auto">
          <a:xfrm>
            <a:off x="4148138" y="4140200"/>
            <a:ext cx="3851275" cy="646113"/>
          </a:xfrm>
          <a:prstGeom prst="straightConnector1">
            <a:avLst/>
          </a:prstGeom>
          <a:noFill/>
          <a:ln w="28575">
            <a:solidFill>
              <a:schemeClr val="tx1"/>
            </a:solidFill>
            <a:round/>
            <a:headEnd/>
            <a:tailEnd type="triangle" w="med" len="med"/>
          </a:ln>
          <a:effectLst/>
        </p:spPr>
      </p:cxnSp>
      <p:sp>
        <p:nvSpPr>
          <p:cNvPr id="178227" name="AutoShape 51"/>
          <p:cNvSpPr>
            <a:spLocks noChangeArrowheads="1"/>
          </p:cNvSpPr>
          <p:nvPr/>
        </p:nvSpPr>
        <p:spPr bwMode="auto">
          <a:xfrm rot="-2828153">
            <a:off x="2971800" y="5867400"/>
            <a:ext cx="838200" cy="228600"/>
          </a:xfrm>
          <a:prstGeom prst="notchedRightArrow">
            <a:avLst>
              <a:gd name="adj1" fmla="val 50000"/>
              <a:gd name="adj2" fmla="val 91667"/>
            </a:avLst>
          </a:prstGeom>
          <a:solidFill>
            <a:schemeClr val="tx2"/>
          </a:solidFill>
          <a:ln w="9525" algn="ctr">
            <a:solidFill>
              <a:schemeClr val="tx1"/>
            </a:solidFill>
            <a:miter lim="800000"/>
            <a:headEnd/>
            <a:tailEnd/>
          </a:ln>
          <a:effectLst/>
        </p:spPr>
        <p:txBody>
          <a:bodyPr wrap="none" anchor="ctr"/>
          <a:lstStyle/>
          <a:p>
            <a:endParaRPr lang="en-US" dirty="0"/>
          </a:p>
        </p:txBody>
      </p:sp>
    </p:spTree>
    <p:extLst>
      <p:ext uri="{BB962C8B-B14F-4D97-AF65-F5344CB8AC3E}">
        <p14:creationId xmlns:p14="http://schemas.microsoft.com/office/powerpoint/2010/main" val="35587108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p:txBody>
          <a:bodyPr/>
          <a:lstStyle/>
          <a:p>
            <a:pPr algn="just">
              <a:lnSpc>
                <a:spcPct val="85000"/>
              </a:lnSpc>
              <a:spcAft>
                <a:spcPts val="600"/>
              </a:spcAft>
            </a:pPr>
            <a:r>
              <a:rPr lang="en-US" dirty="0" smtClean="0"/>
              <a:t>Different </a:t>
            </a:r>
            <a:r>
              <a:rPr lang="en-US" dirty="0"/>
              <a:t>Types of Dividends</a:t>
            </a:r>
          </a:p>
        </p:txBody>
      </p:sp>
      <p:sp>
        <p:nvSpPr>
          <p:cNvPr id="823299" name="Rectangle 3"/>
          <p:cNvSpPr>
            <a:spLocks noGrp="1" noChangeArrowheads="1"/>
          </p:cNvSpPr>
          <p:nvPr>
            <p:ph type="body" idx="1"/>
          </p:nvPr>
        </p:nvSpPr>
        <p:spPr>
          <a:xfrm>
            <a:off x="381000" y="1219200"/>
            <a:ext cx="8229600" cy="4942892"/>
          </a:xfrm>
        </p:spPr>
        <p:txBody>
          <a:bodyPr/>
          <a:lstStyle/>
          <a:p>
            <a:r>
              <a:rPr lang="en-US" sz="2400" dirty="0"/>
              <a:t>Many companies pay a </a:t>
            </a:r>
            <a:r>
              <a:rPr lang="en-US" sz="2400" dirty="0" smtClean="0"/>
              <a:t>cash dividend</a:t>
            </a:r>
            <a:endParaRPr lang="en-US" sz="2400" dirty="0"/>
          </a:p>
          <a:p>
            <a:pPr lvl="1"/>
            <a:r>
              <a:rPr lang="en-US" sz="2000" dirty="0"/>
              <a:t>Public companies often pay </a:t>
            </a:r>
            <a:r>
              <a:rPr lang="en-US" sz="2000" dirty="0" smtClean="0"/>
              <a:t>quarterly</a:t>
            </a:r>
            <a:endParaRPr lang="en-US" sz="2000" dirty="0"/>
          </a:p>
          <a:p>
            <a:pPr lvl="1"/>
            <a:r>
              <a:rPr lang="en-US" sz="2000" dirty="0"/>
              <a:t>Sometimes firms will pay an extra cash </a:t>
            </a:r>
            <a:r>
              <a:rPr lang="en-US" sz="2000" dirty="0" smtClean="0"/>
              <a:t>(ad hoc) dividend</a:t>
            </a:r>
            <a:endParaRPr lang="en-US" sz="2000" dirty="0"/>
          </a:p>
          <a:p>
            <a:pPr lvl="1"/>
            <a:r>
              <a:rPr lang="en-US" sz="2000" dirty="0"/>
              <a:t>The extreme case would be a liquidating </a:t>
            </a:r>
            <a:r>
              <a:rPr lang="en-US" sz="2000" dirty="0" smtClean="0"/>
              <a:t>dividend</a:t>
            </a:r>
            <a:endParaRPr lang="en-US" sz="2000" dirty="0"/>
          </a:p>
          <a:p>
            <a:endParaRPr lang="en-US" sz="2400" dirty="0" smtClean="0"/>
          </a:p>
          <a:p>
            <a:r>
              <a:rPr lang="en-US" sz="2400" dirty="0" smtClean="0"/>
              <a:t>Companies </a:t>
            </a:r>
            <a:r>
              <a:rPr lang="en-US" sz="2400" dirty="0"/>
              <a:t>will often declare stock </a:t>
            </a:r>
            <a:r>
              <a:rPr lang="en-US" sz="2400" dirty="0" smtClean="0"/>
              <a:t>dividends</a:t>
            </a:r>
            <a:endParaRPr lang="en-US" sz="2400" dirty="0"/>
          </a:p>
          <a:p>
            <a:pPr lvl="1"/>
            <a:r>
              <a:rPr lang="en-US" sz="2000" dirty="0"/>
              <a:t>No cash leaves the </a:t>
            </a:r>
            <a:r>
              <a:rPr lang="en-US" sz="2000" dirty="0" smtClean="0"/>
              <a:t>firm</a:t>
            </a:r>
            <a:endParaRPr lang="en-US" sz="2000" dirty="0"/>
          </a:p>
          <a:p>
            <a:pPr lvl="1"/>
            <a:r>
              <a:rPr lang="en-US" sz="2000" dirty="0"/>
              <a:t>The firm increases the number of shares </a:t>
            </a:r>
            <a:r>
              <a:rPr lang="en-US" sz="2000" dirty="0" smtClean="0"/>
              <a:t>outstanding</a:t>
            </a:r>
          </a:p>
          <a:p>
            <a:pPr lvl="1"/>
            <a:r>
              <a:rPr lang="en-US" sz="2000" dirty="0" smtClean="0"/>
              <a:t>Similar to stock splits</a:t>
            </a:r>
            <a:endParaRPr lang="en-US" sz="2000" dirty="0"/>
          </a:p>
          <a:p>
            <a:endParaRPr lang="en-US" sz="2400" dirty="0" smtClean="0"/>
          </a:p>
          <a:p>
            <a:r>
              <a:rPr lang="en-US" sz="2400" dirty="0" smtClean="0"/>
              <a:t>Some </a:t>
            </a:r>
            <a:r>
              <a:rPr lang="en-US" sz="2400" dirty="0"/>
              <a:t>companies declare a dividend in </a:t>
            </a:r>
            <a:r>
              <a:rPr lang="en-US" sz="2400" dirty="0" smtClean="0"/>
              <a:t>kind</a:t>
            </a:r>
            <a:endParaRPr lang="en-US" sz="2400" dirty="0"/>
          </a:p>
          <a:p>
            <a:pPr lvl="1"/>
            <a:r>
              <a:rPr lang="en-US" sz="2000" dirty="0"/>
              <a:t>Wrigley’s Gum sends a box of chewing </a:t>
            </a:r>
            <a:r>
              <a:rPr lang="en-US" sz="2000" dirty="0" smtClean="0"/>
              <a:t>gum</a:t>
            </a:r>
            <a:endParaRPr lang="en-US" sz="2000" dirty="0"/>
          </a:p>
          <a:p>
            <a:pPr lvl="1"/>
            <a:r>
              <a:rPr lang="en-US" sz="2000" dirty="0"/>
              <a:t>Dundee Crematoria offers shareholders discounted </a:t>
            </a:r>
            <a:r>
              <a:rPr lang="en-US" sz="2000" dirty="0" smtClean="0"/>
              <a:t>cremation</a:t>
            </a:r>
            <a:endParaRPr lang="en-US" sz="2000" dirty="0"/>
          </a:p>
        </p:txBody>
      </p:sp>
    </p:spTree>
    <p:extLst>
      <p:ext uri="{BB962C8B-B14F-4D97-AF65-F5344CB8AC3E}">
        <p14:creationId xmlns:p14="http://schemas.microsoft.com/office/powerpoint/2010/main" val="20504872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a:xfrm>
            <a:off x="457200" y="533400"/>
            <a:ext cx="8456613" cy="627864"/>
          </a:xfrm>
        </p:spPr>
        <p:txBody>
          <a:bodyPr/>
          <a:lstStyle/>
          <a:p>
            <a:pPr algn="just">
              <a:lnSpc>
                <a:spcPct val="85000"/>
              </a:lnSpc>
              <a:spcAft>
                <a:spcPts val="600"/>
              </a:spcAft>
            </a:pPr>
            <a:r>
              <a:rPr lang="en-US" dirty="0"/>
              <a:t>Procedure for Cash </a:t>
            </a:r>
            <a:r>
              <a:rPr lang="en-US" dirty="0" smtClean="0"/>
              <a:t>Dividend</a:t>
            </a:r>
            <a:r>
              <a:rPr lang="en-US" baseline="-25000" dirty="0" smtClean="0"/>
              <a:t>▪</a:t>
            </a:r>
            <a:endParaRPr lang="en-US" baseline="-25000" dirty="0"/>
          </a:p>
        </p:txBody>
      </p:sp>
      <p:sp>
        <p:nvSpPr>
          <p:cNvPr id="826371" name="Text Box 3"/>
          <p:cNvSpPr txBox="1">
            <a:spLocks noChangeArrowheads="1"/>
          </p:cNvSpPr>
          <p:nvPr/>
        </p:nvSpPr>
        <p:spPr bwMode="auto">
          <a:xfrm>
            <a:off x="809611" y="1287807"/>
            <a:ext cx="1095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a:latin typeface="Century Gothic" panose="020B0502020202020204" pitchFamily="34" charset="0"/>
              </a:rPr>
              <a:t>25 Oct.</a:t>
            </a:r>
          </a:p>
        </p:txBody>
      </p:sp>
      <p:sp>
        <p:nvSpPr>
          <p:cNvPr id="826372" name="Text Box 4"/>
          <p:cNvSpPr txBox="1">
            <a:spLocks noChangeArrowheads="1"/>
          </p:cNvSpPr>
          <p:nvPr/>
        </p:nvSpPr>
        <p:spPr bwMode="auto">
          <a:xfrm>
            <a:off x="3225786" y="1279525"/>
            <a:ext cx="1095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a:latin typeface="Century Gothic" panose="020B0502020202020204" pitchFamily="34" charset="0"/>
              </a:rPr>
              <a:t>1 Nov.</a:t>
            </a:r>
          </a:p>
        </p:txBody>
      </p:sp>
      <p:sp>
        <p:nvSpPr>
          <p:cNvPr id="826373" name="Text Box 5"/>
          <p:cNvSpPr txBox="1">
            <a:spLocks noChangeArrowheads="1"/>
          </p:cNvSpPr>
          <p:nvPr/>
        </p:nvSpPr>
        <p:spPr bwMode="auto">
          <a:xfrm>
            <a:off x="4368786" y="1279525"/>
            <a:ext cx="1095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a:latin typeface="Century Gothic" panose="020B0502020202020204" pitchFamily="34" charset="0"/>
              </a:rPr>
              <a:t>2 Nov.</a:t>
            </a:r>
          </a:p>
        </p:txBody>
      </p:sp>
      <p:sp>
        <p:nvSpPr>
          <p:cNvPr id="826374" name="Text Box 6"/>
          <p:cNvSpPr txBox="1">
            <a:spLocks noChangeArrowheads="1"/>
          </p:cNvSpPr>
          <p:nvPr/>
        </p:nvSpPr>
        <p:spPr bwMode="auto">
          <a:xfrm>
            <a:off x="5968986" y="1279525"/>
            <a:ext cx="1095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a:latin typeface="Century Gothic" panose="020B0502020202020204" pitchFamily="34" charset="0"/>
              </a:rPr>
              <a:t>5 Nov.</a:t>
            </a:r>
          </a:p>
        </p:txBody>
      </p:sp>
      <p:sp>
        <p:nvSpPr>
          <p:cNvPr id="826375" name="Text Box 7"/>
          <p:cNvSpPr txBox="1">
            <a:spLocks noChangeArrowheads="1"/>
          </p:cNvSpPr>
          <p:nvPr/>
        </p:nvSpPr>
        <p:spPr bwMode="auto">
          <a:xfrm>
            <a:off x="7492986" y="1279525"/>
            <a:ext cx="10953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dirty="0">
                <a:latin typeface="Century Gothic" panose="020B0502020202020204" pitchFamily="34" charset="0"/>
              </a:rPr>
              <a:t>7 Dec.</a:t>
            </a:r>
          </a:p>
        </p:txBody>
      </p:sp>
      <p:sp>
        <p:nvSpPr>
          <p:cNvPr id="826376" name="Line 8"/>
          <p:cNvSpPr>
            <a:spLocks noChangeShapeType="1"/>
          </p:cNvSpPr>
          <p:nvPr/>
        </p:nvSpPr>
        <p:spPr bwMode="auto">
          <a:xfrm>
            <a:off x="1092186" y="1965325"/>
            <a:ext cx="7594600" cy="1588"/>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entury Gothic" panose="020B0502020202020204" pitchFamily="34" charset="0"/>
            </a:endParaRPr>
          </a:p>
        </p:txBody>
      </p:sp>
      <p:sp>
        <p:nvSpPr>
          <p:cNvPr id="826377" name="Line 9"/>
          <p:cNvSpPr>
            <a:spLocks noChangeShapeType="1"/>
          </p:cNvSpPr>
          <p:nvPr/>
        </p:nvSpPr>
        <p:spPr bwMode="auto">
          <a:xfrm flipV="1">
            <a:off x="1244586" y="1736725"/>
            <a:ext cx="0" cy="4572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entury Gothic" panose="020B0502020202020204" pitchFamily="34" charset="0"/>
            </a:endParaRPr>
          </a:p>
        </p:txBody>
      </p:sp>
      <p:sp>
        <p:nvSpPr>
          <p:cNvPr id="826378" name="Text Box 10"/>
          <p:cNvSpPr txBox="1">
            <a:spLocks noChangeArrowheads="1"/>
          </p:cNvSpPr>
          <p:nvPr/>
        </p:nvSpPr>
        <p:spPr bwMode="auto">
          <a:xfrm>
            <a:off x="422004" y="2361989"/>
            <a:ext cx="16451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a:latin typeface="Century Gothic" panose="020B0502020202020204" pitchFamily="34" charset="0"/>
              </a:rPr>
              <a:t>Declaration Date</a:t>
            </a:r>
          </a:p>
        </p:txBody>
      </p:sp>
      <p:sp>
        <p:nvSpPr>
          <p:cNvPr id="826379" name="Line 11"/>
          <p:cNvSpPr>
            <a:spLocks noChangeShapeType="1"/>
          </p:cNvSpPr>
          <p:nvPr/>
        </p:nvSpPr>
        <p:spPr bwMode="auto">
          <a:xfrm flipV="1">
            <a:off x="3606786" y="1736725"/>
            <a:ext cx="0" cy="4572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entury Gothic" panose="020B0502020202020204" pitchFamily="34" charset="0"/>
            </a:endParaRPr>
          </a:p>
        </p:txBody>
      </p:sp>
      <p:sp>
        <p:nvSpPr>
          <p:cNvPr id="826380" name="Text Box 12"/>
          <p:cNvSpPr txBox="1">
            <a:spLocks noChangeArrowheads="1"/>
          </p:cNvSpPr>
          <p:nvPr/>
        </p:nvSpPr>
        <p:spPr bwMode="auto">
          <a:xfrm>
            <a:off x="2895600" y="2346325"/>
            <a:ext cx="1354124"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smtClean="0">
                <a:latin typeface="Century Gothic" panose="020B0502020202020204" pitchFamily="34" charset="0"/>
              </a:rPr>
              <a:t>Cum-Dividend </a:t>
            </a:r>
            <a:r>
              <a:rPr lang="en-US" sz="2000" dirty="0">
                <a:latin typeface="Century Gothic" panose="020B0502020202020204" pitchFamily="34" charset="0"/>
              </a:rPr>
              <a:t>Date</a:t>
            </a:r>
          </a:p>
        </p:txBody>
      </p:sp>
      <p:sp>
        <p:nvSpPr>
          <p:cNvPr id="826381" name="Line 13"/>
          <p:cNvSpPr>
            <a:spLocks noChangeShapeType="1"/>
          </p:cNvSpPr>
          <p:nvPr/>
        </p:nvSpPr>
        <p:spPr bwMode="auto">
          <a:xfrm flipV="1">
            <a:off x="4749786" y="1736725"/>
            <a:ext cx="0" cy="4572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entury Gothic" panose="020B0502020202020204" pitchFamily="34" charset="0"/>
            </a:endParaRPr>
          </a:p>
        </p:txBody>
      </p:sp>
      <p:sp>
        <p:nvSpPr>
          <p:cNvPr id="826382" name="Text Box 14"/>
          <p:cNvSpPr txBox="1">
            <a:spLocks noChangeArrowheads="1"/>
          </p:cNvSpPr>
          <p:nvPr/>
        </p:nvSpPr>
        <p:spPr bwMode="auto">
          <a:xfrm>
            <a:off x="4140185" y="2330450"/>
            <a:ext cx="13239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smtClean="0">
                <a:latin typeface="Century Gothic" panose="020B0502020202020204" pitchFamily="34" charset="0"/>
              </a:rPr>
              <a:t>Ex-Dividend </a:t>
            </a:r>
            <a:r>
              <a:rPr lang="en-US" sz="2000" dirty="0">
                <a:latin typeface="Century Gothic" panose="020B0502020202020204" pitchFamily="34" charset="0"/>
              </a:rPr>
              <a:t>Date</a:t>
            </a:r>
          </a:p>
        </p:txBody>
      </p:sp>
      <p:sp>
        <p:nvSpPr>
          <p:cNvPr id="826383" name="Line 15"/>
          <p:cNvSpPr>
            <a:spLocks noChangeShapeType="1"/>
          </p:cNvSpPr>
          <p:nvPr/>
        </p:nvSpPr>
        <p:spPr bwMode="auto">
          <a:xfrm flipV="1">
            <a:off x="6273786" y="1736725"/>
            <a:ext cx="0" cy="4572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entury Gothic" panose="020B0502020202020204" pitchFamily="34" charset="0"/>
            </a:endParaRPr>
          </a:p>
        </p:txBody>
      </p:sp>
      <p:sp>
        <p:nvSpPr>
          <p:cNvPr id="826384" name="Text Box 16"/>
          <p:cNvSpPr txBox="1">
            <a:spLocks noChangeArrowheads="1"/>
          </p:cNvSpPr>
          <p:nvPr/>
        </p:nvSpPr>
        <p:spPr bwMode="auto">
          <a:xfrm>
            <a:off x="5740386" y="2346325"/>
            <a:ext cx="1095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000" dirty="0">
                <a:latin typeface="Century Gothic" panose="020B0502020202020204" pitchFamily="34" charset="0"/>
              </a:rPr>
              <a:t>Record Date</a:t>
            </a:r>
          </a:p>
        </p:txBody>
      </p:sp>
      <p:sp>
        <p:nvSpPr>
          <p:cNvPr id="826385" name="Line 17"/>
          <p:cNvSpPr>
            <a:spLocks noChangeShapeType="1"/>
          </p:cNvSpPr>
          <p:nvPr/>
        </p:nvSpPr>
        <p:spPr bwMode="auto">
          <a:xfrm flipV="1">
            <a:off x="7797786" y="1736725"/>
            <a:ext cx="0" cy="457200"/>
          </a:xfrm>
          <a:prstGeom prst="line">
            <a:avLst/>
          </a:prstGeom>
          <a:noFill/>
          <a:ln w="381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atin typeface="Century Gothic" panose="020B0502020202020204" pitchFamily="34" charset="0"/>
            </a:endParaRPr>
          </a:p>
        </p:txBody>
      </p:sp>
      <p:sp>
        <p:nvSpPr>
          <p:cNvPr id="826386" name="Text Box 18"/>
          <p:cNvSpPr txBox="1">
            <a:spLocks noChangeArrowheads="1"/>
          </p:cNvSpPr>
          <p:nvPr/>
        </p:nvSpPr>
        <p:spPr bwMode="auto">
          <a:xfrm>
            <a:off x="7264386" y="2346325"/>
            <a:ext cx="1284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sz="2000" dirty="0">
                <a:latin typeface="Century Gothic" panose="020B0502020202020204" pitchFamily="34" charset="0"/>
              </a:rPr>
              <a:t>Payment Date</a:t>
            </a:r>
          </a:p>
        </p:txBody>
      </p:sp>
      <p:sp>
        <p:nvSpPr>
          <p:cNvPr id="826387" name="Text Box 19"/>
          <p:cNvSpPr txBox="1">
            <a:spLocks noChangeArrowheads="1"/>
          </p:cNvSpPr>
          <p:nvPr/>
        </p:nvSpPr>
        <p:spPr bwMode="auto">
          <a:xfrm>
            <a:off x="634986" y="1660525"/>
            <a:ext cx="469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b="1">
                <a:latin typeface="Century Gothic" panose="020B0502020202020204" pitchFamily="34" charset="0"/>
              </a:rPr>
              <a:t>…</a:t>
            </a:r>
          </a:p>
        </p:txBody>
      </p:sp>
      <p:sp>
        <p:nvSpPr>
          <p:cNvPr id="826388" name="Text Box 20"/>
          <p:cNvSpPr txBox="1">
            <a:spLocks noChangeArrowheads="1"/>
          </p:cNvSpPr>
          <p:nvPr/>
        </p:nvSpPr>
        <p:spPr bwMode="auto">
          <a:xfrm>
            <a:off x="466725" y="3368675"/>
            <a:ext cx="844708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dirty="0">
                <a:latin typeface="Century Gothic" panose="020B0502020202020204" pitchFamily="34" charset="0"/>
              </a:rPr>
              <a:t>Declaration Date</a:t>
            </a:r>
            <a:r>
              <a:rPr lang="en-US" sz="2000" dirty="0">
                <a:latin typeface="Century Gothic" panose="020B0502020202020204" pitchFamily="34" charset="0"/>
              </a:rPr>
              <a:t>: The Board of Directors declares a payment of </a:t>
            </a:r>
            <a:r>
              <a:rPr lang="en-US" sz="2000" dirty="0" smtClean="0">
                <a:latin typeface="Century Gothic" panose="020B0502020202020204" pitchFamily="34" charset="0"/>
              </a:rPr>
              <a:t>dividends</a:t>
            </a:r>
          </a:p>
          <a:p>
            <a:pPr>
              <a:spcBef>
                <a:spcPct val="50000"/>
              </a:spcBef>
            </a:pPr>
            <a:r>
              <a:rPr lang="en-US" sz="2000" b="1" dirty="0">
                <a:latin typeface="Century Gothic" panose="020B0502020202020204" pitchFamily="34" charset="0"/>
              </a:rPr>
              <a:t>Cum-Dividend Date</a:t>
            </a:r>
            <a:r>
              <a:rPr lang="en-US" sz="2000" dirty="0">
                <a:latin typeface="Century Gothic" panose="020B0502020202020204" pitchFamily="34" charset="0"/>
              </a:rPr>
              <a:t>: Buyer of stock still receives the </a:t>
            </a:r>
            <a:r>
              <a:rPr lang="en-US" sz="2000" dirty="0" smtClean="0">
                <a:latin typeface="Century Gothic" panose="020B0502020202020204" pitchFamily="34" charset="0"/>
              </a:rPr>
              <a:t>dividend</a:t>
            </a:r>
            <a:endParaRPr lang="en-US" sz="2000" dirty="0">
              <a:latin typeface="Century Gothic" panose="020B0502020202020204" pitchFamily="34" charset="0"/>
            </a:endParaRPr>
          </a:p>
          <a:p>
            <a:pPr>
              <a:spcBef>
                <a:spcPct val="50000"/>
              </a:spcBef>
            </a:pPr>
            <a:r>
              <a:rPr lang="en-US" sz="2000" b="1" dirty="0">
                <a:latin typeface="Century Gothic" panose="020B0502020202020204" pitchFamily="34" charset="0"/>
              </a:rPr>
              <a:t>Ex-Dividend Date</a:t>
            </a:r>
            <a:r>
              <a:rPr lang="en-US" sz="2000" dirty="0">
                <a:latin typeface="Century Gothic" panose="020B0502020202020204" pitchFamily="34" charset="0"/>
              </a:rPr>
              <a:t>: Seller of the stock retains the </a:t>
            </a:r>
            <a:r>
              <a:rPr lang="en-US" sz="2000" dirty="0" smtClean="0">
                <a:latin typeface="Century Gothic" panose="020B0502020202020204" pitchFamily="34" charset="0"/>
              </a:rPr>
              <a:t>dividend</a:t>
            </a:r>
            <a:endParaRPr lang="en-US" sz="2000" dirty="0">
              <a:latin typeface="Century Gothic" panose="020B0502020202020204" pitchFamily="34" charset="0"/>
            </a:endParaRPr>
          </a:p>
          <a:p>
            <a:pPr>
              <a:spcBef>
                <a:spcPct val="50000"/>
              </a:spcBef>
            </a:pPr>
            <a:r>
              <a:rPr lang="en-US" sz="2000" b="1" dirty="0">
                <a:latin typeface="Century Gothic" panose="020B0502020202020204" pitchFamily="34" charset="0"/>
              </a:rPr>
              <a:t>Record Date</a:t>
            </a:r>
            <a:r>
              <a:rPr lang="en-US" sz="2000" dirty="0">
                <a:latin typeface="Century Gothic" panose="020B0502020202020204" pitchFamily="34" charset="0"/>
              </a:rPr>
              <a:t>: The corporation prepares a list of all individuals believed to be stockholders as of 5 </a:t>
            </a:r>
            <a:r>
              <a:rPr lang="en-US" sz="2000" dirty="0" smtClean="0">
                <a:latin typeface="Century Gothic" panose="020B0502020202020204" pitchFamily="34" charset="0"/>
              </a:rPr>
              <a:t>November</a:t>
            </a:r>
            <a:endParaRPr lang="en-US" sz="2000" dirty="0">
              <a:latin typeface="Century Gothic" panose="020B0502020202020204" pitchFamily="34" charset="0"/>
            </a:endParaRPr>
          </a:p>
          <a:p>
            <a:pPr>
              <a:spcBef>
                <a:spcPct val="50000"/>
              </a:spcBef>
            </a:pPr>
            <a:r>
              <a:rPr lang="en-US" sz="2000" b="1" dirty="0" smtClean="0">
                <a:latin typeface="Century Gothic" panose="020B0502020202020204" pitchFamily="34" charset="0"/>
              </a:rPr>
              <a:t>Payment Date</a:t>
            </a:r>
            <a:r>
              <a:rPr lang="en-US" sz="2000" dirty="0" smtClean="0">
                <a:latin typeface="Century Gothic" panose="020B0502020202020204" pitchFamily="34" charset="0"/>
              </a:rPr>
              <a:t>: Dividend is paid to shareholders</a:t>
            </a:r>
            <a:endParaRPr lang="en-US" sz="2000" dirty="0">
              <a:latin typeface="Century Gothic" panose="020B0502020202020204" pitchFamily="34" charset="0"/>
            </a:endParaRPr>
          </a:p>
        </p:txBody>
      </p:sp>
    </p:spTree>
    <p:extLst>
      <p:ext uri="{BB962C8B-B14F-4D97-AF65-F5344CB8AC3E}">
        <p14:creationId xmlns:p14="http://schemas.microsoft.com/office/powerpoint/2010/main" val="15816889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637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2637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2638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637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2638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2638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638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263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26388">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63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2638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26388">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2638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2637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2638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371" grpId="0"/>
      <p:bldP spid="826372" grpId="0"/>
      <p:bldP spid="826373" grpId="0"/>
      <p:bldP spid="826374" grpId="0"/>
      <p:bldP spid="826375" grpId="0"/>
      <p:bldP spid="826378" grpId="0"/>
      <p:bldP spid="826380" grpId="0"/>
      <p:bldP spid="826382" grpId="0"/>
      <p:bldP spid="826384" grpId="0"/>
      <p:bldP spid="82638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Rectangle 7"/>
          <p:cNvSpPr>
            <a:spLocks noGrp="1" noChangeArrowheads="1"/>
          </p:cNvSpPr>
          <p:nvPr>
            <p:ph type="title"/>
          </p:nvPr>
        </p:nvSpPr>
        <p:spPr/>
        <p:txBody>
          <a:bodyPr/>
          <a:lstStyle/>
          <a:p>
            <a:r>
              <a:rPr lang="en-US" dirty="0" smtClean="0"/>
              <a:t>Distribution Policy</a:t>
            </a:r>
            <a:endParaRPr lang="en-US" dirty="0"/>
          </a:p>
        </p:txBody>
      </p:sp>
      <p:sp>
        <p:nvSpPr>
          <p:cNvPr id="6152" name="Rectangle 8"/>
          <p:cNvSpPr>
            <a:spLocks noGrp="1" noChangeArrowheads="1"/>
          </p:cNvSpPr>
          <p:nvPr>
            <p:ph type="body" idx="1"/>
          </p:nvPr>
        </p:nvSpPr>
        <p:spPr>
          <a:xfrm>
            <a:off x="304800" y="1371600"/>
            <a:ext cx="8382000" cy="3496342"/>
          </a:xfrm>
        </p:spPr>
        <p:txBody>
          <a:bodyPr/>
          <a:lstStyle/>
          <a:p>
            <a:r>
              <a:rPr lang="en-US" dirty="0" smtClean="0"/>
              <a:t>The </a:t>
            </a:r>
            <a:r>
              <a:rPr lang="en-US" dirty="0"/>
              <a:t>level of cash distributions to </a:t>
            </a:r>
            <a:r>
              <a:rPr lang="en-US" dirty="0" smtClean="0"/>
              <a:t>shareholders</a:t>
            </a:r>
          </a:p>
          <a:p>
            <a:endParaRPr lang="en-US" dirty="0"/>
          </a:p>
          <a:p>
            <a:r>
              <a:rPr lang="en-US" dirty="0"/>
              <a:t>The form of the distribution (dividend vs. stock repurchase</a:t>
            </a:r>
            <a:r>
              <a:rPr lang="en-US" dirty="0" smtClean="0"/>
              <a:t>)</a:t>
            </a:r>
          </a:p>
          <a:p>
            <a:endParaRPr lang="en-US" dirty="0"/>
          </a:p>
          <a:p>
            <a:r>
              <a:rPr lang="en-US" dirty="0"/>
              <a:t>The stability of the distribution</a:t>
            </a:r>
          </a:p>
        </p:txBody>
      </p:sp>
    </p:spTree>
    <p:extLst>
      <p:ext uri="{BB962C8B-B14F-4D97-AF65-F5344CB8AC3E}">
        <p14:creationId xmlns:p14="http://schemas.microsoft.com/office/powerpoint/2010/main" val="161204655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dirty="0"/>
              <a:t>Distributions Patterns Over Time</a:t>
            </a:r>
          </a:p>
        </p:txBody>
      </p:sp>
      <p:sp>
        <p:nvSpPr>
          <p:cNvPr id="169987" name="Rectangle 3"/>
          <p:cNvSpPr>
            <a:spLocks noGrp="1" noChangeArrowheads="1"/>
          </p:cNvSpPr>
          <p:nvPr>
            <p:ph type="body" idx="1"/>
          </p:nvPr>
        </p:nvSpPr>
        <p:spPr>
          <a:xfrm>
            <a:off x="381000" y="1676400"/>
            <a:ext cx="8382000" cy="4518160"/>
          </a:xfrm>
        </p:spPr>
        <p:txBody>
          <a:bodyPr/>
          <a:lstStyle/>
          <a:p>
            <a:pPr>
              <a:lnSpc>
                <a:spcPct val="90000"/>
              </a:lnSpc>
            </a:pPr>
            <a:r>
              <a:rPr lang="en-US" sz="2400" dirty="0"/>
              <a:t>The percent of total payouts </a:t>
            </a:r>
            <a:r>
              <a:rPr lang="en-US" sz="2400" dirty="0" smtClean="0"/>
              <a:t>as </a:t>
            </a:r>
            <a:r>
              <a:rPr lang="en-US" sz="2400" dirty="0"/>
              <a:t>a percentage of net income has been stable at around 26%-28%.</a:t>
            </a:r>
          </a:p>
          <a:p>
            <a:pPr lvl="1">
              <a:lnSpc>
                <a:spcPct val="90000"/>
              </a:lnSpc>
            </a:pPr>
            <a:r>
              <a:rPr lang="en-US" sz="2000" dirty="0"/>
              <a:t>Dividend payout rates have fallen, stock repurchases have increased.</a:t>
            </a:r>
          </a:p>
          <a:p>
            <a:pPr lvl="1">
              <a:lnSpc>
                <a:spcPct val="90000"/>
              </a:lnSpc>
            </a:pPr>
            <a:r>
              <a:rPr lang="en-US" sz="2000" dirty="0"/>
              <a:t>Repurchases now total more dollars in distributions than dividends.</a:t>
            </a:r>
          </a:p>
          <a:p>
            <a:pPr>
              <a:lnSpc>
                <a:spcPct val="90000"/>
              </a:lnSpc>
            </a:pPr>
            <a:endParaRPr lang="en-US" sz="2400" dirty="0" smtClean="0"/>
          </a:p>
          <a:p>
            <a:pPr>
              <a:lnSpc>
                <a:spcPct val="90000"/>
              </a:lnSpc>
            </a:pPr>
            <a:r>
              <a:rPr lang="en-US" sz="2400" dirty="0" smtClean="0"/>
              <a:t>A </a:t>
            </a:r>
            <a:r>
              <a:rPr lang="en-US" sz="2400" dirty="0"/>
              <a:t>smaller percentage of companies now pay dividends. When young companies first begin making distributions, it is usually in the form of repurchases.</a:t>
            </a:r>
          </a:p>
          <a:p>
            <a:pPr>
              <a:lnSpc>
                <a:spcPct val="90000"/>
              </a:lnSpc>
            </a:pPr>
            <a:endParaRPr lang="en-US" sz="2400" dirty="0" smtClean="0"/>
          </a:p>
          <a:p>
            <a:pPr>
              <a:lnSpc>
                <a:spcPct val="90000"/>
              </a:lnSpc>
            </a:pPr>
            <a:r>
              <a:rPr lang="en-US" sz="2400" dirty="0" smtClean="0"/>
              <a:t>Dividend </a:t>
            </a:r>
            <a:r>
              <a:rPr lang="en-US" sz="2400" dirty="0"/>
              <a:t>payouts have become more concentrated in a smaller number of large, mature firms. </a:t>
            </a:r>
          </a:p>
        </p:txBody>
      </p:sp>
    </p:spTree>
    <p:extLst>
      <p:ext uri="{BB962C8B-B14F-4D97-AF65-F5344CB8AC3E}">
        <p14:creationId xmlns:p14="http://schemas.microsoft.com/office/powerpoint/2010/main" val="347673321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492" name="Rectangle 156"/>
          <p:cNvSpPr>
            <a:spLocks noGrp="1" noChangeArrowheads="1"/>
          </p:cNvSpPr>
          <p:nvPr>
            <p:ph type="title"/>
          </p:nvPr>
        </p:nvSpPr>
        <p:spPr>
          <a:xfrm>
            <a:off x="304800" y="214313"/>
            <a:ext cx="8639175" cy="1462087"/>
          </a:xfrm>
        </p:spPr>
        <p:txBody>
          <a:bodyPr/>
          <a:lstStyle/>
          <a:p>
            <a:r>
              <a:rPr lang="en-US" dirty="0"/>
              <a:t>Dividend Yields for Selected Industries</a:t>
            </a:r>
          </a:p>
        </p:txBody>
      </p:sp>
      <p:graphicFrame>
        <p:nvGraphicFramePr>
          <p:cNvPr id="142500" name="Group 164"/>
          <p:cNvGraphicFramePr>
            <a:graphicFrameLocks noGrp="1"/>
          </p:cNvGraphicFramePr>
          <p:nvPr>
            <p:ph type="tbl" idx="1"/>
            <p:extLst>
              <p:ext uri="{D42A27DB-BD31-4B8C-83A1-F6EECF244321}">
                <p14:modId xmlns:p14="http://schemas.microsoft.com/office/powerpoint/2010/main" val="1988154977"/>
              </p:ext>
            </p:extLst>
          </p:nvPr>
        </p:nvGraphicFramePr>
        <p:xfrm>
          <a:off x="1066800" y="1663546"/>
          <a:ext cx="6818312" cy="4572000"/>
        </p:xfrm>
        <a:graphic>
          <a:graphicData uri="http://schemas.openxmlformats.org/drawingml/2006/table">
            <a:tbl>
              <a:tblPr/>
              <a:tblGrid>
                <a:gridCol w="3886200"/>
                <a:gridCol w="2932112"/>
              </a:tblGrid>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Industry</a:t>
                      </a:r>
                    </a:p>
                  </a:txBody>
                  <a:tcPr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sng" strike="noStrike" cap="none" normalizeH="0" baseline="0" dirty="0" smtClean="0">
                          <a:ln>
                            <a:noFill/>
                          </a:ln>
                          <a:solidFill>
                            <a:schemeClr val="tx1"/>
                          </a:solidFill>
                          <a:effectLst/>
                          <a:latin typeface="Tahoma" pitchFamily="34" charset="0"/>
                        </a:rPr>
                        <a:t>Div. Yield %</a:t>
                      </a:r>
                    </a:p>
                  </a:txBody>
                  <a:tcPr horzOverflow="overflow">
                    <a:lnL>
                      <a:noFill/>
                    </a:lnL>
                    <a:lnR cap="flat">
                      <a:noFill/>
                    </a:lnR>
                    <a:lnT cap="flat">
                      <a:noFill/>
                    </a:lnT>
                    <a:lnB>
                      <a:noFill/>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Recreational Products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0.97</a:t>
                      </a:r>
                    </a:p>
                  </a:txBody>
                  <a:tcPr horzOverflow="overflow">
                    <a:lnL>
                      <a:noFill/>
                    </a:lnL>
                    <a:lnR cap="flat">
                      <a:noFill/>
                    </a:lnR>
                    <a:lnT>
                      <a:noFill/>
                    </a:lnT>
                    <a:lnB>
                      <a:noFill/>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Forest Products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1.88</a:t>
                      </a:r>
                    </a:p>
                  </a:txBody>
                  <a:tcPr horzOverflow="overflow">
                    <a:lnL>
                      <a:noFill/>
                    </a:lnL>
                    <a:lnR cap="flat">
                      <a:noFill/>
                    </a:lnR>
                    <a:lnT>
                      <a:noFill/>
                    </a:lnT>
                    <a:lnB>
                      <a:noFill/>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Software</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2.42</a:t>
                      </a:r>
                    </a:p>
                  </a:txBody>
                  <a:tcPr horzOverflow="overflow">
                    <a:lnL>
                      <a:noFill/>
                    </a:lnL>
                    <a:lnR cap="flat">
                      <a:noFill/>
                    </a:lnR>
                    <a:lnT>
                      <a:noFill/>
                    </a:lnT>
                    <a:lnB>
                      <a:noFill/>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Household Products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1.73</a:t>
                      </a:r>
                    </a:p>
                  </a:txBody>
                  <a:tcPr horzOverflow="overflow">
                    <a:lnL>
                      <a:noFill/>
                    </a:lnL>
                    <a:lnR cap="flat">
                      <a:noFill/>
                    </a:lnR>
                    <a:lnT>
                      <a:noFill/>
                    </a:lnT>
                    <a:lnB>
                      <a:noFill/>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Food</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2.39</a:t>
                      </a:r>
                    </a:p>
                  </a:txBody>
                  <a:tcPr horzOverflow="overflow">
                    <a:lnL>
                      <a:noFill/>
                    </a:lnL>
                    <a:lnR cap="flat">
                      <a:noFill/>
                    </a:lnR>
                    <a:lnT>
                      <a:noFill/>
                    </a:lnT>
                    <a:lnB>
                      <a:noFill/>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Electric Utilities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4.43</a:t>
                      </a:r>
                    </a:p>
                  </a:txBody>
                  <a:tcPr horzOverflow="overflow">
                    <a:lnL>
                      <a:noFill/>
                    </a:lnL>
                    <a:lnR cap="flat">
                      <a:noFill/>
                    </a:lnR>
                    <a:lnT>
                      <a:noFill/>
                    </a:lnT>
                    <a:lnB>
                      <a:noFill/>
                    </a:lnB>
                    <a:lnTlToBr>
                      <a:noFill/>
                    </a:lnTlToBr>
                    <a:lnBlToTr>
                      <a:noFill/>
                    </a:lnBlToTr>
                    <a:noFill/>
                  </a:tcPr>
                </a:tc>
              </a:tr>
              <a:tr h="4127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Banks</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2.56</a:t>
                      </a:r>
                    </a:p>
                  </a:txBody>
                  <a:tcPr horzOverflow="overflow">
                    <a:lnL>
                      <a:noFill/>
                    </a:lnL>
                    <a:lnR cap="flat">
                      <a:noFill/>
                    </a:lnR>
                    <a:lnT>
                      <a:noFill/>
                    </a:lnT>
                    <a:lnB>
                      <a:noFill/>
                    </a:lnB>
                    <a:lnTlToBr>
                      <a:noFill/>
                    </a:lnTlToBr>
                    <a:lnBlToTr>
                      <a:noFill/>
                    </a:lnBlToTr>
                    <a:noFill/>
                  </a:tcPr>
                </a:tc>
              </a:tr>
              <a:tr h="4111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Tobacco</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1.69</a:t>
                      </a:r>
                    </a:p>
                  </a:txBody>
                  <a:tcPr horzOverflow="overflow">
                    <a:lnL>
                      <a:noFill/>
                    </a:lnL>
                    <a:lnR cap="flat">
                      <a:noFill/>
                    </a:lnR>
                    <a:lnT>
                      <a:noFill/>
                    </a:lnT>
                    <a:lnB>
                      <a:noFill/>
                    </a:lnB>
                    <a:lnTlToBr>
                      <a:noFill/>
                    </a:lnTlToBr>
                    <a:lnBlToTr>
                      <a:noFill/>
                    </a:lnBlToTr>
                    <a:noFill/>
                  </a:tcPr>
                </a:tc>
              </a:tr>
              <a:tr h="411163">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400" b="0" i="0" u="none" strike="noStrike" cap="none" normalizeH="0" baseline="0" dirty="0" smtClean="0">
                          <a:ln>
                            <a:noFill/>
                          </a:ln>
                          <a:solidFill>
                            <a:schemeClr val="tx1"/>
                          </a:solidFill>
                          <a:effectLst/>
                          <a:latin typeface="Tahoma" pitchFamily="34" charset="0"/>
                        </a:rPr>
                        <a:t>Source: Reuters.com, May 2012</a:t>
                      </a:r>
                    </a:p>
                  </a:txBody>
                  <a:tcPr horzOverflow="overflow">
                    <a:lnL cap="flat">
                      <a:noFill/>
                    </a:lnL>
                    <a:lnR cap="flat">
                      <a:noFill/>
                    </a:lnR>
                    <a:lnT>
                      <a:noFill/>
                    </a:lnT>
                    <a:lnB cap="flat">
                      <a:noFill/>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383093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2286000"/>
          </a:xfrm>
        </p:spPr>
        <p:txBody>
          <a:bodyPr/>
          <a:lstStyle/>
          <a:p>
            <a:r>
              <a:rPr lang="en-US" smtClean="0"/>
              <a:t>Video 46 </a:t>
            </a:r>
            <a:r>
              <a:rPr lang="en-US" dirty="0" smtClean="0"/>
              <a:t>(Topic 9.1):</a:t>
            </a:r>
            <a:br>
              <a:rPr lang="en-US" dirty="0" smtClean="0"/>
            </a:br>
            <a:r>
              <a:rPr lang="en-US" dirty="0"/>
              <a:t>Dividend Characteristics</a:t>
            </a:r>
          </a:p>
        </p:txBody>
      </p:sp>
    </p:spTree>
    <p:extLst>
      <p:ext uri="{BB962C8B-B14F-4D97-AF65-F5344CB8AC3E}">
        <p14:creationId xmlns:p14="http://schemas.microsoft.com/office/powerpoint/2010/main" val="3421031322"/>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6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1871</TotalTime>
  <Words>619</Words>
  <Application>Microsoft Office PowerPoint</Application>
  <PresentationFormat>On-screen Show (4:3)</PresentationFormat>
  <Paragraphs>118</Paragraphs>
  <Slides>9</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Century Gothic</vt:lpstr>
      <vt:lpstr>Courier New</vt:lpstr>
      <vt:lpstr>Tahoma</vt:lpstr>
      <vt:lpstr>Wingdings</vt:lpstr>
      <vt:lpstr>Blue Segoe 4-3 template-template_April-17-2007</vt:lpstr>
      <vt:lpstr>White with Courier font for code slides</vt:lpstr>
      <vt:lpstr>Video 46 (Topic 9.1): Dividend Characteristics</vt:lpstr>
      <vt:lpstr>Topics</vt:lpstr>
      <vt:lpstr>PowerPoint Presentation</vt:lpstr>
      <vt:lpstr>Different Types of Dividends</vt:lpstr>
      <vt:lpstr>Procedure for Cash Dividend▪</vt:lpstr>
      <vt:lpstr>Distribution Policy</vt:lpstr>
      <vt:lpstr>Distributions Patterns Over Time</vt:lpstr>
      <vt:lpstr>Dividend Yields for Selected Industries</vt:lpstr>
      <vt:lpstr>Video 46 (Topic 9.1): Dividend Characteristics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Lawrence Schrenk</cp:lastModifiedBy>
  <cp:revision>269</cp:revision>
  <dcterms:created xsi:type="dcterms:W3CDTF">2014-06-29T21:19:00Z</dcterms:created>
  <dcterms:modified xsi:type="dcterms:W3CDTF">2014-07-31T17:07:02Z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