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5"/>
  </p:notesMasterIdLst>
  <p:sldIdLst>
    <p:sldId id="257" r:id="rId4"/>
    <p:sldId id="259" r:id="rId5"/>
    <p:sldId id="261" r:id="rId6"/>
    <p:sldId id="263" r:id="rId7"/>
    <p:sldId id="264" r:id="rId8"/>
    <p:sldId id="266" r:id="rId9"/>
    <p:sldId id="267" r:id="rId10"/>
    <p:sldId id="268" r:id="rId11"/>
    <p:sldId id="269" r:id="rId12"/>
    <p:sldId id="270" r:id="rId13"/>
    <p:sldId id="26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29" autoAdjust="0"/>
    <p:restoredTop sz="94660"/>
  </p:normalViewPr>
  <p:slideViewPr>
    <p:cSldViewPr>
      <p:cViewPr varScale="1">
        <p:scale>
          <a:sx n="118" d="100"/>
          <a:sy n="118" d="100"/>
        </p:scale>
        <p:origin x="199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656AE6-D131-4182-8B4B-D8C160C8C95C}" type="datetimeFigureOut">
              <a:rPr lang="en-US" smtClean="0"/>
              <a:t>7/4/2014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C58D59-23CE-466F-916B-9437441DB45B}" type="slidenum">
              <a:rPr lang="en-US" smtClean="0"/>
              <a:t>‹#›</a:t>
            </a:fld>
            <a:endParaRPr lang="en-US"/>
          </a:p>
        </p:txBody>
      </p:sp>
    </p:spTree>
    <p:extLst>
      <p:ext uri="{BB962C8B-B14F-4D97-AF65-F5344CB8AC3E}">
        <p14:creationId xmlns:p14="http://schemas.microsoft.com/office/powerpoint/2010/main" val="278872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7/4/2014 3:25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644744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7/4/2014 3:25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915302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8305800" cy="1523495"/>
          </a:xfrm>
        </p:spPr>
        <p:txBody>
          <a:bodyPr>
            <a:noAutofit/>
          </a:bodyPr>
          <a:lstStyle>
            <a:lvl1pPr>
              <a:lnSpc>
                <a:spcPct val="90000"/>
              </a:lnSpc>
              <a:defRPr sz="5400">
                <a:latin typeface="Century Gothic" panose="020B0502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latin typeface="Century Gothic" panose="020B0502020202020204" pitchFamily="34" charset="0"/>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676400"/>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514600" y="6248400"/>
            <a:ext cx="4114800" cy="512817"/>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entury Gothic" panose="020B0502020202020204"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1523495"/>
          </a:xfrm>
        </p:spPr>
        <p:txBody>
          <a:bodyPr/>
          <a:lstStyle/>
          <a:p>
            <a:r>
              <a:rPr lang="en-US" dirty="0" smtClean="0"/>
              <a:t>Video </a:t>
            </a:r>
            <a:r>
              <a:rPr lang="en-US" dirty="0" smtClean="0"/>
              <a:t>7 </a:t>
            </a:r>
            <a:r>
              <a:rPr lang="en-US" dirty="0" smtClean="0"/>
              <a:t>(Topic 2.2.4):</a:t>
            </a:r>
            <a:br>
              <a:rPr lang="en-US" dirty="0" smtClean="0"/>
            </a:br>
            <a:r>
              <a:rPr lang="en-US" dirty="0">
                <a:effectLst/>
              </a:rPr>
              <a:t>Uneven Cash Flows</a:t>
            </a:r>
            <a:r>
              <a:rPr lang="en-US" dirty="0" smtClean="0"/>
              <a:t/>
            </a:r>
            <a:br>
              <a:rPr lang="en-US" dirty="0" smtClean="0"/>
            </a:b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Really Uneven Cash Flows</a:t>
            </a:r>
            <a:endParaRPr lang="en-US" dirty="0"/>
          </a:p>
        </p:txBody>
      </p:sp>
      <p:sp>
        <p:nvSpPr>
          <p:cNvPr id="4" name="Text Placeholder 2"/>
          <p:cNvSpPr txBox="1">
            <a:spLocks/>
          </p:cNvSpPr>
          <p:nvPr/>
        </p:nvSpPr>
        <p:spPr>
          <a:xfrm>
            <a:off x="381000" y="1411552"/>
            <a:ext cx="8382000" cy="4395049"/>
          </a:xfrm>
          <a:prstGeom prst="rect">
            <a:avLst/>
          </a:prstGeom>
        </p:spPr>
        <p:txBody>
          <a:bodyPr vert="horz" lIns="0" tIns="0" rIns="0" bIns="0" rtlCol="0">
            <a:spAutoFit/>
          </a:bodyPr>
          <a:lstStyle>
            <a:lvl1pPr marL="396875" indent="-396875" algn="l" defTabSz="914363" rtl="0" eaLnBrk="1" latinLnBrk="0" hangingPunct="1">
              <a:lnSpc>
                <a:spcPct val="90000"/>
              </a:lnSpc>
              <a:spcBef>
                <a:spcPct val="20000"/>
              </a:spcBef>
              <a:buFontTx/>
              <a:buBlip>
                <a:blip r:embed="rId2"/>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smtClean="0"/>
              <a:t>What if the Cash Flows are:</a:t>
            </a:r>
          </a:p>
          <a:p>
            <a:pPr lvl="1"/>
            <a:r>
              <a:rPr lang="en-US" sz="2000" dirty="0" smtClean="0"/>
              <a:t>Not Constant, and</a:t>
            </a:r>
          </a:p>
          <a:p>
            <a:pPr lvl="1"/>
            <a:r>
              <a:rPr lang="en-US" sz="2000" dirty="0" smtClean="0"/>
              <a:t>Come at Irregular Intervals</a:t>
            </a:r>
          </a:p>
          <a:p>
            <a:endParaRPr lang="en-US" sz="2400" dirty="0" smtClean="0"/>
          </a:p>
          <a:p>
            <a:r>
              <a:rPr lang="en-US" sz="2400" dirty="0" smtClean="0"/>
              <a:t>Example:</a:t>
            </a:r>
          </a:p>
          <a:p>
            <a:pPr lvl="1"/>
            <a:r>
              <a:rPr lang="en-US" sz="2000" dirty="0" smtClean="0"/>
              <a:t>$100 in 3 months, $200, in 7 months, 350 in 9 months,…</a:t>
            </a:r>
          </a:p>
          <a:p>
            <a:pPr lvl="1"/>
            <a:endParaRPr lang="en-US" sz="2000" dirty="0"/>
          </a:p>
          <a:p>
            <a:r>
              <a:rPr lang="en-US" sz="2400" dirty="0" smtClean="0"/>
              <a:t>No Calculator Function, but</a:t>
            </a:r>
          </a:p>
          <a:p>
            <a:endParaRPr lang="en-US" sz="2400" dirty="0"/>
          </a:p>
          <a:p>
            <a:r>
              <a:rPr lang="en-US" sz="2400" dirty="0" smtClean="0"/>
              <a:t>XNPV in Excel</a:t>
            </a:r>
          </a:p>
          <a:p>
            <a:pPr lvl="1"/>
            <a:endParaRPr lang="en-US" sz="2000" dirty="0"/>
          </a:p>
          <a:p>
            <a:pPr lvl="1"/>
            <a:r>
              <a:rPr lang="en-US" sz="2000" dirty="0" smtClean="0"/>
              <a:t>=XNPV(rate</a:t>
            </a:r>
            <a:r>
              <a:rPr lang="en-US" sz="2000" dirty="0"/>
              <a:t>, values, dates</a:t>
            </a:r>
            <a:r>
              <a:rPr lang="en-US" sz="2000" dirty="0" smtClean="0"/>
              <a:t>)</a:t>
            </a:r>
            <a:endParaRPr lang="en-US" sz="2400" dirty="0"/>
          </a:p>
        </p:txBody>
      </p:sp>
    </p:spTree>
    <p:extLst>
      <p:ext uri="{BB962C8B-B14F-4D97-AF65-F5344CB8AC3E}">
        <p14:creationId xmlns:p14="http://schemas.microsoft.com/office/powerpoint/2010/main" val="1613700927"/>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1523495"/>
          </a:xfrm>
        </p:spPr>
        <p:txBody>
          <a:bodyPr/>
          <a:lstStyle/>
          <a:p>
            <a:r>
              <a:rPr lang="en-US" dirty="0" smtClean="0"/>
              <a:t>Video </a:t>
            </a:r>
            <a:r>
              <a:rPr lang="en-US" dirty="0" smtClean="0"/>
              <a:t>7 </a:t>
            </a:r>
            <a:r>
              <a:rPr lang="en-US" dirty="0" smtClean="0"/>
              <a:t>(Topic 2.2.4):</a:t>
            </a:r>
            <a:br>
              <a:rPr lang="en-US" dirty="0" smtClean="0"/>
            </a:br>
            <a:r>
              <a:rPr lang="en-US" dirty="0">
                <a:effectLst/>
              </a:rPr>
              <a:t>Uneven Cash Flows</a:t>
            </a:r>
            <a:r>
              <a:rPr lang="en-US" dirty="0" smtClean="0"/>
              <a:t/>
            </a:r>
            <a:br>
              <a:rPr lang="en-US" dirty="0" smtClean="0"/>
            </a:br>
            <a:endParaRPr lang="en-US" dirty="0"/>
          </a:p>
        </p:txBody>
      </p:sp>
    </p:spTree>
    <p:extLst>
      <p:ext uri="{BB962C8B-B14F-4D97-AF65-F5344CB8AC3E}">
        <p14:creationId xmlns:p14="http://schemas.microsoft.com/office/powerpoint/2010/main" val="194073154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Text Placeholder 2"/>
          <p:cNvSpPr>
            <a:spLocks noGrp="1"/>
          </p:cNvSpPr>
          <p:nvPr>
            <p:ph type="body" sz="quarter" idx="10"/>
          </p:nvPr>
        </p:nvSpPr>
        <p:spPr>
          <a:xfrm>
            <a:off x="381000" y="1411552"/>
            <a:ext cx="8382000" cy="4912114"/>
          </a:xfrm>
        </p:spPr>
        <p:txBody>
          <a:bodyPr/>
          <a:lstStyle/>
          <a:p>
            <a:pPr marL="514350" indent="-514350">
              <a:buFont typeface="+mj-lt"/>
              <a:buAutoNum type="arabicPeriod"/>
            </a:pPr>
            <a:r>
              <a:rPr lang="en-US" dirty="0" smtClean="0"/>
              <a:t>What are Uneven (Mixed) Cash Flows?</a:t>
            </a:r>
          </a:p>
          <a:p>
            <a:pPr marL="514350" indent="-514350">
              <a:buFont typeface="+mj-lt"/>
              <a:buAutoNum type="arabicPeriod"/>
            </a:pPr>
            <a:endParaRPr lang="en-US" dirty="0" smtClean="0"/>
          </a:p>
          <a:p>
            <a:pPr marL="514350" indent="-514350">
              <a:buFont typeface="+mj-lt"/>
              <a:buAutoNum type="arabicPeriod"/>
            </a:pPr>
            <a:r>
              <a:rPr lang="en-US" dirty="0"/>
              <a:t>Valuing Uneven Cash Flows</a:t>
            </a:r>
          </a:p>
          <a:p>
            <a:pPr marL="1031875" lvl="1" indent="-514350">
              <a:buFont typeface="+mj-lt"/>
              <a:buAutoNum type="arabicPeriod"/>
            </a:pPr>
            <a:endParaRPr lang="en-US" dirty="0" smtClean="0"/>
          </a:p>
          <a:p>
            <a:pPr marL="1031875" lvl="1" indent="-514350">
              <a:buFont typeface="+mj-lt"/>
              <a:buAutoNum type="arabicPeriod"/>
            </a:pPr>
            <a:r>
              <a:rPr lang="en-US" dirty="0" smtClean="0"/>
              <a:t>Individually</a:t>
            </a:r>
          </a:p>
          <a:p>
            <a:pPr marL="1031875" lvl="1" indent="-514350">
              <a:buFont typeface="+mj-lt"/>
              <a:buAutoNum type="arabicPeriod"/>
            </a:pPr>
            <a:endParaRPr lang="en-US" dirty="0" smtClean="0"/>
          </a:p>
          <a:p>
            <a:pPr marL="1031875" lvl="1" indent="-514350">
              <a:buFont typeface="+mj-lt"/>
              <a:buAutoNum type="arabicPeriod"/>
            </a:pPr>
            <a:r>
              <a:rPr lang="en-US" dirty="0" smtClean="0"/>
              <a:t>npv( Function</a:t>
            </a:r>
          </a:p>
          <a:p>
            <a:pPr marL="1031875" lvl="1" indent="-514350">
              <a:buFont typeface="+mj-lt"/>
              <a:buAutoNum type="arabicPeriod"/>
            </a:pPr>
            <a:endParaRPr lang="en-US" dirty="0"/>
          </a:p>
          <a:p>
            <a:pPr marL="514350" indent="-514350">
              <a:buFont typeface="+mj-lt"/>
              <a:buAutoNum type="arabicPeriod"/>
            </a:pPr>
            <a:r>
              <a:rPr lang="en-US" dirty="0" smtClean="0"/>
              <a:t>Really Uneven Cash Flows</a:t>
            </a:r>
            <a:endParaRPr lang="en-US" dirty="0"/>
          </a:p>
          <a:p>
            <a:pPr marL="1031875" lvl="1" indent="-514350">
              <a:buFont typeface="+mj-lt"/>
              <a:buAutoNum type="arabicPeriod"/>
            </a:pPr>
            <a:endParaRPr lang="en-US" dirty="0" smtClean="0"/>
          </a:p>
        </p:txBody>
      </p:sp>
    </p:spTree>
    <p:extLst>
      <p:ext uri="{BB962C8B-B14F-4D97-AF65-F5344CB8AC3E}">
        <p14:creationId xmlns:p14="http://schemas.microsoft.com/office/powerpoint/2010/main" val="221032452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30188"/>
            <a:ext cx="8534400" cy="1329595"/>
          </a:xfrm>
        </p:spPr>
        <p:txBody>
          <a:bodyPr/>
          <a:lstStyle/>
          <a:p>
            <a:r>
              <a:rPr lang="en-US" dirty="0" smtClean="0"/>
              <a:t>What are Uneven Cash Flows?</a:t>
            </a:r>
            <a:endParaRPr lang="en-US" dirty="0"/>
          </a:p>
        </p:txBody>
      </p:sp>
      <p:sp>
        <p:nvSpPr>
          <p:cNvPr id="3" name="Text Placeholder 2"/>
          <p:cNvSpPr>
            <a:spLocks noGrp="1"/>
          </p:cNvSpPr>
          <p:nvPr>
            <p:ph type="body" sz="quarter" idx="10"/>
          </p:nvPr>
        </p:nvSpPr>
        <p:spPr>
          <a:xfrm>
            <a:off x="381000" y="1411552"/>
            <a:ext cx="8382000" cy="4216539"/>
          </a:xfrm>
        </p:spPr>
        <p:txBody>
          <a:bodyPr/>
          <a:lstStyle/>
          <a:p>
            <a:r>
              <a:rPr lang="en-US" dirty="0"/>
              <a:t>Cash Flows that are:</a:t>
            </a:r>
          </a:p>
          <a:p>
            <a:pPr lvl="1"/>
            <a:r>
              <a:rPr lang="en-US" dirty="0" smtClean="0"/>
              <a:t>Finite</a:t>
            </a:r>
            <a:endParaRPr lang="en-US" dirty="0"/>
          </a:p>
          <a:p>
            <a:pPr lvl="1"/>
            <a:r>
              <a:rPr lang="en-US" i="1" dirty="0" smtClean="0"/>
              <a:t>Not</a:t>
            </a:r>
            <a:r>
              <a:rPr lang="en-US" dirty="0" smtClean="0"/>
              <a:t> Constant</a:t>
            </a:r>
          </a:p>
          <a:p>
            <a:pPr lvl="1"/>
            <a:r>
              <a:rPr lang="en-US" dirty="0" smtClean="0"/>
              <a:t>At </a:t>
            </a:r>
            <a:r>
              <a:rPr lang="en-US" dirty="0"/>
              <a:t>Regular </a:t>
            </a:r>
            <a:r>
              <a:rPr lang="en-US" dirty="0" smtClean="0"/>
              <a:t>Intervals</a:t>
            </a:r>
          </a:p>
          <a:p>
            <a:pPr lvl="1"/>
            <a:r>
              <a:rPr lang="en-US" dirty="0" smtClean="0"/>
              <a:t>Cash Flows can be Positive or Negative</a:t>
            </a:r>
            <a:endParaRPr lang="en-US" dirty="0"/>
          </a:p>
          <a:p>
            <a:pPr marL="517525" lvl="1" indent="0">
              <a:buNone/>
            </a:pPr>
            <a:endParaRPr lang="en-US" dirty="0"/>
          </a:p>
          <a:p>
            <a:r>
              <a:rPr lang="en-US" dirty="0" smtClean="0"/>
              <a:t>Example:</a:t>
            </a:r>
            <a:endParaRPr lang="en-US" dirty="0"/>
          </a:p>
          <a:p>
            <a:pPr lvl="1"/>
            <a:r>
              <a:rPr lang="en-US" dirty="0"/>
              <a:t>I promise to pay you $</a:t>
            </a:r>
            <a:r>
              <a:rPr lang="en-US" dirty="0" smtClean="0"/>
              <a:t>100, $150, $210, and -$50 annually for the next four years.</a:t>
            </a:r>
            <a:endParaRPr lang="en-US" dirty="0"/>
          </a:p>
        </p:txBody>
      </p:sp>
    </p:spTree>
    <p:extLst>
      <p:ext uri="{BB962C8B-B14F-4D97-AF65-F5344CB8AC3E}">
        <p14:creationId xmlns:p14="http://schemas.microsoft.com/office/powerpoint/2010/main" val="110310908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30188"/>
            <a:ext cx="8534400" cy="664797"/>
          </a:xfrm>
        </p:spPr>
        <p:txBody>
          <a:bodyPr/>
          <a:lstStyle/>
          <a:p>
            <a:r>
              <a:rPr lang="en-US" dirty="0"/>
              <a:t>Principle of Additivity</a:t>
            </a:r>
          </a:p>
        </p:txBody>
      </p:sp>
      <p:sp>
        <p:nvSpPr>
          <p:cNvPr id="3" name="Text Placeholder 2"/>
          <p:cNvSpPr>
            <a:spLocks noGrp="1"/>
          </p:cNvSpPr>
          <p:nvPr>
            <p:ph type="body" sz="quarter" idx="10"/>
          </p:nvPr>
        </p:nvSpPr>
        <p:spPr>
          <a:xfrm>
            <a:off x="381000" y="1411552"/>
            <a:ext cx="8382000" cy="4764381"/>
          </a:xfrm>
        </p:spPr>
        <p:txBody>
          <a:bodyPr/>
          <a:lstStyle/>
          <a:p>
            <a:r>
              <a:rPr lang="en-US" dirty="0" smtClean="0"/>
              <a:t>To find the present value of a series of cash flows, it does not matter how you ‘group’ them.</a:t>
            </a:r>
          </a:p>
          <a:p>
            <a:r>
              <a:rPr lang="en-US" dirty="0" smtClean="0"/>
              <a:t>I promise you $50 per year for the next 6 years. The following calculations will all result in the same present value:</a:t>
            </a:r>
          </a:p>
          <a:p>
            <a:pPr lvl="1"/>
            <a:r>
              <a:rPr lang="en-US" sz="2400" dirty="0" smtClean="0"/>
              <a:t>A 6 year annuity of $50 per year</a:t>
            </a:r>
          </a:p>
          <a:p>
            <a:pPr lvl="1"/>
            <a:r>
              <a:rPr lang="en-US" sz="2400" dirty="0" smtClean="0"/>
              <a:t>A 2 </a:t>
            </a:r>
            <a:r>
              <a:rPr lang="en-US" sz="2400" dirty="0"/>
              <a:t>year annuity of $50 per </a:t>
            </a:r>
            <a:r>
              <a:rPr lang="en-US" sz="2400" dirty="0" smtClean="0"/>
              <a:t>year plus a 4 year </a:t>
            </a:r>
            <a:r>
              <a:rPr lang="en-US" sz="2400" dirty="0"/>
              <a:t>annuity of $50 per year </a:t>
            </a:r>
            <a:r>
              <a:rPr lang="en-US" sz="2400" dirty="0" smtClean="0"/>
              <a:t>delayed for two years.</a:t>
            </a:r>
          </a:p>
          <a:p>
            <a:pPr lvl="1"/>
            <a:r>
              <a:rPr lang="en-US" sz="2400" dirty="0" smtClean="0"/>
              <a:t>The sum of six individual calculations of the present value of each cash flow.</a:t>
            </a:r>
            <a:endParaRPr lang="en-US" sz="2400" dirty="0"/>
          </a:p>
        </p:txBody>
      </p:sp>
    </p:spTree>
    <p:extLst>
      <p:ext uri="{BB962C8B-B14F-4D97-AF65-F5344CB8AC3E}">
        <p14:creationId xmlns:p14="http://schemas.microsoft.com/office/powerpoint/2010/main" val="203772779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30188"/>
            <a:ext cx="8534400" cy="664797"/>
          </a:xfrm>
        </p:spPr>
        <p:txBody>
          <a:bodyPr/>
          <a:lstStyle/>
          <a:p>
            <a:r>
              <a:rPr lang="en-US" dirty="0" smtClean="0"/>
              <a:t>Individual Valuation</a:t>
            </a:r>
            <a:endParaRPr lang="en-US" dirty="0"/>
          </a:p>
        </p:txBody>
      </p:sp>
      <p:sp>
        <p:nvSpPr>
          <p:cNvPr id="3" name="Text Placeholder 2"/>
          <p:cNvSpPr>
            <a:spLocks noGrp="1"/>
          </p:cNvSpPr>
          <p:nvPr>
            <p:ph type="body" sz="quarter" idx="10"/>
          </p:nvPr>
        </p:nvSpPr>
        <p:spPr>
          <a:xfrm>
            <a:off x="381000" y="1411552"/>
            <a:ext cx="8382000" cy="4542782"/>
          </a:xfrm>
        </p:spPr>
        <p:txBody>
          <a:bodyPr/>
          <a:lstStyle/>
          <a:p>
            <a:r>
              <a:rPr lang="en-US" dirty="0"/>
              <a:t>Consider the Following Cash </a:t>
            </a:r>
            <a:r>
              <a:rPr lang="en-US" dirty="0" smtClean="0"/>
              <a:t>Flows (r = 6%):</a:t>
            </a:r>
            <a:endParaRPr lang="en-US" dirty="0"/>
          </a:p>
          <a:p>
            <a:endParaRPr lang="en-US" dirty="0"/>
          </a:p>
          <a:p>
            <a:r>
              <a:rPr lang="en-US" dirty="0" smtClean="0"/>
              <a:t>Sum of individual calculations:</a:t>
            </a:r>
          </a:p>
          <a:p>
            <a:pPr marL="0" indent="0">
              <a:buNone/>
            </a:pPr>
            <a:r>
              <a:rPr lang="en-US" dirty="0"/>
              <a:t> </a:t>
            </a:r>
            <a:r>
              <a:rPr lang="en-US" dirty="0" smtClean="0"/>
              <a:t> </a:t>
            </a:r>
            <a:r>
              <a:rPr lang="en-US" sz="2400" dirty="0" smtClean="0"/>
              <a:t>N = 1; I% = 6; PV = </a:t>
            </a:r>
            <a:r>
              <a:rPr lang="en-US" sz="2400" b="1" dirty="0" smtClean="0">
                <a:solidFill>
                  <a:srgbClr val="FF0000"/>
                </a:solidFill>
              </a:rPr>
              <a:t>94.34</a:t>
            </a:r>
            <a:r>
              <a:rPr lang="en-US" sz="2400" dirty="0" smtClean="0"/>
              <a:t>; PMT = 0; FV = -100</a:t>
            </a:r>
          </a:p>
          <a:p>
            <a:pPr marL="0" indent="0">
              <a:buNone/>
            </a:pPr>
            <a:r>
              <a:rPr lang="en-US" sz="2400" dirty="0" smtClean="0"/>
              <a:t>   N </a:t>
            </a:r>
            <a:r>
              <a:rPr lang="en-US" sz="2400" dirty="0"/>
              <a:t>= </a:t>
            </a:r>
            <a:r>
              <a:rPr lang="en-US" sz="2400" dirty="0" smtClean="0"/>
              <a:t>2; </a:t>
            </a:r>
            <a:r>
              <a:rPr lang="en-US" sz="2400" dirty="0"/>
              <a:t>I% = 6; PV = </a:t>
            </a:r>
            <a:r>
              <a:rPr lang="en-US" sz="2400" b="1" dirty="0" smtClean="0">
                <a:solidFill>
                  <a:srgbClr val="FF0000"/>
                </a:solidFill>
              </a:rPr>
              <a:t>-178.00</a:t>
            </a:r>
            <a:r>
              <a:rPr lang="en-US" sz="2400" dirty="0" smtClean="0"/>
              <a:t>; </a:t>
            </a:r>
            <a:r>
              <a:rPr lang="en-US" sz="2400" dirty="0"/>
              <a:t>PMT = 0; FV </a:t>
            </a:r>
            <a:r>
              <a:rPr lang="en-US" sz="2400" dirty="0" smtClean="0"/>
              <a:t>= -(-200) = 200</a:t>
            </a:r>
          </a:p>
          <a:p>
            <a:pPr marL="0" indent="0">
              <a:buNone/>
            </a:pPr>
            <a:r>
              <a:rPr lang="en-US" sz="2400" dirty="0"/>
              <a:t> </a:t>
            </a:r>
            <a:r>
              <a:rPr lang="en-US" sz="2400" dirty="0" smtClean="0"/>
              <a:t>  N </a:t>
            </a:r>
            <a:r>
              <a:rPr lang="en-US" sz="2400" dirty="0"/>
              <a:t>= </a:t>
            </a:r>
            <a:r>
              <a:rPr lang="en-US" sz="2400" dirty="0" smtClean="0"/>
              <a:t>3; </a:t>
            </a:r>
            <a:r>
              <a:rPr lang="en-US" sz="2400" dirty="0"/>
              <a:t>I% = 6; PV = </a:t>
            </a:r>
            <a:r>
              <a:rPr lang="en-US" sz="2400" b="1" dirty="0" smtClean="0">
                <a:solidFill>
                  <a:srgbClr val="FF0000"/>
                </a:solidFill>
              </a:rPr>
              <a:t>293.87</a:t>
            </a:r>
            <a:r>
              <a:rPr lang="en-US" sz="2400" dirty="0" smtClean="0"/>
              <a:t>; </a:t>
            </a:r>
            <a:r>
              <a:rPr lang="en-US" sz="2400" dirty="0"/>
              <a:t>PMT = 0; FV </a:t>
            </a:r>
            <a:r>
              <a:rPr lang="en-US" sz="2400" dirty="0" smtClean="0"/>
              <a:t>= -350</a:t>
            </a:r>
          </a:p>
          <a:p>
            <a:pPr marL="0" indent="0">
              <a:buNone/>
            </a:pPr>
            <a:r>
              <a:rPr lang="en-US" sz="2400" dirty="0"/>
              <a:t> </a:t>
            </a:r>
            <a:r>
              <a:rPr lang="en-US" sz="2400" dirty="0" smtClean="0"/>
              <a:t>  N </a:t>
            </a:r>
            <a:r>
              <a:rPr lang="en-US" sz="2400" dirty="0"/>
              <a:t>= </a:t>
            </a:r>
            <a:r>
              <a:rPr lang="en-US" sz="2400" dirty="0" smtClean="0"/>
              <a:t>4; </a:t>
            </a:r>
            <a:r>
              <a:rPr lang="en-US" sz="2400" dirty="0"/>
              <a:t>I% = 6; PV = </a:t>
            </a:r>
            <a:r>
              <a:rPr lang="en-US" sz="2400" b="1" dirty="0" smtClean="0">
                <a:solidFill>
                  <a:srgbClr val="FF0000"/>
                </a:solidFill>
              </a:rPr>
              <a:t>198.02</a:t>
            </a:r>
            <a:r>
              <a:rPr lang="en-US" sz="2400" dirty="0" smtClean="0"/>
              <a:t>; </a:t>
            </a:r>
            <a:r>
              <a:rPr lang="en-US" sz="2400" dirty="0"/>
              <a:t>PMT = 0; FV </a:t>
            </a:r>
            <a:r>
              <a:rPr lang="en-US" sz="2400" dirty="0" smtClean="0"/>
              <a:t>= -250</a:t>
            </a:r>
          </a:p>
          <a:p>
            <a:pPr marL="0" indent="0">
              <a:buNone/>
            </a:pPr>
            <a:r>
              <a:rPr lang="en-US" sz="2400" dirty="0"/>
              <a:t> </a:t>
            </a:r>
            <a:r>
              <a:rPr lang="en-US" sz="2400" dirty="0" smtClean="0"/>
              <a:t>  N </a:t>
            </a:r>
            <a:r>
              <a:rPr lang="en-US" sz="2400" dirty="0"/>
              <a:t>= </a:t>
            </a:r>
            <a:r>
              <a:rPr lang="en-US" sz="2400" dirty="0" smtClean="0"/>
              <a:t>5; </a:t>
            </a:r>
            <a:r>
              <a:rPr lang="en-US" sz="2400" dirty="0"/>
              <a:t>I% = 6; PV = </a:t>
            </a:r>
            <a:r>
              <a:rPr lang="en-US" sz="2400" b="1" dirty="0" smtClean="0">
                <a:solidFill>
                  <a:srgbClr val="FF0000"/>
                </a:solidFill>
              </a:rPr>
              <a:t>56.04</a:t>
            </a:r>
            <a:r>
              <a:rPr lang="en-US" sz="2400" dirty="0" smtClean="0"/>
              <a:t>; </a:t>
            </a:r>
            <a:r>
              <a:rPr lang="en-US" sz="2400" dirty="0"/>
              <a:t>PMT = 0; FV </a:t>
            </a:r>
            <a:r>
              <a:rPr lang="en-US" sz="2400" dirty="0" smtClean="0"/>
              <a:t>= -75</a:t>
            </a:r>
          </a:p>
          <a:p>
            <a:pPr marL="0" indent="0">
              <a:buNone/>
            </a:pPr>
            <a:r>
              <a:rPr lang="en-US" sz="2400" dirty="0"/>
              <a:t> </a:t>
            </a:r>
            <a:r>
              <a:rPr lang="en-US" sz="2400" dirty="0" smtClean="0"/>
              <a:t>  Sum = </a:t>
            </a:r>
            <a:r>
              <a:rPr lang="en-US" sz="2400" dirty="0"/>
              <a:t>94.34 + -178.00 + 293.87 + 198.02 + 56.04 </a:t>
            </a:r>
            <a:r>
              <a:rPr lang="en-US" sz="2400" dirty="0" smtClean="0"/>
              <a:t>= </a:t>
            </a:r>
            <a:r>
              <a:rPr lang="en-US" sz="2400" b="1" dirty="0">
                <a:solidFill>
                  <a:srgbClr val="FF0000"/>
                </a:solidFill>
              </a:rPr>
              <a:t>464.27</a:t>
            </a:r>
          </a:p>
        </p:txBody>
      </p:sp>
      <p:graphicFrame>
        <p:nvGraphicFramePr>
          <p:cNvPr id="4" name="Table 3"/>
          <p:cNvGraphicFramePr>
            <a:graphicFrameLocks noGrp="1"/>
          </p:cNvGraphicFramePr>
          <p:nvPr>
            <p:extLst>
              <p:ext uri="{D42A27DB-BD31-4B8C-83A1-F6EECF244321}">
                <p14:modId xmlns:p14="http://schemas.microsoft.com/office/powerpoint/2010/main" val="3382404815"/>
              </p:ext>
            </p:extLst>
          </p:nvPr>
        </p:nvGraphicFramePr>
        <p:xfrm>
          <a:off x="1828800" y="2057400"/>
          <a:ext cx="6096000" cy="73660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0">
                <a:tc>
                  <a:txBody>
                    <a:bodyPr/>
                    <a:lstStyle/>
                    <a:p>
                      <a:r>
                        <a:rPr lang="en-US" dirty="0" smtClean="0">
                          <a:solidFill>
                            <a:schemeClr val="bg1"/>
                          </a:solidFill>
                        </a:rPr>
                        <a:t>Year</a:t>
                      </a:r>
                      <a:endParaRPr lang="en-US" dirty="0">
                        <a:solidFill>
                          <a:schemeClr val="bg1"/>
                        </a:solidFill>
                      </a:endParaRPr>
                    </a:p>
                  </a:txBody>
                  <a:tcPr/>
                </a:tc>
                <a:tc>
                  <a:txBody>
                    <a:bodyPr/>
                    <a:lstStyle/>
                    <a:p>
                      <a:r>
                        <a:rPr lang="en-US" dirty="0" smtClean="0">
                          <a:solidFill>
                            <a:schemeClr val="bg1"/>
                          </a:solidFill>
                        </a:rPr>
                        <a:t>1</a:t>
                      </a:r>
                      <a:endParaRPr lang="en-US" dirty="0">
                        <a:solidFill>
                          <a:schemeClr val="bg1"/>
                        </a:solidFill>
                      </a:endParaRPr>
                    </a:p>
                  </a:txBody>
                  <a:tcPr/>
                </a:tc>
                <a:tc>
                  <a:txBody>
                    <a:bodyPr/>
                    <a:lstStyle/>
                    <a:p>
                      <a:r>
                        <a:rPr lang="en-US" dirty="0" smtClean="0">
                          <a:solidFill>
                            <a:schemeClr val="bg1"/>
                          </a:solidFill>
                        </a:rPr>
                        <a:t>2</a:t>
                      </a:r>
                      <a:endParaRPr lang="en-US" dirty="0">
                        <a:solidFill>
                          <a:schemeClr val="bg1"/>
                        </a:solidFill>
                      </a:endParaRPr>
                    </a:p>
                  </a:txBody>
                  <a:tcPr/>
                </a:tc>
                <a:tc>
                  <a:txBody>
                    <a:bodyPr/>
                    <a:lstStyle/>
                    <a:p>
                      <a:r>
                        <a:rPr lang="en-US" dirty="0" smtClean="0">
                          <a:solidFill>
                            <a:schemeClr val="bg1"/>
                          </a:solidFill>
                        </a:rPr>
                        <a:t>3</a:t>
                      </a:r>
                      <a:endParaRPr lang="en-US" dirty="0">
                        <a:solidFill>
                          <a:schemeClr val="bg1"/>
                        </a:solidFill>
                      </a:endParaRPr>
                    </a:p>
                  </a:txBody>
                  <a:tcPr/>
                </a:tc>
                <a:tc>
                  <a:txBody>
                    <a:bodyPr/>
                    <a:lstStyle/>
                    <a:p>
                      <a:r>
                        <a:rPr lang="en-US" dirty="0" smtClean="0">
                          <a:solidFill>
                            <a:schemeClr val="bg1"/>
                          </a:solidFill>
                        </a:rPr>
                        <a:t>4</a:t>
                      </a:r>
                      <a:endParaRPr lang="en-US" dirty="0">
                        <a:solidFill>
                          <a:schemeClr val="bg1"/>
                        </a:solidFill>
                      </a:endParaRPr>
                    </a:p>
                  </a:txBody>
                  <a:tcPr/>
                </a:tc>
                <a:tc>
                  <a:txBody>
                    <a:bodyPr/>
                    <a:lstStyle/>
                    <a:p>
                      <a:r>
                        <a:rPr lang="en-US" dirty="0" smtClean="0">
                          <a:solidFill>
                            <a:schemeClr val="bg1"/>
                          </a:solidFill>
                        </a:rPr>
                        <a:t>5</a:t>
                      </a:r>
                      <a:endParaRPr lang="en-US" dirty="0">
                        <a:solidFill>
                          <a:schemeClr val="bg1"/>
                        </a:solidFill>
                      </a:endParaRPr>
                    </a:p>
                  </a:txBody>
                  <a:tcPr/>
                </a:tc>
              </a:tr>
              <a:tr h="370840">
                <a:tc>
                  <a:txBody>
                    <a:bodyPr/>
                    <a:lstStyle/>
                    <a:p>
                      <a:endParaRPr lang="en-US"/>
                    </a:p>
                  </a:txBody>
                  <a:tcPr/>
                </a:tc>
                <a:tc>
                  <a:txBody>
                    <a:bodyPr/>
                    <a:lstStyle/>
                    <a:p>
                      <a:r>
                        <a:rPr lang="en-US" dirty="0" smtClean="0"/>
                        <a:t>100</a:t>
                      </a:r>
                      <a:endParaRPr lang="en-US" dirty="0"/>
                    </a:p>
                  </a:txBody>
                  <a:tcPr/>
                </a:tc>
                <a:tc>
                  <a:txBody>
                    <a:bodyPr/>
                    <a:lstStyle/>
                    <a:p>
                      <a:r>
                        <a:rPr lang="en-US" dirty="0" smtClean="0"/>
                        <a:t>-200</a:t>
                      </a:r>
                      <a:endParaRPr lang="en-US" dirty="0"/>
                    </a:p>
                  </a:txBody>
                  <a:tcPr/>
                </a:tc>
                <a:tc>
                  <a:txBody>
                    <a:bodyPr/>
                    <a:lstStyle/>
                    <a:p>
                      <a:r>
                        <a:rPr lang="en-US" dirty="0" smtClean="0"/>
                        <a:t>350</a:t>
                      </a:r>
                      <a:endParaRPr lang="en-US" dirty="0"/>
                    </a:p>
                  </a:txBody>
                  <a:tcPr/>
                </a:tc>
                <a:tc>
                  <a:txBody>
                    <a:bodyPr/>
                    <a:lstStyle/>
                    <a:p>
                      <a:r>
                        <a:rPr lang="en-US" dirty="0" smtClean="0"/>
                        <a:t>250</a:t>
                      </a:r>
                      <a:endParaRPr lang="en-US" dirty="0"/>
                    </a:p>
                  </a:txBody>
                  <a:tcPr/>
                </a:tc>
                <a:tc>
                  <a:txBody>
                    <a:bodyPr/>
                    <a:lstStyle/>
                    <a:p>
                      <a:r>
                        <a:rPr lang="en-US" dirty="0" smtClean="0"/>
                        <a:t>75</a:t>
                      </a:r>
                      <a:endParaRPr lang="en-US" dirty="0"/>
                    </a:p>
                  </a:txBody>
                  <a:tcPr/>
                </a:tc>
              </a:tr>
            </a:tbl>
          </a:graphicData>
        </a:graphic>
      </p:graphicFrame>
    </p:spTree>
    <p:extLst>
      <p:ext uri="{BB962C8B-B14F-4D97-AF65-F5344CB8AC3E}">
        <p14:creationId xmlns:p14="http://schemas.microsoft.com/office/powerpoint/2010/main" val="362178248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npv( Function I</a:t>
            </a:r>
            <a:endParaRPr lang="en-US" dirty="0"/>
          </a:p>
        </p:txBody>
      </p:sp>
      <p:sp>
        <p:nvSpPr>
          <p:cNvPr id="3" name="Text Placeholder 2"/>
          <p:cNvSpPr>
            <a:spLocks noGrp="1"/>
          </p:cNvSpPr>
          <p:nvPr>
            <p:ph type="body" sz="quarter" idx="10"/>
          </p:nvPr>
        </p:nvSpPr>
        <p:spPr>
          <a:xfrm>
            <a:off x="381000" y="1411553"/>
            <a:ext cx="8382000" cy="5164491"/>
          </a:xfrm>
        </p:spPr>
        <p:txBody>
          <a:bodyPr/>
          <a:lstStyle/>
          <a:p>
            <a:pPr marL="514350" indent="-514350">
              <a:buFont typeface="+mj-lt"/>
              <a:buAutoNum type="arabicPeriod"/>
            </a:pPr>
            <a:r>
              <a:rPr lang="en-US" sz="2800" dirty="0" smtClean="0"/>
              <a:t>[ON]</a:t>
            </a:r>
          </a:p>
          <a:p>
            <a:pPr marL="514350" indent="-514350">
              <a:buFont typeface="+mj-lt"/>
              <a:buAutoNum type="arabicPeriod"/>
            </a:pPr>
            <a:r>
              <a:rPr lang="en-US" sz="2800" dirty="0" smtClean="0"/>
              <a:t>[APPS] [ENTER]</a:t>
            </a:r>
          </a:p>
          <a:p>
            <a:pPr marL="514350" indent="-514350">
              <a:buFont typeface="+mj-lt"/>
              <a:buAutoNum type="arabicPeriod"/>
            </a:pPr>
            <a:r>
              <a:rPr lang="en-US" sz="2800" b="1" dirty="0" smtClean="0"/>
              <a:t>CALC</a:t>
            </a:r>
            <a:r>
              <a:rPr lang="en-US" sz="2800" dirty="0"/>
              <a:t>	VARS</a:t>
            </a:r>
          </a:p>
          <a:p>
            <a:pPr marL="517525" lvl="1" indent="0">
              <a:buNone/>
            </a:pPr>
            <a:r>
              <a:rPr lang="en-US" sz="2400" dirty="0"/>
              <a:t>1: TVM Solver...</a:t>
            </a:r>
          </a:p>
          <a:p>
            <a:pPr marL="517525" lvl="1" indent="0">
              <a:buNone/>
            </a:pPr>
            <a:r>
              <a:rPr lang="en-US" sz="2400" dirty="0"/>
              <a:t>2: tvm_Pmt</a:t>
            </a:r>
          </a:p>
          <a:p>
            <a:pPr marL="517525" lvl="1" indent="0">
              <a:buNone/>
            </a:pPr>
            <a:r>
              <a:rPr lang="en-US" sz="2400" dirty="0"/>
              <a:t>3: tvm_I%</a:t>
            </a:r>
          </a:p>
          <a:p>
            <a:pPr marL="517525" lvl="1" indent="0">
              <a:buNone/>
            </a:pPr>
            <a:r>
              <a:rPr lang="en-US" sz="2400" dirty="0"/>
              <a:t>4: tvm_PV</a:t>
            </a:r>
          </a:p>
          <a:p>
            <a:pPr marL="517525" lvl="1" indent="0">
              <a:buNone/>
            </a:pPr>
            <a:r>
              <a:rPr lang="en-US" sz="2400" dirty="0"/>
              <a:t>5: tvm_N</a:t>
            </a:r>
          </a:p>
          <a:p>
            <a:pPr marL="517525" lvl="1" indent="0">
              <a:buNone/>
            </a:pPr>
            <a:r>
              <a:rPr lang="en-US" sz="2400" dirty="0"/>
              <a:t>6: tvm_FV</a:t>
            </a:r>
          </a:p>
          <a:p>
            <a:pPr marL="517525" lvl="1" indent="0">
              <a:buNone/>
            </a:pPr>
            <a:r>
              <a:rPr lang="en-US" sz="2400" b="1" dirty="0"/>
              <a:t>7↓npv</a:t>
            </a:r>
            <a:r>
              <a:rPr lang="en-US" sz="2400" b="1" dirty="0" smtClean="0"/>
              <a:t>(</a:t>
            </a:r>
          </a:p>
          <a:p>
            <a:pPr marL="514350" indent="-514350">
              <a:buFont typeface="+mj-lt"/>
              <a:buAutoNum type="arabicPeriod"/>
            </a:pPr>
            <a:r>
              <a:rPr lang="en-US" dirty="0" smtClean="0"/>
              <a:t>Press ‘7’ or scroll down to ‘</a:t>
            </a:r>
            <a:r>
              <a:rPr lang="en-US" dirty="0"/>
              <a:t>npv(’ </a:t>
            </a:r>
            <a:r>
              <a:rPr lang="en-US" dirty="0" smtClean="0"/>
              <a:t>and ENTER.</a:t>
            </a:r>
            <a:endParaRPr lang="en-US" dirty="0"/>
          </a:p>
        </p:txBody>
      </p:sp>
    </p:spTree>
    <p:extLst>
      <p:ext uri="{BB962C8B-B14F-4D97-AF65-F5344CB8AC3E}">
        <p14:creationId xmlns:p14="http://schemas.microsoft.com/office/powerpoint/2010/main" val="3227608046"/>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npv( Function II</a:t>
            </a:r>
            <a:endParaRPr lang="en-US" dirty="0"/>
          </a:p>
        </p:txBody>
      </p:sp>
      <p:sp>
        <p:nvSpPr>
          <p:cNvPr id="4" name="Text Placeholder 2"/>
          <p:cNvSpPr txBox="1">
            <a:spLocks/>
          </p:cNvSpPr>
          <p:nvPr/>
        </p:nvSpPr>
        <p:spPr>
          <a:xfrm>
            <a:off x="381000" y="1411552"/>
            <a:ext cx="8382000" cy="4869025"/>
          </a:xfrm>
          <a:prstGeom prst="rect">
            <a:avLst/>
          </a:prstGeom>
        </p:spPr>
        <p:txBody>
          <a:bodyPr vert="horz" lIns="0" tIns="0" rIns="0" bIns="0" rtlCol="0">
            <a:spAutoFit/>
          </a:bodyPr>
          <a:lstStyle>
            <a:lvl1pPr marL="396875" indent="-396875" algn="l" defTabSz="914363" rtl="0" eaLnBrk="1" latinLnBrk="0" hangingPunct="1">
              <a:lnSpc>
                <a:spcPct val="90000"/>
              </a:lnSpc>
              <a:spcBef>
                <a:spcPct val="20000"/>
              </a:spcBef>
              <a:buFontTx/>
              <a:buBlip>
                <a:blip r:embed="rId2"/>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smtClean="0"/>
              <a:t>Screen will show</a:t>
            </a:r>
          </a:p>
          <a:p>
            <a:pPr lvl="1"/>
            <a:r>
              <a:rPr lang="en-US" sz="2000" dirty="0" smtClean="0"/>
              <a:t>npv(</a:t>
            </a:r>
          </a:p>
          <a:p>
            <a:endParaRPr lang="en-US" sz="2400" dirty="0" smtClean="0"/>
          </a:p>
          <a:p>
            <a:r>
              <a:rPr lang="en-US" sz="2400" dirty="0" smtClean="0"/>
              <a:t>Function Syntax</a:t>
            </a:r>
          </a:p>
          <a:p>
            <a:pPr lvl="1"/>
            <a:r>
              <a:rPr lang="en-US" sz="2000" dirty="0" smtClean="0"/>
              <a:t>npv(interest rate, CF</a:t>
            </a:r>
            <a:r>
              <a:rPr lang="en-US" sz="2000" baseline="-25000" dirty="0" smtClean="0"/>
              <a:t>0</a:t>
            </a:r>
            <a:r>
              <a:rPr lang="en-US" sz="2000" dirty="0" smtClean="0"/>
              <a:t>, {CF</a:t>
            </a:r>
            <a:r>
              <a:rPr lang="en-US" sz="2000" baseline="-25000" dirty="0" smtClean="0"/>
              <a:t>1</a:t>
            </a:r>
            <a:r>
              <a:rPr lang="en-US" sz="2000" dirty="0" smtClean="0"/>
              <a:t>, CF</a:t>
            </a:r>
            <a:r>
              <a:rPr lang="en-US" sz="2000" baseline="-25000" dirty="0" smtClean="0"/>
              <a:t>2</a:t>
            </a:r>
            <a:r>
              <a:rPr lang="en-US" sz="2000" dirty="0" smtClean="0"/>
              <a:t>,…}, {Freq</a:t>
            </a:r>
            <a:r>
              <a:rPr lang="en-US" sz="2000" baseline="-25000" dirty="0" smtClean="0"/>
              <a:t>1</a:t>
            </a:r>
            <a:r>
              <a:rPr lang="en-US" sz="2000" dirty="0" smtClean="0"/>
              <a:t>, Freq</a:t>
            </a:r>
            <a:r>
              <a:rPr lang="en-US" sz="2000" baseline="-25000" dirty="0" smtClean="0"/>
              <a:t>2</a:t>
            </a:r>
            <a:r>
              <a:rPr lang="en-US" sz="2000" dirty="0" smtClean="0"/>
              <a:t>,…})</a:t>
            </a:r>
          </a:p>
          <a:p>
            <a:pPr lvl="2"/>
            <a:r>
              <a:rPr lang="en-US" sz="1600" dirty="0" smtClean="0"/>
              <a:t>Interest Rate = Discount Rate</a:t>
            </a:r>
          </a:p>
          <a:p>
            <a:pPr lvl="2"/>
            <a:r>
              <a:rPr lang="en-US" sz="1600" dirty="0" err="1" smtClean="0"/>
              <a:t>CF</a:t>
            </a:r>
            <a:r>
              <a:rPr lang="en-US" sz="1600" baseline="-25000" dirty="0" err="1" smtClean="0"/>
              <a:t>t</a:t>
            </a:r>
            <a:r>
              <a:rPr lang="en-US" sz="1600" dirty="0" smtClean="0"/>
              <a:t> = Cash Flow at Time t</a:t>
            </a:r>
          </a:p>
          <a:p>
            <a:pPr lvl="2"/>
            <a:r>
              <a:rPr lang="en-US" sz="1600" dirty="0" err="1" smtClean="0"/>
              <a:t>Freq</a:t>
            </a:r>
            <a:r>
              <a:rPr lang="en-US" sz="1600" baseline="-25000" dirty="0" err="1" smtClean="0"/>
              <a:t>t</a:t>
            </a:r>
            <a:r>
              <a:rPr lang="en-US" sz="1600" dirty="0" smtClean="0"/>
              <a:t> = Frequency of Cash Flow at Time t</a:t>
            </a:r>
          </a:p>
          <a:p>
            <a:pPr lvl="2"/>
            <a:endParaRPr lang="en-US" sz="1600" dirty="0"/>
          </a:p>
          <a:p>
            <a:r>
              <a:rPr lang="en-US" sz="2400" dirty="0" smtClean="0"/>
              <a:t>Notes</a:t>
            </a:r>
          </a:p>
          <a:p>
            <a:pPr lvl="1"/>
            <a:r>
              <a:rPr lang="en-US" sz="2000" dirty="0" smtClean="0"/>
              <a:t>Calculating PV, not NPV (later)</a:t>
            </a:r>
          </a:p>
          <a:p>
            <a:pPr lvl="1"/>
            <a:r>
              <a:rPr lang="en-US" sz="2000" dirty="0" smtClean="0"/>
              <a:t>Syntax </a:t>
            </a:r>
            <a:r>
              <a:rPr lang="en-US" sz="2000" i="1" dirty="0" smtClean="0"/>
              <a:t>Must</a:t>
            </a:r>
            <a:r>
              <a:rPr lang="en-US" sz="2000" dirty="0" smtClean="0"/>
              <a:t> be Precise</a:t>
            </a:r>
          </a:p>
          <a:p>
            <a:pPr lvl="1"/>
            <a:r>
              <a:rPr lang="en-US" sz="2000" dirty="0" smtClean="0"/>
              <a:t>Frequencies</a:t>
            </a:r>
          </a:p>
          <a:p>
            <a:pPr lvl="2"/>
            <a:r>
              <a:rPr lang="en-US" sz="1600" dirty="0" smtClean="0"/>
              <a:t>What are Frequencies?</a:t>
            </a:r>
          </a:p>
          <a:p>
            <a:pPr lvl="2"/>
            <a:r>
              <a:rPr lang="en-US" sz="1600" dirty="0" smtClean="0"/>
              <a:t>Inputting Frequencies is Optional</a:t>
            </a:r>
            <a:endParaRPr lang="en-US" sz="1600" dirty="0"/>
          </a:p>
        </p:txBody>
      </p:sp>
    </p:spTree>
    <p:extLst>
      <p:ext uri="{BB962C8B-B14F-4D97-AF65-F5344CB8AC3E}">
        <p14:creationId xmlns:p14="http://schemas.microsoft.com/office/powerpoint/2010/main" val="3136987428"/>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Example 1: npv( Function</a:t>
            </a:r>
            <a:endParaRPr lang="en-US" dirty="0"/>
          </a:p>
        </p:txBody>
      </p:sp>
      <p:sp>
        <p:nvSpPr>
          <p:cNvPr id="4" name="Text Placeholder 2"/>
          <p:cNvSpPr txBox="1">
            <a:spLocks/>
          </p:cNvSpPr>
          <p:nvPr/>
        </p:nvSpPr>
        <p:spPr>
          <a:xfrm>
            <a:off x="381000" y="1411552"/>
            <a:ext cx="8382000" cy="4610493"/>
          </a:xfrm>
          <a:prstGeom prst="rect">
            <a:avLst/>
          </a:prstGeom>
        </p:spPr>
        <p:txBody>
          <a:bodyPr vert="horz" lIns="0" tIns="0" rIns="0" bIns="0" rtlCol="0">
            <a:spAutoFit/>
          </a:bodyPr>
          <a:lstStyle>
            <a:lvl1pPr marL="396875" indent="-396875" algn="l" defTabSz="914363" rtl="0" eaLnBrk="1" latinLnBrk="0" hangingPunct="1">
              <a:lnSpc>
                <a:spcPct val="90000"/>
              </a:lnSpc>
              <a:spcBef>
                <a:spcPct val="20000"/>
              </a:spcBef>
              <a:buFontTx/>
              <a:buBlip>
                <a:blip r:embed="rId2"/>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smtClean="0"/>
              <a:t>Consider again these cash flows (r = 6%):</a:t>
            </a:r>
            <a:endParaRPr lang="en-US" sz="2000" dirty="0" smtClean="0"/>
          </a:p>
          <a:p>
            <a:endParaRPr lang="en-US" sz="2400" dirty="0" smtClean="0"/>
          </a:p>
          <a:p>
            <a:endParaRPr lang="en-US" sz="2400" dirty="0"/>
          </a:p>
          <a:p>
            <a:r>
              <a:rPr lang="en-US" sz="2400" dirty="0" smtClean="0"/>
              <a:t>npv(interest rate, CF</a:t>
            </a:r>
            <a:r>
              <a:rPr lang="en-US" sz="2400" baseline="-25000" dirty="0" smtClean="0"/>
              <a:t>0</a:t>
            </a:r>
            <a:r>
              <a:rPr lang="en-US" sz="2400" dirty="0" smtClean="0"/>
              <a:t>, {CF</a:t>
            </a:r>
            <a:r>
              <a:rPr lang="en-US" sz="2400" baseline="-25000" dirty="0" smtClean="0"/>
              <a:t>1</a:t>
            </a:r>
            <a:r>
              <a:rPr lang="en-US" sz="2400" dirty="0" smtClean="0"/>
              <a:t>, CF</a:t>
            </a:r>
            <a:r>
              <a:rPr lang="en-US" sz="2400" baseline="-25000" dirty="0" smtClean="0"/>
              <a:t>2</a:t>
            </a:r>
            <a:r>
              <a:rPr lang="en-US" sz="2400" dirty="0" smtClean="0"/>
              <a:t>,…}, {Freq</a:t>
            </a:r>
            <a:r>
              <a:rPr lang="en-US" sz="2400" baseline="-25000" dirty="0" smtClean="0"/>
              <a:t>1</a:t>
            </a:r>
            <a:r>
              <a:rPr lang="en-US" sz="2400" dirty="0" smtClean="0"/>
              <a:t>, Freq</a:t>
            </a:r>
            <a:r>
              <a:rPr lang="en-US" sz="2400" baseline="-25000" dirty="0" smtClean="0"/>
              <a:t>2</a:t>
            </a:r>
            <a:r>
              <a:rPr lang="en-US" sz="2400" dirty="0" smtClean="0"/>
              <a:t>,…})</a:t>
            </a:r>
          </a:p>
          <a:p>
            <a:r>
              <a:rPr lang="en-US" sz="2400" dirty="0" smtClean="0"/>
              <a:t>npv(6, 0, {100, -200, 350, 250, 75} and ENTER</a:t>
            </a:r>
          </a:p>
          <a:p>
            <a:pPr lvl="1"/>
            <a:r>
              <a:rPr lang="en-US" sz="2000" dirty="0" smtClean="0"/>
              <a:t>Answer: </a:t>
            </a:r>
            <a:r>
              <a:rPr lang="en-US" sz="2000" b="1" dirty="0" smtClean="0">
                <a:solidFill>
                  <a:srgbClr val="FF0000"/>
                </a:solidFill>
              </a:rPr>
              <a:t>464.27</a:t>
            </a:r>
          </a:p>
          <a:p>
            <a:r>
              <a:rPr lang="en-US" sz="2400" dirty="0" smtClean="0"/>
              <a:t>Notes:</a:t>
            </a:r>
          </a:p>
          <a:p>
            <a:pPr lvl="1"/>
            <a:r>
              <a:rPr lang="en-US" sz="2000" dirty="0" smtClean="0"/>
              <a:t>Cash Flows are not entered as negative (Unless they are negative numbers)</a:t>
            </a:r>
          </a:p>
          <a:p>
            <a:pPr lvl="1"/>
            <a:r>
              <a:rPr lang="en-US" sz="2000" dirty="0" smtClean="0"/>
              <a:t>CF</a:t>
            </a:r>
            <a:r>
              <a:rPr lang="en-US" sz="2000" baseline="-25000" dirty="0" smtClean="0"/>
              <a:t>0</a:t>
            </a:r>
            <a:r>
              <a:rPr lang="en-US" sz="2000" dirty="0" smtClean="0"/>
              <a:t> = 0 since no cash flow now</a:t>
            </a:r>
          </a:p>
          <a:p>
            <a:pPr lvl="1"/>
            <a:r>
              <a:rPr lang="en-US" sz="2000" dirty="0" smtClean="0"/>
              <a:t>Frequencies not needed</a:t>
            </a:r>
          </a:p>
          <a:p>
            <a:pPr lvl="1"/>
            <a:r>
              <a:rPr lang="en-US" sz="2000" dirty="0" smtClean="0"/>
              <a:t>Key Locations: The ‘,’ is above the ‘7’, and the ‘{‘, ‘}’ are 2</a:t>
            </a:r>
            <a:r>
              <a:rPr lang="en-US" sz="2000" baseline="30000" dirty="0" smtClean="0"/>
              <a:t>nd</a:t>
            </a:r>
            <a:r>
              <a:rPr lang="en-US" sz="2000" dirty="0" smtClean="0"/>
              <a:t> Button then ‘(‘ or ‘)’ </a:t>
            </a:r>
            <a:endParaRPr lang="en-US" sz="2400" dirty="0"/>
          </a:p>
        </p:txBody>
      </p:sp>
      <p:pic>
        <p:nvPicPr>
          <p:cNvPr id="5" name="Picture 4"/>
          <p:cNvPicPr>
            <a:picLocks noChangeAspect="1"/>
          </p:cNvPicPr>
          <p:nvPr/>
        </p:nvPicPr>
        <p:blipFill>
          <a:blip r:embed="rId4"/>
          <a:stretch>
            <a:fillRect/>
          </a:stretch>
        </p:blipFill>
        <p:spPr>
          <a:xfrm>
            <a:off x="1502398" y="1752600"/>
            <a:ext cx="6139204" cy="859611"/>
          </a:xfrm>
          <a:prstGeom prst="rect">
            <a:avLst/>
          </a:prstGeom>
        </p:spPr>
      </p:pic>
    </p:spTree>
    <p:extLst>
      <p:ext uri="{BB962C8B-B14F-4D97-AF65-F5344CB8AC3E}">
        <p14:creationId xmlns:p14="http://schemas.microsoft.com/office/powerpoint/2010/main" val="2652091437"/>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Example 2: npv( Function</a:t>
            </a:r>
            <a:endParaRPr lang="en-US" dirty="0"/>
          </a:p>
        </p:txBody>
      </p:sp>
      <p:sp>
        <p:nvSpPr>
          <p:cNvPr id="4" name="Text Placeholder 2"/>
          <p:cNvSpPr txBox="1">
            <a:spLocks/>
          </p:cNvSpPr>
          <p:nvPr/>
        </p:nvSpPr>
        <p:spPr>
          <a:xfrm>
            <a:off x="381000" y="1411552"/>
            <a:ext cx="8382000" cy="4598182"/>
          </a:xfrm>
          <a:prstGeom prst="rect">
            <a:avLst/>
          </a:prstGeom>
        </p:spPr>
        <p:txBody>
          <a:bodyPr vert="horz" lIns="0" tIns="0" rIns="0" bIns="0" rtlCol="0">
            <a:spAutoFit/>
          </a:bodyPr>
          <a:lstStyle>
            <a:lvl1pPr marL="396875" indent="-396875" algn="l" defTabSz="914363" rtl="0" eaLnBrk="1" latinLnBrk="0" hangingPunct="1">
              <a:lnSpc>
                <a:spcPct val="90000"/>
              </a:lnSpc>
              <a:spcBef>
                <a:spcPct val="20000"/>
              </a:spcBef>
              <a:buFontTx/>
              <a:buBlip>
                <a:blip r:embed="rId2"/>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smtClean="0"/>
              <a:t>Consider these cash flows (r = 6%):</a:t>
            </a:r>
            <a:endParaRPr lang="en-US" sz="2000" dirty="0" smtClean="0"/>
          </a:p>
          <a:p>
            <a:endParaRPr lang="en-US" sz="2400" dirty="0" smtClean="0"/>
          </a:p>
          <a:p>
            <a:endParaRPr lang="en-US" sz="2400" dirty="0"/>
          </a:p>
          <a:p>
            <a:endParaRPr lang="en-US" sz="2400" dirty="0" smtClean="0"/>
          </a:p>
          <a:p>
            <a:r>
              <a:rPr lang="en-US" sz="2400" dirty="0" smtClean="0"/>
              <a:t>npv(interest rate, CF</a:t>
            </a:r>
            <a:r>
              <a:rPr lang="en-US" sz="2400" baseline="-25000" dirty="0" smtClean="0"/>
              <a:t>0</a:t>
            </a:r>
            <a:r>
              <a:rPr lang="en-US" sz="2400" dirty="0" smtClean="0"/>
              <a:t>, {CF</a:t>
            </a:r>
            <a:r>
              <a:rPr lang="en-US" sz="2400" baseline="-25000" dirty="0" smtClean="0"/>
              <a:t>1</a:t>
            </a:r>
            <a:r>
              <a:rPr lang="en-US" sz="2400" dirty="0" smtClean="0"/>
              <a:t>, CF</a:t>
            </a:r>
            <a:r>
              <a:rPr lang="en-US" sz="2400" baseline="-25000" dirty="0" smtClean="0"/>
              <a:t>2</a:t>
            </a:r>
            <a:r>
              <a:rPr lang="en-US" sz="2400" dirty="0" smtClean="0"/>
              <a:t>,…}, {Freq</a:t>
            </a:r>
            <a:r>
              <a:rPr lang="en-US" sz="2400" baseline="-25000" dirty="0" smtClean="0"/>
              <a:t>1</a:t>
            </a:r>
            <a:r>
              <a:rPr lang="en-US" sz="2400" dirty="0" smtClean="0"/>
              <a:t>, Freq</a:t>
            </a:r>
            <a:r>
              <a:rPr lang="en-US" sz="2400" baseline="-25000" dirty="0" smtClean="0"/>
              <a:t>2</a:t>
            </a:r>
            <a:r>
              <a:rPr lang="en-US" sz="2400" dirty="0" smtClean="0"/>
              <a:t>,…})</a:t>
            </a:r>
          </a:p>
          <a:p>
            <a:endParaRPr lang="en-US" sz="2400" dirty="0" smtClean="0"/>
          </a:p>
          <a:p>
            <a:r>
              <a:rPr lang="en-US" sz="2400" dirty="0" smtClean="0"/>
              <a:t>Use Frequencies</a:t>
            </a:r>
          </a:p>
          <a:p>
            <a:pPr lvl="2"/>
            <a:endParaRPr lang="en-US" sz="1600" dirty="0"/>
          </a:p>
          <a:p>
            <a:r>
              <a:rPr lang="en-US" sz="2400" dirty="0" smtClean="0"/>
              <a:t>npv(6, 0, {50, 100, 50}, {2, 1, 2} and ENTER</a:t>
            </a:r>
          </a:p>
          <a:p>
            <a:pPr lvl="1"/>
            <a:r>
              <a:rPr lang="en-US" sz="2000" dirty="0" smtClean="0"/>
              <a:t>Answer: </a:t>
            </a:r>
            <a:r>
              <a:rPr lang="en-US" sz="2000" b="1" dirty="0" smtClean="0">
                <a:solidFill>
                  <a:srgbClr val="FF0000"/>
                </a:solidFill>
              </a:rPr>
              <a:t>252.60</a:t>
            </a:r>
          </a:p>
          <a:p>
            <a:pPr marL="0" indent="0">
              <a:buNone/>
            </a:pPr>
            <a:endParaRPr lang="en-US" sz="2400" dirty="0" smtClean="0"/>
          </a:p>
          <a:p>
            <a:r>
              <a:rPr lang="en-US" sz="2400" dirty="0" smtClean="0"/>
              <a:t>Useful Only if You Have Long Constant Cash Flows</a:t>
            </a:r>
            <a:endParaRPr lang="en-US" sz="2400" dirty="0"/>
          </a:p>
        </p:txBody>
      </p:sp>
      <p:pic>
        <p:nvPicPr>
          <p:cNvPr id="6" name="Picture 5"/>
          <p:cNvPicPr>
            <a:picLocks noChangeAspect="1"/>
          </p:cNvPicPr>
          <p:nvPr/>
        </p:nvPicPr>
        <p:blipFill>
          <a:blip r:embed="rId4"/>
          <a:stretch>
            <a:fillRect/>
          </a:stretch>
        </p:blipFill>
        <p:spPr>
          <a:xfrm>
            <a:off x="1371600" y="1981200"/>
            <a:ext cx="6139204" cy="859611"/>
          </a:xfrm>
          <a:prstGeom prst="rect">
            <a:avLst/>
          </a:prstGeom>
        </p:spPr>
      </p:pic>
    </p:spTree>
    <p:extLst>
      <p:ext uri="{BB962C8B-B14F-4D97-AF65-F5344CB8AC3E}">
        <p14:creationId xmlns:p14="http://schemas.microsoft.com/office/powerpoint/2010/main" val="12384560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7674CFD-E741-4A15-9EFD-C25B47BCA6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(Bright blue underwater design)</Template>
  <TotalTime>373</TotalTime>
  <Words>865</Words>
  <Application>Microsoft Office PowerPoint</Application>
  <PresentationFormat>On-screen Show (4:3)</PresentationFormat>
  <Paragraphs>128</Paragraphs>
  <Slides>11</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Arial</vt:lpstr>
      <vt:lpstr>Calibri</vt:lpstr>
      <vt:lpstr>Century Gothic</vt:lpstr>
      <vt:lpstr>Courier New</vt:lpstr>
      <vt:lpstr>Wingdings</vt:lpstr>
      <vt:lpstr>Blue Segoe 4-3 template-template_April-17-2007</vt:lpstr>
      <vt:lpstr>White with Courier font for code slides</vt:lpstr>
      <vt:lpstr>Video 7 (Topic 2.2.4): Uneven Cash Flows </vt:lpstr>
      <vt:lpstr>Topics</vt:lpstr>
      <vt:lpstr>What are Uneven Cash Flows?</vt:lpstr>
      <vt:lpstr>Principle of Additivity</vt:lpstr>
      <vt:lpstr>Individual Valuation</vt:lpstr>
      <vt:lpstr>npv( Function I</vt:lpstr>
      <vt:lpstr>npv( Function II</vt:lpstr>
      <vt:lpstr>Example 1: npv( Function</vt:lpstr>
      <vt:lpstr>Example 2: npv( Function</vt:lpstr>
      <vt:lpstr>Really Uneven Cash Flows</vt:lpstr>
      <vt:lpstr>Video 7 (Topic 2.2.4): Uneven Cash Flows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Microsoft account</dc:creator>
  <cp:keywords/>
  <cp:lastModifiedBy>Microsoft account</cp:lastModifiedBy>
  <cp:revision>64</cp:revision>
  <dcterms:created xsi:type="dcterms:W3CDTF">2014-06-29T21:19:00Z</dcterms:created>
  <dcterms:modified xsi:type="dcterms:W3CDTF">2014-07-04T19:26:18Z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TC102867209990</vt:lpwstr>
  </property>
</Properties>
</file>